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355" r:id="rId4"/>
    <p:sldId id="356" r:id="rId5"/>
    <p:sldId id="329" r:id="rId6"/>
    <p:sldId id="341" r:id="rId7"/>
    <p:sldId id="384" r:id="rId8"/>
    <p:sldId id="385" r:id="rId9"/>
    <p:sldId id="376" r:id="rId10"/>
    <p:sldId id="358" r:id="rId11"/>
    <p:sldId id="386" r:id="rId12"/>
    <p:sldId id="387" r:id="rId13"/>
    <p:sldId id="392" r:id="rId14"/>
    <p:sldId id="364" r:id="rId15"/>
    <p:sldId id="393" r:id="rId16"/>
    <p:sldId id="388" r:id="rId17"/>
    <p:sldId id="389" r:id="rId18"/>
    <p:sldId id="383" r:id="rId19"/>
    <p:sldId id="332" r:id="rId20"/>
    <p:sldId id="337" r:id="rId21"/>
    <p:sldId id="336" r:id="rId22"/>
    <p:sldId id="394" r:id="rId23"/>
    <p:sldId id="338" r:id="rId24"/>
    <p:sldId id="352" r:id="rId25"/>
    <p:sldId id="353" r:id="rId26"/>
    <p:sldId id="354" r:id="rId27"/>
    <p:sldId id="267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6600FF"/>
    <a:srgbClr val="B96B7E"/>
    <a:srgbClr val="FF99FF"/>
    <a:srgbClr val="9999FF"/>
    <a:srgbClr val="FC3774"/>
    <a:srgbClr val="88A5C4"/>
    <a:srgbClr val="8CBD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924" y="108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целевых МБТ из областного и федерального бюджета </a:t>
            </a:r>
          </a:p>
        </c:rich>
      </c:tx>
      <c:layout>
        <c:manualLayout>
          <c:xMode val="edge"/>
          <c:yMode val="edge"/>
          <c:x val="0.12044140974078127"/>
          <c:y val="2.1057693104849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838640114818076E-2"/>
          <c:y val="0.18582823672527168"/>
          <c:w val="0.86648092147020106"/>
          <c:h val="0.61036165620690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129444687204962E-2"/>
                  <c:y val="-6.403466970627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A-469D-BC4E-D51F82D52C20}"/>
                </c:ext>
              </c:extLst>
            </c:dLbl>
            <c:dLbl>
              <c:idx val="1"/>
              <c:layout>
                <c:manualLayout>
                  <c:x val="2.9409071340681041E-2"/>
                  <c:y val="-3.50961551747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3A-469D-BC4E-D51F82D52C20}"/>
                </c:ext>
              </c:extLst>
            </c:dLbl>
            <c:dLbl>
              <c:idx val="2"/>
              <c:layout>
                <c:manualLayout>
                  <c:x val="0"/>
                  <c:y val="-3.8015028807609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8-471E-9607-6C5807FDDB0D}"/>
                </c:ext>
              </c:extLst>
            </c:dLbl>
            <c:dLbl>
              <c:idx val="3"/>
              <c:layout>
                <c:manualLayout>
                  <c:x val="-7.5456280569043549E-2"/>
                  <c:y val="-7.048405404240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3A-469D-BC4E-D51F82D52C20}"/>
                </c:ext>
              </c:extLst>
            </c:dLbl>
            <c:dLbl>
              <c:idx val="4"/>
              <c:layout>
                <c:manualLayout>
                  <c:x val="-7.0615661024079804E-2"/>
                  <c:y val="-7.399370926105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     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431424.72600000002</c:v>
                </c:pt>
                <c:pt idx="1">
                  <c:v>390998.74200000003</c:v>
                </c:pt>
                <c:pt idx="2">
                  <c:v>305377.40000000002</c:v>
                </c:pt>
                <c:pt idx="3">
                  <c:v>92302</c:v>
                </c:pt>
                <c:pt idx="4">
                  <c:v>58606.9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3A-469D-BC4E-D51F82D52C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719898387743131E-2"/>
                  <c:y val="-5.060099665228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A-469D-BC4E-D51F82D52C20}"/>
                </c:ext>
              </c:extLst>
            </c:dLbl>
            <c:dLbl>
              <c:idx val="1"/>
              <c:layout>
                <c:manualLayout>
                  <c:x val="-7.3191781196916189E-2"/>
                  <c:y val="-5.761342247807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3A-469D-BC4E-D51F82D52C20}"/>
                </c:ext>
              </c:extLst>
            </c:dLbl>
            <c:dLbl>
              <c:idx val="2"/>
              <c:layout>
                <c:manualLayout>
                  <c:x val="-4.366354915509392E-2"/>
                  <c:y val="-5.176150268918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3A-469D-BC4E-D51F82D52C20}"/>
                </c:ext>
              </c:extLst>
            </c:dLbl>
            <c:dLbl>
              <c:idx val="3"/>
              <c:layout>
                <c:manualLayout>
                  <c:x val="-6.0219381867003881E-2"/>
                  <c:y val="-5.935073922767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3A-469D-BC4E-D51F82D52C20}"/>
                </c:ext>
              </c:extLst>
            </c:dLbl>
            <c:dLbl>
              <c:idx val="4"/>
              <c:layout>
                <c:manualLayout>
                  <c:x val="-6.3476786617348069E-2"/>
                  <c:y val="5.11640381419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     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994875.72499999998</c:v>
                </c:pt>
                <c:pt idx="1">
                  <c:v>1096452.6000000001</c:v>
                </c:pt>
                <c:pt idx="2">
                  <c:v>1130743.8</c:v>
                </c:pt>
                <c:pt idx="3">
                  <c:v>1043928.6</c:v>
                </c:pt>
                <c:pt idx="4">
                  <c:v>1037512.9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3A-469D-BC4E-D51F82D52C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571916585245294E-2"/>
                  <c:y val="-5.264422961795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3A-469D-BC4E-D51F82D52C20}"/>
                </c:ext>
              </c:extLst>
            </c:dLbl>
            <c:dLbl>
              <c:idx val="1"/>
              <c:layout>
                <c:manualLayout>
                  <c:x val="-6.1908597132141835E-2"/>
                  <c:y val="-5.06009966522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3A-469D-BC4E-D51F82D52C20}"/>
                </c:ext>
              </c:extLst>
            </c:dLbl>
            <c:dLbl>
              <c:idx val="2"/>
              <c:layout>
                <c:manualLayout>
                  <c:x val="-4.4437867155270518E-2"/>
                  <c:y val="-5.264422961795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3A-469D-BC4E-D51F82D52C20}"/>
                </c:ext>
              </c:extLst>
            </c:dLbl>
            <c:dLbl>
              <c:idx val="3"/>
              <c:layout>
                <c:manualLayout>
                  <c:x val="-4.9606367767294594E-2"/>
                  <c:y val="-2.3983591875440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3A-469D-BC4E-D51F82D52C20}"/>
                </c:ext>
              </c:extLst>
            </c:dLbl>
            <c:dLbl>
              <c:idx val="4"/>
              <c:layout>
                <c:manualLayout>
                  <c:x val="-3.4756216413030623E-2"/>
                  <c:y val="-2.281590189608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      (ФАКТ)</c:v>
                </c:pt>
                <c:pt idx="1">
                  <c:v>2023 год (ОЦЕНКА)</c:v>
                </c:pt>
                <c:pt idx="2">
                  <c:v>2024 год (ПРОЕКТ)</c:v>
                </c:pt>
                <c:pt idx="3">
                  <c:v>2025 год (ПРОЕКТ)</c:v>
                </c:pt>
                <c:pt idx="4">
                  <c:v>2026 год (ПРОЕКТ)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31684.28</c:v>
                </c:pt>
                <c:pt idx="1">
                  <c:v>41591.1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C3A-469D-BC4E-D51F82D5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505504"/>
        <c:axId val="616501584"/>
      </c:lineChart>
      <c:catAx>
        <c:axId val="6165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1584"/>
        <c:crosses val="autoZero"/>
        <c:auto val="1"/>
        <c:lblAlgn val="ctr"/>
        <c:lblOffset val="100"/>
        <c:noMultiLvlLbl val="0"/>
      </c:catAx>
      <c:valAx>
        <c:axId val="61650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61650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80865713636638E-4"/>
          <c:y val="0.1499195325500548"/>
          <c:w val="0.99933124183006528"/>
          <c:h val="0.64910528184948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5006704820174677E-3"/>
                  <c:y val="6.9495859524243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61-4355-81CF-2EB20198227E}"/>
                </c:ext>
              </c:extLst>
            </c:dLbl>
            <c:dLbl>
              <c:idx val="1"/>
              <c:layout>
                <c:manualLayout>
                  <c:x val="6.80053638561397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1-4355-81CF-2EB201982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222479.7</c:v>
                </c:pt>
                <c:pt idx="1">
                  <c:v>263246.5</c:v>
                </c:pt>
                <c:pt idx="2">
                  <c:v>262021.9</c:v>
                </c:pt>
                <c:pt idx="3">
                  <c:v>269358.59999999998</c:v>
                </c:pt>
                <c:pt idx="4">
                  <c:v>276092.5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9-4860-AC83-4BBD09ED73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61437908496717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4-425C-A690-4232CD47524E}"/>
                </c:ext>
              </c:extLst>
            </c:dLbl>
            <c:dLbl>
              <c:idx val="1"/>
              <c:layout>
                <c:manualLayout>
                  <c:x val="2.4901960784313726E-2"/>
                  <c:y val="-6.949585952424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4-425C-A690-4232CD47524E}"/>
                </c:ext>
              </c:extLst>
            </c:dLbl>
            <c:dLbl>
              <c:idx val="2"/>
              <c:layout>
                <c:manualLayout>
                  <c:x val="9.2895594765139231E-3"/>
                  <c:y val="-4.13899828558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9-4860-AC83-4BBD09ED730C}"/>
                </c:ext>
              </c:extLst>
            </c:dLbl>
            <c:dLbl>
              <c:idx val="3"/>
              <c:layout>
                <c:manualLayout>
                  <c:x val="1.6601307189542485E-2"/>
                  <c:y val="-5.119956967288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9-4860-AC83-4BBD09ED730C}"/>
                </c:ext>
              </c:extLst>
            </c:dLbl>
            <c:dLbl>
              <c:idx val="4"/>
              <c:layout>
                <c:manualLayout>
                  <c:x val="1.4653817222733229E-2"/>
                  <c:y val="-5.45205962197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38927</c:v>
                </c:pt>
                <c:pt idx="1">
                  <c:v>42588.4</c:v>
                </c:pt>
                <c:pt idx="2">
                  <c:v>27480</c:v>
                </c:pt>
                <c:pt idx="3">
                  <c:v>28579.200000000001</c:v>
                </c:pt>
                <c:pt idx="4">
                  <c:v>29722.400000000001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9-4860-AC83-4BBD09ED73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ЕСХН, патент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3161045938560366E-2"/>
                  <c:y val="-4.517230869075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14-425C-A690-4232CD47524E}"/>
                </c:ext>
              </c:extLst>
            </c:dLbl>
            <c:dLbl>
              <c:idx val="1"/>
              <c:layout>
                <c:manualLayout>
                  <c:x val="8.3006704552437017E-3"/>
                  <c:y val="-5.9071480595606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14-425C-A690-4232CD47524E}"/>
                </c:ext>
              </c:extLst>
            </c:dLbl>
            <c:dLbl>
              <c:idx val="2"/>
              <c:layout>
                <c:manualLayout>
                  <c:x val="9.7534149602964519E-3"/>
                  <c:y val="-2.779834380969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9-4860-AC83-4BBD09ED730C}"/>
                </c:ext>
              </c:extLst>
            </c:dLbl>
            <c:dLbl>
              <c:idx val="3"/>
              <c:layout>
                <c:manualLayout>
                  <c:x val="1.3313725490195957E-2"/>
                  <c:y val="-2.43235508334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9-4860-AC83-4BBD09ED730C}"/>
                </c:ext>
              </c:extLst>
            </c:dLbl>
            <c:dLbl>
              <c:idx val="4"/>
              <c:layout>
                <c:manualLayout>
                  <c:x val="1.8022875816993463E-2"/>
                  <c:y val="-5.181436178450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9128.7999999999993</c:v>
                </c:pt>
                <c:pt idx="1">
                  <c:v>6497.7999999999993</c:v>
                </c:pt>
                <c:pt idx="2">
                  <c:v>6499.4</c:v>
                </c:pt>
                <c:pt idx="3">
                  <c:v>6501</c:v>
                </c:pt>
                <c:pt idx="4">
                  <c:v>6502.7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D9-4860-AC83-4BBD09ED73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Госполлина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2551072630665664E-2"/>
                  <c:y val="-8.68698244053048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221961207759187E-2"/>
                      <c:h val="4.93595710299669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014-425C-A690-4232CD47524E}"/>
                </c:ext>
              </c:extLst>
            </c:dLbl>
            <c:dLbl>
              <c:idx val="1"/>
              <c:layout>
                <c:manualLayout>
                  <c:x val="1.5021153282617574E-2"/>
                  <c:y val="-2.779834380969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14-425C-A690-4232CD47524E}"/>
                </c:ext>
              </c:extLst>
            </c:dLbl>
            <c:dLbl>
              <c:idx val="2"/>
              <c:layout>
                <c:manualLayout>
                  <c:x val="3.7673202614379085E-2"/>
                  <c:y val="-1.027061249929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D9-4860-AC83-4BBD09ED730C}"/>
                </c:ext>
              </c:extLst>
            </c:dLbl>
            <c:dLbl>
              <c:idx val="3"/>
              <c:layout>
                <c:manualLayout>
                  <c:x val="2.3545751633986808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D9-4860-AC83-4BBD09ED730C}"/>
                </c:ext>
              </c:extLst>
            </c:dLbl>
            <c:dLbl>
              <c:idx val="4"/>
              <c:layout>
                <c:manualLayout>
                  <c:x val="3.7673202614379085E-2"/>
                  <c:y val="-3.127313678590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6005.6</c:v>
                </c:pt>
                <c:pt idx="1">
                  <c:v>7020</c:v>
                </c:pt>
                <c:pt idx="2">
                  <c:v>6830</c:v>
                </c:pt>
                <c:pt idx="3">
                  <c:v>6930</c:v>
                </c:pt>
                <c:pt idx="4">
                  <c:v>7030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D9-4860-AC83-4BBD09ED73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21421448650795E-2"/>
                  <c:y val="1.04243789286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059844184718096E-2"/>
                      <c:h val="5.28343640061791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014-425C-A690-4232CD47524E}"/>
                </c:ext>
              </c:extLst>
            </c:dLbl>
            <c:dLbl>
              <c:idx val="1"/>
              <c:layout>
                <c:manualLayout>
                  <c:x val="1.1060911788609342E-2"/>
                  <c:y val="-1.042437892863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14-425C-A690-4232CD47524E}"/>
                </c:ext>
              </c:extLst>
            </c:dLbl>
            <c:dLbl>
              <c:idx val="2"/>
              <c:layout>
                <c:manualLayout>
                  <c:x val="3.2964052287581758E-2"/>
                  <c:y val="3.628559405553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D9-4860-AC83-4BBD09ED730C}"/>
                </c:ext>
              </c:extLst>
            </c:dLbl>
            <c:dLbl>
              <c:idx val="3"/>
              <c:layout>
                <c:manualLayout>
                  <c:x val="3.6013071895424839E-2"/>
                  <c:y val="-1.042437892863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D9-4860-AC83-4BBD09ED730C}"/>
                </c:ext>
              </c:extLst>
            </c:dLbl>
            <c:dLbl>
              <c:idx val="4"/>
              <c:layout>
                <c:manualLayout>
                  <c:x val="3.6284313725490076E-2"/>
                  <c:y val="-6.9495859524244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#,##0</c:formatCode>
                <c:ptCount val="5"/>
                <c:pt idx="0">
                  <c:v>269.39999999999998</c:v>
                </c:pt>
                <c:pt idx="1">
                  <c:v>218.4</c:v>
                </c:pt>
                <c:pt idx="2">
                  <c:v>238</c:v>
                </c:pt>
                <c:pt idx="3">
                  <c:v>245.1</c:v>
                </c:pt>
                <c:pt idx="4">
                  <c:v>253.6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D9-4860-AC83-4BBD09ED73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542483660130689E-2"/>
                  <c:y val="-1.04243789286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14-425C-A690-4232CD47524E}"/>
                </c:ext>
              </c:extLst>
            </c:dLbl>
            <c:dLbl>
              <c:idx val="1"/>
              <c:layout>
                <c:manualLayout>
                  <c:x val="1.9921555545054228E-2"/>
                  <c:y val="5.47211492444284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14-425C-A690-4232CD475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Лист1!$G$2:$G$6</c:f>
              <c:numCache>
                <c:formatCode>#,##0</c:formatCode>
                <c:ptCount val="5"/>
                <c:pt idx="0">
                  <c:v>-162.9</c:v>
                </c:pt>
                <c:pt idx="1">
                  <c:v>-87.2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14-425C-A690-4232CD475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gapDepth val="342"/>
        <c:shape val="box"/>
        <c:axId val="616505112"/>
        <c:axId val="616509816"/>
        <c:axId val="0"/>
      </c:bar3DChart>
      <c:catAx>
        <c:axId val="616505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509816"/>
        <c:crosses val="autoZero"/>
        <c:auto val="1"/>
        <c:lblAlgn val="ctr"/>
        <c:lblOffset val="100"/>
        <c:noMultiLvlLbl val="0"/>
      </c:catAx>
      <c:valAx>
        <c:axId val="6165098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1650511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txPr>
          <a:bodyPr/>
          <a:lstStyle/>
          <a:p>
            <a:pPr>
              <a:defRPr sz="105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5857166781414561E-2"/>
          <c:y val="0.77868468962437765"/>
          <c:w val="0.68600450950528913"/>
          <c:h val="9.9697556208196453E-2"/>
        </c:manualLayout>
      </c:layout>
      <c:overlay val="0"/>
      <c:txPr>
        <a:bodyPr/>
        <a:lstStyle/>
        <a:p>
          <a:pPr>
            <a:defRPr sz="105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7064972154375095E-3"/>
          <c:y val="5.6402807788923821E-2"/>
          <c:w val="0.9864107082085003"/>
          <c:h val="0.8167551742724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2CB05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2629667270783874E-2"/>
                  <c:y val="-6.556359541384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3C-4EE2-AF71-B8EDCDBF4BED}"/>
                </c:ext>
              </c:extLst>
            </c:dLbl>
            <c:dLbl>
              <c:idx val="1"/>
              <c:layout>
                <c:manualLayout>
                  <c:x val="1.2135510831862234E-2"/>
                  <c:y val="-4.719274546960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C-4EE2-AF71-B8EDCDBF4BED}"/>
                </c:ext>
              </c:extLst>
            </c:dLbl>
            <c:dLbl>
              <c:idx val="2"/>
              <c:layout>
                <c:manualLayout>
                  <c:x val="7.8811107556525841E-3"/>
                  <c:y val="-3.7453503172571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1857001900755"/>
                      <c:h val="5.033362909060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B4-474F-912C-E0DACC0AEFEF}"/>
                </c:ext>
              </c:extLst>
            </c:dLbl>
            <c:dLbl>
              <c:idx val="3"/>
              <c:layout>
                <c:manualLayout>
                  <c:x val="7.9773765375378211E-3"/>
                  <c:y val="-7.00110301348829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78560486671463E-2"/>
                      <c:h val="4.5616883023895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7B4-474F-912C-E0DACC0AEFEF}"/>
                </c:ext>
              </c:extLst>
            </c:dLbl>
            <c:dLbl>
              <c:idx val="4"/>
              <c:layout>
                <c:manualLayout>
                  <c:x val="8.1814457321983895E-3"/>
                  <c:y val="-4.728488527615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9405.2000000000007</c:v>
                </c:pt>
                <c:pt idx="1">
                  <c:v>10099.4</c:v>
                </c:pt>
                <c:pt idx="2">
                  <c:v>8798.1</c:v>
                </c:pt>
                <c:pt idx="3">
                  <c:v>8798.1</c:v>
                </c:pt>
                <c:pt idx="4">
                  <c:v>8798.1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4-474F-912C-E0DACC0AEF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ПНВОС</c:v>
                </c:pt>
              </c:strCache>
            </c:strRef>
          </c:tx>
          <c:spPr>
            <a:solidFill>
              <a:srgbClr val="CCCC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987809558361792E-2"/>
                  <c:y val="-7.736575309191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5.092218414355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C-4EE2-AF71-B8EDCDBF4BED}"/>
                </c:ext>
              </c:extLst>
            </c:dLbl>
            <c:dLbl>
              <c:idx val="2"/>
              <c:layout>
                <c:manualLayout>
                  <c:x val="2.2683138122143849E-2"/>
                  <c:y val="-4.6460869015198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B4-474F-912C-E0DACC0AEFEF}"/>
                </c:ext>
              </c:extLst>
            </c:dLbl>
            <c:dLbl>
              <c:idx val="3"/>
              <c:layout>
                <c:manualLayout>
                  <c:x val="3.0982617228454218E-2"/>
                  <c:y val="-5.498373495559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B4-474F-912C-E0DACC0AEFEF}"/>
                </c:ext>
              </c:extLst>
            </c:dLbl>
            <c:dLbl>
              <c:idx val="4"/>
              <c:layout>
                <c:manualLayout>
                  <c:x val="1.8648187529757988E-2"/>
                  <c:y val="-4.27928220653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4034.9</c:v>
                </c:pt>
                <c:pt idx="1">
                  <c:v>2262</c:v>
                </c:pt>
                <c:pt idx="2">
                  <c:v>2697</c:v>
                </c:pt>
                <c:pt idx="3">
                  <c:v>3843.4</c:v>
                </c:pt>
                <c:pt idx="4">
                  <c:v>4381.5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4-474F-912C-E0DACC0AEF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МНА 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45491954695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3C-4EE2-AF71-B8EDCDBF4BED}"/>
                </c:ext>
              </c:extLst>
            </c:dLbl>
            <c:dLbl>
              <c:idx val="1"/>
              <c:layout>
                <c:manualLayout>
                  <c:x val="1.5547174862054529E-2"/>
                  <c:y val="-2.90983909391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C-4EE2-AF71-B8EDCDBF4BED}"/>
                </c:ext>
              </c:extLst>
            </c:dLbl>
            <c:dLbl>
              <c:idx val="2"/>
              <c:layout>
                <c:manualLayout>
                  <c:x val="4.1666666666666415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4-474F-912C-E0DACC0AEFEF}"/>
                </c:ext>
              </c:extLst>
            </c:dLbl>
            <c:dLbl>
              <c:idx val="3"/>
              <c:layout>
                <c:manualLayout>
                  <c:x val="1.3888888888888889E-3"/>
                  <c:y val="-6.622516556291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4-474F-912C-E0DACC0AEFEF}"/>
                </c:ext>
              </c:extLst>
            </c:dLbl>
            <c:dLbl>
              <c:idx val="4"/>
              <c:layout>
                <c:manualLayout>
                  <c:x val="4.1666666666667681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144.6</c:v>
                </c:pt>
                <c:pt idx="1">
                  <c:v>129.4</c:v>
                </c:pt>
                <c:pt idx="2">
                  <c:v>28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4-474F-912C-E0DACC0AEF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9.5442732261957312E-3"/>
                  <c:y val="-2.16391664233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4.364758640876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C-4EE2-AF71-B8EDCDBF4BED}"/>
                </c:ext>
              </c:extLst>
            </c:dLbl>
            <c:dLbl>
              <c:idx val="2"/>
              <c:layout>
                <c:manualLayout>
                  <c:x val="2.7666422101308819E-2"/>
                  <c:y val="-2.973792545656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B4-474F-912C-E0DACC0AEFEF}"/>
                </c:ext>
              </c:extLst>
            </c:dLbl>
            <c:dLbl>
              <c:idx val="3"/>
              <c:layout>
                <c:manualLayout>
                  <c:x val="1.8342401838565548E-2"/>
                  <c:y val="-3.27356898065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B4-474F-912C-E0DACC0AEFEF}"/>
                </c:ext>
              </c:extLst>
            </c:dLbl>
            <c:dLbl>
              <c:idx val="4"/>
              <c:layout>
                <c:manualLayout>
                  <c:x val="1.981177165355032E-2"/>
                  <c:y val="-2.906768355325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3443.9</c:v>
                </c:pt>
                <c:pt idx="1">
                  <c:v>1410.2</c:v>
                </c:pt>
                <c:pt idx="2">
                  <c:v>1585.3</c:v>
                </c:pt>
                <c:pt idx="3">
                  <c:v>1589.7</c:v>
                </c:pt>
                <c:pt idx="4">
                  <c:v>1594.2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4-474F-912C-E0DACC0AEF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компенсации затрат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#,##0</c:formatCode>
                <c:ptCount val="5"/>
                <c:pt idx="0">
                  <c:v>19084.599999999999</c:v>
                </c:pt>
                <c:pt idx="1">
                  <c:v>37765.199999999997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8-4E0E-996B-97169BBB177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Лист1!$G$2:$G$6</c:f>
              <c:numCache>
                <c:formatCode>#,##0</c:formatCode>
                <c:ptCount val="5"/>
                <c:pt idx="0">
                  <c:v>435.9</c:v>
                </c:pt>
                <c:pt idx="1">
                  <c:v>435.7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8-4E0E-996B-97169BBB1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6503544"/>
        <c:axId val="616514128"/>
        <c:axId val="0"/>
      </c:bar3DChart>
      <c:catAx>
        <c:axId val="616503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6514128"/>
        <c:crosses val="autoZero"/>
        <c:auto val="1"/>
        <c:lblAlgn val="ctr"/>
        <c:lblOffset val="100"/>
        <c:noMultiLvlLbl val="0"/>
      </c:catAx>
      <c:valAx>
        <c:axId val="6165141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1650354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49929493298897859"/>
          <c:y val="0.13500983296522895"/>
          <c:w val="0.4194768564839137"/>
          <c:h val="0.24318426481410399"/>
        </c:manualLayout>
      </c:layout>
      <c:overlay val="0"/>
      <c:txPr>
        <a:bodyPr/>
        <a:lstStyle/>
        <a:p>
          <a:pPr>
            <a:defRPr sz="9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8411016184795"/>
          <c:y val="6.1772910697055969E-2"/>
          <c:w val="0.77995006396638755"/>
          <c:h val="0.86850803120872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3-4A07-9E3A-1F4F8BA257D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F-4EA8-812A-2B397E2F48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F-4EA8-812A-2B397E2F48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F-4EA8-812A-2B397E2F4828}"/>
                </c:ext>
              </c:extLst>
            </c:dLbl>
            <c:dLbl>
              <c:idx val="4"/>
              <c:layout>
                <c:manualLayout>
                  <c:x val="7.6630481307555356E-2"/>
                  <c:y val="-3.25120582616095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201433.1</c:v>
                </c:pt>
                <c:pt idx="1">
                  <c:v>227018.5</c:v>
                </c:pt>
                <c:pt idx="2">
                  <c:v>86586.6</c:v>
                </c:pt>
                <c:pt idx="3">
                  <c:v>65749.600000000006</c:v>
                </c:pt>
                <c:pt idx="4">
                  <c:v>35348.1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F-4EA8-812A-2B397E2F48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305</a:t>
                    </a:r>
                    <a:r>
                      <a:rPr lang="en-US" baseline="0" dirty="0"/>
                      <a:t> 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3-4A07-9E3A-1F4F8BA25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  <a:r>
                      <a:rPr lang="en-US" baseline="0" dirty="0"/>
                      <a:t> 302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83-4A07-9E3A-1F4F8BA257DD}"/>
                </c:ext>
              </c:extLst>
            </c:dLbl>
            <c:dLbl>
              <c:idx val="4"/>
              <c:layout>
                <c:manualLayout>
                  <c:x val="7.7862653187110234E-2"/>
                  <c:y val="-4.31278852851704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58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607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431424.7</c:v>
                </c:pt>
                <c:pt idx="1">
                  <c:v>390998.7</c:v>
                </c:pt>
                <c:pt idx="2">
                  <c:v>305377.40000000002</c:v>
                </c:pt>
                <c:pt idx="3">
                  <c:v>92302</c:v>
                </c:pt>
                <c:pt idx="4">
                  <c:v>58606.9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6F-4EA8-812A-2B397E2F48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130 744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83-4A07-9E3A-1F4F8BA25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043 929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83-4A07-9E3A-1F4F8BA257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037 513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83-4A07-9E3A-1F4F8BA25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</c:formatCode>
                <c:ptCount val="5"/>
                <c:pt idx="0">
                  <c:v>994875.7</c:v>
                </c:pt>
                <c:pt idx="1">
                  <c:v>1096452.6000000001</c:v>
                </c:pt>
                <c:pt idx="2">
                  <c:v>1130743.8</c:v>
                </c:pt>
                <c:pt idx="3">
                  <c:v>1043928.6</c:v>
                </c:pt>
                <c:pt idx="4">
                  <c:v>1037512.9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6F-4EA8-812A-2B397E2F48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  <a:r>
                      <a:rPr lang="en-US" baseline="0" dirty="0"/>
                      <a:t> 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83-4A07-9E3A-1F4F8BA25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</c:formatCode>
                <c:ptCount val="5"/>
                <c:pt idx="0">
                  <c:v>66641.2</c:v>
                </c:pt>
                <c:pt idx="1">
                  <c:v>54784.800000000003</c:v>
                </c:pt>
                <c:pt idx="2">
                  <c:v>10109.1</c:v>
                </c:pt>
                <c:pt idx="3">
                  <c:v>10109.1</c:v>
                </c:pt>
                <c:pt idx="4">
                  <c:v>8125.2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6F-4EA8-812A-2B397E2F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6501192"/>
        <c:axId val="616514520"/>
      </c:barChart>
      <c:catAx>
        <c:axId val="61650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14520"/>
        <c:crosses val="autoZero"/>
        <c:auto val="1"/>
        <c:lblAlgn val="ctr"/>
        <c:lblOffset val="100"/>
        <c:noMultiLvlLbl val="0"/>
      </c:catAx>
      <c:valAx>
        <c:axId val="616514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65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94353369763204E-2"/>
          <c:y val="0.26953549307583269"/>
          <c:w val="0.14321445051608986"/>
          <c:h val="0.42885410900912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81822972639214E-2"/>
          <c:y val="3.9819406506429136E-2"/>
          <c:w val="0.90802304263021594"/>
          <c:h val="0.56230353766033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 на предоставление гражданам субсидии на оплату жилого помещения и коммунальных услуг</c:v>
                </c:pt>
              </c:strCache>
            </c:strRef>
          </c:tx>
          <c:spPr>
            <a:solidFill>
              <a:srgbClr val="589867"/>
            </a:solidFill>
          </c:spPr>
          <c:invertIfNegative val="0"/>
          <c:dLbls>
            <c:dLbl>
              <c:idx val="0"/>
              <c:layout>
                <c:manualLayout>
                  <c:x val="2.3106300017395067E-3"/>
                  <c:y val="2.4937005090100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13866169908433E-2"/>
                      <c:h val="5.28130243729972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575-4863-8C17-C9AEAB2B38A6}"/>
                </c:ext>
              </c:extLst>
            </c:dLbl>
            <c:dLbl>
              <c:idx val="1"/>
              <c:layout>
                <c:manualLayout>
                  <c:x val="-2.430945858685438E-4"/>
                  <c:y val="-8.5511722007452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5-4863-8C17-C9AEAB2B38A6}"/>
                </c:ext>
              </c:extLst>
            </c:dLbl>
            <c:dLbl>
              <c:idx val="3"/>
              <c:layout>
                <c:manualLayout>
                  <c:x val="2.6388888888888875E-2"/>
                  <c:y val="-8.5511722007451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5-4863-8C17-C9AEAB2B3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49747.737000000001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9-4C53-9BE1-835E90446E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на выполнение переданных полномочий субьектов РФ</c:v>
                </c:pt>
              </c:strCache>
            </c:strRef>
          </c:tx>
          <c:spPr>
            <a:solidFill>
              <a:srgbClr val="B490D8"/>
            </a:solidFill>
          </c:spPr>
          <c:invertIfNegative val="0"/>
          <c:dLbls>
            <c:dLbl>
              <c:idx val="0"/>
              <c:layout>
                <c:manualLayout>
                  <c:x val="9.090734119196254E-4"/>
                  <c:y val="7.19741398178208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5-4863-8C17-C9AEAB2B38A6}"/>
                </c:ext>
              </c:extLst>
            </c:dLbl>
            <c:dLbl>
              <c:idx val="1"/>
              <c:layout>
                <c:manualLayout>
                  <c:x val="3.0120012102735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8D-4B1C-893D-7252B5F46A83}"/>
                </c:ext>
              </c:extLst>
            </c:dLbl>
            <c:dLbl>
              <c:idx val="2"/>
              <c:layout>
                <c:manualLayout>
                  <c:x val="3.1688861552023474E-2"/>
                  <c:y val="-2.7762656505171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9-4C53-9BE1-835E90446EE2}"/>
                </c:ext>
              </c:extLst>
            </c:dLbl>
            <c:dLbl>
              <c:idx val="3"/>
              <c:layout>
                <c:manualLayout>
                  <c:x val="3.4497630215462052E-2"/>
                  <c:y val="6.7380702512500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9-4C53-9BE1-835E90446EE2}"/>
                </c:ext>
              </c:extLst>
            </c:dLbl>
            <c:dLbl>
              <c:idx val="4"/>
              <c:layout>
                <c:manualLayout>
                  <c:x val="2.9814251107676649E-2"/>
                  <c:y val="-4.3557683134200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204443.28700000001</c:v>
                </c:pt>
                <c:pt idx="1">
                  <c:v>226200.1</c:v>
                </c:pt>
                <c:pt idx="2">
                  <c:v>225300.8</c:v>
                </c:pt>
                <c:pt idx="3">
                  <c:v>172475.3</c:v>
                </c:pt>
                <c:pt idx="4">
                  <c:v>168309.3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9-4C53-9BE1-835E90446E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получение общедоступного и бесплатного начального общего, основного общего, среднего образования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1.2743082043464946E-2"/>
                  <c:y val="-3.5636318740214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8D-4B1C-893D-7252B5F46A83}"/>
                </c:ext>
              </c:extLst>
            </c:dLbl>
            <c:dLbl>
              <c:idx val="1"/>
              <c:layout>
                <c:manualLayout>
                  <c:x val="-3.5912322122492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D-4B1C-893D-7252B5F46A83}"/>
                </c:ext>
              </c:extLst>
            </c:dLbl>
            <c:dLbl>
              <c:idx val="2"/>
              <c:layout>
                <c:manualLayout>
                  <c:x val="-4.40215561501516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D-4B1C-893D-7252B5F46A83}"/>
                </c:ext>
              </c:extLst>
            </c:dLbl>
            <c:dLbl>
              <c:idx val="3"/>
              <c:layout>
                <c:manualLayout>
                  <c:x val="-3.47538601185407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8D-4B1C-893D-7252B5F46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479560</c:v>
                </c:pt>
                <c:pt idx="1">
                  <c:v>585511.69999999995</c:v>
                </c:pt>
                <c:pt idx="2">
                  <c:v>607177.4</c:v>
                </c:pt>
                <c:pt idx="3">
                  <c:v>597080.19999999995</c:v>
                </c:pt>
                <c:pt idx="4">
                  <c:v>584479.80000000005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99-4C53-9BE1-835E90446E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на получение общедоступного и бесплатного дошкольного образования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123221224920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8D-4B1C-893D-7252B5F46A83}"/>
                </c:ext>
              </c:extLst>
            </c:dLbl>
            <c:dLbl>
              <c:idx val="1"/>
              <c:layout>
                <c:manualLayout>
                  <c:x val="-2.7803088094832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8D-4B1C-893D-7252B5F46A83}"/>
                </c:ext>
              </c:extLst>
            </c:dLbl>
            <c:dLbl>
              <c:idx val="2"/>
              <c:layout>
                <c:manualLayout>
                  <c:x val="-5.5606176189665311E-2"/>
                  <c:y val="7.1272637480428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8D-4B1C-893D-7252B5F46A83}"/>
                </c:ext>
              </c:extLst>
            </c:dLbl>
            <c:dLbl>
              <c:idx val="3"/>
              <c:layout>
                <c:manualLayout>
                  <c:x val="-2.31692400790280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8D-4B1C-893D-7252B5F46A83}"/>
                </c:ext>
              </c:extLst>
            </c:dLbl>
            <c:dLbl>
              <c:idx val="4"/>
              <c:layout>
                <c:manualLayout>
                  <c:x val="4.63384801580535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8D-4B1C-893D-7252B5F46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261003</c:v>
                </c:pt>
                <c:pt idx="1">
                  <c:v>284713.5</c:v>
                </c:pt>
                <c:pt idx="2">
                  <c:v>298260.3</c:v>
                </c:pt>
                <c:pt idx="3">
                  <c:v>274362.09999999998</c:v>
                </c:pt>
                <c:pt idx="4">
                  <c:v>284580.09999999998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9-4C53-9BE1-835E90446E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Субвенция на осуществление полномочий по составлению списков кандидатов в присяжные заседатели федеральных судов общей юрисдикции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31692400790270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8D-4B1C-893D-7252B5F46A83}"/>
                </c:ext>
              </c:extLst>
            </c:dLbl>
            <c:dLbl>
              <c:idx val="1"/>
              <c:layout>
                <c:manualLayout>
                  <c:x val="2.0833333333333332E-2"/>
                  <c:y val="3.91924198325703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5-4863-8C17-C9AEAB2B38A6}"/>
                </c:ext>
              </c:extLst>
            </c:dLbl>
            <c:dLbl>
              <c:idx val="2"/>
              <c:layout>
                <c:manualLayout>
                  <c:x val="2.8824983303168232E-2"/>
                  <c:y val="-1.8537779123556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9-4C53-9BE1-835E90446EE2}"/>
                </c:ext>
              </c:extLst>
            </c:dLbl>
            <c:dLbl>
              <c:idx val="3"/>
              <c:layout>
                <c:manualLayout>
                  <c:x val="2.7533042556779165E-2"/>
                  <c:y val="5.508123862667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9-4C53-9BE1-835E90446EE2}"/>
                </c:ext>
              </c:extLst>
            </c:dLbl>
            <c:dLbl>
              <c:idx val="4"/>
              <c:layout>
                <c:manualLayout>
                  <c:x val="3.1747534218048955E-2"/>
                  <c:y val="6.461166824905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121.7</c:v>
                </c:pt>
                <c:pt idx="1">
                  <c:v>27.3</c:v>
                </c:pt>
                <c:pt idx="2">
                  <c:v>5.3</c:v>
                </c:pt>
                <c:pt idx="3">
                  <c:v>11</c:v>
                </c:pt>
                <c:pt idx="4">
                  <c:v>143.69999999999999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99-4C53-9BE1-835E90446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37290336"/>
        <c:axId val="637289552"/>
      </c:barChart>
      <c:catAx>
        <c:axId val="637290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637289552"/>
        <c:crossesAt val="100"/>
        <c:auto val="1"/>
        <c:lblAlgn val="ctr"/>
        <c:lblOffset val="100"/>
        <c:noMultiLvlLbl val="0"/>
      </c:catAx>
      <c:valAx>
        <c:axId val="63728955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low"/>
        <c:crossAx val="63729033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"/>
          <c:y val="0.65264599864056572"/>
          <c:w val="0.7636147334839577"/>
          <c:h val="0.3066280746847448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5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6340446542458"/>
          <c:y val="0"/>
          <c:w val="0.37452469399299759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E9-4E0D-AE47-672B2B36533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E9-4E0D-AE47-672B2B365331}"/>
              </c:ext>
            </c:extLst>
          </c:dPt>
          <c:dPt>
            <c:idx val="2"/>
            <c:bubble3D val="0"/>
            <c:spPr>
              <a:solidFill>
                <a:srgbClr val="FC3774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E9-4E0D-AE47-672B2B365331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E9-4E0D-AE47-672B2B365331}"/>
              </c:ext>
            </c:extLst>
          </c:dPt>
          <c:dPt>
            <c:idx val="4"/>
            <c:bubble3D val="0"/>
            <c:spPr>
              <a:solidFill>
                <a:srgbClr val="88A5C4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DE9-4E0D-AE47-672B2B365331}"/>
              </c:ext>
            </c:extLst>
          </c:dPt>
          <c:dLbls>
            <c:dLbl>
              <c:idx val="0"/>
              <c:layout>
                <c:manualLayout>
                  <c:x val="3.5689224973352515E-3"/>
                  <c:y val="0"/>
                </c:manualLayout>
              </c:layout>
              <c:tx>
                <c:rich>
                  <a:bodyPr rot="13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36,7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3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E9-4E0D-AE47-672B2B365331}"/>
                </c:ext>
              </c:extLst>
            </c:dLbl>
            <c:dLbl>
              <c:idx val="1"/>
              <c:tx>
                <c:rich>
                  <a:bodyPr rot="-10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0,7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1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E9-4E0D-AE47-672B2B365331}"/>
                </c:ext>
              </c:extLst>
            </c:dLbl>
            <c:dLbl>
              <c:idx val="2"/>
              <c:tx>
                <c:rich>
                  <a:bodyPr rot="11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0,02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1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E9-4E0D-AE47-672B2B365331}"/>
                </c:ext>
              </c:extLst>
            </c:dLbl>
            <c:dLbl>
              <c:idx val="3"/>
              <c:tx>
                <c:rich>
                  <a:bodyPr rot="22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0,001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2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E9-4E0D-AE47-672B2B365331}"/>
                </c:ext>
              </c:extLst>
            </c:dLbl>
            <c:dLbl>
              <c:idx val="4"/>
              <c:layout>
                <c:manualLayout>
                  <c:x val="-6.542948993742853E-17"/>
                  <c:y val="0"/>
                </c:manualLayout>
              </c:layout>
              <c:tx>
                <c:rich>
                  <a:bodyPr rot="37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0,5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E9-4E0D-AE47-672B2B365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100000</c:v>
                </c:pt>
                <c:pt idx="1">
                  <c:v>27357.599999999999</c:v>
                </c:pt>
                <c:pt idx="2">
                  <c:v>10845</c:v>
                </c:pt>
                <c:pt idx="3">
                  <c:v>5270</c:v>
                </c:pt>
                <c:pt idx="4">
                  <c:v>20823.3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E9-4E0D-AE47-672B2B3653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DE9-4E0D-AE47-672B2B36533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DE9-4E0D-AE47-672B2B365331}"/>
              </c:ext>
            </c:extLst>
          </c:dPt>
          <c:dPt>
            <c:idx val="2"/>
            <c:bubble3D val="0"/>
            <c:spPr>
              <a:solidFill>
                <a:srgbClr val="FC3774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9DE9-4E0D-AE47-672B2B365331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9DE9-4E0D-AE47-672B2B3653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9DE9-4E0D-AE47-672B2B365331}"/>
              </c:ext>
            </c:extLst>
          </c:dPt>
          <c:dLbls>
            <c:dLbl>
              <c:idx val="0"/>
              <c:layout>
                <c:manualLayout>
                  <c:x val="-3.330038464219099E-2"/>
                  <c:y val="0.14257338716633319"/>
                </c:manualLayout>
              </c:layout>
              <c:tx>
                <c:rich>
                  <a:bodyPr rot="-408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1 419 861,9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408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5488223217416"/>
                      <c:h val="0.16536068246881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DE9-4E0D-AE47-672B2B365331}"/>
                </c:ext>
              </c:extLst>
            </c:dLbl>
            <c:dLbl>
              <c:idx val="1"/>
              <c:layout>
                <c:manualLayout>
                  <c:x val="-1.7844612486676585E-3"/>
                  <c:y val="9.5668513872499486E-3"/>
                </c:manualLayout>
              </c:layout>
              <c:tx>
                <c:rich>
                  <a:bodyPr rot="-11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27 357,6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11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E9-4E0D-AE47-672B2B3653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845,2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E9-4E0D-AE47-672B2B365331}"/>
                </c:ext>
              </c:extLst>
            </c:dLbl>
            <c:dLbl>
              <c:idx val="3"/>
              <c:tx>
                <c:rich>
                  <a:bodyPr rot="18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27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8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E9-4E0D-AE47-672B2B365331}"/>
                </c:ext>
              </c:extLst>
            </c:dLbl>
            <c:dLbl>
              <c:idx val="4"/>
              <c:tx>
                <c:rich>
                  <a:bodyPr rot="39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/>
                      <a:t>20 823,3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9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E9-4E0D-AE47-672B2B365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6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100000</c:v>
                </c:pt>
                <c:pt idx="1">
                  <c:v>27357.599999999999</c:v>
                </c:pt>
                <c:pt idx="2">
                  <c:v>10845</c:v>
                </c:pt>
                <c:pt idx="3">
                  <c:v>5270</c:v>
                </c:pt>
                <c:pt idx="4">
                  <c:v>20823.3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DE9-4E0D-AE47-672B2B3653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92756843214325"/>
          <c:y val="0.20329750566893426"/>
          <c:w val="0.28587945915987661"/>
          <c:h val="0.4573538767028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25297422601328"/>
          <c:y val="1.7020335615554844E-2"/>
          <c:w val="0.38295233507031107"/>
          <c:h val="0.957449160961112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6600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71-47BE-B283-F65A91EB8602}"/>
              </c:ext>
            </c:extLst>
          </c:dPt>
          <c:dPt>
            <c:idx val="1"/>
            <c:bubble3D val="0"/>
            <c:spPr>
              <a:solidFill>
                <a:srgbClr val="99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71-47BE-B283-F65A91EB86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71-47BE-B283-F65A91EB8602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871-47BE-B283-F65A91EB860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871-47BE-B283-F65A91EB860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871-47BE-B283-F65A91EB8602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871-47BE-B283-F65A91EB8602}"/>
              </c:ext>
            </c:extLst>
          </c:dPt>
          <c:dLbls>
            <c:dLbl>
              <c:idx val="0"/>
              <c:tx>
                <c:rich>
                  <a:bodyPr rot="-31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2,4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1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71-47BE-B283-F65A91EB8602}"/>
                </c:ext>
              </c:extLst>
            </c:dLbl>
            <c:dLbl>
              <c:idx val="1"/>
              <c:tx>
                <c:rich>
                  <a:bodyPr rot="10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1,5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1-47BE-B283-F65A91EB8602}"/>
                </c:ext>
              </c:extLst>
            </c:dLbl>
            <c:dLbl>
              <c:idx val="2"/>
              <c:tx>
                <c:rich>
                  <a:bodyPr rot="-29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6,1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71-47BE-B283-F65A91EB8602}"/>
                </c:ext>
              </c:extLst>
            </c:dLbl>
            <c:dLbl>
              <c:idx val="3"/>
              <c:tx>
                <c:rich>
                  <a:bodyPr rot="15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5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71-47BE-B283-F65A91EB8602}"/>
                </c:ext>
              </c:extLst>
            </c:dLbl>
            <c:dLbl>
              <c:idx val="4"/>
              <c:tx>
                <c:rich>
                  <a:bodyPr rot="28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8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71-47BE-B283-F65A91EB8602}"/>
                </c:ext>
              </c:extLst>
            </c:dLbl>
            <c:dLbl>
              <c:idx val="5"/>
              <c:tx>
                <c:rich>
                  <a:bodyPr rot="37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7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71-47BE-B283-F65A91EB8602}"/>
                </c:ext>
              </c:extLst>
            </c:dLbl>
            <c:dLbl>
              <c:idx val="6"/>
              <c:tx>
                <c:rich>
                  <a:bodyPr rot="51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0,1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1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71-47BE-B283-F65A91EB8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МБТ общего характера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Средства массовой информации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74286.3</c:v>
                </c:pt>
                <c:pt idx="1">
                  <c:v>49934.9</c:v>
                </c:pt>
                <c:pt idx="2">
                  <c:v>135976.1</c:v>
                </c:pt>
                <c:pt idx="3">
                  <c:v>17343.5</c:v>
                </c:pt>
                <c:pt idx="4">
                  <c:v>15624.3</c:v>
                </c:pt>
                <c:pt idx="5">
                  <c:v>14087.7</c:v>
                </c:pt>
                <c:pt idx="6">
                  <c:v>13971.3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871-47BE-B283-F65A91EB86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6600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871-47BE-B283-F65A91EB8602}"/>
              </c:ext>
            </c:extLst>
          </c:dPt>
          <c:dPt>
            <c:idx val="1"/>
            <c:bubble3D val="0"/>
            <c:spPr>
              <a:solidFill>
                <a:srgbClr val="99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0871-47BE-B283-F65A91EB86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0871-47BE-B283-F65A91EB8602}"/>
              </c:ext>
            </c:extLst>
          </c:dPt>
          <c:dPt>
            <c:idx val="3"/>
            <c:bubble3D val="0"/>
            <c:spPr>
              <a:solidFill>
                <a:srgbClr val="B96B7E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0871-47BE-B283-F65A91EB860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0871-47BE-B283-F65A91EB860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0871-47BE-B283-F65A91EB8602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0871-47BE-B283-F65A91EB8602}"/>
              </c:ext>
            </c:extLst>
          </c:dPt>
          <c:dLbls>
            <c:dLbl>
              <c:idx val="0"/>
              <c:tx>
                <c:rich>
                  <a:bodyPr rot="-28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94 286,3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71-47BE-B283-F65A91EB8602}"/>
                </c:ext>
              </c:extLst>
            </c:dLbl>
            <c:dLbl>
              <c:idx val="1"/>
              <c:tx>
                <c:rich>
                  <a:bodyPr rot="12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59 934,9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71-47BE-B283-F65A91EB8602}"/>
                </c:ext>
              </c:extLst>
            </c:dLbl>
            <c:dLbl>
              <c:idx val="2"/>
              <c:layout>
                <c:manualLayout>
                  <c:x val="-5.1057363148510589E-3"/>
                  <c:y val="-1.2765251711666212E-2"/>
                </c:manualLayout>
              </c:layout>
              <c:tx>
                <c:rich>
                  <a:bodyPr rot="-282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235 976,1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28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71-47BE-B283-F65A91EB8602}"/>
                </c:ext>
              </c:extLst>
            </c:dLbl>
            <c:dLbl>
              <c:idx val="3"/>
              <c:tx>
                <c:rich>
                  <a:bodyPr rot="186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7 343,4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18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71-47BE-B283-F65A91EB8602}"/>
                </c:ext>
              </c:extLst>
            </c:dLbl>
            <c:dLbl>
              <c:idx val="4"/>
              <c:tx>
                <c:rich>
                  <a:bodyPr rot="28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5 624,3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71-47BE-B283-F65A91EB8602}"/>
                </c:ext>
              </c:extLst>
            </c:dLbl>
            <c:dLbl>
              <c:idx val="5"/>
              <c:tx>
                <c:rich>
                  <a:bodyPr rot="384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4 087,7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871-47BE-B283-F65A91EB8602}"/>
                </c:ext>
              </c:extLst>
            </c:dLbl>
            <c:dLbl>
              <c:idx val="6"/>
              <c:tx>
                <c:rich>
                  <a:bodyPr rot="49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3 971,3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4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71-47BE-B283-F65A91EB86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МБТ общего характера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Средства массовой информации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1.9229711889415237</c:v>
                </c:pt>
                <c:pt idx="1">
                  <c:v>1.2926121508632964</c:v>
                </c:pt>
                <c:pt idx="2">
                  <c:v>3.5198700525484714</c:v>
                </c:pt>
                <c:pt idx="3">
                  <c:v>0.44895291346328081</c:v>
                </c:pt>
                <c:pt idx="4">
                  <c:v>0.40444979420672517</c:v>
                </c:pt>
                <c:pt idx="5">
                  <c:v>0.36467344878465485</c:v>
                </c:pt>
                <c:pt idx="6">
                  <c:v>0.36166032460976932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871-47BE-B283-F65A91EB86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19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27846442816488914"/>
          <c:w val="0.55324518127552047"/>
          <c:h val="0.45847490421873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18621973929233E-2"/>
          <c:y val="0.47549927035136497"/>
          <c:w val="0.93496275605214152"/>
          <c:h val="0.39248085122834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(проект)*</c:v>
                </c:pt>
                <c:pt idx="3">
                  <c:v>2025 (проект)*</c:v>
                </c:pt>
                <c:pt idx="4">
                  <c:v>2026 (проект)*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96780.6</c:v>
                </c:pt>
                <c:pt idx="1">
                  <c:v>93407.9</c:v>
                </c:pt>
                <c:pt idx="2">
                  <c:v>86586.6</c:v>
                </c:pt>
                <c:pt idx="3">
                  <c:v>65749.600000000006</c:v>
                </c:pt>
                <c:pt idx="4">
                  <c:v>35348.1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0-442F-AC3B-4636B672BF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7-4F8B-84AA-DBCC8B8B86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7-4F8B-84AA-DBCC8B8B86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87-4F8B-84AA-DBCC8B8B860B}"/>
                </c:ext>
              </c:extLst>
            </c:dLbl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(проект)*</c:v>
                </c:pt>
                <c:pt idx="3">
                  <c:v>2025 (проект)*</c:v>
                </c:pt>
                <c:pt idx="4">
                  <c:v>2026 (проект)*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104652.5</c:v>
                </c:pt>
                <c:pt idx="1">
                  <c:v>133610.6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0-442F-AC3B-4636B672BF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6-4FD8-81C4-8B9D7B4C57BE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(проект)*</c:v>
                </c:pt>
                <c:pt idx="3">
                  <c:v>2025 (проект)*</c:v>
                </c:pt>
                <c:pt idx="4">
                  <c:v>2026 (проект)*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23634.799999999999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0-442F-AC3B-4636B672BF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16500016"/>
        <c:axId val="616507072"/>
      </c:barChart>
      <c:catAx>
        <c:axId val="61650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6507072"/>
        <c:crosses val="autoZero"/>
        <c:auto val="1"/>
        <c:lblAlgn val="ctr"/>
        <c:lblOffset val="100"/>
        <c:noMultiLvlLbl val="0"/>
      </c:catAx>
      <c:valAx>
        <c:axId val="61650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650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562383612662941E-3"/>
          <c:y val="0.29463650916696865"/>
          <c:w val="0.5513961824953445"/>
          <c:h val="0.19342110522601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и прогноз выручки Слюдянского района по полному кругу организаций и в малом бизнесе  (млн. руб.)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469149741103139E-2"/>
          <c:y val="0.2104126936802474"/>
          <c:w val="0.64569885322164777"/>
          <c:h val="0.60290133298428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Выручка малых организаций (млн.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64061485874341573"/>
                  <c:y val="4.08851279685656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845591927453"/>
                      <c:h val="0.12273392012288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B1-4E54-AD7E-9BCEB82AD7F2}"/>
                </c:ext>
              </c:extLst>
            </c:dLbl>
            <c:dLbl>
              <c:idx val="1"/>
              <c:layout>
                <c:manualLayout>
                  <c:x val="0"/>
                  <c:y val="1.3936899862825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A-4CF0-8F37-06049B2AEE54}"/>
                </c:ext>
              </c:extLst>
            </c:dLbl>
            <c:dLbl>
              <c:idx val="2"/>
              <c:layout>
                <c:manualLayout>
                  <c:x val="-7.5509671703865335E-3"/>
                  <c:y val="1.3936899862825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2 158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A-4CF0-8F37-06049B2AEE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2 096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A-4CF0-8F37-06049B2AEE5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2 234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A-4CF0-8F37-06049B2AEE5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2 278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A-4CF0-8F37-06049B2AEE5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Лист1!$B$42:$B$48</c:f>
              <c:numCache>
                <c:formatCode>#,##0</c:formatCode>
                <c:ptCount val="7"/>
                <c:pt idx="0">
                  <c:v>2216.75</c:v>
                </c:pt>
                <c:pt idx="1">
                  <c:v>2105.1</c:v>
                </c:pt>
                <c:pt idx="2">
                  <c:v>2158.2399999999998</c:v>
                </c:pt>
                <c:pt idx="3">
                  <c:v>2095.65</c:v>
                </c:pt>
                <c:pt idx="4">
                  <c:v>2233.5</c:v>
                </c:pt>
                <c:pt idx="5">
                  <c:v>2277.5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1-4E54-AD7E-9BCEB82AD7F2}"/>
            </c:ext>
          </c:extLst>
        </c:ser>
        <c:ser>
          <c:idx val="1"/>
          <c:order val="1"/>
          <c:tx>
            <c:strRef>
              <c:f>Лист1!$C$41</c:f>
              <c:strCache>
                <c:ptCount val="1"/>
                <c:pt idx="0">
                  <c:v>Выручка по полному кругу (млн. 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338664593618987"/>
                  <c:y val="-0.199578875171467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Выручка</a:t>
                    </a:r>
                    <a:r>
                      <a:rPr lang="ru-RU" baseline="0" dirty="0"/>
                      <a:t> по полному кругу организаций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B1-4E54-AD7E-9BCEB82AD7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12 184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1-4E54-AD7E-9BCEB82AD7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12 164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14-43E8-B207-6D88C5E47F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11 811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14-43E8-B207-6D88C5E47F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13 104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14-43E8-B207-6D88C5E47F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13 575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14-43E8-B207-6D88C5E47F1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14-43E8-B207-6D88C5E47F1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Лист1!$C$42:$C$48</c:f>
              <c:numCache>
                <c:formatCode>#,##0</c:formatCode>
                <c:ptCount val="7"/>
                <c:pt idx="0">
                  <c:v>14448.55</c:v>
                </c:pt>
                <c:pt idx="1">
                  <c:v>12184.12</c:v>
                </c:pt>
                <c:pt idx="2">
                  <c:v>12164</c:v>
                </c:pt>
                <c:pt idx="3">
                  <c:v>11811.24</c:v>
                </c:pt>
                <c:pt idx="4">
                  <c:v>13104.31</c:v>
                </c:pt>
                <c:pt idx="5">
                  <c:v>13575.28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B1-4E54-AD7E-9BCEB82AD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637291120"/>
        <c:axId val="637290728"/>
      </c:barChart>
      <c:catAx>
        <c:axId val="63729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290728"/>
        <c:crosses val="autoZero"/>
        <c:auto val="1"/>
        <c:lblAlgn val="ctr"/>
        <c:lblOffset val="100"/>
        <c:noMultiLvlLbl val="0"/>
      </c:catAx>
      <c:valAx>
        <c:axId val="637290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372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</a:t>
            </a:r>
            <a:r>
              <a:rPr lang="ru-RU" b="1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прогнозная численность населения Слюдянского района (чел.)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399300087489068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25373">
                  <a:lumMod val="50000"/>
                </a:srgbClr>
              </a:solidFill>
            </a:ln>
            <a:effectLst/>
          </c:spPr>
          <c:invertIfNegative val="0"/>
          <c:dLbls>
            <c:numFmt formatCode="#,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PowerPoint]Лист1'!$A$24:$A$29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2025</c:v>
                </c:pt>
              </c:numCache>
            </c:numRef>
          </c:cat>
          <c:val>
            <c:numRef>
              <c:f>'[Диаграмма в Microsoft PowerPoint]Лист1'!$B$24:$B$29</c:f>
              <c:numCache>
                <c:formatCode>General</c:formatCode>
                <c:ptCount val="6"/>
                <c:pt idx="0">
                  <c:v>39097</c:v>
                </c:pt>
                <c:pt idx="1">
                  <c:v>38995</c:v>
                </c:pt>
                <c:pt idx="2">
                  <c:v>38700</c:v>
                </c:pt>
                <c:pt idx="3">
                  <c:v>38631</c:v>
                </c:pt>
                <c:pt idx="4">
                  <c:v>38631</c:v>
                </c:pt>
                <c:pt idx="5">
                  <c:v>38631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7-42FD-BD50-575356D51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344016"/>
        <c:axId val="1194713104"/>
      </c:barChart>
      <c:catAx>
        <c:axId val="130734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4713104"/>
        <c:crosses val="autoZero"/>
        <c:auto val="1"/>
        <c:lblAlgn val="ctr"/>
        <c:lblOffset val="100"/>
        <c:noMultiLvlLbl val="0"/>
      </c:catAx>
      <c:valAx>
        <c:axId val="1194713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734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и прогнозное количесво СМСП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PowerPoint]Лист1'!$A$3:$A$8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'[Диаграмма в Microsoft PowerPoint]Лист1'!$B$3:$B$8</c:f>
              <c:numCache>
                <c:formatCode>General</c:formatCode>
                <c:ptCount val="6"/>
                <c:pt idx="0">
                  <c:v>1022</c:v>
                </c:pt>
                <c:pt idx="1">
                  <c:v>961</c:v>
                </c:pt>
                <c:pt idx="2">
                  <c:v>896</c:v>
                </c:pt>
                <c:pt idx="3">
                  <c:v>896</c:v>
                </c:pt>
                <c:pt idx="4">
                  <c:v>896</c:v>
                </c:pt>
                <c:pt idx="5">
                  <c:v>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C-4790-8F74-F2F6A5B965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321069296"/>
        <c:axId val="1220821536"/>
      </c:barChart>
      <c:catAx>
        <c:axId val="132106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821536"/>
        <c:crosses val="autoZero"/>
        <c:auto val="1"/>
        <c:lblAlgn val="ctr"/>
        <c:lblOffset val="100"/>
        <c:noMultiLvlLbl val="0"/>
      </c:catAx>
      <c:valAx>
        <c:axId val="122082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106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892611034886765E-3"/>
          <c:y val="0.28277328932441803"/>
          <c:w val="0.5166926172013504"/>
          <c:h val="0.502308867199750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chemeClr val="accent1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AA6-400D-9922-C95A8A90DD8A}"/>
              </c:ext>
            </c:extLst>
          </c:dPt>
          <c:dPt>
            <c:idx val="1"/>
            <c:bubble3D val="0"/>
            <c:explosion val="40"/>
            <c:spPr>
              <a:solidFill>
                <a:schemeClr val="accent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AA6-400D-9922-C95A8A90DD8A}"/>
              </c:ext>
            </c:extLst>
          </c:dPt>
          <c:dPt>
            <c:idx val="2"/>
            <c:bubble3D val="0"/>
            <c:explosion val="16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AA6-400D-9922-C95A8A90DD8A}"/>
              </c:ext>
            </c:extLst>
          </c:dPt>
          <c:dLbls>
            <c:dLbl>
              <c:idx val="0"/>
              <c:layout>
                <c:manualLayout>
                  <c:x val="-0.27087938910899739"/>
                  <c:y val="-3.7411137531674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/>
                      <a:pPr>
                        <a:defRPr sz="900"/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8F2E1D54-7EE2-4C8E-9020-66E5E9B6AFB0}" type="PERCENTAGE">
                      <a:rPr lang="ru-RU" sz="900" baseline="0"/>
                      <a:pPr>
                        <a:defRPr sz="900"/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94810920807188"/>
                      <c:h val="0.19507145171665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A6-400D-9922-C95A8A90DD8A}"/>
                </c:ext>
              </c:extLst>
            </c:dLbl>
            <c:dLbl>
              <c:idx val="1"/>
              <c:layout>
                <c:manualLayout>
                  <c:x val="-0.16292028304068323"/>
                  <c:y val="-5.11974536871593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/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85040159094765"/>
                      <c:h val="0.16821791863742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A6-400D-9922-C95A8A90DD8A}"/>
                </c:ext>
              </c:extLst>
            </c:dLbl>
            <c:dLbl>
              <c:idx val="2"/>
              <c:layout>
                <c:manualLayout>
                  <c:x val="8.8036032702812406E-2"/>
                  <c:y val="-0.191670857758225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
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18015323662265"/>
                      <c:h val="0.21953879846426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A6-400D-9922-C95A8A90D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311613.902</c:v>
                </c:pt>
                <c:pt idx="1">
                  <c:v>14231.189</c:v>
                </c:pt>
                <c:pt idx="2">
                  <c:v>1212089.327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A6-400D-9922-C95A8A90DD8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2780509863773E-2"/>
          <c:y val="0.44104829398960466"/>
          <c:w val="0.50910892258466633"/>
          <c:h val="0.501588333914249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9"/>
            <c:spPr>
              <a:solidFill>
                <a:srgbClr val="CEB522"/>
              </a:solidFill>
              <a:ln>
                <a:solidFill>
                  <a:srgbClr val="00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7D-4DBB-8773-9025203FDE10}"/>
              </c:ext>
            </c:extLst>
          </c:dPt>
          <c:dPt>
            <c:idx val="1"/>
            <c:bubble3D val="0"/>
            <c:explosion val="4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7D-4DBB-8773-9025203FDE10}"/>
              </c:ext>
            </c:extLst>
          </c:dPt>
          <c:dPt>
            <c:idx val="2"/>
            <c:bubble3D val="0"/>
            <c:explosion val="16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7D-4DBB-8773-9025203FDE10}"/>
              </c:ext>
            </c:extLst>
          </c:dPt>
          <c:dLbls>
            <c:dLbl>
              <c:idx val="0"/>
              <c:layout>
                <c:manualLayout>
                  <c:x val="-0.25227940760838846"/>
                  <c:y val="-5.66299088393714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700"/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93803580854697"/>
                      <c:h val="0.183898574062859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7D-4DBB-8773-9025203FDE10}"/>
                </c:ext>
              </c:extLst>
            </c:dLbl>
            <c:dLbl>
              <c:idx val="1"/>
              <c:layout>
                <c:manualLayout>
                  <c:x val="-0.18649480218498357"/>
                  <c:y val="-5.2497790575454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88350244114021"/>
                      <c:h val="0.18858860846994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7D-4DBB-8773-9025203FDE10}"/>
                </c:ext>
              </c:extLst>
            </c:dLbl>
            <c:dLbl>
              <c:idx val="2"/>
              <c:layout>
                <c:manualLayout>
                  <c:x val="5.8949416191903817E-2"/>
                  <c:y val="-0.16442680303925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83%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28881242713522"/>
                      <c:h val="0.20611149297935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7D-4DBB-8773-9025203F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256330</c:v>
                </c:pt>
                <c:pt idx="1">
                  <c:v>15462</c:v>
                </c:pt>
                <c:pt idx="2">
                  <c:v>1155915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7D-4DBB-8773-9025203FDE1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11667915810782E-2"/>
          <c:y val="0.42656199294878727"/>
          <c:w val="0.53987617369963004"/>
          <c:h val="0.526069990736867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2026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rgbClr val="BCD8C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44A-4989-8228-560B0DDC1AB6}"/>
              </c:ext>
            </c:extLst>
          </c:dPt>
          <c:dPt>
            <c:idx val="1"/>
            <c:bubble3D val="0"/>
            <c:explosion val="40"/>
            <c:spPr>
              <a:solidFill>
                <a:srgbClr val="67B96B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44A-4989-8228-560B0DDC1AB6}"/>
              </c:ext>
            </c:extLst>
          </c:dPt>
          <c:dPt>
            <c:idx val="2"/>
            <c:bubble3D val="0"/>
            <c:explosion val="16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44A-4989-8228-560B0DDC1AB6}"/>
              </c:ext>
            </c:extLst>
          </c:dPt>
          <c:dLbls>
            <c:dLbl>
              <c:idx val="0"/>
              <c:layout>
                <c:manualLayout>
                  <c:x val="-0.1948817661896993"/>
                  <c:y val="-7.37203366418134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rgbClr val="67B96B"/>
                        </a:solidFill>
                      </a:rPr>
                      <a:pPr>
                        <a:defRPr sz="900"/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67B96B"/>
                        </a:solidFill>
                      </a:rPr>
                      <a:t>
</a:t>
                    </a:r>
                    <a:fld id="{8F2E1D54-7EE2-4C8E-9020-66E5E9B6AFB0}" type="PERCENTAGE">
                      <a:rPr lang="ru-RU" sz="900" baseline="0" smtClean="0">
                        <a:solidFill>
                          <a:srgbClr val="67B96B"/>
                        </a:solidFill>
                      </a:rPr>
                      <a:pPr>
                        <a:defRPr sz="900"/>
                      </a:pPr>
                      <a:t>[ПРОЦЕНТ]</a:t>
                    </a:fld>
                    <a:endParaRPr lang="ru-RU" sz="900" baseline="0" dirty="0">
                      <a:solidFill>
                        <a:srgbClr val="67B96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308051493486894"/>
                      <c:h val="0.15688134606750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4A-4989-8228-560B0DDC1AB6}"/>
                </c:ext>
              </c:extLst>
            </c:dLbl>
            <c:dLbl>
              <c:idx val="1"/>
              <c:layout>
                <c:manualLayout>
                  <c:x val="-6.6671270213071412E-2"/>
                  <c:y val="-7.63752691177288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>
                        <a:solidFill>
                          <a:srgbClr val="57863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578637"/>
                        </a:solidFill>
                      </a:rPr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rgbClr val="57863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>
                      <a:solidFill>
                        <a:srgbClr val="57863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51400906480135"/>
                      <c:h val="0.15698783301052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4A-4989-8228-560B0DDC1AB6}"/>
                </c:ext>
              </c:extLst>
            </c:dLbl>
            <c:dLbl>
              <c:idx val="2"/>
              <c:layout>
                <c:manualLayout>
                  <c:x val="0.1119406895821381"/>
                  <c:y val="-0.170842740204436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rgbClr val="70AD4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70AD47"/>
                        </a:solidFill>
                      </a:rPr>
                      <a:t>
77%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4936189933955"/>
                      <c:h val="0.265671681826842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4A-4989-8228-560B0DDC1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319601.21600000001</c:v>
                </c:pt>
                <c:pt idx="1">
                  <c:v>14348.1</c:v>
                </c:pt>
                <c:pt idx="2">
                  <c:v>1139593.0759999999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A-4989-8228-560B0DDC1AB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63156174603616E-2"/>
          <c:y val="2.7407220855822801E-2"/>
          <c:w val="0.60722293307086639"/>
          <c:h val="0.6494871559234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проект</c:v>
                </c:pt>
                <c:pt idx="3">
                  <c:v>2025 проект</c:v>
                </c:pt>
                <c:pt idx="4">
                  <c:v>2026 проект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276647.58500000002</c:v>
                </c:pt>
                <c:pt idx="1">
                  <c:v>319483.86900000001</c:v>
                </c:pt>
                <c:pt idx="2">
                  <c:v>303069.37099999998</c:v>
                </c:pt>
                <c:pt idx="3">
                  <c:v>311613.902</c:v>
                </c:pt>
                <c:pt idx="4">
                  <c:v>319601.21600000001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0-4652-9902-1C4889384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5359318996415774E-2"/>
                  <c:y val="-1.73052886945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B0-4652-9902-1C48893849AE}"/>
                </c:ext>
              </c:extLst>
            </c:dLbl>
            <c:dLbl>
              <c:idx val="1"/>
              <c:layout>
                <c:manualLayout>
                  <c:x val="5.7635304659498163E-2"/>
                  <c:y val="-1.100699743418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B0-4652-9902-1C48893849AE}"/>
                </c:ext>
              </c:extLst>
            </c:dLbl>
            <c:dLbl>
              <c:idx val="2"/>
              <c:layout>
                <c:manualLayout>
                  <c:x val="5.927528792798864E-2"/>
                  <c:y val="-1.459401100820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B0-4652-9902-1C48893849AE}"/>
                </c:ext>
              </c:extLst>
            </c:dLbl>
            <c:dLbl>
              <c:idx val="3"/>
              <c:layout>
                <c:manualLayout>
                  <c:x val="5.7272670250896059E-2"/>
                  <c:y val="-8.5897643759656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B0-4652-9902-1C48893849AE}"/>
                </c:ext>
              </c:extLst>
            </c:dLbl>
            <c:dLbl>
              <c:idx val="4"/>
              <c:layout>
                <c:manualLayout>
                  <c:x val="5.5811469534050182E-2"/>
                  <c:y val="-1.672813119524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проект</c:v>
                </c:pt>
                <c:pt idx="3">
                  <c:v>2025 проект</c:v>
                </c:pt>
                <c:pt idx="4">
                  <c:v>2026 проект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36549.178999999996</c:v>
                </c:pt>
                <c:pt idx="1">
                  <c:v>52101.832000000002</c:v>
                </c:pt>
                <c:pt idx="2">
                  <c:v>13108.397000000001</c:v>
                </c:pt>
                <c:pt idx="3">
                  <c:v>14231.189</c:v>
                </c:pt>
                <c:pt idx="4">
                  <c:v>14773.851000000001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B0-4652-9902-1C48893849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113163792378377E-3"/>
                  <c:y val="-3.724178909309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B0-4652-9902-1C48893849AE}"/>
                </c:ext>
              </c:extLst>
            </c:dLbl>
            <c:dLbl>
              <c:idx val="1"/>
              <c:layout>
                <c:manualLayout>
                  <c:x val="-6.7232000743219203E-5"/>
                  <c:y val="-3.43750394603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B0-4652-9902-1C48893849AE}"/>
                </c:ext>
              </c:extLst>
            </c:dLbl>
            <c:dLbl>
              <c:idx val="2"/>
              <c:layout>
                <c:manualLayout>
                  <c:x val="3.8521505376344086E-4"/>
                  <c:y val="-3.9295435497416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1 532</a:t>
                    </a:r>
                    <a:r>
                      <a:rPr lang="en-US" baseline="0" dirty="0"/>
                      <a:t> 817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B0-4652-9902-1C48893849AE}"/>
                </c:ext>
              </c:extLst>
            </c:dLbl>
            <c:dLbl>
              <c:idx val="3"/>
              <c:layout>
                <c:manualLayout>
                  <c:x val="4.471326164874552E-5"/>
                  <c:y val="-2.381581058116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B0-4652-9902-1C48893849AE}"/>
                </c:ext>
              </c:extLst>
            </c:dLbl>
            <c:dLbl>
              <c:idx val="4"/>
              <c:layout>
                <c:manualLayout>
                  <c:x val="-1.5232078853045761E-3"/>
                  <c:y val="-1.496148708987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оценка</c:v>
                </c:pt>
                <c:pt idx="2">
                  <c:v>2024 проект</c:v>
                </c:pt>
                <c:pt idx="3">
                  <c:v>2025 проект</c:v>
                </c:pt>
                <c:pt idx="4">
                  <c:v>2026 проект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1694253.1610000001</c:v>
                </c:pt>
                <c:pt idx="1">
                  <c:v>1742280.8970000001</c:v>
                </c:pt>
                <c:pt idx="2">
                  <c:v>1532816.9269999999</c:v>
                </c:pt>
                <c:pt idx="3">
                  <c:v>1212089.327</c:v>
                </c:pt>
                <c:pt idx="4">
                  <c:v>1139593.0759999999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B0-4652-9902-1C488938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311504"/>
        <c:axId val="637310720"/>
      </c:barChart>
      <c:catAx>
        <c:axId val="637311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7310720"/>
        <c:crosses val="autoZero"/>
        <c:auto val="1"/>
        <c:lblAlgn val="ctr"/>
        <c:lblOffset val="100"/>
        <c:noMultiLvlLbl val="0"/>
      </c:catAx>
      <c:valAx>
        <c:axId val="6373107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731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595967741935487E-2"/>
          <c:y val="0.7356568898176481"/>
          <c:w val="0.68797482078853034"/>
          <c:h val="0.14363123684817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(18 380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(13 572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(3 908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3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3"/>
      <dgm:spPr/>
    </dgm:pt>
    <dgm:pt modelId="{E9721E92-F0E2-43A1-9CC1-0B393A70E5C1}" type="pres">
      <dgm:prSet presAssocID="{567C7DD5-03EC-4ED5-80BE-2222E3E87294}" presName="dstNode" presStyleLbl="node1" presStyleIdx="0" presStyleCnt="3"/>
      <dgm:spPr/>
    </dgm:pt>
    <dgm:pt modelId="{BB964CCC-8433-48AB-B92A-F8C488283D5A}" type="pres">
      <dgm:prSet presAssocID="{2ABC37F1-D1C1-4CC0-903E-D502BC22ABCE}" presName="text_1" presStyleLbl="node1" presStyleIdx="0" presStyleCnt="3" custLinFactNeighborX="1077" custLinFactNeighborY="1478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3" custScaleX="126502" custScaleY="118608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3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3" custScaleX="126502" custScaleY="118608" custLinFactNeighborX="-2016" custLinFactNeighborY="4494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3" custLinFactNeighborX="-342" custLinFactNeighborY="1297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3" custScaleX="126502" custScaleY="118608" custLinFactNeighborX="1105" custLinFactNeighborY="12603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</dgm:ptLst>
  <dgm:cxnLst>
    <dgm:cxn modelId="{2076125E-2367-43B4-AC97-7098DE682EA1}" type="presOf" srcId="{02607820-DB87-4D2E-9E1E-E9DAAEB45BAF}" destId="{D31BEA23-B2E7-45E6-9EDD-00692F7145B7}" srcOrd="0" destOrd="0" presId="urn:microsoft.com/office/officeart/2008/layout/VerticalCurvedList"/>
    <dgm:cxn modelId="{5EBE8F66-D947-40C7-90A9-1CC45EDD1C29}" type="presOf" srcId="{567C7DD5-03EC-4ED5-80BE-2222E3E87294}" destId="{AE95FBC6-797F-4048-AFC7-996155EB7F88}" srcOrd="0" destOrd="0" presId="urn:microsoft.com/office/officeart/2008/layout/VerticalCurvedList"/>
    <dgm:cxn modelId="{C9C9EE4A-6027-45D4-82F0-5194FB63D67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F2B61EDA-A597-48CA-88EF-9C7911819358}" type="presOf" srcId="{4C48841F-4BC4-42A2-9B04-FCBFFC31DDC7}" destId="{AC760D52-7BE4-47DB-B111-8D67957E7D66}" srcOrd="0" destOrd="0" presId="urn:microsoft.com/office/officeart/2008/layout/VerticalCurvedList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8CCC27E2-5B6C-4117-932A-ADAAFD30EBE9}" type="presOf" srcId="{2ABC37F1-D1C1-4CC0-903E-D502BC22ABCE}" destId="{BB964CCC-8433-48AB-B92A-F8C488283D5A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BBC1E1EB-152F-40A2-ACD9-8733D2E6B2A7}" type="presParOf" srcId="{AE95FBC6-797F-4048-AFC7-996155EB7F88}" destId="{0841C53D-9DD4-49BB-A3E5-6C1385E9F52B}" srcOrd="0" destOrd="0" presId="urn:microsoft.com/office/officeart/2008/layout/VerticalCurvedList"/>
    <dgm:cxn modelId="{332E71DC-DBE2-4529-9B1F-5A11FED3262A}" type="presParOf" srcId="{0841C53D-9DD4-49BB-A3E5-6C1385E9F52B}" destId="{909598DC-7E7F-4832-A757-4BB840EE044B}" srcOrd="0" destOrd="0" presId="urn:microsoft.com/office/officeart/2008/layout/VerticalCurvedList"/>
    <dgm:cxn modelId="{2F4E5B56-7CA9-4CAF-9289-694FAFABFC8C}" type="presParOf" srcId="{909598DC-7E7F-4832-A757-4BB840EE044B}" destId="{9624001E-3B4E-46F8-8A03-606A0FFA202D}" srcOrd="0" destOrd="0" presId="urn:microsoft.com/office/officeart/2008/layout/VerticalCurvedList"/>
    <dgm:cxn modelId="{016A1B35-694A-483B-9EC6-575A5902DBBE}" type="presParOf" srcId="{909598DC-7E7F-4832-A757-4BB840EE044B}" destId="{D31BEA23-B2E7-45E6-9EDD-00692F7145B7}" srcOrd="1" destOrd="0" presId="urn:microsoft.com/office/officeart/2008/layout/VerticalCurvedList"/>
    <dgm:cxn modelId="{738E26C8-84F4-416D-AC14-B567296E6A92}" type="presParOf" srcId="{909598DC-7E7F-4832-A757-4BB840EE044B}" destId="{A5AF9770-5B40-4C76-9D20-2B449107E8B3}" srcOrd="2" destOrd="0" presId="urn:microsoft.com/office/officeart/2008/layout/VerticalCurvedList"/>
    <dgm:cxn modelId="{C23D0B6F-445F-4035-9CFA-416E98909DFF}" type="presParOf" srcId="{909598DC-7E7F-4832-A757-4BB840EE044B}" destId="{E9721E92-F0E2-43A1-9CC1-0B393A70E5C1}" srcOrd="3" destOrd="0" presId="urn:microsoft.com/office/officeart/2008/layout/VerticalCurvedList"/>
    <dgm:cxn modelId="{8D7414B8-DD75-4ACF-AD5E-A29AA2AE7FD3}" type="presParOf" srcId="{0841C53D-9DD4-49BB-A3E5-6C1385E9F52B}" destId="{BB964CCC-8433-48AB-B92A-F8C488283D5A}" srcOrd="1" destOrd="0" presId="urn:microsoft.com/office/officeart/2008/layout/VerticalCurvedList"/>
    <dgm:cxn modelId="{74AA7499-2821-43A9-83D4-FDAF0CC17D34}" type="presParOf" srcId="{0841C53D-9DD4-49BB-A3E5-6C1385E9F52B}" destId="{D97DE1C2-AEAE-47FE-A489-007B0D00F64C}" srcOrd="2" destOrd="0" presId="urn:microsoft.com/office/officeart/2008/layout/VerticalCurvedList"/>
    <dgm:cxn modelId="{81E1F0AC-542F-4117-8FF0-A40FFA63285A}" type="presParOf" srcId="{D97DE1C2-AEAE-47FE-A489-007B0D00F64C}" destId="{4E23788D-EFD0-4AFA-BA7E-C7BE5B5BFC37}" srcOrd="0" destOrd="0" presId="urn:microsoft.com/office/officeart/2008/layout/VerticalCurvedList"/>
    <dgm:cxn modelId="{DEF699E1-ABCA-47A7-B526-B452D47142B9}" type="presParOf" srcId="{0841C53D-9DD4-49BB-A3E5-6C1385E9F52B}" destId="{C6D9DFFE-EF8B-4ED7-A608-3F694CE3EA71}" srcOrd="3" destOrd="0" presId="urn:microsoft.com/office/officeart/2008/layout/VerticalCurvedList"/>
    <dgm:cxn modelId="{DAA7D6F9-9B38-4187-BE70-69034233FACC}" type="presParOf" srcId="{0841C53D-9DD4-49BB-A3E5-6C1385E9F52B}" destId="{AB1D926B-92E2-4E71-92A4-1A78D8398803}" srcOrd="4" destOrd="0" presId="urn:microsoft.com/office/officeart/2008/layout/VerticalCurvedList"/>
    <dgm:cxn modelId="{C803AF3C-BD89-49D8-BB6D-55F3EB5B066A}" type="presParOf" srcId="{AB1D926B-92E2-4E71-92A4-1A78D8398803}" destId="{2559FD8B-C6C1-4687-B063-641B4D3C91D3}" srcOrd="0" destOrd="0" presId="urn:microsoft.com/office/officeart/2008/layout/VerticalCurvedList"/>
    <dgm:cxn modelId="{4681953B-0B67-4935-984E-AA50EB860698}" type="presParOf" srcId="{0841C53D-9DD4-49BB-A3E5-6C1385E9F52B}" destId="{AC760D52-7BE4-47DB-B111-8D67957E7D66}" srcOrd="5" destOrd="0" presId="urn:microsoft.com/office/officeart/2008/layout/VerticalCurvedList"/>
    <dgm:cxn modelId="{9CBF49B4-DE46-4356-837F-ED89656912E0}" type="presParOf" srcId="{0841C53D-9DD4-49BB-A3E5-6C1385E9F52B}" destId="{0AEF3532-EDB7-4BBD-B4D0-7FF0E0256C50}" srcOrd="6" destOrd="0" presId="urn:microsoft.com/office/officeart/2008/layout/VerticalCurvedList"/>
    <dgm:cxn modelId="{5DB6D31C-24A1-47E4-AE6D-CE2FB7D728FE}" type="presParOf" srcId="{0AEF3532-EDB7-4BBD-B4D0-7FF0E0256C50}" destId="{50F93600-B6C2-40BE-BB24-895247955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(511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(637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(1 222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75FBFC03-263E-49F2-B46C-5D736DDD625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(64 человек)</a:t>
          </a:r>
        </a:p>
      </dgm:t>
    </dgm:pt>
    <dgm:pt modelId="{A7F63268-F3B2-4A58-BB0F-5F9520C51CDF}" type="parTrans" cxnId="{7153C82B-5B12-4498-864A-44AC3321408D}">
      <dgm:prSet/>
      <dgm:spPr/>
      <dgm:t>
        <a:bodyPr/>
        <a:lstStyle/>
        <a:p>
          <a:endParaRPr lang="ru-RU" sz="1600"/>
        </a:p>
      </dgm:t>
    </dgm:pt>
    <dgm:pt modelId="{68062CA6-FA91-4300-9712-B04909039033}" type="sibTrans" cxnId="{7153C82B-5B12-4498-864A-44AC3321408D}">
      <dgm:prSet/>
      <dgm:spPr/>
      <dgm:t>
        <a:bodyPr/>
        <a:lstStyle/>
        <a:p>
          <a:endParaRPr lang="ru-RU" sz="1600"/>
        </a:p>
      </dgm:t>
    </dgm:pt>
    <dgm:pt modelId="{7AFCF1EC-1912-46BB-AF93-71FD5753FFE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(337 человек)</a:t>
          </a:r>
          <a:endParaRPr lang="ru-RU" sz="1100" dirty="0"/>
        </a:p>
      </dgm:t>
    </dgm:pt>
    <dgm:pt modelId="{24FA94C7-92CD-4247-8B1E-60459FC47178}" type="parTrans" cxnId="{5EB6A9E3-68E0-4C86-AD22-9D87BBF81105}">
      <dgm:prSet/>
      <dgm:spPr/>
      <dgm:t>
        <a:bodyPr/>
        <a:lstStyle/>
        <a:p>
          <a:endParaRPr lang="ru-RU" sz="1600"/>
        </a:p>
      </dgm:t>
    </dgm:pt>
    <dgm:pt modelId="{1DF202AC-4B8E-4C60-8471-5B6D07A27CCF}" type="sibTrans" cxnId="{5EB6A9E3-68E0-4C86-AD22-9D87BBF81105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5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5"/>
      <dgm:spPr/>
    </dgm:pt>
    <dgm:pt modelId="{E9721E92-F0E2-43A1-9CC1-0B393A70E5C1}" type="pres">
      <dgm:prSet presAssocID="{567C7DD5-03EC-4ED5-80BE-2222E3E87294}" presName="dstNode" presStyleLbl="node1" presStyleIdx="0" presStyleCnt="5"/>
      <dgm:spPr/>
    </dgm:pt>
    <dgm:pt modelId="{BB964CCC-8433-48AB-B92A-F8C488283D5A}" type="pres">
      <dgm:prSet presAssocID="{2ABC37F1-D1C1-4CC0-903E-D502BC22ABCE}" presName="text_1" presStyleLbl="node1" presStyleIdx="0" presStyleCnt="5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5" custScaleX="126502" custScaleY="118608"/>
      <dgm:spPr>
        <a:blipFill rotWithShape="0">
          <a:blip xmlns:r="http://schemas.openxmlformats.org/officeDocument/2006/relationships" r:embed="rId1"/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5" custScaleX="97331" custLinFactNeighborX="1682" custLinFactNeighborY="-8761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5" custScaleX="126502" custScaleY="118608" custLinFactNeighborX="2657" custLinFactNeighborY="-5696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5" custScaleX="126502" custScaleY="118608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  <dgm:pt modelId="{E4062018-25B6-4F80-B8A0-EC924D7F5F2E}" type="pres">
      <dgm:prSet presAssocID="{7AFCF1EC-1912-46BB-AF93-71FD5753FFE8}" presName="text_4" presStyleLbl="node1" presStyleIdx="3" presStyleCnt="5" custLinFactNeighborX="351" custLinFactNeighborY="6186">
        <dgm:presLayoutVars>
          <dgm:bulletEnabled val="1"/>
        </dgm:presLayoutVars>
      </dgm:prSet>
      <dgm:spPr/>
    </dgm:pt>
    <dgm:pt modelId="{BFEA1C31-4825-4261-B17C-C7E0272D0BDD}" type="pres">
      <dgm:prSet presAssocID="{7AFCF1EC-1912-46BB-AF93-71FD5753FFE8}" presName="accent_4" presStyleCnt="0"/>
      <dgm:spPr/>
    </dgm:pt>
    <dgm:pt modelId="{59B8BD32-7AD7-46CD-AA6F-106099F098E7}" type="pres">
      <dgm:prSet presAssocID="{7AFCF1EC-1912-46BB-AF93-71FD5753FFE8}" presName="accentRepeatNode" presStyleLbl="solidFgAcc1" presStyleIdx="3" presStyleCnt="5" custScaleX="120994" custScaleY="119841" custLinFactNeighborX="-97" custLinFactNeighborY="6878"/>
      <dgm:spPr>
        <a:blipFill rotWithShape="0">
          <a:blip xmlns:r="http://schemas.openxmlformats.org/officeDocument/2006/relationships" r:embed="rId4"/>
          <a:stretch>
            <a:fillRect l="-25000" r="-25000"/>
          </a:stretch>
        </a:blipFill>
      </dgm:spPr>
    </dgm:pt>
    <dgm:pt modelId="{AEF81FFC-27DA-4901-BEC2-7EDBBA4DAFB7}" type="pres">
      <dgm:prSet presAssocID="{75FBFC03-263E-49F2-B46C-5D736DDD6253}" presName="text_5" presStyleLbl="node1" presStyleIdx="4" presStyleCnt="5" custScaleX="100807" custLinFactNeighborX="158" custLinFactNeighborY="13659">
        <dgm:presLayoutVars>
          <dgm:bulletEnabled val="1"/>
        </dgm:presLayoutVars>
      </dgm:prSet>
      <dgm:spPr/>
    </dgm:pt>
    <dgm:pt modelId="{DDCBB1C4-D0A4-42AE-B09D-361F54718EAC}" type="pres">
      <dgm:prSet presAssocID="{75FBFC03-263E-49F2-B46C-5D736DDD6253}" presName="accent_5" presStyleCnt="0"/>
      <dgm:spPr/>
    </dgm:pt>
    <dgm:pt modelId="{A9F5D534-8082-44CD-B043-152A009ABD50}" type="pres">
      <dgm:prSet presAssocID="{75FBFC03-263E-49F2-B46C-5D736DDD6253}" presName="accentRepeatNode" presStyleLbl="solidFgAcc1" presStyleIdx="4" presStyleCnt="5" custScaleX="120994" custScaleY="119841" custLinFactNeighborX="-4266" custLinFactNeighborY="3860"/>
      <dgm:spPr>
        <a:blipFill rotWithShape="0">
          <a:blip xmlns:r="http://schemas.openxmlformats.org/officeDocument/2006/relationships" r:embed="rId5"/>
          <a:stretch>
            <a:fillRect l="-25000" r="-25000"/>
          </a:stretch>
        </a:blipFill>
      </dgm:spPr>
    </dgm:pt>
  </dgm:ptLst>
  <dgm:cxnLst>
    <dgm:cxn modelId="{06ABCD09-1527-46C5-BE9E-7E20568D71DB}" type="presOf" srcId="{7AFCF1EC-1912-46BB-AF93-71FD5753FFE8}" destId="{E4062018-25B6-4F80-B8A0-EC924D7F5F2E}" srcOrd="0" destOrd="0" presId="urn:microsoft.com/office/officeart/2008/layout/VerticalCurvedList"/>
    <dgm:cxn modelId="{7153C82B-5B12-4498-864A-44AC3321408D}" srcId="{567C7DD5-03EC-4ED5-80BE-2222E3E87294}" destId="{75FBFC03-263E-49F2-B46C-5D736DDD6253}" srcOrd="4" destOrd="0" parTransId="{A7F63268-F3B2-4A58-BB0F-5F9520C51CDF}" sibTransId="{68062CA6-FA91-4300-9712-B04909039033}"/>
    <dgm:cxn modelId="{C1B7B170-BCF3-40ED-A0C1-DA3CC77D5D56}" type="presOf" srcId="{2ABC37F1-D1C1-4CC0-903E-D502BC22ABCE}" destId="{BB964CCC-8433-48AB-B92A-F8C488283D5A}" srcOrd="0" destOrd="0" presId="urn:microsoft.com/office/officeart/2008/layout/VerticalCurvedList"/>
    <dgm:cxn modelId="{D90AFC82-446C-42C4-A37F-714BF77980CA}" type="presOf" srcId="{567C7DD5-03EC-4ED5-80BE-2222E3E87294}" destId="{AE95FBC6-797F-4048-AFC7-996155EB7F88}" srcOrd="0" destOrd="0" presId="urn:microsoft.com/office/officeart/2008/layout/VerticalCurvedList"/>
    <dgm:cxn modelId="{76F2838E-1DA0-468C-B730-55D4AC5835A5}" type="presOf" srcId="{4C48841F-4BC4-42A2-9B04-FCBFFC31DDC7}" destId="{AC760D52-7BE4-47DB-B111-8D67957E7D66}" srcOrd="0" destOrd="0" presId="urn:microsoft.com/office/officeart/2008/layout/VerticalCurvedList"/>
    <dgm:cxn modelId="{C0B7049C-9AB9-41D7-9366-C9596E5546B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5EB6A9E3-68E0-4C86-AD22-9D87BBF81105}" srcId="{567C7DD5-03EC-4ED5-80BE-2222E3E87294}" destId="{7AFCF1EC-1912-46BB-AF93-71FD5753FFE8}" srcOrd="3" destOrd="0" parTransId="{24FA94C7-92CD-4247-8B1E-60459FC47178}" sibTransId="{1DF202AC-4B8E-4C60-8471-5B6D07A27CCF}"/>
    <dgm:cxn modelId="{98A4CCEA-8A44-4406-82BF-2CCCC4B887B0}" type="presOf" srcId="{02607820-DB87-4D2E-9E1E-E9DAAEB45BAF}" destId="{D31BEA23-B2E7-45E6-9EDD-00692F7145B7}" srcOrd="0" destOrd="0" presId="urn:microsoft.com/office/officeart/2008/layout/VerticalCurvedList"/>
    <dgm:cxn modelId="{E49EA0EC-725D-410B-A1C6-394D0E524E4A}" type="presOf" srcId="{75FBFC03-263E-49F2-B46C-5D736DDD6253}" destId="{AEF81FFC-27DA-4901-BEC2-7EDBBA4DAFB7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93547CDC-31AC-4468-9E95-AC0DC1F1A69D}" type="presParOf" srcId="{AE95FBC6-797F-4048-AFC7-996155EB7F88}" destId="{0841C53D-9DD4-49BB-A3E5-6C1385E9F52B}" srcOrd="0" destOrd="0" presId="urn:microsoft.com/office/officeart/2008/layout/VerticalCurvedList"/>
    <dgm:cxn modelId="{DF9F60A7-3E4C-42C6-8D0C-FD1741D242A5}" type="presParOf" srcId="{0841C53D-9DD4-49BB-A3E5-6C1385E9F52B}" destId="{909598DC-7E7F-4832-A757-4BB840EE044B}" srcOrd="0" destOrd="0" presId="urn:microsoft.com/office/officeart/2008/layout/VerticalCurvedList"/>
    <dgm:cxn modelId="{A81E1574-3056-4D0D-81B5-07E6D8BF266D}" type="presParOf" srcId="{909598DC-7E7F-4832-A757-4BB840EE044B}" destId="{9624001E-3B4E-46F8-8A03-606A0FFA202D}" srcOrd="0" destOrd="0" presId="urn:microsoft.com/office/officeart/2008/layout/VerticalCurvedList"/>
    <dgm:cxn modelId="{32FD2ABC-120A-4F11-8B60-DB574A055E45}" type="presParOf" srcId="{909598DC-7E7F-4832-A757-4BB840EE044B}" destId="{D31BEA23-B2E7-45E6-9EDD-00692F7145B7}" srcOrd="1" destOrd="0" presId="urn:microsoft.com/office/officeart/2008/layout/VerticalCurvedList"/>
    <dgm:cxn modelId="{F8BB7BF8-765A-48D1-8CE5-C2FCB67CAC69}" type="presParOf" srcId="{909598DC-7E7F-4832-A757-4BB840EE044B}" destId="{A5AF9770-5B40-4C76-9D20-2B449107E8B3}" srcOrd="2" destOrd="0" presId="urn:microsoft.com/office/officeart/2008/layout/VerticalCurvedList"/>
    <dgm:cxn modelId="{03AFCDEF-EEA5-4743-A031-423E20F122DA}" type="presParOf" srcId="{909598DC-7E7F-4832-A757-4BB840EE044B}" destId="{E9721E92-F0E2-43A1-9CC1-0B393A70E5C1}" srcOrd="3" destOrd="0" presId="urn:microsoft.com/office/officeart/2008/layout/VerticalCurvedList"/>
    <dgm:cxn modelId="{19C60F6C-68CE-406A-BFA6-46E890E559D4}" type="presParOf" srcId="{0841C53D-9DD4-49BB-A3E5-6C1385E9F52B}" destId="{BB964CCC-8433-48AB-B92A-F8C488283D5A}" srcOrd="1" destOrd="0" presId="urn:microsoft.com/office/officeart/2008/layout/VerticalCurvedList"/>
    <dgm:cxn modelId="{E83A6DB9-605C-4F9B-956C-5FFAA13EFF18}" type="presParOf" srcId="{0841C53D-9DD4-49BB-A3E5-6C1385E9F52B}" destId="{D97DE1C2-AEAE-47FE-A489-007B0D00F64C}" srcOrd="2" destOrd="0" presId="urn:microsoft.com/office/officeart/2008/layout/VerticalCurvedList"/>
    <dgm:cxn modelId="{60B650E8-3E48-4746-AC5D-1A16010ED00E}" type="presParOf" srcId="{D97DE1C2-AEAE-47FE-A489-007B0D00F64C}" destId="{4E23788D-EFD0-4AFA-BA7E-C7BE5B5BFC37}" srcOrd="0" destOrd="0" presId="urn:microsoft.com/office/officeart/2008/layout/VerticalCurvedList"/>
    <dgm:cxn modelId="{31F30867-B629-44DF-B28F-0CB61209BE74}" type="presParOf" srcId="{0841C53D-9DD4-49BB-A3E5-6C1385E9F52B}" destId="{C6D9DFFE-EF8B-4ED7-A608-3F694CE3EA71}" srcOrd="3" destOrd="0" presId="urn:microsoft.com/office/officeart/2008/layout/VerticalCurvedList"/>
    <dgm:cxn modelId="{B0A27883-EA16-4682-A342-01EECC1D185B}" type="presParOf" srcId="{0841C53D-9DD4-49BB-A3E5-6C1385E9F52B}" destId="{AB1D926B-92E2-4E71-92A4-1A78D8398803}" srcOrd="4" destOrd="0" presId="urn:microsoft.com/office/officeart/2008/layout/VerticalCurvedList"/>
    <dgm:cxn modelId="{BBF93AED-40A0-4D25-8800-3F3BC4A48AC5}" type="presParOf" srcId="{AB1D926B-92E2-4E71-92A4-1A78D8398803}" destId="{2559FD8B-C6C1-4687-B063-641B4D3C91D3}" srcOrd="0" destOrd="0" presId="urn:microsoft.com/office/officeart/2008/layout/VerticalCurvedList"/>
    <dgm:cxn modelId="{7BFA6DD4-497F-4249-B156-994603087461}" type="presParOf" srcId="{0841C53D-9DD4-49BB-A3E5-6C1385E9F52B}" destId="{AC760D52-7BE4-47DB-B111-8D67957E7D66}" srcOrd="5" destOrd="0" presId="urn:microsoft.com/office/officeart/2008/layout/VerticalCurvedList"/>
    <dgm:cxn modelId="{57847E4B-404A-48CB-8C0C-3FA47D24053D}" type="presParOf" srcId="{0841C53D-9DD4-49BB-A3E5-6C1385E9F52B}" destId="{0AEF3532-EDB7-4BBD-B4D0-7FF0E0256C50}" srcOrd="6" destOrd="0" presId="urn:microsoft.com/office/officeart/2008/layout/VerticalCurvedList"/>
    <dgm:cxn modelId="{6740C474-CF3F-4EE4-9F13-C48746A922B8}" type="presParOf" srcId="{0AEF3532-EDB7-4BBD-B4D0-7FF0E0256C50}" destId="{50F93600-B6C2-40BE-BB24-895247955FD7}" srcOrd="0" destOrd="0" presId="urn:microsoft.com/office/officeart/2008/layout/VerticalCurvedList"/>
    <dgm:cxn modelId="{8503C858-0944-4832-A0A8-9F9A6739E0E1}" type="presParOf" srcId="{0841C53D-9DD4-49BB-A3E5-6C1385E9F52B}" destId="{E4062018-25B6-4F80-B8A0-EC924D7F5F2E}" srcOrd="7" destOrd="0" presId="urn:microsoft.com/office/officeart/2008/layout/VerticalCurvedList"/>
    <dgm:cxn modelId="{B1C1F829-8FA1-4026-847F-5335C0BD59DE}" type="presParOf" srcId="{0841C53D-9DD4-49BB-A3E5-6C1385E9F52B}" destId="{BFEA1C31-4825-4261-B17C-C7E0272D0BDD}" srcOrd="8" destOrd="0" presId="urn:microsoft.com/office/officeart/2008/layout/VerticalCurvedList"/>
    <dgm:cxn modelId="{0108A7EE-7120-4F6B-9B33-04D16FFF6A99}" type="presParOf" srcId="{BFEA1C31-4825-4261-B17C-C7E0272D0BDD}" destId="{59B8BD32-7AD7-46CD-AA6F-106099F098E7}" srcOrd="0" destOrd="0" presId="urn:microsoft.com/office/officeart/2008/layout/VerticalCurvedList"/>
    <dgm:cxn modelId="{42C71797-ACB3-442C-9CCD-371F610FCCCF}" type="presParOf" srcId="{0841C53D-9DD4-49BB-A3E5-6C1385E9F52B}" destId="{AEF81FFC-27DA-4901-BEC2-7EDBBA4DAFB7}" srcOrd="9" destOrd="0" presId="urn:microsoft.com/office/officeart/2008/layout/VerticalCurvedList"/>
    <dgm:cxn modelId="{EF2E5150-2D24-4761-A127-ADC2FF4E4D3C}" type="presParOf" srcId="{0841C53D-9DD4-49BB-A3E5-6C1385E9F52B}" destId="{DDCBB1C4-D0A4-42AE-B09D-361F54718EAC}" srcOrd="10" destOrd="0" presId="urn:microsoft.com/office/officeart/2008/layout/VerticalCurvedList"/>
    <dgm:cxn modelId="{E17536DB-AA9B-49AB-A02D-70E5BA914CEF}" type="presParOf" srcId="{DDCBB1C4-D0A4-42AE-B09D-361F54718EAC}" destId="{A9F5D534-8082-44CD-B043-152A009ABD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2350768" y="-367904"/>
          <a:ext cx="2843390" cy="2843390"/>
        </a:xfrm>
        <a:prstGeom prst="blockArc">
          <a:avLst>
            <a:gd name="adj1" fmla="val 18900000"/>
            <a:gd name="adj2" fmla="val 2700000"/>
            <a:gd name="adj3" fmla="val 76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7441" y="216988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(18 380 человек)</a:t>
          </a:r>
        </a:p>
      </dsp:txBody>
      <dsp:txXfrm>
        <a:off x="327441" y="216988"/>
        <a:ext cx="3638382" cy="421516"/>
      </dsp:txXfrm>
    </dsp:sp>
    <dsp:sp modelId="{4E23788D-EFD0-4AFA-BA7E-C7BE5B5BFC37}">
      <dsp:nvSpPr>
        <dsp:cNvPr id="0" name=""/>
        <dsp:cNvSpPr/>
      </dsp:nvSpPr>
      <dsp:spPr>
        <a:xfrm>
          <a:off x="-5824" y="109046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480663" y="843032"/>
          <a:ext cx="3485161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(13 572 человек)</a:t>
          </a:r>
        </a:p>
      </dsp:txBody>
      <dsp:txXfrm>
        <a:off x="480663" y="843032"/>
        <a:ext cx="3485161" cy="421516"/>
      </dsp:txXfrm>
    </dsp:sp>
    <dsp:sp modelId="{2559FD8B-C6C1-4687-B063-641B4D3C91D3}">
      <dsp:nvSpPr>
        <dsp:cNvPr id="0" name=""/>
        <dsp:cNvSpPr/>
      </dsp:nvSpPr>
      <dsp:spPr>
        <a:xfrm>
          <a:off x="136774" y="764999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314998" y="1529999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(3 908 человек)</a:t>
          </a:r>
        </a:p>
      </dsp:txBody>
      <dsp:txXfrm>
        <a:off x="314998" y="1529999"/>
        <a:ext cx="3638382" cy="421516"/>
      </dsp:txXfrm>
    </dsp:sp>
    <dsp:sp modelId="{50F93600-B6C2-40BE-BB24-895247955FD7}">
      <dsp:nvSpPr>
        <dsp:cNvPr id="0" name=""/>
        <dsp:cNvSpPr/>
      </dsp:nvSpPr>
      <dsp:spPr>
        <a:xfrm>
          <a:off x="-2" y="1440000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3598161" y="-555885"/>
          <a:ext cx="4312267" cy="431226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3968" y="199967"/>
          <a:ext cx="3658706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(511 человек)</a:t>
          </a:r>
        </a:p>
      </dsp:txBody>
      <dsp:txXfrm>
        <a:off x="323968" y="199967"/>
        <a:ext cx="3658706" cy="400190"/>
      </dsp:txXfrm>
    </dsp:sp>
    <dsp:sp modelId="{4E23788D-EFD0-4AFA-BA7E-C7BE5B5BFC37}">
      <dsp:nvSpPr>
        <dsp:cNvPr id="0" name=""/>
        <dsp:cNvSpPr/>
      </dsp:nvSpPr>
      <dsp:spPr>
        <a:xfrm>
          <a:off x="7562" y="103401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712447" y="764999"/>
          <a:ext cx="3281944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(637 человек)</a:t>
          </a:r>
        </a:p>
      </dsp:txBody>
      <dsp:txXfrm>
        <a:off x="712447" y="764999"/>
        <a:ext cx="3281944" cy="400190"/>
      </dsp:txXfrm>
    </dsp:sp>
    <dsp:sp modelId="{2559FD8B-C6C1-4687-B063-641B4D3C91D3}">
      <dsp:nvSpPr>
        <dsp:cNvPr id="0" name=""/>
        <dsp:cNvSpPr/>
      </dsp:nvSpPr>
      <dsp:spPr>
        <a:xfrm>
          <a:off x="307618" y="675000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698746" y="1400153"/>
          <a:ext cx="3283928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(1 222 человек)</a:t>
          </a:r>
        </a:p>
      </dsp:txBody>
      <dsp:txXfrm>
        <a:off x="698746" y="1400153"/>
        <a:ext cx="3283928" cy="400190"/>
      </dsp:txXfrm>
    </dsp:sp>
    <dsp:sp modelId="{50F93600-B6C2-40BE-BB24-895247955FD7}">
      <dsp:nvSpPr>
        <dsp:cNvPr id="0" name=""/>
        <dsp:cNvSpPr/>
      </dsp:nvSpPr>
      <dsp:spPr>
        <a:xfrm>
          <a:off x="382340" y="1303587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62018-25B6-4F80-B8A0-EC924D7F5F2E}">
      <dsp:nvSpPr>
        <dsp:cNvPr id="0" name=""/>
        <dsp:cNvSpPr/>
      </dsp:nvSpPr>
      <dsp:spPr>
        <a:xfrm>
          <a:off x="622568" y="2025002"/>
          <a:ext cx="337194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(337 человек)</a:t>
          </a:r>
          <a:endParaRPr lang="ru-RU" sz="1100" kern="1200" dirty="0"/>
        </a:p>
      </dsp:txBody>
      <dsp:txXfrm>
        <a:off x="622568" y="2025002"/>
        <a:ext cx="3371941" cy="400190"/>
      </dsp:txXfrm>
    </dsp:sp>
    <dsp:sp modelId="{59B8BD32-7AD7-46CD-AA6F-106099F098E7}">
      <dsp:nvSpPr>
        <dsp:cNvPr id="0" name=""/>
        <dsp:cNvSpPr/>
      </dsp:nvSpPr>
      <dsp:spPr>
        <a:xfrm>
          <a:off x="307618" y="1935003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F81FFC-27DA-4901-BEC2-7EDBBA4DAFB7}">
      <dsp:nvSpPr>
        <dsp:cNvPr id="0" name=""/>
        <dsp:cNvSpPr/>
      </dsp:nvSpPr>
      <dsp:spPr>
        <a:xfrm>
          <a:off x="314985" y="2655001"/>
          <a:ext cx="368823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(64 человек)</a:t>
          </a:r>
        </a:p>
      </dsp:txBody>
      <dsp:txXfrm>
        <a:off x="314985" y="2655001"/>
        <a:ext cx="3688231" cy="400190"/>
      </dsp:txXfrm>
    </dsp:sp>
    <dsp:sp modelId="{A9F5D534-8082-44CD-B043-152A009ABD50}">
      <dsp:nvSpPr>
        <dsp:cNvPr id="0" name=""/>
        <dsp:cNvSpPr/>
      </dsp:nvSpPr>
      <dsp:spPr>
        <a:xfrm>
          <a:off x="0" y="2519999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0.53271</cdr:y>
    </cdr:from>
    <cdr:to>
      <cdr:x>0.16426</cdr:x>
      <cdr:y>0.64943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79683"/>
          <a:ext cx="798067" cy="389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0.00196</cdr:x>
      <cdr:y>0.23363</cdr:y>
    </cdr:from>
    <cdr:to>
      <cdr:x>0.19952</cdr:x>
      <cdr:y>0.31655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546" y="780514"/>
          <a:ext cx="95982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</cdr:txBody>
    </cdr:sp>
  </cdr:relSizeAnchor>
  <cdr:relSizeAnchor xmlns:cdr="http://schemas.openxmlformats.org/drawingml/2006/chartDrawing">
    <cdr:from>
      <cdr:x>0.00462</cdr:x>
      <cdr:y>0.74202</cdr:y>
    </cdr:from>
    <cdr:to>
      <cdr:x>0.19291</cdr:x>
      <cdr:y>0.82493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447" y="2478925"/>
          <a:ext cx="914823" cy="27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0.29545</cdr:x>
      <cdr:y>0.72294</cdr:y>
    </cdr:from>
    <cdr:to>
      <cdr:x>0.44939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4999" y="25965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0.65887</cdr:x>
      <cdr:y>0.71605</cdr:y>
    </cdr:from>
    <cdr:to>
      <cdr:x>0.74582</cdr:x>
      <cdr:y>0.77778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2615" y="2610000"/>
          <a:ext cx="585000" cy="22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14 449</a:t>
          </a:r>
        </a:p>
      </cdr:txBody>
    </cdr:sp>
  </cdr:relSizeAnchor>
  <cdr:relSizeAnchor xmlns:cdr="http://schemas.openxmlformats.org/drawingml/2006/chartDrawing">
    <cdr:from>
      <cdr:x>0.16389</cdr:x>
      <cdr:y>0.75309</cdr:y>
    </cdr:from>
    <cdr:to>
      <cdr:x>0.24416</cdr:x>
      <cdr:y>0.8324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2615" y="2745000"/>
          <a:ext cx="540000" cy="28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2 217</a:t>
          </a:r>
        </a:p>
      </cdr:txBody>
    </cdr:sp>
  </cdr:relSizeAnchor>
  <cdr:relSizeAnchor xmlns:cdr="http://schemas.openxmlformats.org/drawingml/2006/chartDrawing">
    <cdr:from>
      <cdr:x>0.81159</cdr:x>
      <cdr:y>0.73259</cdr:y>
    </cdr:from>
    <cdr:to>
      <cdr:x>1</cdr:x>
      <cdr:y>0.90842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39999" y="2009643"/>
          <a:ext cx="1170001" cy="48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Выручка малых </a:t>
          </a:r>
        </a:p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0.11586</cdr:x>
      <cdr:y>0.11581</cdr:y>
    </cdr:from>
    <cdr:to>
      <cdr:x>0.21022</cdr:x>
      <cdr:y>0.1854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3052" y="675000"/>
          <a:ext cx="1053058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ea typeface="PMingLiU" panose="02020500000000000000" pitchFamily="18" charset="-120"/>
              <a:cs typeface="Times New Roman" panose="02020603050405020304" pitchFamily="18" charset="0"/>
            </a:rPr>
            <a:t>2 007 450</a:t>
          </a:r>
        </a:p>
      </cdr:txBody>
    </cdr:sp>
  </cdr:relSizeAnchor>
  <cdr:relSizeAnchor xmlns:cdr="http://schemas.openxmlformats.org/drawingml/2006/chartDrawing">
    <cdr:from>
      <cdr:x>0.35887</cdr:x>
      <cdr:y>0.14871</cdr:y>
    </cdr:from>
    <cdr:to>
      <cdr:x>0.48035</cdr:x>
      <cdr:y>0.21829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05000" y="866781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1 848 995</a:t>
          </a:r>
        </a:p>
      </cdr:txBody>
    </cdr:sp>
  </cdr:relSizeAnchor>
  <cdr:relSizeAnchor xmlns:cdr="http://schemas.openxmlformats.org/drawingml/2006/chartDrawing">
    <cdr:from>
      <cdr:x>0.30586</cdr:x>
      <cdr:y>0.10239</cdr:y>
    </cdr:from>
    <cdr:to>
      <cdr:x>0.36586</cdr:x>
      <cdr:y>0.14669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685CE4EC-46D6-4FBF-8512-EF4A91C34A72}"/>
            </a:ext>
          </a:extLst>
        </cdr:cNvPr>
        <cdr:cNvCxnSpPr/>
      </cdr:nvCxnSpPr>
      <cdr:spPr>
        <a:xfrm xmlns:a="http://schemas.openxmlformats.org/drawingml/2006/main">
          <a:off x="3413408" y="596781"/>
          <a:ext cx="669590" cy="25821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0.17382</cdr:x>
      <cdr:y>0.06379</cdr:y>
    </cdr:from>
    <cdr:to>
      <cdr:x>0.25359</cdr:x>
      <cdr:y>0.11211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939883" y="371781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+5,3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0.32258</cdr:x>
      <cdr:y>0.07151</cdr:y>
    </cdr:from>
    <cdr:to>
      <cdr:x>0.40235</cdr:x>
      <cdr:y>0.11983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600000" y="416781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-12,5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0.44355</cdr:x>
      <cdr:y>0.15643</cdr:y>
    </cdr:from>
    <cdr:to>
      <cdr:x>0.52332</cdr:x>
      <cdr:y>0.20475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950000" y="911781"/>
          <a:ext cx="890234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-16,8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0.55645</cdr:x>
      <cdr:y>0.2182</cdr:y>
    </cdr:from>
    <cdr:to>
      <cdr:x>0.63622</cdr:x>
      <cdr:y>0.26652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210000" y="1271781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-4,2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0.54839</cdr:x>
      <cdr:y>0.2568</cdr:y>
    </cdr:from>
    <cdr:to>
      <cdr:x>0.60484</cdr:x>
      <cdr:y>0.27224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11DAE3E0-68CA-4F90-8831-45CF5B525CAD}"/>
            </a:ext>
          </a:extLst>
        </cdr:cNvPr>
        <cdr:cNvCxnSpPr/>
      </cdr:nvCxnSpPr>
      <cdr:spPr>
        <a:xfrm xmlns:a="http://schemas.openxmlformats.org/drawingml/2006/main">
          <a:off x="6120000" y="1496781"/>
          <a:ext cx="630000" cy="90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0.43145</cdr:x>
      <cdr:y>0.17187</cdr:y>
    </cdr:from>
    <cdr:to>
      <cdr:x>0.48387</cdr:x>
      <cdr:y>0.22592</cdr:y>
    </cdr:to>
    <cdr:cxnSp macro="">
      <cdr:nvCxnSpPr>
        <cdr:cNvPr id="36" name="Прямая со стрелкой 35">
          <a:extLst xmlns:a="http://schemas.openxmlformats.org/drawingml/2006/main">
            <a:ext uri="{FF2B5EF4-FFF2-40B4-BE49-F238E27FC236}">
              <a16:creationId xmlns:a16="http://schemas.microsoft.com/office/drawing/2014/main" id="{0D4DFB77-5177-4671-B336-D296997CFE90}"/>
            </a:ext>
          </a:extLst>
        </cdr:cNvPr>
        <cdr:cNvCxnSpPr/>
      </cdr:nvCxnSpPr>
      <cdr:spPr>
        <a:xfrm xmlns:a="http://schemas.openxmlformats.org/drawingml/2006/main">
          <a:off x="4815000" y="1001781"/>
          <a:ext cx="585000" cy="315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0.70565</cdr:x>
      <cdr:y>0.04584</cdr:y>
    </cdr:from>
    <cdr:to>
      <cdr:x>0.98898</cdr:x>
      <cdr:y>0.67121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7875000" y="267194"/>
          <a:ext cx="3161963" cy="3645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Доходы районного бюджета на 2024 год запланированы в сумме 1 848 995 тыс. руб., что на -264 871,9 тыс. руб.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(-12,5%) меньше ожидаемых поступлений  2023 года. 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 2025 году доходы районного бюджета прогнозируются в объеме       1 537 934 тыс. руб., что на  -311 058 тыс. руб. (-16,8%) меньше прогнозируемого поступления на 2024 год.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В 2026 году доходы районного бюджета прогнозируются в объеме      1 473 968 тыс. руб., что на -63 966 тыс. руб. (-4,2%) меньше прогнозируемого поступления на 2025 год.</a:t>
          </a:r>
        </a:p>
        <a:p xmlns:a="http://schemas.openxmlformats.org/drawingml/2006/main">
          <a:pPr algn="just"/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0.18548</cdr:x>
      <cdr:y>0.10239</cdr:y>
    </cdr:from>
    <cdr:to>
      <cdr:x>0.24194</cdr:x>
      <cdr:y>0.13327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272BADC9-C892-4B67-9901-2EEA35F9FCCC}"/>
            </a:ext>
          </a:extLst>
        </cdr:cNvPr>
        <cdr:cNvCxnSpPr/>
      </cdr:nvCxnSpPr>
      <cdr:spPr>
        <a:xfrm xmlns:a="http://schemas.openxmlformats.org/drawingml/2006/main" flipV="1">
          <a:off x="2070000" y="596781"/>
          <a:ext cx="630000" cy="18000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0.2379</cdr:x>
      <cdr:y>0.07923</cdr:y>
    </cdr:from>
    <cdr:to>
      <cdr:x>0.35078</cdr:x>
      <cdr:y>0.14882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655000" y="461781"/>
          <a:ext cx="1259741" cy="40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2 113 867</a:t>
          </a:r>
        </a:p>
      </cdr:txBody>
    </cdr:sp>
  </cdr:relSizeAnchor>
  <cdr:relSizeAnchor xmlns:cdr="http://schemas.openxmlformats.org/drawingml/2006/chartDrawing">
    <cdr:from>
      <cdr:x>0.59974</cdr:x>
      <cdr:y>0.25478</cdr:y>
    </cdr:from>
    <cdr:to>
      <cdr:x>0.72122</cdr:x>
      <cdr:y>0.32436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693052" y="1485000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1 473 968</a:t>
          </a:r>
        </a:p>
      </cdr:txBody>
    </cdr:sp>
  </cdr:relSizeAnchor>
  <cdr:relSizeAnchor xmlns:cdr="http://schemas.openxmlformats.org/drawingml/2006/chartDrawing">
    <cdr:from>
      <cdr:x>0.47582</cdr:x>
      <cdr:y>0.22592</cdr:y>
    </cdr:from>
    <cdr:to>
      <cdr:x>0.5887</cdr:x>
      <cdr:y>0.29551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310129" y="1316781"/>
          <a:ext cx="1259741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1 537 934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0.2623</cdr:x>
      <cdr:y>0.08828</cdr:y>
    </cdr:from>
    <cdr:to>
      <cdr:x>0.3602</cdr:x>
      <cdr:y>0.21701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2160000" y="352298"/>
          <a:ext cx="806207" cy="513745"/>
        </a:xfrm>
        <a:prstGeom xmlns:a="http://schemas.openxmlformats.org/drawingml/2006/main" prst="rightArrow">
          <a:avLst>
            <a:gd name="adj1" fmla="val 50000"/>
            <a:gd name="adj2" fmla="val 52859"/>
          </a:avLst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+5,3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0.60528</cdr:x>
      <cdr:y>0.22594</cdr:y>
    </cdr:from>
    <cdr:to>
      <cdr:x>0.6946</cdr:x>
      <cdr:y>0.35345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4815000" y="882578"/>
          <a:ext cx="710546" cy="49808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-16,8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0.75262</cdr:x>
      <cdr:y>0.30373</cdr:y>
    </cdr:from>
    <cdr:to>
      <cdr:x>0.84112</cdr:x>
      <cdr:y>0.42657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5987103" y="1186457"/>
          <a:ext cx="704023" cy="47984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-4,2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0.4417</cdr:x>
      <cdr:y>0.13544</cdr:y>
    </cdr:from>
    <cdr:to>
      <cdr:x>0.52659</cdr:x>
      <cdr:y>0.26608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637396" y="540512"/>
          <a:ext cx="699069" cy="52136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-12,5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0.48054</cdr:x>
      <cdr:y>0.20822</cdr:y>
    </cdr:from>
    <cdr:to>
      <cdr:x>0.60902</cdr:x>
      <cdr:y>0.30123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29579B-DC42-4A45-ABB5-BE821F72A033}"/>
            </a:ext>
          </a:extLst>
        </cdr:cNvPr>
        <cdr:cNvSpPr txBox="1"/>
      </cdr:nvSpPr>
      <cdr:spPr>
        <a:xfrm xmlns:a="http://schemas.openxmlformats.org/drawingml/2006/main">
          <a:off x="3420000" y="552825"/>
          <a:ext cx="914400" cy="24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0.43026</cdr:x>
      <cdr:y>0.09782</cdr:y>
    </cdr:from>
    <cdr:to>
      <cdr:x>0.55874</cdr:x>
      <cdr:y>0.21024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05675A9-11E1-45CD-B7A8-861D932CAC1A}"/>
            </a:ext>
          </a:extLst>
        </cdr:cNvPr>
        <cdr:cNvSpPr txBox="1"/>
      </cdr:nvSpPr>
      <cdr:spPr>
        <a:xfrm xmlns:a="http://schemas.openxmlformats.org/drawingml/2006/main">
          <a:off x="3062126" y="259725"/>
          <a:ext cx="914400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на человека</a:t>
          </a:r>
        </a:p>
      </cdr:txBody>
    </cdr:sp>
  </cdr:relSizeAnchor>
  <cdr:relSizeAnchor xmlns:cdr="http://schemas.openxmlformats.org/drawingml/2006/chartDrawing">
    <cdr:from>
      <cdr:x>0.44893</cdr:x>
      <cdr:y>0.30332</cdr:y>
    </cdr:from>
    <cdr:to>
      <cdr:x>0.5</cdr:x>
      <cdr:y>0.5</cdr:y>
    </cdr:to>
    <cdr:cxnSp macro="">
      <cdr:nvCxnSpPr>
        <cdr:cNvPr id="9" name="Соединитель: изогнутый 8">
          <a:extLst xmlns:a="http://schemas.openxmlformats.org/drawingml/2006/main">
            <a:ext uri="{FF2B5EF4-FFF2-40B4-BE49-F238E27FC236}">
              <a16:creationId xmlns:a16="http://schemas.microsoft.com/office/drawing/2014/main" id="{59084D09-51E7-4296-90A4-190B8DEE98FB}"/>
            </a:ext>
          </a:extLst>
        </cdr:cNvPr>
        <cdr:cNvCxnSpPr/>
      </cdr:nvCxnSpPr>
      <cdr:spPr>
        <a:xfrm xmlns:a="http://schemas.openxmlformats.org/drawingml/2006/main" rot="5400000">
          <a:off x="3115657" y="884659"/>
          <a:ext cx="522187" cy="363495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0.37305</cdr:x>
      <cdr:y>0.18468</cdr:y>
    </cdr:from>
    <cdr:to>
      <cdr:x>0.47422</cdr:x>
      <cdr:y>0.52366</cdr:y>
    </cdr:to>
    <cdr:cxnSp macro="">
      <cdr:nvCxnSpPr>
        <cdr:cNvPr id="12" name="Соединитель: изогнутый 11">
          <a:extLst xmlns:a="http://schemas.openxmlformats.org/drawingml/2006/main">
            <a:ext uri="{FF2B5EF4-FFF2-40B4-BE49-F238E27FC236}">
              <a16:creationId xmlns:a16="http://schemas.microsoft.com/office/drawing/2014/main" id="{DAD8953B-7219-45BD-AF03-FCD632251508}"/>
            </a:ext>
          </a:extLst>
        </cdr:cNvPr>
        <cdr:cNvCxnSpPr/>
      </cdr:nvCxnSpPr>
      <cdr:spPr>
        <a:xfrm xmlns:a="http://schemas.openxmlformats.org/drawingml/2006/main" rot="5400000">
          <a:off x="2565002" y="580313"/>
          <a:ext cx="899999" cy="719999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0.09449</cdr:x>
      <cdr:y>0.82117</cdr:y>
    </cdr:from>
    <cdr:to>
      <cdr:x>1</cdr:x>
      <cdr:y>0.99423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94593EEE-1827-476A-B5BA-4C732899A9C9}"/>
            </a:ext>
          </a:extLst>
        </cdr:cNvPr>
        <cdr:cNvSpPr txBox="1"/>
      </cdr:nvSpPr>
      <cdr:spPr>
        <a:xfrm xmlns:a="http://schemas.openxmlformats.org/drawingml/2006/main">
          <a:off x="540000" y="3621372"/>
          <a:ext cx="5175000" cy="763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1 468 915,0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(78,1%) </a:t>
          </a:r>
        </a:p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38,0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1 жителя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0.3995</cdr:x>
      <cdr:y>0.02052</cdr:y>
    </cdr:from>
    <cdr:to>
      <cdr:x>0.5282</cdr:x>
      <cdr:y>0.12052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3983FC-30CB-4334-937D-8C281067ED9D}"/>
            </a:ext>
          </a:extLst>
        </cdr:cNvPr>
        <cdr:cNvSpPr txBox="1"/>
      </cdr:nvSpPr>
      <cdr:spPr>
        <a:xfrm xmlns:a="http://schemas.openxmlformats.org/drawingml/2006/main">
          <a:off x="2981127" y="61259"/>
          <a:ext cx="960431" cy="29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на человека</a:t>
          </a:r>
        </a:p>
      </cdr:txBody>
    </cdr:sp>
  </cdr:relSizeAnchor>
  <cdr:relSizeAnchor xmlns:cdr="http://schemas.openxmlformats.org/drawingml/2006/chartDrawing">
    <cdr:from>
      <cdr:x>0.48787</cdr:x>
      <cdr:y>0.10198</cdr:y>
    </cdr:from>
    <cdr:to>
      <cdr:x>0.61657</cdr:x>
      <cdr:y>0.18472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4565CB-87CD-462D-9E3D-0CDCC1E6E026}"/>
            </a:ext>
          </a:extLst>
        </cdr:cNvPr>
        <cdr:cNvSpPr txBox="1"/>
      </cdr:nvSpPr>
      <cdr:spPr>
        <a:xfrm xmlns:a="http://schemas.openxmlformats.org/drawingml/2006/main">
          <a:off x="3640569" y="304386"/>
          <a:ext cx="960430" cy="24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0.5396</cdr:x>
      <cdr:y>0.18851</cdr:y>
    </cdr:from>
    <cdr:to>
      <cdr:x>0.61196</cdr:x>
      <cdr:y>0.30912</cdr:y>
    </cdr:to>
    <cdr:cxnSp macro="">
      <cdr:nvCxnSpPr>
        <cdr:cNvPr id="5" name="Соединитель: изогнутый 4">
          <a:extLst xmlns:a="http://schemas.openxmlformats.org/drawingml/2006/main">
            <a:ext uri="{FF2B5EF4-FFF2-40B4-BE49-F238E27FC236}">
              <a16:creationId xmlns:a16="http://schemas.microsoft.com/office/drawing/2014/main" id="{71848395-CB13-4431-B912-CD90B2B82690}"/>
            </a:ext>
          </a:extLst>
        </cdr:cNvPr>
        <cdr:cNvCxnSpPr/>
      </cdr:nvCxnSpPr>
      <cdr:spPr>
        <a:xfrm xmlns:a="http://schemas.openxmlformats.org/drawingml/2006/main">
          <a:off x="4026584" y="562626"/>
          <a:ext cx="540000" cy="360000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0.46385</cdr:x>
      <cdr:y>0.12052</cdr:y>
    </cdr:from>
    <cdr:to>
      <cdr:x>0.67227</cdr:x>
      <cdr:y>0.36943</cdr:y>
    </cdr:to>
    <cdr:cxnSp macro="">
      <cdr:nvCxnSpPr>
        <cdr:cNvPr id="9" name="Соединитель: изогнутый 8">
          <a:extLst xmlns:a="http://schemas.openxmlformats.org/drawingml/2006/main">
            <a:ext uri="{FF2B5EF4-FFF2-40B4-BE49-F238E27FC236}">
              <a16:creationId xmlns:a16="http://schemas.microsoft.com/office/drawing/2014/main" id="{1F2A875E-CEDC-47C0-BC13-1A707B5B2E84}"/>
            </a:ext>
          </a:extLst>
        </cdr:cNvPr>
        <cdr:cNvCxnSpPr>
          <a:stCxn xmlns:a="http://schemas.openxmlformats.org/drawingml/2006/main" id="2" idx="2"/>
        </cdr:cNvCxnSpPr>
      </cdr:nvCxnSpPr>
      <cdr:spPr>
        <a:xfrm xmlns:a="http://schemas.openxmlformats.org/drawingml/2006/main" rot="16200000" flipH="1">
          <a:off x="3867506" y="-46455"/>
          <a:ext cx="742917" cy="1555243"/>
        </a:xfrm>
        <a:prstGeom xmlns:a="http://schemas.openxmlformats.org/drawingml/2006/main" prst="curvedConnector2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0.09938</cdr:x>
      <cdr:y>0.80562</cdr:y>
    </cdr:from>
    <cdr:to>
      <cdr:x>0.79803</cdr:x>
      <cdr:y>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1EA89818-97C9-4755-A79A-FED9112F0BD6}"/>
            </a:ext>
          </a:extLst>
        </cdr:cNvPr>
        <cdr:cNvSpPr txBox="1"/>
      </cdr:nvSpPr>
      <cdr:spPr>
        <a:xfrm xmlns:a="http://schemas.openxmlformats.org/drawingml/2006/main">
          <a:off x="594006" y="3891696"/>
          <a:ext cx="4175994" cy="938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411 224,0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(21,9%) </a:t>
          </a:r>
        </a:p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10,6 </a:t>
          </a:r>
          <a:r>
            <a:rPr lang="ru-RU" sz="1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1 жителя</a:t>
          </a:r>
        </a:p>
      </cdr:txBody>
    </cdr:sp>
  </cdr:relSizeAnchor>
  <cdr:relSizeAnchor xmlns:cdr="http://schemas.openxmlformats.org/drawingml/2006/chartDrawing">
    <cdr:from>
      <cdr:x>0.04511</cdr:x>
      <cdr:y>0.05165</cdr:y>
    </cdr:from>
    <cdr:to>
      <cdr:x>0.29235</cdr:x>
      <cdr:y>0.21837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922F023-C4AE-48D9-A835-71C05DDCA872}"/>
            </a:ext>
          </a:extLst>
        </cdr:cNvPr>
        <cdr:cNvSpPr txBox="1"/>
      </cdr:nvSpPr>
      <cdr:spPr>
        <a:xfrm xmlns:a="http://schemas.openxmlformats.org/drawingml/2006/main">
          <a:off x="336583" y="141374"/>
          <a:ext cx="1845000" cy="456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расходы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5101-687A-418F-90B3-F0BCD2129FD9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E26E-A891-4D31-B07C-835CA042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2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9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4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7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5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01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2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45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35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1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66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96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96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1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7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5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39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9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8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chart" Target="../charts/chart11.xml"/><Relationship Id="rId4" Type="http://schemas.openxmlformats.org/officeDocument/2006/relationships/image" Target="../media/image40.svg"/><Relationship Id="rId9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hart" Target="../charts/chart12.xml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lradm@irk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rgid.ru/media/excursions_gallery/84aaab7b-2597-4106-a137-d5f687fa7458.jpg">
            <a:extLst>
              <a:ext uri="{FF2B5EF4-FFF2-40B4-BE49-F238E27FC236}">
                <a16:creationId xmlns:a16="http://schemas.microsoft.com/office/drawing/2014/main" id="{70556213-66CB-4D25-B9B3-FF74E96F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4" y="864000"/>
            <a:ext cx="9723516" cy="4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484" y="4644000"/>
            <a:ext cx="9723516" cy="1507050"/>
          </a:xfrm>
          <a:solidFill>
            <a:srgbClr val="C4ECEC"/>
          </a:solidFill>
        </p:spPr>
        <p:txBody>
          <a:bodyPr rtlCol="0">
            <a:noAutofit/>
          </a:bodyPr>
          <a:lstStyle/>
          <a:p>
            <a:pPr algn="ctr"/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altLang="zh-CN" b="1" dirty="0">
                <a:latin typeface="Monotype Corsiva" panose="03010101010201010101" pitchFamily="66" charset="0"/>
                <a:cs typeface="Times New Roman" pitchFamily="18" charset="0"/>
              </a:rPr>
              <a:t>к проекту бюджета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Слюдянского муниципального района на 2024 год и плановый период 20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5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2026 годов</a:t>
            </a:r>
            <a:endParaRPr lang="zh-CN" altLang="en-US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8" name="Picture 2" descr="C:\Users\econ11\Desktop\Для презентации\slyudyansky_rayon_co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0" y="326864"/>
            <a:ext cx="1215000" cy="15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11" y="956736"/>
            <a:ext cx="3247628" cy="270954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7981" y="35679"/>
            <a:ext cx="9614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на 2024-2026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5827" y="816443"/>
            <a:ext cx="6536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dirty="0">
              <a:solidFill>
                <a:srgbClr val="025373"/>
              </a:solidFill>
            </a:endParaRPr>
          </a:p>
        </p:txBody>
      </p:sp>
      <p:sp>
        <p:nvSpPr>
          <p:cNvPr id="12" name="Pentagon 19"/>
          <p:cNvSpPr/>
          <p:nvPr/>
        </p:nvSpPr>
        <p:spPr>
          <a:xfrm>
            <a:off x="103373" y="503999"/>
            <a:ext cx="9367628" cy="6180361"/>
          </a:xfrm>
          <a:prstGeom prst="homePlate">
            <a:avLst>
              <a:gd name="adj" fmla="val 2030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Слюдянского муниципального района на 2024 год и плановый период 2025 и 2026 годов ориентирована на обеспечение сбалансированности и устойчивости  бюджета Слюдянского муниципального района, повышение  качества бюджетного планирования и исполнения бюджета Слюдянского муниципального района, прозрачности и открытости бюджетного планирования, сдерживание роста долговых обязательств, учитывает задачи муниципального уровня, обозначенные.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Правительством Российской Федерации и Правительством Иркутской области в сфере налоговой и бюджетной политики на 2024 год и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2025 и 2026 годов, Указами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Посланием Президента Российской Федерации Федеральному Собранию Российской Федерации от 21 февраля 2023 года.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Бюджетная и налоговая политика Слюдянского муниципального района на 2024 год и плановый период 2025 и 2026 годов определяется основными направлениями экономического и социального развития Слюдянского муниципального района на долгосрочную перспективу и призвана способствовать дальнейшему росту уровня жизни населения Слюдянского муниципального района, сохранению стабильности бюджета района.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ru-RU" sz="11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Основными направлениями налоговой политики </a:t>
            </a:r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органов местного самоуправления Слюдянского муниципального района на 2024 год и плановый период 2025 и 2026 годов остаются создание благоприятных условий для устойчивого развития экономики Слюдянского муниципального района, повышение инвестиционной деятельности, поддержка развития субъектов малого и среднего предпринимательства, повышение уровня и улучшение качества жизни незащищенных слоев населения, а так же обеспечения условий для полного и стабильного поступления в бюджет Слюдянского муниципального района закрепленных налогов и сборов.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ru-RU" sz="11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Основные направления бюджетной политики</a:t>
            </a:r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реализация муниципальных проектов и обеспечение достижения целевых показателей муниципальных проектов;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обеспечение достигнутого уровня целевых показателей по заработной плате отдельных категории работников бюджетной сферы, установленных Указами Президента Российской Федерации 2012 года;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закрепление положительных результатов, достигнутых при формировании и исполнении местного бюджета за предыдущие годы;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 установление приоритетных направлений расходов  бюджета;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безусловное исполнение принятых расходных обязательств;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повышение эффективности использования ресурсов при закупках товаров и услуг для муниципальных нужд, совершенствование механизмов контроля за соблюдением требований законодательства в сфере закупок и исполнением условий контрактов, соотнесение фактических расходов и нормативных затрат, то есть осуществление </a:t>
            </a:r>
            <a:r>
              <a:rPr lang="ru-RU" sz="1100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нормоконтроля</a:t>
            </a:r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обеспечение 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целям и задачам, обозначенным в государственных программах, для обеспечения их увязки.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минимизация кредиторской задолженности;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своевременное выполнение долговых обязательств по обслуживанию и погашению муниципальных заимствований;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открытость бюджета и инициативное бюджетирование, а именно расширение вовлечения граждан в бюджетный процесс, в т.ч. за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счет непрерывного обучения основам финансовой и бюджетной грамотности, развитие практик школьного инициативного бюджетирования;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в сфере межбюджетных отношений развитие поселений остается приоритетным направлением бюджетной политики.</a:t>
            </a:r>
          </a:p>
          <a:p>
            <a:endParaRPr lang="ru-RU" sz="11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组合 91"/>
          <p:cNvGrpSpPr/>
          <p:nvPr/>
        </p:nvGrpSpPr>
        <p:grpSpPr>
          <a:xfrm>
            <a:off x="6728636" y="942337"/>
            <a:ext cx="3899481" cy="4537304"/>
            <a:chOff x="3905351" y="1209984"/>
            <a:chExt cx="3705330" cy="3442551"/>
          </a:xfrm>
        </p:grpSpPr>
        <p:grpSp>
          <p:nvGrpSpPr>
            <p:cNvPr id="33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56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6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5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7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2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8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339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349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0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1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0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7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1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5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6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ln>
                      <a:solidFill>
                        <a:srgbClr val="CCCCFF"/>
                      </a:solidFill>
                    </a:ln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2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343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4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171" y="132993"/>
            <a:ext cx="7125731" cy="86175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+mn-lt"/>
              </a:rPr>
              <a:t>Структура доходов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бюджета Слюдянского муниципального района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03750" y="1400318"/>
            <a:ext cx="1687500" cy="5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1991578" y="1400318"/>
            <a:ext cx="1687500" cy="573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3680100" y="1400318"/>
            <a:ext cx="1687500" cy="573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07618" y="1978711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1991578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3680100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07618" y="4069086"/>
            <a:ext cx="1687500" cy="137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1994771" y="4069086"/>
            <a:ext cx="1687500" cy="13751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3683293" y="4069086"/>
            <a:ext cx="1687500" cy="13751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-503563" y="177389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2022 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38804" y="1419443"/>
            <a:ext cx="151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2024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2082160" y="1419443"/>
            <a:ext cx="151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2025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3818290" y="1439866"/>
            <a:ext cx="151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2026 год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433936" y="255541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378A6"/>
                </a:solidFill>
              </a:rPr>
              <a:t>1 848 994</a:t>
            </a:r>
          </a:p>
          <a:p>
            <a:pPr algn="ctr"/>
            <a:r>
              <a:rPr lang="ru-RU" b="1" dirty="0">
                <a:solidFill>
                  <a:srgbClr val="0378A6"/>
                </a:solidFill>
              </a:rPr>
              <a:t>тыс.руб.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409136" y="3268996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-16,4 %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– 0,7 %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82,9%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2100842" y="253537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2CB05"/>
                </a:solidFill>
              </a:rPr>
              <a:t>1 537 934 тыс.руб.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2109877" y="3283370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– 20,3% 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- 0,9%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78,8%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3795279" y="2560396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D47"/>
                </a:solidFill>
              </a:rPr>
              <a:t>1 473 968 тыс.руб.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3807079" y="3283370"/>
            <a:ext cx="145444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-21,7% Неналоговые -1%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77,3%</a:t>
            </a:r>
            <a:endParaRPr lang="en-US" sz="1050" dirty="0">
              <a:solidFill>
                <a:prstClr val="black"/>
              </a:solidFill>
            </a:endParaRPr>
          </a:p>
          <a:p>
            <a:pPr algn="ctr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2608363" y="2071098"/>
            <a:ext cx="456487" cy="463388"/>
          </a:xfrm>
          <a:custGeom>
            <a:avLst/>
            <a:gdLst>
              <a:gd name="T0" fmla="*/ 0 w 241"/>
              <a:gd name="T1" fmla="*/ 115 h 241"/>
              <a:gd name="T2" fmla="*/ 0 w 241"/>
              <a:gd name="T3" fmla="*/ 121 h 241"/>
              <a:gd name="T4" fmla="*/ 121 w 241"/>
              <a:gd name="T5" fmla="*/ 241 h 241"/>
              <a:gd name="T6" fmla="*/ 241 w 241"/>
              <a:gd name="T7" fmla="*/ 121 h 241"/>
              <a:gd name="T8" fmla="*/ 121 w 241"/>
              <a:gd name="T9" fmla="*/ 0 h 241"/>
              <a:gd name="T10" fmla="*/ 121 w 241"/>
              <a:gd name="T11" fmla="*/ 115 h 241"/>
              <a:gd name="T12" fmla="*/ 0 w 241"/>
              <a:gd name="T13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0" y="115"/>
                </a:moveTo>
                <a:cubicBezTo>
                  <a:pt x="0" y="117"/>
                  <a:pt x="0" y="119"/>
                  <a:pt x="0" y="121"/>
                </a:cubicBezTo>
                <a:cubicBezTo>
                  <a:pt x="0" y="187"/>
                  <a:pt x="54" y="241"/>
                  <a:pt x="121" y="241"/>
                </a:cubicBezTo>
                <a:cubicBezTo>
                  <a:pt x="187" y="241"/>
                  <a:pt x="241" y="187"/>
                  <a:pt x="241" y="121"/>
                </a:cubicBezTo>
                <a:cubicBezTo>
                  <a:pt x="241" y="54"/>
                  <a:pt x="187" y="0"/>
                  <a:pt x="121" y="0"/>
                </a:cubicBezTo>
                <a:cubicBezTo>
                  <a:pt x="121" y="115"/>
                  <a:pt x="121" y="115"/>
                  <a:pt x="121" y="115"/>
                </a:cubicBezTo>
                <a:lnTo>
                  <a:pt x="0" y="1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50">
              <a:ln>
                <a:solidFill>
                  <a:srgbClr val="F2CB05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2593222" y="2005018"/>
            <a:ext cx="217563" cy="219627"/>
          </a:xfrm>
          <a:custGeom>
            <a:avLst/>
            <a:gdLst>
              <a:gd name="T0" fmla="*/ 0 w 115"/>
              <a:gd name="T1" fmla="*/ 114 h 114"/>
              <a:gd name="T2" fmla="*/ 115 w 115"/>
              <a:gd name="T3" fmla="*/ 114 h 114"/>
              <a:gd name="T4" fmla="*/ 115 w 115"/>
              <a:gd name="T5" fmla="*/ 0 h 114"/>
              <a:gd name="T6" fmla="*/ 0 w 115"/>
              <a:gd name="T7" fmla="*/ 114 h 114"/>
              <a:gd name="T8" fmla="*/ 15 w 115"/>
              <a:gd name="T9" fmla="*/ 104 h 114"/>
              <a:gd name="T10" fmla="*/ 104 w 115"/>
              <a:gd name="T11" fmla="*/ 14 h 114"/>
              <a:gd name="T12" fmla="*/ 104 w 115"/>
              <a:gd name="T13" fmla="*/ 104 h 114"/>
              <a:gd name="T14" fmla="*/ 15 w 115"/>
              <a:gd name="T15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14">
                <a:moveTo>
                  <a:pt x="0" y="114"/>
                </a:moveTo>
                <a:cubicBezTo>
                  <a:pt x="115" y="114"/>
                  <a:pt x="115" y="114"/>
                  <a:pt x="115" y="114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4"/>
                </a:cubicBezTo>
                <a:close/>
                <a:moveTo>
                  <a:pt x="15" y="104"/>
                </a:moveTo>
                <a:cubicBezTo>
                  <a:pt x="15" y="54"/>
                  <a:pt x="55" y="14"/>
                  <a:pt x="104" y="14"/>
                </a:cubicBezTo>
                <a:cubicBezTo>
                  <a:pt x="104" y="104"/>
                  <a:pt x="104" y="104"/>
                  <a:pt x="104" y="104"/>
                </a:cubicBezTo>
                <a:lnTo>
                  <a:pt x="15" y="10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ln>
                <a:solidFill>
                  <a:srgbClr val="F2CB05">
                    <a:lumMod val="60000"/>
                    <a:lumOff val="40000"/>
                  </a:srgb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893548" y="2318146"/>
            <a:ext cx="102057" cy="18262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021713" y="2293208"/>
            <a:ext cx="102057" cy="207559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152251" y="2258614"/>
            <a:ext cx="102057" cy="24215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278833" y="2215976"/>
            <a:ext cx="102057" cy="284791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961585" y="2038988"/>
            <a:ext cx="292722" cy="217213"/>
          </a:xfrm>
          <a:custGeom>
            <a:avLst/>
            <a:gdLst>
              <a:gd name="T0" fmla="*/ 94 w 155"/>
              <a:gd name="T1" fmla="*/ 21 h 113"/>
              <a:gd name="T2" fmla="*/ 0 w 155"/>
              <a:gd name="T3" fmla="*/ 72 h 113"/>
              <a:gd name="T4" fmla="*/ 114 w 155"/>
              <a:gd name="T5" fmla="*/ 63 h 113"/>
              <a:gd name="T6" fmla="*/ 122 w 155"/>
              <a:gd name="T7" fmla="*/ 82 h 113"/>
              <a:gd name="T8" fmla="*/ 155 w 155"/>
              <a:gd name="T9" fmla="*/ 0 h 113"/>
              <a:gd name="T10" fmla="*/ 85 w 155"/>
              <a:gd name="T11" fmla="*/ 2 h 113"/>
              <a:gd name="T12" fmla="*/ 94 w 155"/>
              <a:gd name="T13" fmla="*/ 2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3">
                <a:moveTo>
                  <a:pt x="94" y="21"/>
                </a:moveTo>
                <a:cubicBezTo>
                  <a:pt x="85" y="33"/>
                  <a:pt x="53" y="68"/>
                  <a:pt x="0" y="72"/>
                </a:cubicBezTo>
                <a:cubicBezTo>
                  <a:pt x="0" y="72"/>
                  <a:pt x="31" y="113"/>
                  <a:pt x="114" y="63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55" y="0"/>
                  <a:pt x="155" y="0"/>
                  <a:pt x="155" y="0"/>
                </a:cubicBezTo>
                <a:cubicBezTo>
                  <a:pt x="85" y="2"/>
                  <a:pt x="85" y="2"/>
                  <a:pt x="85" y="2"/>
                </a:cubicBezTo>
                <a:lnTo>
                  <a:pt x="94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>
            <a:off x="4281919" y="2155136"/>
            <a:ext cx="107585" cy="69509"/>
          </a:xfrm>
          <a:custGeom>
            <a:avLst/>
            <a:gdLst>
              <a:gd name="T0" fmla="*/ 25 w 76"/>
              <a:gd name="T1" fmla="*/ 48 h 48"/>
              <a:gd name="T2" fmla="*/ 64 w 76"/>
              <a:gd name="T3" fmla="*/ 44 h 48"/>
              <a:gd name="T4" fmla="*/ 76 w 76"/>
              <a:gd name="T5" fmla="*/ 13 h 48"/>
              <a:gd name="T6" fmla="*/ 39 w 76"/>
              <a:gd name="T7" fmla="*/ 15 h 48"/>
              <a:gd name="T8" fmla="*/ 23 w 76"/>
              <a:gd name="T9" fmla="*/ 10 h 48"/>
              <a:gd name="T10" fmla="*/ 7 w 76"/>
              <a:gd name="T11" fmla="*/ 20 h 48"/>
              <a:gd name="T12" fmla="*/ 25 w 76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8">
                <a:moveTo>
                  <a:pt x="25" y="48"/>
                </a:moveTo>
                <a:cubicBezTo>
                  <a:pt x="64" y="44"/>
                  <a:pt x="64" y="44"/>
                  <a:pt x="64" y="44"/>
                </a:cubicBezTo>
                <a:cubicBezTo>
                  <a:pt x="66" y="36"/>
                  <a:pt x="69" y="26"/>
                  <a:pt x="76" y="13"/>
                </a:cubicBezTo>
                <a:cubicBezTo>
                  <a:pt x="76" y="13"/>
                  <a:pt x="70" y="0"/>
                  <a:pt x="39" y="15"/>
                </a:cubicBezTo>
                <a:cubicBezTo>
                  <a:pt x="39" y="15"/>
                  <a:pt x="32" y="14"/>
                  <a:pt x="23" y="10"/>
                </a:cubicBezTo>
                <a:cubicBezTo>
                  <a:pt x="23" y="10"/>
                  <a:pt x="0" y="4"/>
                  <a:pt x="7" y="20"/>
                </a:cubicBezTo>
                <a:lnTo>
                  <a:pt x="25" y="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4239717" y="2248823"/>
            <a:ext cx="252023" cy="224243"/>
          </a:xfrm>
          <a:custGeom>
            <a:avLst/>
            <a:gdLst>
              <a:gd name="T0" fmla="*/ 153 w 178"/>
              <a:gd name="T1" fmla="*/ 137 h 155"/>
              <a:gd name="T2" fmla="*/ 157 w 178"/>
              <a:gd name="T3" fmla="*/ 137 h 155"/>
              <a:gd name="T4" fmla="*/ 165 w 178"/>
              <a:gd name="T5" fmla="*/ 138 h 155"/>
              <a:gd name="T6" fmla="*/ 168 w 178"/>
              <a:gd name="T7" fmla="*/ 139 h 155"/>
              <a:gd name="T8" fmla="*/ 176 w 178"/>
              <a:gd name="T9" fmla="*/ 135 h 155"/>
              <a:gd name="T10" fmla="*/ 172 w 178"/>
              <a:gd name="T11" fmla="*/ 128 h 155"/>
              <a:gd name="T12" fmla="*/ 166 w 178"/>
              <a:gd name="T13" fmla="*/ 105 h 155"/>
              <a:gd name="T14" fmla="*/ 134 w 178"/>
              <a:gd name="T15" fmla="*/ 34 h 155"/>
              <a:gd name="T16" fmla="*/ 95 w 178"/>
              <a:gd name="T17" fmla="*/ 2 h 155"/>
              <a:gd name="T18" fmla="*/ 94 w 178"/>
              <a:gd name="T19" fmla="*/ 0 h 155"/>
              <a:gd name="T20" fmla="*/ 58 w 178"/>
              <a:gd name="T21" fmla="*/ 4 h 155"/>
              <a:gd name="T22" fmla="*/ 35 w 178"/>
              <a:gd name="T23" fmla="*/ 37 h 155"/>
              <a:gd name="T24" fmla="*/ 21 w 178"/>
              <a:gd name="T25" fmla="*/ 133 h 155"/>
              <a:gd name="T26" fmla="*/ 15 w 178"/>
              <a:gd name="T27" fmla="*/ 148 h 155"/>
              <a:gd name="T28" fmla="*/ 15 w 178"/>
              <a:gd name="T29" fmla="*/ 153 h 155"/>
              <a:gd name="T30" fmla="*/ 24 w 178"/>
              <a:gd name="T31" fmla="*/ 153 h 155"/>
              <a:gd name="T32" fmla="*/ 36 w 178"/>
              <a:gd name="T33" fmla="*/ 150 h 155"/>
              <a:gd name="T34" fmla="*/ 36 w 178"/>
              <a:gd name="T35" fmla="*/ 150 h 155"/>
              <a:gd name="T36" fmla="*/ 36 w 178"/>
              <a:gd name="T37" fmla="*/ 150 h 155"/>
              <a:gd name="T38" fmla="*/ 68 w 178"/>
              <a:gd name="T39" fmla="*/ 153 h 155"/>
              <a:gd name="T40" fmla="*/ 153 w 178"/>
              <a:gd name="T41" fmla="*/ 137 h 155"/>
              <a:gd name="T42" fmla="*/ 67 w 178"/>
              <a:gd name="T43" fmla="*/ 57 h 155"/>
              <a:gd name="T44" fmla="*/ 81 w 178"/>
              <a:gd name="T45" fmla="*/ 50 h 155"/>
              <a:gd name="T46" fmla="*/ 80 w 178"/>
              <a:gd name="T47" fmla="*/ 42 h 155"/>
              <a:gd name="T48" fmla="*/ 86 w 178"/>
              <a:gd name="T49" fmla="*/ 41 h 155"/>
              <a:gd name="T50" fmla="*/ 88 w 178"/>
              <a:gd name="T51" fmla="*/ 49 h 155"/>
              <a:gd name="T52" fmla="*/ 102 w 178"/>
              <a:gd name="T53" fmla="*/ 50 h 155"/>
              <a:gd name="T54" fmla="*/ 100 w 178"/>
              <a:gd name="T55" fmla="*/ 55 h 155"/>
              <a:gd name="T56" fmla="*/ 75 w 178"/>
              <a:gd name="T57" fmla="*/ 62 h 155"/>
              <a:gd name="T58" fmla="*/ 92 w 178"/>
              <a:gd name="T59" fmla="*/ 70 h 155"/>
              <a:gd name="T60" fmla="*/ 106 w 178"/>
              <a:gd name="T61" fmla="*/ 92 h 155"/>
              <a:gd name="T62" fmla="*/ 93 w 178"/>
              <a:gd name="T63" fmla="*/ 98 h 155"/>
              <a:gd name="T64" fmla="*/ 94 w 178"/>
              <a:gd name="T65" fmla="*/ 106 h 155"/>
              <a:gd name="T66" fmla="*/ 87 w 178"/>
              <a:gd name="T67" fmla="*/ 107 h 155"/>
              <a:gd name="T68" fmla="*/ 86 w 178"/>
              <a:gd name="T69" fmla="*/ 99 h 155"/>
              <a:gd name="T70" fmla="*/ 69 w 178"/>
              <a:gd name="T71" fmla="*/ 97 h 155"/>
              <a:gd name="T72" fmla="*/ 70 w 178"/>
              <a:gd name="T73" fmla="*/ 92 h 155"/>
              <a:gd name="T74" fmla="*/ 97 w 178"/>
              <a:gd name="T75" fmla="*/ 90 h 155"/>
              <a:gd name="T76" fmla="*/ 93 w 178"/>
              <a:gd name="T77" fmla="*/ 78 h 155"/>
              <a:gd name="T78" fmla="*/ 78 w 178"/>
              <a:gd name="T79" fmla="*/ 74 h 155"/>
              <a:gd name="T80" fmla="*/ 67 w 178"/>
              <a:gd name="T81" fmla="*/ 5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55">
                <a:moveTo>
                  <a:pt x="153" y="137"/>
                </a:moveTo>
                <a:cubicBezTo>
                  <a:pt x="153" y="137"/>
                  <a:pt x="154" y="137"/>
                  <a:pt x="157" y="137"/>
                </a:cubicBezTo>
                <a:cubicBezTo>
                  <a:pt x="160" y="137"/>
                  <a:pt x="162" y="137"/>
                  <a:pt x="165" y="138"/>
                </a:cubicBezTo>
                <a:cubicBezTo>
                  <a:pt x="165" y="138"/>
                  <a:pt x="166" y="139"/>
                  <a:pt x="168" y="139"/>
                </a:cubicBezTo>
                <a:cubicBezTo>
                  <a:pt x="172" y="139"/>
                  <a:pt x="174" y="137"/>
                  <a:pt x="176" y="135"/>
                </a:cubicBezTo>
                <a:cubicBezTo>
                  <a:pt x="176" y="135"/>
                  <a:pt x="178" y="132"/>
                  <a:pt x="172" y="128"/>
                </a:cubicBezTo>
                <a:cubicBezTo>
                  <a:pt x="172" y="128"/>
                  <a:pt x="162" y="123"/>
                  <a:pt x="166" y="105"/>
                </a:cubicBezTo>
                <a:cubicBezTo>
                  <a:pt x="166" y="105"/>
                  <a:pt x="171" y="57"/>
                  <a:pt x="134" y="34"/>
                </a:cubicBezTo>
                <a:cubicBezTo>
                  <a:pt x="133" y="33"/>
                  <a:pt x="96" y="10"/>
                  <a:pt x="95" y="2"/>
                </a:cubicBezTo>
                <a:cubicBezTo>
                  <a:pt x="95" y="2"/>
                  <a:pt x="95" y="1"/>
                  <a:pt x="94" y="0"/>
                </a:cubicBezTo>
                <a:cubicBezTo>
                  <a:pt x="58" y="4"/>
                  <a:pt x="58" y="4"/>
                  <a:pt x="58" y="4"/>
                </a:cubicBezTo>
                <a:cubicBezTo>
                  <a:pt x="54" y="12"/>
                  <a:pt x="46" y="24"/>
                  <a:pt x="35" y="37"/>
                </a:cubicBezTo>
                <a:cubicBezTo>
                  <a:pt x="35" y="37"/>
                  <a:pt x="0" y="78"/>
                  <a:pt x="21" y="133"/>
                </a:cubicBezTo>
                <a:cubicBezTo>
                  <a:pt x="21" y="134"/>
                  <a:pt x="22" y="137"/>
                  <a:pt x="15" y="148"/>
                </a:cubicBezTo>
                <a:cubicBezTo>
                  <a:pt x="15" y="148"/>
                  <a:pt x="14" y="151"/>
                  <a:pt x="15" y="153"/>
                </a:cubicBezTo>
                <a:cubicBezTo>
                  <a:pt x="16" y="155"/>
                  <a:pt x="19" y="155"/>
                  <a:pt x="24" y="153"/>
                </a:cubicBezTo>
                <a:cubicBezTo>
                  <a:pt x="24" y="153"/>
                  <a:pt x="28" y="151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49" y="153"/>
                  <a:pt x="68" y="153"/>
                </a:cubicBezTo>
                <a:cubicBezTo>
                  <a:pt x="88" y="153"/>
                  <a:pt x="119" y="150"/>
                  <a:pt x="153" y="137"/>
                </a:cubicBezTo>
                <a:close/>
                <a:moveTo>
                  <a:pt x="67" y="57"/>
                </a:moveTo>
                <a:cubicBezTo>
                  <a:pt x="67" y="57"/>
                  <a:pt x="69" y="52"/>
                  <a:pt x="81" y="50"/>
                </a:cubicBezTo>
                <a:cubicBezTo>
                  <a:pt x="80" y="42"/>
                  <a:pt x="80" y="42"/>
                  <a:pt x="80" y="42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49"/>
                  <a:pt x="96" y="48"/>
                  <a:pt x="102" y="50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78" y="52"/>
                  <a:pt x="75" y="62"/>
                </a:cubicBezTo>
                <a:cubicBezTo>
                  <a:pt x="75" y="62"/>
                  <a:pt x="73" y="69"/>
                  <a:pt x="92" y="70"/>
                </a:cubicBezTo>
                <a:cubicBezTo>
                  <a:pt x="92" y="70"/>
                  <a:pt x="119" y="73"/>
                  <a:pt x="106" y="92"/>
                </a:cubicBezTo>
                <a:cubicBezTo>
                  <a:pt x="106" y="92"/>
                  <a:pt x="102" y="97"/>
                  <a:pt x="93" y="98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99"/>
                  <a:pt x="75" y="100"/>
                  <a:pt x="69" y="97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84" y="98"/>
                  <a:pt x="97" y="90"/>
                </a:cubicBezTo>
                <a:cubicBezTo>
                  <a:pt x="97" y="90"/>
                  <a:pt x="108" y="82"/>
                  <a:pt x="93" y="78"/>
                </a:cubicBezTo>
                <a:cubicBezTo>
                  <a:pt x="93" y="78"/>
                  <a:pt x="85" y="76"/>
                  <a:pt x="78" y="74"/>
                </a:cubicBezTo>
                <a:cubicBezTo>
                  <a:pt x="78" y="74"/>
                  <a:pt x="60" y="70"/>
                  <a:pt x="67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4689673" y="2160575"/>
            <a:ext cx="104614" cy="65278"/>
          </a:xfrm>
          <a:custGeom>
            <a:avLst/>
            <a:gdLst>
              <a:gd name="T0" fmla="*/ 21 w 74"/>
              <a:gd name="T1" fmla="*/ 45 h 45"/>
              <a:gd name="T2" fmla="*/ 60 w 74"/>
              <a:gd name="T3" fmla="*/ 44 h 45"/>
              <a:gd name="T4" fmla="*/ 74 w 74"/>
              <a:gd name="T5" fmla="*/ 15 h 45"/>
              <a:gd name="T6" fmla="*/ 38 w 74"/>
              <a:gd name="T7" fmla="*/ 14 h 45"/>
              <a:gd name="T8" fmla="*/ 23 w 74"/>
              <a:gd name="T9" fmla="*/ 8 h 45"/>
              <a:gd name="T10" fmla="*/ 6 w 74"/>
              <a:gd name="T11" fmla="*/ 17 h 45"/>
              <a:gd name="T12" fmla="*/ 21 w 7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45">
                <a:moveTo>
                  <a:pt x="21" y="45"/>
                </a:moveTo>
                <a:cubicBezTo>
                  <a:pt x="60" y="44"/>
                  <a:pt x="60" y="44"/>
                  <a:pt x="60" y="44"/>
                </a:cubicBezTo>
                <a:cubicBezTo>
                  <a:pt x="62" y="37"/>
                  <a:pt x="66" y="27"/>
                  <a:pt x="74" y="15"/>
                </a:cubicBezTo>
                <a:cubicBezTo>
                  <a:pt x="74" y="15"/>
                  <a:pt x="69" y="2"/>
                  <a:pt x="38" y="14"/>
                </a:cubicBezTo>
                <a:cubicBezTo>
                  <a:pt x="38" y="14"/>
                  <a:pt x="31" y="13"/>
                  <a:pt x="23" y="8"/>
                </a:cubicBezTo>
                <a:cubicBezTo>
                  <a:pt x="23" y="8"/>
                  <a:pt x="0" y="0"/>
                  <a:pt x="6" y="17"/>
                </a:cubicBezTo>
                <a:lnTo>
                  <a:pt x="21" y="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0" name="Freeform 36"/>
          <p:cNvSpPr>
            <a:spLocks noEditPoints="1"/>
          </p:cNvSpPr>
          <p:nvPr/>
        </p:nvSpPr>
        <p:spPr bwMode="auto">
          <a:xfrm>
            <a:off x="4631423" y="2254866"/>
            <a:ext cx="238947" cy="213968"/>
          </a:xfrm>
          <a:custGeom>
            <a:avLst/>
            <a:gdLst>
              <a:gd name="T0" fmla="*/ 163 w 169"/>
              <a:gd name="T1" fmla="*/ 131 h 148"/>
              <a:gd name="T2" fmla="*/ 159 w 169"/>
              <a:gd name="T3" fmla="*/ 108 h 148"/>
              <a:gd name="T4" fmla="*/ 135 w 169"/>
              <a:gd name="T5" fmla="*/ 36 h 148"/>
              <a:gd name="T6" fmla="*/ 99 w 169"/>
              <a:gd name="T7" fmla="*/ 2 h 148"/>
              <a:gd name="T8" fmla="*/ 99 w 169"/>
              <a:gd name="T9" fmla="*/ 0 h 148"/>
              <a:gd name="T10" fmla="*/ 63 w 169"/>
              <a:gd name="T11" fmla="*/ 1 h 148"/>
              <a:gd name="T12" fmla="*/ 38 w 169"/>
              <a:gd name="T13" fmla="*/ 31 h 148"/>
              <a:gd name="T14" fmla="*/ 15 w 169"/>
              <a:gd name="T15" fmla="*/ 124 h 148"/>
              <a:gd name="T16" fmla="*/ 8 w 169"/>
              <a:gd name="T17" fmla="*/ 139 h 148"/>
              <a:gd name="T18" fmla="*/ 8 w 169"/>
              <a:gd name="T19" fmla="*/ 139 h 148"/>
              <a:gd name="T20" fmla="*/ 7 w 169"/>
              <a:gd name="T21" fmla="*/ 143 h 148"/>
              <a:gd name="T22" fmla="*/ 16 w 169"/>
              <a:gd name="T23" fmla="*/ 144 h 148"/>
              <a:gd name="T24" fmla="*/ 28 w 169"/>
              <a:gd name="T25" fmla="*/ 142 h 148"/>
              <a:gd name="T26" fmla="*/ 28 w 169"/>
              <a:gd name="T27" fmla="*/ 142 h 148"/>
              <a:gd name="T28" fmla="*/ 29 w 169"/>
              <a:gd name="T29" fmla="*/ 142 h 148"/>
              <a:gd name="T30" fmla="*/ 78 w 169"/>
              <a:gd name="T31" fmla="*/ 148 h 148"/>
              <a:gd name="T32" fmla="*/ 143 w 169"/>
              <a:gd name="T33" fmla="*/ 139 h 148"/>
              <a:gd name="T34" fmla="*/ 155 w 169"/>
              <a:gd name="T35" fmla="*/ 141 h 148"/>
              <a:gd name="T36" fmla="*/ 159 w 169"/>
              <a:gd name="T37" fmla="*/ 142 h 148"/>
              <a:gd name="T38" fmla="*/ 167 w 169"/>
              <a:gd name="T39" fmla="*/ 138 h 148"/>
              <a:gd name="T40" fmla="*/ 163 w 169"/>
              <a:gd name="T41" fmla="*/ 131 h 148"/>
              <a:gd name="T42" fmla="*/ 107 w 169"/>
              <a:gd name="T43" fmla="*/ 101 h 148"/>
              <a:gd name="T44" fmla="*/ 56 w 169"/>
              <a:gd name="T45" fmla="*/ 100 h 148"/>
              <a:gd name="T46" fmla="*/ 56 w 169"/>
              <a:gd name="T47" fmla="*/ 96 h 148"/>
              <a:gd name="T48" fmla="*/ 70 w 169"/>
              <a:gd name="T49" fmla="*/ 79 h 148"/>
              <a:gd name="T50" fmla="*/ 70 w 169"/>
              <a:gd name="T51" fmla="*/ 73 h 148"/>
              <a:gd name="T52" fmla="*/ 57 w 169"/>
              <a:gd name="T53" fmla="*/ 73 h 148"/>
              <a:gd name="T54" fmla="*/ 57 w 169"/>
              <a:gd name="T55" fmla="*/ 67 h 148"/>
              <a:gd name="T56" fmla="*/ 68 w 169"/>
              <a:gd name="T57" fmla="*/ 67 h 148"/>
              <a:gd name="T58" fmla="*/ 67 w 169"/>
              <a:gd name="T59" fmla="*/ 57 h 148"/>
              <a:gd name="T60" fmla="*/ 91 w 169"/>
              <a:gd name="T61" fmla="*/ 39 h 148"/>
              <a:gd name="T62" fmla="*/ 104 w 169"/>
              <a:gd name="T63" fmla="*/ 41 h 148"/>
              <a:gd name="T64" fmla="*/ 102 w 169"/>
              <a:gd name="T65" fmla="*/ 47 h 148"/>
              <a:gd name="T66" fmla="*/ 91 w 169"/>
              <a:gd name="T67" fmla="*/ 45 h 148"/>
              <a:gd name="T68" fmla="*/ 77 w 169"/>
              <a:gd name="T69" fmla="*/ 57 h 148"/>
              <a:gd name="T70" fmla="*/ 79 w 169"/>
              <a:gd name="T71" fmla="*/ 67 h 148"/>
              <a:gd name="T72" fmla="*/ 97 w 169"/>
              <a:gd name="T73" fmla="*/ 67 h 148"/>
              <a:gd name="T74" fmla="*/ 96 w 169"/>
              <a:gd name="T75" fmla="*/ 73 h 148"/>
              <a:gd name="T76" fmla="*/ 80 w 169"/>
              <a:gd name="T77" fmla="*/ 73 h 148"/>
              <a:gd name="T78" fmla="*/ 79 w 169"/>
              <a:gd name="T79" fmla="*/ 83 h 148"/>
              <a:gd name="T80" fmla="*/ 71 w 169"/>
              <a:gd name="T81" fmla="*/ 93 h 148"/>
              <a:gd name="T82" fmla="*/ 71 w 169"/>
              <a:gd name="T83" fmla="*/ 94 h 148"/>
              <a:gd name="T84" fmla="*/ 107 w 169"/>
              <a:gd name="T85" fmla="*/ 94 h 148"/>
              <a:gd name="T86" fmla="*/ 107 w 169"/>
              <a:gd name="T87" fmla="*/ 10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9" h="148">
                <a:moveTo>
                  <a:pt x="163" y="131"/>
                </a:moveTo>
                <a:cubicBezTo>
                  <a:pt x="163" y="131"/>
                  <a:pt x="154" y="125"/>
                  <a:pt x="159" y="108"/>
                </a:cubicBezTo>
                <a:cubicBezTo>
                  <a:pt x="159" y="108"/>
                  <a:pt x="168" y="62"/>
                  <a:pt x="135" y="36"/>
                </a:cubicBezTo>
                <a:cubicBezTo>
                  <a:pt x="133" y="35"/>
                  <a:pt x="100" y="10"/>
                  <a:pt x="99" y="2"/>
                </a:cubicBezTo>
                <a:cubicBezTo>
                  <a:pt x="99" y="2"/>
                  <a:pt x="99" y="1"/>
                  <a:pt x="9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58" y="9"/>
                  <a:pt x="50" y="19"/>
                  <a:pt x="38" y="31"/>
                </a:cubicBezTo>
                <a:cubicBezTo>
                  <a:pt x="37" y="32"/>
                  <a:pt x="0" y="69"/>
                  <a:pt x="15" y="124"/>
                </a:cubicBezTo>
                <a:cubicBezTo>
                  <a:pt x="15" y="125"/>
                  <a:pt x="16" y="128"/>
                  <a:pt x="8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39"/>
                  <a:pt x="6" y="142"/>
                  <a:pt x="7" y="143"/>
                </a:cubicBezTo>
                <a:cubicBezTo>
                  <a:pt x="9" y="145"/>
                  <a:pt x="12" y="145"/>
                  <a:pt x="16" y="144"/>
                </a:cubicBezTo>
                <a:cubicBezTo>
                  <a:pt x="16" y="144"/>
                  <a:pt x="21" y="143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29" y="142"/>
                  <a:pt x="48" y="148"/>
                  <a:pt x="78" y="148"/>
                </a:cubicBezTo>
                <a:cubicBezTo>
                  <a:pt x="100" y="148"/>
                  <a:pt x="122" y="145"/>
                  <a:pt x="143" y="139"/>
                </a:cubicBezTo>
                <a:cubicBezTo>
                  <a:pt x="143" y="139"/>
                  <a:pt x="149" y="138"/>
                  <a:pt x="155" y="141"/>
                </a:cubicBezTo>
                <a:cubicBezTo>
                  <a:pt x="155" y="141"/>
                  <a:pt x="157" y="142"/>
                  <a:pt x="159" y="142"/>
                </a:cubicBezTo>
                <a:cubicBezTo>
                  <a:pt x="162" y="142"/>
                  <a:pt x="165" y="140"/>
                  <a:pt x="167" y="138"/>
                </a:cubicBezTo>
                <a:cubicBezTo>
                  <a:pt x="167" y="138"/>
                  <a:pt x="169" y="135"/>
                  <a:pt x="163" y="131"/>
                </a:cubicBezTo>
                <a:close/>
                <a:moveTo>
                  <a:pt x="107" y="101"/>
                </a:moveTo>
                <a:cubicBezTo>
                  <a:pt x="56" y="100"/>
                  <a:pt x="56" y="100"/>
                  <a:pt x="56" y="100"/>
                </a:cubicBezTo>
                <a:cubicBezTo>
                  <a:pt x="56" y="96"/>
                  <a:pt x="56" y="96"/>
                  <a:pt x="56" y="96"/>
                </a:cubicBezTo>
                <a:cubicBezTo>
                  <a:pt x="64" y="93"/>
                  <a:pt x="70" y="86"/>
                  <a:pt x="70" y="79"/>
                </a:cubicBezTo>
                <a:cubicBezTo>
                  <a:pt x="70" y="77"/>
                  <a:pt x="70" y="75"/>
                  <a:pt x="7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4"/>
                  <a:pt x="67" y="61"/>
                  <a:pt x="67" y="57"/>
                </a:cubicBezTo>
                <a:cubicBezTo>
                  <a:pt x="67" y="46"/>
                  <a:pt x="77" y="39"/>
                  <a:pt x="91" y="39"/>
                </a:cubicBezTo>
                <a:cubicBezTo>
                  <a:pt x="97" y="39"/>
                  <a:pt x="102" y="40"/>
                  <a:pt x="104" y="41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0" y="46"/>
                  <a:pt x="96" y="45"/>
                  <a:pt x="91" y="45"/>
                </a:cubicBezTo>
                <a:cubicBezTo>
                  <a:pt x="81" y="45"/>
                  <a:pt x="77" y="50"/>
                  <a:pt x="77" y="57"/>
                </a:cubicBezTo>
                <a:cubicBezTo>
                  <a:pt x="77" y="61"/>
                  <a:pt x="78" y="64"/>
                  <a:pt x="79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73"/>
                  <a:pt x="96" y="73"/>
                  <a:pt x="96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6"/>
                  <a:pt x="80" y="80"/>
                  <a:pt x="79" y="83"/>
                </a:cubicBezTo>
                <a:cubicBezTo>
                  <a:pt x="78" y="87"/>
                  <a:pt x="75" y="91"/>
                  <a:pt x="71" y="93"/>
                </a:cubicBezTo>
                <a:cubicBezTo>
                  <a:pt x="71" y="94"/>
                  <a:pt x="71" y="94"/>
                  <a:pt x="71" y="94"/>
                </a:cubicBezTo>
                <a:cubicBezTo>
                  <a:pt x="107" y="94"/>
                  <a:pt x="107" y="94"/>
                  <a:pt x="107" y="94"/>
                </a:cubicBezTo>
                <a:lnTo>
                  <a:pt x="107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4522648" y="2182334"/>
            <a:ext cx="74894" cy="44728"/>
          </a:xfrm>
          <a:custGeom>
            <a:avLst/>
            <a:gdLst>
              <a:gd name="T0" fmla="*/ 12 w 53"/>
              <a:gd name="T1" fmla="*/ 31 h 31"/>
              <a:gd name="T2" fmla="*/ 1 w 53"/>
              <a:gd name="T3" fmla="*/ 9 h 31"/>
              <a:gd name="T4" fmla="*/ 2 w 53"/>
              <a:gd name="T5" fmla="*/ 2 h 31"/>
              <a:gd name="T6" fmla="*/ 7 w 53"/>
              <a:gd name="T7" fmla="*/ 0 h 31"/>
              <a:gd name="T8" fmla="*/ 15 w 53"/>
              <a:gd name="T9" fmla="*/ 2 h 31"/>
              <a:gd name="T10" fmla="*/ 15 w 53"/>
              <a:gd name="T11" fmla="*/ 2 h 31"/>
              <a:gd name="T12" fmla="*/ 25 w 53"/>
              <a:gd name="T13" fmla="*/ 7 h 31"/>
              <a:gd name="T14" fmla="*/ 42 w 53"/>
              <a:gd name="T15" fmla="*/ 3 h 31"/>
              <a:gd name="T16" fmla="*/ 53 w 53"/>
              <a:gd name="T17" fmla="*/ 9 h 31"/>
              <a:gd name="T18" fmla="*/ 53 w 53"/>
              <a:gd name="T19" fmla="*/ 9 h 31"/>
              <a:gd name="T20" fmla="*/ 53 w 53"/>
              <a:gd name="T21" fmla="*/ 9 h 31"/>
              <a:gd name="T22" fmla="*/ 42 w 53"/>
              <a:gd name="T23" fmla="*/ 31 h 31"/>
              <a:gd name="T24" fmla="*/ 42 w 53"/>
              <a:gd name="T25" fmla="*/ 31 h 31"/>
              <a:gd name="T26" fmla="*/ 12 w 53"/>
              <a:gd name="T27" fmla="*/ 31 h 31"/>
              <a:gd name="T28" fmla="*/ 7 w 53"/>
              <a:gd name="T29" fmla="*/ 1 h 31"/>
              <a:gd name="T30" fmla="*/ 2 w 53"/>
              <a:gd name="T31" fmla="*/ 3 h 31"/>
              <a:gd name="T32" fmla="*/ 2 w 53"/>
              <a:gd name="T33" fmla="*/ 9 h 31"/>
              <a:gd name="T34" fmla="*/ 13 w 53"/>
              <a:gd name="T35" fmla="*/ 30 h 31"/>
              <a:gd name="T36" fmla="*/ 41 w 53"/>
              <a:gd name="T37" fmla="*/ 30 h 31"/>
              <a:gd name="T38" fmla="*/ 52 w 53"/>
              <a:gd name="T39" fmla="*/ 9 h 31"/>
              <a:gd name="T40" fmla="*/ 42 w 53"/>
              <a:gd name="T41" fmla="*/ 4 h 31"/>
              <a:gd name="T42" fmla="*/ 26 w 53"/>
              <a:gd name="T43" fmla="*/ 8 h 31"/>
              <a:gd name="T44" fmla="*/ 26 w 53"/>
              <a:gd name="T45" fmla="*/ 8 h 31"/>
              <a:gd name="T46" fmla="*/ 25 w 53"/>
              <a:gd name="T47" fmla="*/ 8 h 31"/>
              <a:gd name="T48" fmla="*/ 14 w 53"/>
              <a:gd name="T49" fmla="*/ 3 h 31"/>
              <a:gd name="T50" fmla="*/ 7 w 53"/>
              <a:gd name="T5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31">
                <a:moveTo>
                  <a:pt x="12" y="31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4" y="0"/>
                  <a:pt x="7" y="0"/>
                </a:cubicBezTo>
                <a:cubicBezTo>
                  <a:pt x="10" y="0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20" y="6"/>
                  <a:pt x="25" y="7"/>
                  <a:pt x="25" y="7"/>
                </a:cubicBezTo>
                <a:cubicBezTo>
                  <a:pt x="32" y="5"/>
                  <a:pt x="37" y="3"/>
                  <a:pt x="42" y="3"/>
                </a:cubicBezTo>
                <a:cubicBezTo>
                  <a:pt x="51" y="3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17"/>
                  <a:pt x="44" y="24"/>
                  <a:pt x="42" y="31"/>
                </a:cubicBezTo>
                <a:cubicBezTo>
                  <a:pt x="42" y="31"/>
                  <a:pt x="42" y="31"/>
                  <a:pt x="42" y="31"/>
                </a:cubicBezTo>
                <a:lnTo>
                  <a:pt x="12" y="31"/>
                </a:lnTo>
                <a:close/>
                <a:moveTo>
                  <a:pt x="7" y="1"/>
                </a:moveTo>
                <a:cubicBezTo>
                  <a:pt x="5" y="1"/>
                  <a:pt x="3" y="2"/>
                  <a:pt x="2" y="3"/>
                </a:cubicBezTo>
                <a:cubicBezTo>
                  <a:pt x="1" y="4"/>
                  <a:pt x="1" y="6"/>
                  <a:pt x="2" y="9"/>
                </a:cubicBezTo>
                <a:cubicBezTo>
                  <a:pt x="13" y="30"/>
                  <a:pt x="13" y="30"/>
                  <a:pt x="13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3"/>
                  <a:pt x="47" y="16"/>
                  <a:pt x="52" y="9"/>
                </a:cubicBezTo>
                <a:cubicBezTo>
                  <a:pt x="51" y="8"/>
                  <a:pt x="49" y="4"/>
                  <a:pt x="42" y="4"/>
                </a:cubicBezTo>
                <a:cubicBezTo>
                  <a:pt x="37" y="4"/>
                  <a:pt x="32" y="6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0" y="7"/>
                  <a:pt x="14" y="3"/>
                </a:cubicBezTo>
                <a:cubicBezTo>
                  <a:pt x="14" y="3"/>
                  <a:pt x="10" y="1"/>
                  <a:pt x="7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2" name="Freeform 41"/>
          <p:cNvSpPr>
            <a:spLocks noEditPoints="1"/>
          </p:cNvSpPr>
          <p:nvPr/>
        </p:nvSpPr>
        <p:spPr bwMode="auto">
          <a:xfrm>
            <a:off x="4471530" y="2248823"/>
            <a:ext cx="178318" cy="159569"/>
          </a:xfrm>
          <a:custGeom>
            <a:avLst/>
            <a:gdLst>
              <a:gd name="T0" fmla="*/ 120 w 126"/>
              <a:gd name="T1" fmla="*/ 99 h 110"/>
              <a:gd name="T2" fmla="*/ 118 w 126"/>
              <a:gd name="T3" fmla="*/ 82 h 110"/>
              <a:gd name="T4" fmla="*/ 101 w 126"/>
              <a:gd name="T5" fmla="*/ 28 h 110"/>
              <a:gd name="T6" fmla="*/ 76 w 126"/>
              <a:gd name="T7" fmla="*/ 2 h 110"/>
              <a:gd name="T8" fmla="*/ 75 w 126"/>
              <a:gd name="T9" fmla="*/ 0 h 110"/>
              <a:gd name="T10" fmla="*/ 48 w 126"/>
              <a:gd name="T11" fmla="*/ 0 h 110"/>
              <a:gd name="T12" fmla="*/ 29 w 126"/>
              <a:gd name="T13" fmla="*/ 22 h 110"/>
              <a:gd name="T14" fmla="*/ 10 w 126"/>
              <a:gd name="T15" fmla="*/ 91 h 110"/>
              <a:gd name="T16" fmla="*/ 4 w 126"/>
              <a:gd name="T17" fmla="*/ 102 h 110"/>
              <a:gd name="T18" fmla="*/ 4 w 126"/>
              <a:gd name="T19" fmla="*/ 105 h 110"/>
              <a:gd name="T20" fmla="*/ 10 w 126"/>
              <a:gd name="T21" fmla="*/ 106 h 110"/>
              <a:gd name="T22" fmla="*/ 19 w 126"/>
              <a:gd name="T23" fmla="*/ 105 h 110"/>
              <a:gd name="T24" fmla="*/ 19 w 126"/>
              <a:gd name="T25" fmla="*/ 105 h 110"/>
              <a:gd name="T26" fmla="*/ 20 w 126"/>
              <a:gd name="T27" fmla="*/ 105 h 110"/>
              <a:gd name="T28" fmla="*/ 61 w 126"/>
              <a:gd name="T29" fmla="*/ 110 h 110"/>
              <a:gd name="T30" fmla="*/ 105 w 126"/>
              <a:gd name="T31" fmla="*/ 104 h 110"/>
              <a:gd name="T32" fmla="*/ 107 w 126"/>
              <a:gd name="T33" fmla="*/ 104 h 110"/>
              <a:gd name="T34" fmla="*/ 114 w 126"/>
              <a:gd name="T35" fmla="*/ 106 h 110"/>
              <a:gd name="T36" fmla="*/ 118 w 126"/>
              <a:gd name="T37" fmla="*/ 107 h 110"/>
              <a:gd name="T38" fmla="*/ 123 w 126"/>
              <a:gd name="T39" fmla="*/ 104 h 110"/>
              <a:gd name="T40" fmla="*/ 120 w 126"/>
              <a:gd name="T41" fmla="*/ 99 h 110"/>
              <a:gd name="T42" fmla="*/ 81 w 126"/>
              <a:gd name="T43" fmla="*/ 55 h 110"/>
              <a:gd name="T44" fmla="*/ 81 w 126"/>
              <a:gd name="T45" fmla="*/ 58 h 110"/>
              <a:gd name="T46" fmla="*/ 53 w 126"/>
              <a:gd name="T47" fmla="*/ 57 h 110"/>
              <a:gd name="T48" fmla="*/ 53 w 126"/>
              <a:gd name="T49" fmla="*/ 62 h 110"/>
              <a:gd name="T50" fmla="*/ 81 w 126"/>
              <a:gd name="T51" fmla="*/ 62 h 110"/>
              <a:gd name="T52" fmla="*/ 81 w 126"/>
              <a:gd name="T53" fmla="*/ 66 h 110"/>
              <a:gd name="T54" fmla="*/ 53 w 126"/>
              <a:gd name="T55" fmla="*/ 65 h 110"/>
              <a:gd name="T56" fmla="*/ 67 w 126"/>
              <a:gd name="T57" fmla="*/ 80 h 110"/>
              <a:gd name="T58" fmla="*/ 83 w 126"/>
              <a:gd name="T59" fmla="*/ 78 h 110"/>
              <a:gd name="T60" fmla="*/ 85 w 126"/>
              <a:gd name="T61" fmla="*/ 83 h 110"/>
              <a:gd name="T62" fmla="*/ 54 w 126"/>
              <a:gd name="T63" fmla="*/ 81 h 110"/>
              <a:gd name="T64" fmla="*/ 45 w 126"/>
              <a:gd name="T65" fmla="*/ 65 h 110"/>
              <a:gd name="T66" fmla="*/ 38 w 126"/>
              <a:gd name="T67" fmla="*/ 65 h 110"/>
              <a:gd name="T68" fmla="*/ 39 w 126"/>
              <a:gd name="T69" fmla="*/ 61 h 110"/>
              <a:gd name="T70" fmla="*/ 44 w 126"/>
              <a:gd name="T71" fmla="*/ 61 h 110"/>
              <a:gd name="T72" fmla="*/ 45 w 126"/>
              <a:gd name="T73" fmla="*/ 58 h 110"/>
              <a:gd name="T74" fmla="*/ 39 w 126"/>
              <a:gd name="T75" fmla="*/ 57 h 110"/>
              <a:gd name="T76" fmla="*/ 39 w 126"/>
              <a:gd name="T77" fmla="*/ 53 h 110"/>
              <a:gd name="T78" fmla="*/ 45 w 126"/>
              <a:gd name="T79" fmla="*/ 53 h 110"/>
              <a:gd name="T80" fmla="*/ 67 w 126"/>
              <a:gd name="T81" fmla="*/ 35 h 110"/>
              <a:gd name="T82" fmla="*/ 86 w 126"/>
              <a:gd name="T83" fmla="*/ 38 h 110"/>
              <a:gd name="T84" fmla="*/ 83 w 126"/>
              <a:gd name="T85" fmla="*/ 43 h 110"/>
              <a:gd name="T86" fmla="*/ 54 w 126"/>
              <a:gd name="T87" fmla="*/ 54 h 110"/>
              <a:gd name="T88" fmla="*/ 81 w 126"/>
              <a:gd name="T8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6" h="110">
                <a:moveTo>
                  <a:pt x="120" y="99"/>
                </a:moveTo>
                <a:cubicBezTo>
                  <a:pt x="120" y="99"/>
                  <a:pt x="114" y="94"/>
                  <a:pt x="118" y="82"/>
                </a:cubicBezTo>
                <a:cubicBezTo>
                  <a:pt x="118" y="82"/>
                  <a:pt x="126" y="48"/>
                  <a:pt x="101" y="28"/>
                </a:cubicBezTo>
                <a:cubicBezTo>
                  <a:pt x="99" y="26"/>
                  <a:pt x="76" y="7"/>
                  <a:pt x="76" y="2"/>
                </a:cubicBezTo>
                <a:cubicBezTo>
                  <a:pt x="76" y="1"/>
                  <a:pt x="75" y="1"/>
                  <a:pt x="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6"/>
                  <a:pt x="38" y="13"/>
                  <a:pt x="29" y="22"/>
                </a:cubicBezTo>
                <a:cubicBezTo>
                  <a:pt x="29" y="22"/>
                  <a:pt x="0" y="49"/>
                  <a:pt x="10" y="91"/>
                </a:cubicBezTo>
                <a:cubicBezTo>
                  <a:pt x="10" y="92"/>
                  <a:pt x="10" y="94"/>
                  <a:pt x="4" y="102"/>
                </a:cubicBezTo>
                <a:cubicBezTo>
                  <a:pt x="4" y="102"/>
                  <a:pt x="3" y="104"/>
                  <a:pt x="4" y="105"/>
                </a:cubicBezTo>
                <a:cubicBezTo>
                  <a:pt x="5" y="106"/>
                  <a:pt x="7" y="107"/>
                  <a:pt x="10" y="106"/>
                </a:cubicBezTo>
                <a:cubicBezTo>
                  <a:pt x="10" y="106"/>
                  <a:pt x="14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36" y="110"/>
                  <a:pt x="61" y="110"/>
                </a:cubicBezTo>
                <a:cubicBezTo>
                  <a:pt x="76" y="110"/>
                  <a:pt x="91" y="108"/>
                  <a:pt x="105" y="104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9" y="104"/>
                  <a:pt x="112" y="105"/>
                  <a:pt x="114" y="106"/>
                </a:cubicBezTo>
                <a:cubicBezTo>
                  <a:pt x="114" y="106"/>
                  <a:pt x="116" y="107"/>
                  <a:pt x="118" y="107"/>
                </a:cubicBezTo>
                <a:cubicBezTo>
                  <a:pt x="119" y="107"/>
                  <a:pt x="121" y="106"/>
                  <a:pt x="123" y="104"/>
                </a:cubicBezTo>
                <a:cubicBezTo>
                  <a:pt x="123" y="104"/>
                  <a:pt x="125" y="102"/>
                  <a:pt x="120" y="99"/>
                </a:cubicBezTo>
                <a:close/>
                <a:moveTo>
                  <a:pt x="81" y="55"/>
                </a:moveTo>
                <a:cubicBezTo>
                  <a:pt x="81" y="58"/>
                  <a:pt x="81" y="58"/>
                  <a:pt x="81" y="58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61"/>
                  <a:pt x="53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6"/>
                  <a:pt x="81" y="66"/>
                  <a:pt x="81" y="66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4" y="78"/>
                  <a:pt x="67" y="80"/>
                </a:cubicBezTo>
                <a:cubicBezTo>
                  <a:pt x="67" y="80"/>
                  <a:pt x="76" y="82"/>
                  <a:pt x="83" y="78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71" y="91"/>
                  <a:pt x="54" y="81"/>
                </a:cubicBezTo>
                <a:cubicBezTo>
                  <a:pt x="54" y="81"/>
                  <a:pt x="46" y="76"/>
                  <a:pt x="45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0"/>
                  <a:pt x="45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8" y="37"/>
                  <a:pt x="67" y="35"/>
                </a:cubicBezTo>
                <a:cubicBezTo>
                  <a:pt x="67" y="35"/>
                  <a:pt x="81" y="33"/>
                  <a:pt x="86" y="38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61" y="33"/>
                  <a:pt x="54" y="54"/>
                </a:cubicBezTo>
                <a:lnTo>
                  <a:pt x="81" y="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2940" y="6262700"/>
            <a:ext cx="195020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25373">
                    <a:lumMod val="75000"/>
                  </a:srgbClr>
                </a:solidFill>
                <a:ea typeface="ＭＳ Ｐゴシック" charset="0"/>
              </a:rPr>
              <a:t>2025 год</a:t>
            </a:r>
            <a:endParaRPr lang="en-US" sz="1400" b="1" dirty="0">
              <a:solidFill>
                <a:srgbClr val="025373">
                  <a:lumMod val="75000"/>
                </a:srgbClr>
              </a:solidFill>
              <a:ea typeface="ＭＳ Ｐゴシック" charset="0"/>
            </a:endParaRPr>
          </a:p>
        </p:txBody>
      </p:sp>
      <p:graphicFrame>
        <p:nvGraphicFramePr>
          <p:cNvPr id="56" name="Chart 7"/>
          <p:cNvGraphicFramePr/>
          <p:nvPr>
            <p:extLst/>
          </p:nvPr>
        </p:nvGraphicFramePr>
        <p:xfrm>
          <a:off x="1562541" y="4577369"/>
          <a:ext cx="3892020" cy="228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Chart 7"/>
          <p:cNvGraphicFramePr/>
          <p:nvPr>
            <p:extLst/>
          </p:nvPr>
        </p:nvGraphicFramePr>
        <p:xfrm>
          <a:off x="-96741" y="3935234"/>
          <a:ext cx="3892020" cy="262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09136" y="6200656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2CB05">
                    <a:lumMod val="50000"/>
                  </a:srgbClr>
                </a:solidFill>
              </a:rPr>
              <a:t>2024 год</a:t>
            </a:r>
          </a:p>
        </p:txBody>
      </p:sp>
      <p:graphicFrame>
        <p:nvGraphicFramePr>
          <p:cNvPr id="86" name="Chart 7"/>
          <p:cNvGraphicFramePr/>
          <p:nvPr>
            <p:extLst/>
          </p:nvPr>
        </p:nvGraphicFramePr>
        <p:xfrm>
          <a:off x="3150311" y="4137844"/>
          <a:ext cx="3663842" cy="248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3893350" y="6205611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2026 год</a:t>
            </a:r>
          </a:p>
        </p:txBody>
      </p:sp>
      <p:grpSp>
        <p:nvGrpSpPr>
          <p:cNvPr id="322" name="组合 143"/>
          <p:cNvGrpSpPr/>
          <p:nvPr/>
        </p:nvGrpSpPr>
        <p:grpSpPr>
          <a:xfrm>
            <a:off x="9858902" y="2014137"/>
            <a:ext cx="1086750" cy="534988"/>
            <a:chOff x="4428284" y="717552"/>
            <a:chExt cx="1030514" cy="507305"/>
          </a:xfrm>
          <a:effectLst/>
        </p:grpSpPr>
        <p:sp>
          <p:nvSpPr>
            <p:cNvPr id="323" name="文本框 144"/>
            <p:cNvSpPr txBox="1"/>
            <p:nvPr/>
          </p:nvSpPr>
          <p:spPr>
            <a:xfrm>
              <a:off x="4540771" y="717552"/>
              <a:ext cx="830212" cy="43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24" name="文本框 145"/>
            <p:cNvSpPr txBox="1"/>
            <p:nvPr/>
          </p:nvSpPr>
          <p:spPr>
            <a:xfrm>
              <a:off x="4428284" y="1049747"/>
              <a:ext cx="1030514" cy="17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6846510" y="1963423"/>
            <a:ext cx="1130698" cy="284663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/>
          <a:p>
            <a:pPr defTabSz="914126">
              <a:defRPr/>
            </a:pPr>
            <a:r>
              <a:rPr lang="ru-RU" altLang="zh-CN" sz="1400" kern="0" dirty="0">
                <a:solidFill>
                  <a:srgbClr val="F2CB05">
                    <a:lumMod val="50000"/>
                  </a:srgbClr>
                </a:solidFill>
                <a:latin typeface="微软雅黑"/>
                <a:ea typeface="微软雅黑"/>
              </a:rPr>
              <a:t>Налоговые</a:t>
            </a:r>
            <a:endParaRPr lang="zh-CN" altLang="en-US" sz="1200" kern="0" dirty="0">
              <a:solidFill>
                <a:srgbClr val="F2CB05">
                  <a:lumMod val="50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583878" y="2350852"/>
            <a:ext cx="1683261" cy="915605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altLang="zh-CN" sz="1100" b="1" dirty="0">
              <a:solidFill>
                <a:srgbClr val="7A67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108100" y="2000002"/>
            <a:ext cx="1170773" cy="25388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rgbClr val="F2CB05">
                    <a:lumMod val="50000"/>
                  </a:srgbClr>
                </a:solidFill>
              </a:rPr>
              <a:t>Неналоговые</a:t>
            </a:r>
            <a:endParaRPr lang="zh-CN" altLang="en-US" sz="1200" dirty="0">
              <a:solidFill>
                <a:srgbClr val="F2CB05">
                  <a:lumMod val="50000"/>
                </a:srgb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957305" y="2332041"/>
            <a:ext cx="1457473" cy="1423436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ОС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9312393" y="2006315"/>
            <a:ext cx="1335883" cy="25388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rgbClr val="F2CB05">
                    <a:lumMod val="50000"/>
                  </a:srgbClr>
                </a:solidFill>
              </a:rPr>
              <a:t>Безвозмездные</a:t>
            </a:r>
            <a:endParaRPr lang="zh-CN" altLang="en-US" sz="1400" dirty="0">
              <a:solidFill>
                <a:srgbClr val="F2CB05">
                  <a:lumMod val="50000"/>
                </a:srgbClr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9090606" y="2375512"/>
            <a:ext cx="1771204" cy="930994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</a:t>
            </a:r>
          </a:p>
          <a:p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1" name="Номер слайда 3"/>
          <p:cNvSpPr txBox="1">
            <a:spLocks/>
          </p:cNvSpPr>
          <p:nvPr/>
        </p:nvSpPr>
        <p:spPr>
          <a:xfrm>
            <a:off x="10144034" y="6262700"/>
            <a:ext cx="484082" cy="2457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FD1E93-168C-4E3F-B839-29F00AE470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71" name="组合 137"/>
          <p:cNvGrpSpPr/>
          <p:nvPr/>
        </p:nvGrpSpPr>
        <p:grpSpPr>
          <a:xfrm>
            <a:off x="7485115" y="1042189"/>
            <a:ext cx="813525" cy="557784"/>
            <a:chOff x="5159091" y="1157793"/>
            <a:chExt cx="1030514" cy="564096"/>
          </a:xfrm>
          <a:effectLst/>
        </p:grpSpPr>
        <p:sp>
          <p:nvSpPr>
            <p:cNvPr id="372" name="文本框 138"/>
            <p:cNvSpPr txBox="1"/>
            <p:nvPr/>
          </p:nvSpPr>
          <p:spPr>
            <a:xfrm>
              <a:off x="5249657" y="1157793"/>
              <a:ext cx="830212" cy="52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28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3" name="文本框 139"/>
            <p:cNvSpPr txBox="1"/>
            <p:nvPr/>
          </p:nvSpPr>
          <p:spPr>
            <a:xfrm>
              <a:off x="5159091" y="1535133"/>
              <a:ext cx="1030514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налоговые</a:t>
              </a:r>
              <a:endParaRPr lang="zh-CN" altLang="en-US" sz="7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4" name="组合 140"/>
          <p:cNvGrpSpPr/>
          <p:nvPr/>
        </p:nvGrpSpPr>
        <p:grpSpPr>
          <a:xfrm>
            <a:off x="8853576" y="1048705"/>
            <a:ext cx="697402" cy="562797"/>
            <a:chOff x="5230644" y="1157793"/>
            <a:chExt cx="883418" cy="569166"/>
          </a:xfrm>
          <a:effectLst/>
        </p:grpSpPr>
        <p:sp>
          <p:nvSpPr>
            <p:cNvPr id="375" name="文本框 141"/>
            <p:cNvSpPr txBox="1"/>
            <p:nvPr/>
          </p:nvSpPr>
          <p:spPr>
            <a:xfrm>
              <a:off x="5249658" y="1157793"/>
              <a:ext cx="830212" cy="52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28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6" name="文本框 142"/>
            <p:cNvSpPr txBox="1"/>
            <p:nvPr/>
          </p:nvSpPr>
          <p:spPr>
            <a:xfrm>
              <a:off x="5230644" y="1540203"/>
              <a:ext cx="883418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неналоговые</a:t>
              </a:r>
              <a:endParaRPr lang="zh-CN" altLang="en-US" sz="7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7" name="组合 143"/>
          <p:cNvGrpSpPr/>
          <p:nvPr/>
        </p:nvGrpSpPr>
        <p:grpSpPr>
          <a:xfrm>
            <a:off x="10126721" y="1036864"/>
            <a:ext cx="813525" cy="557784"/>
            <a:chOff x="5159091" y="1157793"/>
            <a:chExt cx="1030514" cy="564096"/>
          </a:xfrm>
          <a:effectLst/>
        </p:grpSpPr>
        <p:sp>
          <p:nvSpPr>
            <p:cNvPr id="378" name="文本框 144"/>
            <p:cNvSpPr txBox="1"/>
            <p:nvPr/>
          </p:nvSpPr>
          <p:spPr>
            <a:xfrm>
              <a:off x="5249657" y="1157793"/>
              <a:ext cx="830212" cy="46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>
                      <a:lumMod val="50000"/>
                    </a:prst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9" name="文本框 145"/>
            <p:cNvSpPr txBox="1"/>
            <p:nvPr/>
          </p:nvSpPr>
          <p:spPr>
            <a:xfrm>
              <a:off x="5159091" y="1535133"/>
              <a:ext cx="1030514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prstClr val="white">
                      <a:lumMod val="50000"/>
                    </a:prst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МБТ</a:t>
              </a:r>
              <a:endParaRPr lang="zh-CN" altLang="en-US" sz="600" dirty="0">
                <a:solidFill>
                  <a:prstClr val="white">
                    <a:lumMod val="50000"/>
                  </a:prst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08" y="1"/>
            <a:ext cx="7886699" cy="60693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6600"/>
                </a:solidFill>
                <a:latin typeface="+mn-lt"/>
              </a:rPr>
              <a:t>Доходы бюджета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Слюдянского муниципального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3926822"/>
              </p:ext>
            </p:extLst>
          </p:nvPr>
        </p:nvGraphicFramePr>
        <p:xfrm>
          <a:off x="201000" y="1029435"/>
          <a:ext cx="11160000" cy="582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41000" y="37610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района за 2022-2026 годы в разрезе основных видов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92" y="660517"/>
            <a:ext cx="462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6600"/>
                </a:solidFill>
              </a:rPr>
              <a:t>Налоговые доходы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бюджета Слюдянского муниципального района на 2022-2026 годы (тыс. руб.)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400" b="1" dirty="0">
              <a:solidFill>
                <a:schemeClr val="accent3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/>
          </p:nvPr>
        </p:nvGraphicFramePr>
        <p:xfrm>
          <a:off x="-40949" y="3339000"/>
          <a:ext cx="7469999" cy="365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58343" y="709827"/>
            <a:ext cx="4471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6600"/>
                </a:solidFill>
              </a:rPr>
              <a:t>Неналоговые доходы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бюджета муниципального района на 2022-2026 годы (тыс. руб.)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1000" y="26786"/>
            <a:ext cx="8699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Структура </a:t>
            </a:r>
            <a:r>
              <a:rPr lang="ru-RU" sz="2000" b="1" dirty="0">
                <a:solidFill>
                  <a:srgbClr val="FF6600"/>
                </a:solidFill>
              </a:rPr>
              <a:t>налоговых и неналоговых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доходов бюджета Слюдянского муниципального района на 2024-2026 годы (тыс. руб.)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6712379" y="3368881"/>
          <a:ext cx="5479621" cy="346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0F83C0-CFF2-4BDD-AF0D-9B6FAF7424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026" y="1149254"/>
          <a:ext cx="4352974" cy="253365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12974">
                  <a:extLst>
                    <a:ext uri="{9D8B030D-6E8A-4147-A177-3AD203B41FA5}">
                      <a16:colId xmlns:a16="http://schemas.microsoft.com/office/drawing/2014/main" val="3234346475"/>
                    </a:ext>
                  </a:extLst>
                </a:gridCol>
                <a:gridCol w="585000">
                  <a:extLst>
                    <a:ext uri="{9D8B030D-6E8A-4147-A177-3AD203B41FA5}">
                      <a16:colId xmlns:a16="http://schemas.microsoft.com/office/drawing/2014/main" val="1888364730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696511078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1879015419"/>
                    </a:ext>
                  </a:extLst>
                </a:gridCol>
                <a:gridCol w="648298">
                  <a:extLst>
                    <a:ext uri="{9D8B030D-6E8A-4147-A177-3AD203B41FA5}">
                      <a16:colId xmlns:a16="http://schemas.microsoft.com/office/drawing/2014/main" val="1736951613"/>
                    </a:ext>
                  </a:extLst>
                </a:gridCol>
                <a:gridCol w="701702">
                  <a:extLst>
                    <a:ext uri="{9D8B030D-6E8A-4147-A177-3AD203B41FA5}">
                      <a16:colId xmlns:a16="http://schemas.microsoft.com/office/drawing/2014/main" val="816964249"/>
                    </a:ext>
                  </a:extLst>
                </a:gridCol>
              </a:tblGrid>
              <a:tr h="29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Наименование доходных источников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Факт 2022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Оценка 2023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2024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2025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2026</a:t>
                      </a:r>
                      <a:endParaRPr lang="ru-RU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13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Налоговые доходы всего: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276 647,6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319 483,9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303 069,4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311 613,9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319 601,2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45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НДФЛ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222 479,7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263 246,5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262 021,9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269 358,6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276 092,5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594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Акцизы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269,4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218,4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238,0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245,1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253,6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8029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УСН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38 927,0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42 588,4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27 480,0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28 579,2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29 722,4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939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ЕНВД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-162,9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-87,2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02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ЕСХН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38,9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40,4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42,0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43,7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6741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ПАТЕНТ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9 095,9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6 458,9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6 459,0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19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6 005,6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7 020,0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6 830,0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6 930,0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7 030,0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144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9577088-5865-470D-98DE-B82BBE3087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1000" y="1189007"/>
          <a:ext cx="5939454" cy="24199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594925">
                  <a:extLst>
                    <a:ext uri="{9D8B030D-6E8A-4147-A177-3AD203B41FA5}">
                      <a16:colId xmlns:a16="http://schemas.microsoft.com/office/drawing/2014/main" val="4218963925"/>
                    </a:ext>
                  </a:extLst>
                </a:gridCol>
                <a:gridCol w="648731">
                  <a:extLst>
                    <a:ext uri="{9D8B030D-6E8A-4147-A177-3AD203B41FA5}">
                      <a16:colId xmlns:a16="http://schemas.microsoft.com/office/drawing/2014/main" val="629140803"/>
                    </a:ext>
                  </a:extLst>
                </a:gridCol>
                <a:gridCol w="695069">
                  <a:extLst>
                    <a:ext uri="{9D8B030D-6E8A-4147-A177-3AD203B41FA5}">
                      <a16:colId xmlns:a16="http://schemas.microsoft.com/office/drawing/2014/main" val="1159400723"/>
                    </a:ext>
                  </a:extLst>
                </a:gridCol>
                <a:gridCol w="648731">
                  <a:extLst>
                    <a:ext uri="{9D8B030D-6E8A-4147-A177-3AD203B41FA5}">
                      <a16:colId xmlns:a16="http://schemas.microsoft.com/office/drawing/2014/main" val="675282595"/>
                    </a:ext>
                  </a:extLst>
                </a:gridCol>
                <a:gridCol w="695069">
                  <a:extLst>
                    <a:ext uri="{9D8B030D-6E8A-4147-A177-3AD203B41FA5}">
                      <a16:colId xmlns:a16="http://schemas.microsoft.com/office/drawing/2014/main" val="1701866323"/>
                    </a:ext>
                  </a:extLst>
                </a:gridCol>
                <a:gridCol w="656929">
                  <a:extLst>
                    <a:ext uri="{9D8B030D-6E8A-4147-A177-3AD203B41FA5}">
                      <a16:colId xmlns:a16="http://schemas.microsoft.com/office/drawing/2014/main" val="3410199626"/>
                    </a:ext>
                  </a:extLst>
                </a:gridCol>
              </a:tblGrid>
              <a:tr h="324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Наименование доходных источников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Факт 2022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Оценка 2023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2024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Прогноз 2026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938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Неналоговые доходы всего: в т.ч.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36 549,2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52 101,8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13 108,4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14 231,2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14 773,9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63930"/>
                  </a:ext>
                </a:extLst>
              </a:tr>
              <a:tr h="482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9 405,2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10 099,4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8 798,1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8 798,1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8 798,1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818642"/>
                  </a:ext>
                </a:extLst>
              </a:tr>
              <a:tr h="32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Платежи при пользовании природными ресурсами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4 034,9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2 697,0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3 843,4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4 381,5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33135"/>
                  </a:ext>
                </a:extLst>
              </a:tr>
              <a:tr h="32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19 084,6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37 765,2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812355"/>
                  </a:ext>
                </a:extLst>
              </a:tr>
              <a:tr h="32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80200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3 443,9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1 410,2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1 585,3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1 589,7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1 594,2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37008"/>
                  </a:ext>
                </a:extLst>
              </a:tr>
              <a:tr h="21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435,7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4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59"/>
          <p:cNvGrpSpPr/>
          <p:nvPr/>
        </p:nvGrpSpPr>
        <p:grpSpPr>
          <a:xfrm rot="9611352">
            <a:off x="6030990" y="2031895"/>
            <a:ext cx="4434102" cy="2214430"/>
            <a:chOff x="5170690" y="1991099"/>
            <a:chExt cx="4193436" cy="2094997"/>
          </a:xfrm>
        </p:grpSpPr>
        <p:sp>
          <p:nvSpPr>
            <p:cNvPr id="84" name="任意多边形 60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5" name="任意多边形 61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6" name="文本框 19"/>
            <p:cNvSpPr txBox="1"/>
            <p:nvPr/>
          </p:nvSpPr>
          <p:spPr>
            <a:xfrm rot="8224442" flipH="1">
              <a:off x="6281062" y="2980729"/>
              <a:ext cx="2011595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Субвенция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63"/>
          <p:cNvGrpSpPr/>
          <p:nvPr/>
        </p:nvGrpSpPr>
        <p:grpSpPr>
          <a:xfrm rot="20660030">
            <a:off x="3548793" y="2005435"/>
            <a:ext cx="4557141" cy="2311983"/>
            <a:chOff x="2785403" y="3085606"/>
            <a:chExt cx="4309797" cy="2187289"/>
          </a:xfrm>
        </p:grpSpPr>
        <p:sp>
          <p:nvSpPr>
            <p:cNvPr id="88" name="任意多边形 64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65"/>
            <p:cNvSpPr/>
            <p:nvPr/>
          </p:nvSpPr>
          <p:spPr>
            <a:xfrm rot="2700000" flipV="1">
              <a:off x="4376731" y="1887915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0" name="文本框 16"/>
            <p:cNvSpPr txBox="1"/>
            <p:nvPr/>
          </p:nvSpPr>
          <p:spPr>
            <a:xfrm rot="18900000">
              <a:off x="4058389" y="3742974"/>
              <a:ext cx="1728572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Субсидия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67"/>
          <p:cNvGrpSpPr/>
          <p:nvPr/>
        </p:nvGrpSpPr>
        <p:grpSpPr>
          <a:xfrm rot="10021702" flipH="1">
            <a:off x="2189828" y="805656"/>
            <a:ext cx="2094147" cy="4303171"/>
            <a:chOff x="4048479" y="1167067"/>
            <a:chExt cx="1844692" cy="4071085"/>
          </a:xfrm>
        </p:grpSpPr>
        <p:sp>
          <p:nvSpPr>
            <p:cNvPr id="92" name="任意多边形 68"/>
            <p:cNvSpPr/>
            <p:nvPr/>
          </p:nvSpPr>
          <p:spPr>
            <a:xfrm rot="18900000">
              <a:off x="4048479" y="1167067"/>
              <a:ext cx="1563660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3" name="任意多边形 69"/>
            <p:cNvSpPr/>
            <p:nvPr/>
          </p:nvSpPr>
          <p:spPr>
            <a:xfrm rot="19105582">
              <a:off x="4506440" y="1487664"/>
              <a:ext cx="1386731" cy="3750488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4" name="文本框 4"/>
            <p:cNvSpPr txBox="1"/>
            <p:nvPr/>
          </p:nvSpPr>
          <p:spPr>
            <a:xfrm rot="13732780">
              <a:off x="4266862" y="2565776"/>
              <a:ext cx="1820258" cy="111156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Дотации</a:t>
              </a: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(от лат. «</a:t>
              </a: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Dotation</a:t>
              </a:r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 – дар, пожертвование)</a:t>
              </a:r>
            </a:p>
            <a:p>
              <a:pPr algn="ctr"/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746811" y="8760"/>
            <a:ext cx="729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Межбюджетные трансферты </a:t>
            </a:r>
            <a:r>
              <a:rPr lang="ru-RU" sz="2400" b="1" dirty="0">
                <a:solidFill>
                  <a:schemeClr val="accent3"/>
                </a:solidFill>
              </a:rPr>
              <a:t>бюджета Слюдянского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2282" y="325992"/>
            <a:ext cx="842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муниципального района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5740" y="894194"/>
            <a:ext cx="89086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</a:t>
            </a:r>
          </a:p>
        </p:txBody>
      </p:sp>
      <p:grpSp>
        <p:nvGrpSpPr>
          <p:cNvPr id="99" name="Group 4"/>
          <p:cNvGrpSpPr>
            <a:grpSpLocks noChangeAspect="1"/>
          </p:cNvGrpSpPr>
          <p:nvPr/>
        </p:nvGrpSpPr>
        <p:grpSpPr bwMode="auto">
          <a:xfrm>
            <a:off x="7355034" y="4838761"/>
            <a:ext cx="434927" cy="336188"/>
            <a:chOff x="3494" y="1896"/>
            <a:chExt cx="688" cy="532"/>
          </a:xfrm>
          <a:solidFill>
            <a:srgbClr val="01ACBE"/>
          </a:solidFill>
        </p:grpSpPr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1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7"/>
          <p:cNvGrpSpPr>
            <a:grpSpLocks noChangeAspect="1"/>
          </p:cNvGrpSpPr>
          <p:nvPr/>
        </p:nvGrpSpPr>
        <p:grpSpPr bwMode="auto">
          <a:xfrm>
            <a:off x="4401632" y="4691276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10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11" name="Freeform 310"/>
          <p:cNvSpPr>
            <a:spLocks noEditPoints="1"/>
          </p:cNvSpPr>
          <p:nvPr/>
        </p:nvSpPr>
        <p:spPr bwMode="auto">
          <a:xfrm>
            <a:off x="1635739" y="4764918"/>
            <a:ext cx="442786" cy="436804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6" name="文本框 113"/>
          <p:cNvSpPr txBox="1"/>
          <p:nvPr/>
        </p:nvSpPr>
        <p:spPr>
          <a:xfrm>
            <a:off x="2085425" y="4864757"/>
            <a:ext cx="2147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«карманные деньги».</a:t>
            </a:r>
          </a:p>
        </p:txBody>
      </p:sp>
      <p:sp>
        <p:nvSpPr>
          <p:cNvPr id="117" name="文本框 113"/>
          <p:cNvSpPr txBox="1"/>
          <p:nvPr/>
        </p:nvSpPr>
        <p:spPr>
          <a:xfrm>
            <a:off x="4795579" y="5753659"/>
            <a:ext cx="21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деньги и посылаете его в магазин купить продукты (по списку)</a:t>
            </a:r>
          </a:p>
        </p:txBody>
      </p:sp>
      <p:sp>
        <p:nvSpPr>
          <p:cNvPr id="118" name="文本框 113"/>
          <p:cNvSpPr txBox="1"/>
          <p:nvPr/>
        </p:nvSpPr>
        <p:spPr>
          <a:xfrm>
            <a:off x="7789961" y="5719163"/>
            <a:ext cx="229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«добавляете» денег для того, чтобы ваш ребенок купил себе новый телефон (а остальные он накопил сам)</a:t>
            </a:r>
          </a:p>
        </p:txBody>
      </p:sp>
      <p:sp>
        <p:nvSpPr>
          <p:cNvPr id="120" name="文本框 37"/>
          <p:cNvSpPr txBox="1"/>
          <p:nvPr/>
        </p:nvSpPr>
        <p:spPr>
          <a:xfrm>
            <a:off x="4804545" y="4900630"/>
            <a:ext cx="245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121" name="文本框 37"/>
          <p:cNvSpPr txBox="1"/>
          <p:nvPr/>
        </p:nvSpPr>
        <p:spPr>
          <a:xfrm>
            <a:off x="7789960" y="4880666"/>
            <a:ext cx="245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0445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12140227"/>
              </p:ext>
            </p:extLst>
          </p:nvPr>
        </p:nvGraphicFramePr>
        <p:xfrm>
          <a:off x="2271000" y="2574000"/>
          <a:ext cx="8235000" cy="399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21000" y="136101"/>
            <a:ext cx="852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Объем межбюджетных трансфертов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бюджете Слюдянского муниципального района в 2022-2026 годы (тыс. руб.)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15973"/>
              </p:ext>
            </p:extLst>
          </p:nvPr>
        </p:nvGraphicFramePr>
        <p:xfrm>
          <a:off x="1686000" y="967098"/>
          <a:ext cx="9557252" cy="19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4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2025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201 433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227 018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86 587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65 750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35 348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431 425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390 999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305 377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92 302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58 607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994 876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1 096 453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1 130 744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1 043 928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1 037 513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66 641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54 785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8 125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-122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-26 974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1 694 253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1 742 281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1 532 817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1 212 089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1 139 593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6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1209" y="124555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1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1209" y="1699588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0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15297" y="2164710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9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34282" y="2705600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71" y="3808497"/>
            <a:ext cx="1782152" cy="178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Freeform 12">
            <a:extLst>
              <a:ext uri="{FF2B5EF4-FFF2-40B4-BE49-F238E27FC236}">
                <a16:creationId xmlns:a16="http://schemas.microsoft.com/office/drawing/2014/main" id="{6B5DC81A-068B-428C-A2E0-34A9D9A04575}"/>
              </a:ext>
            </a:extLst>
          </p:cNvPr>
          <p:cNvSpPr>
            <a:spLocks/>
          </p:cNvSpPr>
          <p:nvPr/>
        </p:nvSpPr>
        <p:spPr bwMode="auto">
          <a:xfrm rot="546258">
            <a:off x="4977963" y="3477901"/>
            <a:ext cx="1113959" cy="416563"/>
          </a:xfrm>
          <a:custGeom>
            <a:avLst/>
            <a:gdLst>
              <a:gd name="T0" fmla="*/ 0 w 1920"/>
              <a:gd name="T1" fmla="*/ 231 h 592"/>
              <a:gd name="T2" fmla="*/ 1920 w 1920"/>
              <a:gd name="T3" fmla="*/ 592 h 592"/>
              <a:gd name="T4" fmla="*/ 1920 w 1920"/>
              <a:gd name="T5" fmla="*/ 155 h 592"/>
              <a:gd name="T6" fmla="*/ 0 w 1920"/>
              <a:gd name="T7" fmla="*/ 0 h 592"/>
              <a:gd name="T8" fmla="*/ 0 w 1920"/>
              <a:gd name="T9" fmla="*/ 23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592">
                <a:moveTo>
                  <a:pt x="0" y="231"/>
                </a:moveTo>
                <a:lnTo>
                  <a:pt x="1920" y="592"/>
                </a:lnTo>
                <a:lnTo>
                  <a:pt x="1920" y="155"/>
                </a:lnTo>
                <a:lnTo>
                  <a:pt x="0" y="0"/>
                </a:lnTo>
                <a:lnTo>
                  <a:pt x="0" y="231"/>
                </a:lnTo>
                <a:close/>
              </a:path>
            </a:pathLst>
          </a:custGeom>
          <a:solidFill>
            <a:srgbClr val="457367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F34555EC-F0AC-4ADB-9798-E90BFD50E8A3}"/>
              </a:ext>
            </a:extLst>
          </p:cNvPr>
          <p:cNvSpPr>
            <a:spLocks/>
          </p:cNvSpPr>
          <p:nvPr/>
        </p:nvSpPr>
        <p:spPr bwMode="auto">
          <a:xfrm rot="21176704">
            <a:off x="6016328" y="3476798"/>
            <a:ext cx="837705" cy="449454"/>
          </a:xfrm>
          <a:custGeom>
            <a:avLst/>
            <a:gdLst>
              <a:gd name="T0" fmla="*/ 1201 w 1201"/>
              <a:gd name="T1" fmla="*/ 210 h 564"/>
              <a:gd name="T2" fmla="*/ 0 w 1201"/>
              <a:gd name="T3" fmla="*/ 564 h 564"/>
              <a:gd name="T4" fmla="*/ 0 w 1201"/>
              <a:gd name="T5" fmla="*/ 127 h 564"/>
              <a:gd name="T6" fmla="*/ 1201 w 1201"/>
              <a:gd name="T7" fmla="*/ 0 h 564"/>
              <a:gd name="T8" fmla="*/ 1201 w 1201"/>
              <a:gd name="T9" fmla="*/ 21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564">
                <a:moveTo>
                  <a:pt x="1201" y="210"/>
                </a:moveTo>
                <a:lnTo>
                  <a:pt x="0" y="564"/>
                </a:lnTo>
                <a:lnTo>
                  <a:pt x="0" y="127"/>
                </a:lnTo>
                <a:lnTo>
                  <a:pt x="1201" y="0"/>
                </a:lnTo>
                <a:lnTo>
                  <a:pt x="1201" y="210"/>
                </a:lnTo>
                <a:close/>
              </a:path>
            </a:pathLst>
          </a:custGeom>
          <a:solidFill>
            <a:srgbClr val="496F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8" name="Freeform 9">
            <a:extLst>
              <a:ext uri="{FF2B5EF4-FFF2-40B4-BE49-F238E27FC236}">
                <a16:creationId xmlns:a16="http://schemas.microsoft.com/office/drawing/2014/main" id="{7059FC6D-29C5-4B56-AF87-213E417C28C7}"/>
              </a:ext>
            </a:extLst>
          </p:cNvPr>
          <p:cNvSpPr>
            <a:spLocks/>
          </p:cNvSpPr>
          <p:nvPr/>
        </p:nvSpPr>
        <p:spPr bwMode="auto">
          <a:xfrm>
            <a:off x="4988881" y="3123871"/>
            <a:ext cx="1834016" cy="556275"/>
          </a:xfrm>
          <a:custGeom>
            <a:avLst/>
            <a:gdLst>
              <a:gd name="T0" fmla="*/ 0 w 3121"/>
              <a:gd name="T1" fmla="*/ 134 h 289"/>
              <a:gd name="T2" fmla="*/ 1920 w 3121"/>
              <a:gd name="T3" fmla="*/ 289 h 289"/>
              <a:gd name="T4" fmla="*/ 3121 w 3121"/>
              <a:gd name="T5" fmla="*/ 162 h 289"/>
              <a:gd name="T6" fmla="*/ 1917 w 3121"/>
              <a:gd name="T7" fmla="*/ 0 h 289"/>
              <a:gd name="T8" fmla="*/ 0 w 3121"/>
              <a:gd name="T9" fmla="*/ 13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289">
                <a:moveTo>
                  <a:pt x="0" y="134"/>
                </a:moveTo>
                <a:lnTo>
                  <a:pt x="1920" y="289"/>
                </a:lnTo>
                <a:lnTo>
                  <a:pt x="3121" y="162"/>
                </a:lnTo>
                <a:lnTo>
                  <a:pt x="1917" y="0"/>
                </a:lnTo>
                <a:lnTo>
                  <a:pt x="0" y="134"/>
                </a:lnTo>
                <a:close/>
              </a:path>
            </a:pathLst>
          </a:custGeom>
          <a:solidFill>
            <a:srgbClr val="585E6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25373">
                  <a:lumMod val="50000"/>
                </a:srgbClr>
              </a:solidFill>
              <a:ea typeface="宋体" panose="02010600030101010101" pitchFamily="2" charset="-122"/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:a16="http://schemas.microsoft.com/office/drawing/2014/main" id="{A84BD65E-2327-4DF3-AD48-235AC14A29CA}"/>
              </a:ext>
            </a:extLst>
          </p:cNvPr>
          <p:cNvSpPr>
            <a:spLocks/>
          </p:cNvSpPr>
          <p:nvPr/>
        </p:nvSpPr>
        <p:spPr bwMode="auto">
          <a:xfrm rot="21441267">
            <a:off x="4934099" y="1331474"/>
            <a:ext cx="1812642" cy="616097"/>
          </a:xfrm>
          <a:custGeom>
            <a:avLst/>
            <a:gdLst>
              <a:gd name="T0" fmla="*/ 0 w 3121"/>
              <a:gd name="T1" fmla="*/ 440 h 722"/>
              <a:gd name="T2" fmla="*/ 1920 w 3121"/>
              <a:gd name="T3" fmla="*/ 0 h 722"/>
              <a:gd name="T4" fmla="*/ 3121 w 3121"/>
              <a:gd name="T5" fmla="*/ 423 h 722"/>
              <a:gd name="T6" fmla="*/ 1920 w 3121"/>
              <a:gd name="T7" fmla="*/ 722 h 722"/>
              <a:gd name="T8" fmla="*/ 0 w 3121"/>
              <a:gd name="T9" fmla="*/ 44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722">
                <a:moveTo>
                  <a:pt x="0" y="440"/>
                </a:moveTo>
                <a:lnTo>
                  <a:pt x="1920" y="0"/>
                </a:lnTo>
                <a:lnTo>
                  <a:pt x="3121" y="423"/>
                </a:lnTo>
                <a:lnTo>
                  <a:pt x="1920" y="722"/>
                </a:lnTo>
                <a:lnTo>
                  <a:pt x="0" y="440"/>
                </a:lnTo>
                <a:close/>
              </a:path>
            </a:pathLst>
          </a:custGeom>
          <a:solidFill>
            <a:srgbClr val="47314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419" name="Group 887"/>
          <p:cNvGrpSpPr>
            <a:grpSpLocks noChangeAspect="1"/>
          </p:cNvGrpSpPr>
          <p:nvPr/>
        </p:nvGrpSpPr>
        <p:grpSpPr bwMode="auto">
          <a:xfrm>
            <a:off x="9670011" y="45375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20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21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430" name="Group 909"/>
          <p:cNvGrpSpPr>
            <a:grpSpLocks noChangeAspect="1"/>
          </p:cNvGrpSpPr>
          <p:nvPr/>
        </p:nvGrpSpPr>
        <p:grpSpPr bwMode="auto">
          <a:xfrm>
            <a:off x="9819555" y="1599684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31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2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3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34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153" name="文本框 61"/>
          <p:cNvSpPr txBox="1"/>
          <p:nvPr/>
        </p:nvSpPr>
        <p:spPr>
          <a:xfrm>
            <a:off x="6707755" y="1305252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131 489,7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54" name="文本框 61"/>
          <p:cNvSpPr txBox="1"/>
          <p:nvPr/>
        </p:nvSpPr>
        <p:spPr>
          <a:xfrm>
            <a:off x="6662000" y="1840463"/>
            <a:ext cx="939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144 218,1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57" name="文本框 47"/>
          <p:cNvSpPr txBox="1"/>
          <p:nvPr/>
        </p:nvSpPr>
        <p:spPr>
          <a:xfrm>
            <a:off x="8565599" y="1282868"/>
            <a:ext cx="855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23 274,9</a:t>
            </a:r>
          </a:p>
        </p:txBody>
      </p:sp>
      <p:sp>
        <p:nvSpPr>
          <p:cNvPr id="1158" name="文本框 47"/>
          <p:cNvSpPr txBox="1"/>
          <p:nvPr/>
        </p:nvSpPr>
        <p:spPr>
          <a:xfrm>
            <a:off x="8586673" y="1791288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26 298,4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159" name="文本框 40"/>
          <p:cNvSpPr txBox="1"/>
          <p:nvPr/>
        </p:nvSpPr>
        <p:spPr>
          <a:xfrm>
            <a:off x="9543714" y="1285259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21 011,2</a:t>
            </a:r>
          </a:p>
        </p:txBody>
      </p:sp>
      <p:sp>
        <p:nvSpPr>
          <p:cNvPr id="1160" name="文本框 40"/>
          <p:cNvSpPr txBox="1"/>
          <p:nvPr/>
        </p:nvSpPr>
        <p:spPr>
          <a:xfrm>
            <a:off x="9505380" y="1796487"/>
            <a:ext cx="78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232,6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cxnSp>
        <p:nvCxnSpPr>
          <p:cNvPr id="1162" name="Прямая соединительная линия 1161"/>
          <p:cNvCxnSpPr/>
          <p:nvPr/>
        </p:nvCxnSpPr>
        <p:spPr>
          <a:xfrm>
            <a:off x="11310586" y="1245555"/>
            <a:ext cx="31953" cy="228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6" name="TextBox 1165"/>
          <p:cNvSpPr txBox="1"/>
          <p:nvPr/>
        </p:nvSpPr>
        <p:spPr>
          <a:xfrm>
            <a:off x="11515297" y="1295911"/>
            <a:ext cx="828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431 424,7</a:t>
            </a:r>
          </a:p>
        </p:txBody>
      </p:sp>
      <p:sp>
        <p:nvSpPr>
          <p:cNvPr id="1167" name="TextBox 1166"/>
          <p:cNvSpPr txBox="1"/>
          <p:nvPr/>
        </p:nvSpPr>
        <p:spPr>
          <a:xfrm>
            <a:off x="11531790" y="1751541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390 998,7</a:t>
            </a:r>
          </a:p>
        </p:txBody>
      </p:sp>
      <p:sp>
        <p:nvSpPr>
          <p:cNvPr id="1168" name="TextBox 1167"/>
          <p:cNvSpPr txBox="1"/>
          <p:nvPr/>
        </p:nvSpPr>
        <p:spPr>
          <a:xfrm>
            <a:off x="11505967" y="2211008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350 377,4</a:t>
            </a:r>
          </a:p>
        </p:txBody>
      </p:sp>
      <p:graphicFrame>
        <p:nvGraphicFramePr>
          <p:cNvPr id="1203" name="Таблица 1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25827"/>
              </p:ext>
            </p:extLst>
          </p:nvPr>
        </p:nvGraphicFramePr>
        <p:xfrm>
          <a:off x="202266" y="590409"/>
          <a:ext cx="4723734" cy="573499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2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7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ПРОЧИЕ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2024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2025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2026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Субсидия на осуществление дорожной деятельности в отношении автомобильных дорог местного значения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40 000,0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38 486,1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Субсидия на реализацию мероприятий перечня проектов народных инициатив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15 000,0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15 000,0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15 000,0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Субсидии в целях софинансирования расходных обязательств органов местного самоуправления муниципальных образований Иркутской области по вопросам местного значения для организации отдыха детей в каникулярное время на оплату стоимости набора продуктов питания в лагерях с дневным пребыванием детей, организованных органами местного самоуправления муниципальных образований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3 341,5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2 922,1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2 922,1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из областного бюджета местным бюджетам в целях софинансирования расходных обязательств муниципальных образований Иркутской области по обеспечению бесплатным двухразовым питанием обучающихся с ограниченными возможностями здоровья в муниципальных общеобразовательных организациях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7 399,0</a:t>
                      </a:r>
                      <a:endParaRPr lang="ru-RU" sz="1000" b="1" i="0" u="none" strike="noStrike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6 302,8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7 545,3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из областного бюджета местным бюджетам в целях софинансирования расходных обязательств муниципальных образований Иркутской области на обеспечение бесплатным питьевым молоком обучающихся 1-4 классов муниципальных общеобразовательных организаций в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3 298,3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3 193,3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3 330,9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местным бюджетам на приобретение школьных автобусов для обеспечения безопасности школьных перевозок и ежедневного подвоза обучающихся к месту обучения и обратно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3 634,0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341889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ИТОГО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69 038,8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65 904,3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32 432,3</a:t>
                      </a:r>
                      <a:endParaRPr lang="ru-RU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093" name="组合 52">
            <a:extLst>
              <a:ext uri="{FF2B5EF4-FFF2-40B4-BE49-F238E27FC236}">
                <a16:creationId xmlns:a16="http://schemas.microsoft.com/office/drawing/2014/main" id="{538516A8-498A-4AF1-8ABD-01E7376E9B00}"/>
              </a:ext>
            </a:extLst>
          </p:cNvPr>
          <p:cNvGrpSpPr/>
          <p:nvPr/>
        </p:nvGrpSpPr>
        <p:grpSpPr>
          <a:xfrm>
            <a:off x="4970081" y="1538688"/>
            <a:ext cx="1775007" cy="1835082"/>
            <a:chOff x="4087813" y="1265238"/>
            <a:chExt cx="4965700" cy="3746500"/>
          </a:xfrm>
        </p:grpSpPr>
        <p:grpSp>
          <p:nvGrpSpPr>
            <p:cNvPr id="1095" name="组合 4">
              <a:extLst>
                <a:ext uri="{FF2B5EF4-FFF2-40B4-BE49-F238E27FC236}">
                  <a16:creationId xmlns:a16="http://schemas.microsoft.com/office/drawing/2014/main" id="{3F2EFF7F-D8CD-4C5A-AB37-4DBC57EBB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813" y="3859213"/>
              <a:ext cx="4954587" cy="1152525"/>
              <a:chOff x="3618706" y="4143375"/>
              <a:chExt cx="4954588" cy="1152525"/>
            </a:xfrm>
          </p:grpSpPr>
          <p:sp>
            <p:nvSpPr>
              <p:cNvPr id="1112" name="Freeform 9">
                <a:extLst>
                  <a:ext uri="{FF2B5EF4-FFF2-40B4-BE49-F238E27FC236}">
                    <a16:creationId xmlns:a16="http://schemas.microsoft.com/office/drawing/2014/main" id="{7059FC6D-29C5-4B56-AF87-213E417C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143375"/>
                <a:ext cx="4954588" cy="458787"/>
              </a:xfrm>
              <a:custGeom>
                <a:avLst/>
                <a:gdLst>
                  <a:gd name="T0" fmla="*/ 0 w 3121"/>
                  <a:gd name="T1" fmla="*/ 134 h 289"/>
                  <a:gd name="T2" fmla="*/ 1920 w 3121"/>
                  <a:gd name="T3" fmla="*/ 289 h 289"/>
                  <a:gd name="T4" fmla="*/ 3121 w 3121"/>
                  <a:gd name="T5" fmla="*/ 162 h 289"/>
                  <a:gd name="T6" fmla="*/ 1917 w 3121"/>
                  <a:gd name="T7" fmla="*/ 0 h 289"/>
                  <a:gd name="T8" fmla="*/ 0 w 3121"/>
                  <a:gd name="T9" fmla="*/ 13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89">
                    <a:moveTo>
                      <a:pt x="0" y="134"/>
                    </a:moveTo>
                    <a:lnTo>
                      <a:pt x="1920" y="289"/>
                    </a:lnTo>
                    <a:lnTo>
                      <a:pt x="3121" y="162"/>
                    </a:lnTo>
                    <a:lnTo>
                      <a:pt x="1917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02D0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3" name="Freeform 11">
                <a:extLst>
                  <a:ext uri="{FF2B5EF4-FFF2-40B4-BE49-F238E27FC236}">
                    <a16:creationId xmlns:a16="http://schemas.microsoft.com/office/drawing/2014/main" id="{F34555EC-F0AC-4ADB-9798-E90BFD50E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7" y="4400550"/>
                <a:ext cx="1906587" cy="895350"/>
              </a:xfrm>
              <a:custGeom>
                <a:avLst/>
                <a:gdLst>
                  <a:gd name="T0" fmla="*/ 1201 w 1201"/>
                  <a:gd name="T1" fmla="*/ 210 h 564"/>
                  <a:gd name="T2" fmla="*/ 0 w 1201"/>
                  <a:gd name="T3" fmla="*/ 564 h 564"/>
                  <a:gd name="T4" fmla="*/ 0 w 1201"/>
                  <a:gd name="T5" fmla="*/ 127 h 564"/>
                  <a:gd name="T6" fmla="*/ 1201 w 1201"/>
                  <a:gd name="T7" fmla="*/ 0 h 564"/>
                  <a:gd name="T8" fmla="*/ 1201 w 1201"/>
                  <a:gd name="T9" fmla="*/ 21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64">
                    <a:moveTo>
                      <a:pt x="1201" y="210"/>
                    </a:moveTo>
                    <a:lnTo>
                      <a:pt x="0" y="564"/>
                    </a:lnTo>
                    <a:lnTo>
                      <a:pt x="0" y="127"/>
                    </a:lnTo>
                    <a:lnTo>
                      <a:pt x="1201" y="0"/>
                    </a:lnTo>
                    <a:lnTo>
                      <a:pt x="1201" y="210"/>
                    </a:lnTo>
                    <a:close/>
                  </a:path>
                </a:pathLst>
              </a:custGeom>
              <a:solidFill>
                <a:srgbClr val="AA600D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4" name="Freeform 12">
                <a:extLst>
                  <a:ext uri="{FF2B5EF4-FFF2-40B4-BE49-F238E27FC236}">
                    <a16:creationId xmlns:a16="http://schemas.microsoft.com/office/drawing/2014/main" id="{6B5DC81A-068B-428C-A2E0-34A9D9A04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1" cy="939800"/>
              </a:xfrm>
              <a:custGeom>
                <a:avLst/>
                <a:gdLst>
                  <a:gd name="T0" fmla="*/ 0 w 1920"/>
                  <a:gd name="T1" fmla="*/ 231 h 592"/>
                  <a:gd name="T2" fmla="*/ 1920 w 1920"/>
                  <a:gd name="T3" fmla="*/ 592 h 592"/>
                  <a:gd name="T4" fmla="*/ 1920 w 1920"/>
                  <a:gd name="T5" fmla="*/ 155 h 592"/>
                  <a:gd name="T6" fmla="*/ 0 w 1920"/>
                  <a:gd name="T7" fmla="*/ 0 h 592"/>
                  <a:gd name="T8" fmla="*/ 0 w 1920"/>
                  <a:gd name="T9" fmla="*/ 23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92">
                    <a:moveTo>
                      <a:pt x="0" y="231"/>
                    </a:moveTo>
                    <a:lnTo>
                      <a:pt x="1920" y="592"/>
                    </a:lnTo>
                    <a:lnTo>
                      <a:pt x="1920" y="155"/>
                    </a:lnTo>
                    <a:lnTo>
                      <a:pt x="0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5A60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5" name="Freeform 19">
                <a:extLst>
                  <a:ext uri="{FF2B5EF4-FFF2-40B4-BE49-F238E27FC236}">
                    <a16:creationId xmlns:a16="http://schemas.microsoft.com/office/drawing/2014/main" id="{5F5A7F08-CC90-48B0-9C50-3B5F05E9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0" cy="246063"/>
              </a:xfrm>
              <a:custGeom>
                <a:avLst/>
                <a:gdLst>
                  <a:gd name="T0" fmla="*/ 3048000 w 558"/>
                  <a:gd name="T1" fmla="*/ 246063 h 45"/>
                  <a:gd name="T2" fmla="*/ 0 w 558"/>
                  <a:gd name="T3" fmla="*/ 0 h 45"/>
                  <a:gd name="T4" fmla="*/ 3048000 w 558"/>
                  <a:gd name="T5" fmla="*/ 246063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45">
                    <a:moveTo>
                      <a:pt x="558" y="45"/>
                    </a:moveTo>
                    <a:cubicBezTo>
                      <a:pt x="371" y="30"/>
                      <a:pt x="186" y="21"/>
                      <a:pt x="0" y="0"/>
                    </a:cubicBezTo>
                    <a:cubicBezTo>
                      <a:pt x="188" y="16"/>
                      <a:pt x="383" y="24"/>
                      <a:pt x="5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6" name="Freeform 20">
                <a:extLst>
                  <a:ext uri="{FF2B5EF4-FFF2-40B4-BE49-F238E27FC236}">
                    <a16:creationId xmlns:a16="http://schemas.microsoft.com/office/drawing/2014/main" id="{9296F95A-2F9D-4244-9A0D-34BA8F98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4400550"/>
                <a:ext cx="1895475" cy="201613"/>
              </a:xfrm>
              <a:custGeom>
                <a:avLst/>
                <a:gdLst>
                  <a:gd name="T0" fmla="*/ 0 w 347"/>
                  <a:gd name="T1" fmla="*/ 201613 h 37"/>
                  <a:gd name="T2" fmla="*/ 1895475 w 347"/>
                  <a:gd name="T3" fmla="*/ 0 h 37"/>
                  <a:gd name="T4" fmla="*/ 0 w 347"/>
                  <a:gd name="T5" fmla="*/ 201613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7">
                    <a:moveTo>
                      <a:pt x="0" y="37"/>
                    </a:moveTo>
                    <a:cubicBezTo>
                      <a:pt x="116" y="22"/>
                      <a:pt x="231" y="20"/>
                      <a:pt x="347" y="0"/>
                    </a:cubicBezTo>
                    <a:cubicBezTo>
                      <a:pt x="230" y="15"/>
                      <a:pt x="109" y="16"/>
                      <a:pt x="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7" name="Freeform 25">
                <a:extLst>
                  <a:ext uri="{FF2B5EF4-FFF2-40B4-BE49-F238E27FC236}">
                    <a16:creationId xmlns:a16="http://schemas.microsoft.com/office/drawing/2014/main" id="{0BE2A400-FD33-4CF2-BA4B-CC2E8A69C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4602163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8" name="文本框 33">
                <a:extLst>
                  <a:ext uri="{FF2B5EF4-FFF2-40B4-BE49-F238E27FC236}">
                    <a16:creationId xmlns:a16="http://schemas.microsoft.com/office/drawing/2014/main" id="{86DA3E89-88A3-47B1-8C9E-69BE7476F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86291">
                <a:off x="3837428" y="4455392"/>
                <a:ext cx="2978611" cy="69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2025 год</a:t>
                </a: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6" name="组合 2">
              <a:extLst>
                <a:ext uri="{FF2B5EF4-FFF2-40B4-BE49-F238E27FC236}">
                  <a16:creationId xmlns:a16="http://schemas.microsoft.com/office/drawing/2014/main" id="{F20AB511-D927-4AD7-998A-DD6B10E1D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1265238"/>
              <a:ext cx="4954588" cy="1906587"/>
              <a:chOff x="3618706" y="1570038"/>
              <a:chExt cx="4954588" cy="1906587"/>
            </a:xfrm>
          </p:grpSpPr>
          <p:sp>
            <p:nvSpPr>
              <p:cNvPr id="1105" name="Freeform 10">
                <a:extLst>
                  <a:ext uri="{FF2B5EF4-FFF2-40B4-BE49-F238E27FC236}">
                    <a16:creationId xmlns:a16="http://schemas.microsoft.com/office/drawing/2014/main" id="{A84BD65E-2327-4DF3-AD48-235AC14A2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4954588" cy="1146175"/>
              </a:xfrm>
              <a:custGeom>
                <a:avLst/>
                <a:gdLst>
                  <a:gd name="T0" fmla="*/ 0 w 3121"/>
                  <a:gd name="T1" fmla="*/ 440 h 722"/>
                  <a:gd name="T2" fmla="*/ 1920 w 3121"/>
                  <a:gd name="T3" fmla="*/ 0 h 722"/>
                  <a:gd name="T4" fmla="*/ 3121 w 3121"/>
                  <a:gd name="T5" fmla="*/ 423 h 722"/>
                  <a:gd name="T6" fmla="*/ 1920 w 3121"/>
                  <a:gd name="T7" fmla="*/ 722 h 722"/>
                  <a:gd name="T8" fmla="*/ 0 w 3121"/>
                  <a:gd name="T9" fmla="*/ 44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722">
                    <a:moveTo>
                      <a:pt x="0" y="440"/>
                    </a:moveTo>
                    <a:lnTo>
                      <a:pt x="1920" y="0"/>
                    </a:lnTo>
                    <a:lnTo>
                      <a:pt x="3121" y="423"/>
                    </a:lnTo>
                    <a:lnTo>
                      <a:pt x="1920" y="722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145D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6" name="Freeform 15">
                <a:extLst>
                  <a:ext uri="{FF2B5EF4-FFF2-40B4-BE49-F238E27FC236}">
                    <a16:creationId xmlns:a16="http://schemas.microsoft.com/office/drawing/2014/main" id="{59E9ADDF-55C9-4D02-9AA0-1E9F1729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1576388"/>
                <a:ext cx="1906588" cy="1425575"/>
              </a:xfrm>
              <a:custGeom>
                <a:avLst/>
                <a:gdLst>
                  <a:gd name="T0" fmla="*/ 1201 w 1201"/>
                  <a:gd name="T1" fmla="*/ 619 h 898"/>
                  <a:gd name="T2" fmla="*/ 0 w 1201"/>
                  <a:gd name="T3" fmla="*/ 0 h 898"/>
                  <a:gd name="T4" fmla="*/ 0 w 1201"/>
                  <a:gd name="T5" fmla="*/ 475 h 898"/>
                  <a:gd name="T6" fmla="*/ 1201 w 1201"/>
                  <a:gd name="T7" fmla="*/ 898 h 898"/>
                  <a:gd name="T8" fmla="*/ 1201 w 1201"/>
                  <a:gd name="T9" fmla="*/ 619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898">
                    <a:moveTo>
                      <a:pt x="1201" y="619"/>
                    </a:moveTo>
                    <a:lnTo>
                      <a:pt x="0" y="0"/>
                    </a:lnTo>
                    <a:lnTo>
                      <a:pt x="0" y="475"/>
                    </a:lnTo>
                    <a:lnTo>
                      <a:pt x="1201" y="898"/>
                    </a:lnTo>
                    <a:lnTo>
                      <a:pt x="1201" y="619"/>
                    </a:lnTo>
                    <a:close/>
                  </a:path>
                </a:pathLst>
              </a:custGeom>
              <a:solidFill>
                <a:srgbClr val="2099A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7" name="Freeform 16">
                <a:extLst>
                  <a:ext uri="{FF2B5EF4-FFF2-40B4-BE49-F238E27FC236}">
                    <a16:creationId xmlns:a16="http://schemas.microsoft.com/office/drawing/2014/main" id="{C3758F20-8FF8-4FEF-ADFF-247A1B7B3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1576388"/>
                <a:ext cx="3048000" cy="1452562"/>
              </a:xfrm>
              <a:custGeom>
                <a:avLst/>
                <a:gdLst>
                  <a:gd name="T0" fmla="*/ 0 w 1920"/>
                  <a:gd name="T1" fmla="*/ 609 h 915"/>
                  <a:gd name="T2" fmla="*/ 1920 w 1920"/>
                  <a:gd name="T3" fmla="*/ 0 h 915"/>
                  <a:gd name="T4" fmla="*/ 1920 w 1920"/>
                  <a:gd name="T5" fmla="*/ 475 h 915"/>
                  <a:gd name="T6" fmla="*/ 0 w 1920"/>
                  <a:gd name="T7" fmla="*/ 915 h 915"/>
                  <a:gd name="T8" fmla="*/ 0 w 1920"/>
                  <a:gd name="T9" fmla="*/ 609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915">
                    <a:moveTo>
                      <a:pt x="0" y="609"/>
                    </a:moveTo>
                    <a:lnTo>
                      <a:pt x="1920" y="0"/>
                    </a:lnTo>
                    <a:lnTo>
                      <a:pt x="1920" y="475"/>
                    </a:lnTo>
                    <a:lnTo>
                      <a:pt x="0" y="915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07C1D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8" name="Freeform 17">
                <a:extLst>
                  <a:ext uri="{FF2B5EF4-FFF2-40B4-BE49-F238E27FC236}">
                    <a16:creationId xmlns:a16="http://schemas.microsoft.com/office/drawing/2014/main" id="{08D1BB2F-5DF9-493A-9920-FBDFA1076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3048000" cy="693738"/>
              </a:xfrm>
              <a:custGeom>
                <a:avLst/>
                <a:gdLst>
                  <a:gd name="T0" fmla="*/ 3048000 w 558"/>
                  <a:gd name="T1" fmla="*/ 0 h 127"/>
                  <a:gd name="T2" fmla="*/ 0 w 558"/>
                  <a:gd name="T3" fmla="*/ 693738 h 127"/>
                  <a:gd name="T4" fmla="*/ 3048000 w 558"/>
                  <a:gd name="T5" fmla="*/ 0 h 1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127">
                    <a:moveTo>
                      <a:pt x="558" y="0"/>
                    </a:moveTo>
                    <a:cubicBezTo>
                      <a:pt x="376" y="44"/>
                      <a:pt x="184" y="92"/>
                      <a:pt x="0" y="127"/>
                    </a:cubicBezTo>
                    <a:cubicBezTo>
                      <a:pt x="184" y="85"/>
                      <a:pt x="385" y="34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9" name="Freeform 21">
                <a:extLst>
                  <a:ext uri="{FF2B5EF4-FFF2-40B4-BE49-F238E27FC236}">
                    <a16:creationId xmlns:a16="http://schemas.microsoft.com/office/drawing/2014/main" id="{66661262-ACFE-4B89-8B19-6AF734FA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2330450"/>
                <a:ext cx="1906588" cy="666750"/>
              </a:xfrm>
              <a:custGeom>
                <a:avLst/>
                <a:gdLst>
                  <a:gd name="T0" fmla="*/ 0 w 349"/>
                  <a:gd name="T1" fmla="*/ 0 h 122"/>
                  <a:gd name="T2" fmla="*/ 1906588 w 349"/>
                  <a:gd name="T3" fmla="*/ 666750 h 122"/>
                  <a:gd name="T4" fmla="*/ 0 w 349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9" h="122">
                    <a:moveTo>
                      <a:pt x="0" y="0"/>
                    </a:moveTo>
                    <a:cubicBezTo>
                      <a:pt x="111" y="44"/>
                      <a:pt x="236" y="87"/>
                      <a:pt x="349" y="122"/>
                    </a:cubicBezTo>
                    <a:cubicBezTo>
                      <a:pt x="237" y="80"/>
                      <a:pt x="106" y="3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0" name="Freeform 23">
                <a:extLst>
                  <a:ext uri="{FF2B5EF4-FFF2-40B4-BE49-F238E27FC236}">
                    <a16:creationId xmlns:a16="http://schemas.microsoft.com/office/drawing/2014/main" id="{6BFEA428-04EA-4BE0-810E-DBC5D87C7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1570038"/>
                <a:ext cx="33338" cy="754063"/>
              </a:xfrm>
              <a:custGeom>
                <a:avLst/>
                <a:gdLst>
                  <a:gd name="T0" fmla="*/ 16669 w 6"/>
                  <a:gd name="T1" fmla="*/ 0 h 138"/>
                  <a:gd name="T2" fmla="*/ 16669 w 6"/>
                  <a:gd name="T3" fmla="*/ 754063 h 138"/>
                  <a:gd name="T4" fmla="*/ 16669 w 6"/>
                  <a:gd name="T5" fmla="*/ 0 h 1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8">
                    <a:moveTo>
                      <a:pt x="3" y="0"/>
                    </a:moveTo>
                    <a:cubicBezTo>
                      <a:pt x="5" y="54"/>
                      <a:pt x="6" y="87"/>
                      <a:pt x="3" y="138"/>
                    </a:cubicBezTo>
                    <a:cubicBezTo>
                      <a:pt x="1" y="87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11" name="文本框 1">
                <a:extLst>
                  <a:ext uri="{FF2B5EF4-FFF2-40B4-BE49-F238E27FC236}">
                    <a16:creationId xmlns:a16="http://schemas.microsoft.com/office/drawing/2014/main" id="{5FB731DE-BD08-48A9-A623-7459419EA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620040">
                <a:off x="3763897" y="2056187"/>
                <a:ext cx="2978611" cy="69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2023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7" name="组合 3">
              <a:extLst>
                <a:ext uri="{FF2B5EF4-FFF2-40B4-BE49-F238E27FC236}">
                  <a16:creationId xmlns:a16="http://schemas.microsoft.com/office/drawing/2014/main" id="{1316F884-86D9-421F-B99C-9BD2F602F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2713038"/>
              <a:ext cx="4954588" cy="1131887"/>
              <a:chOff x="3618706" y="3017838"/>
              <a:chExt cx="4954588" cy="1131888"/>
            </a:xfrm>
          </p:grpSpPr>
          <p:sp>
            <p:nvSpPr>
              <p:cNvPr id="1098" name="Freeform 8">
                <a:extLst>
                  <a:ext uri="{FF2B5EF4-FFF2-40B4-BE49-F238E27FC236}">
                    <a16:creationId xmlns:a16="http://schemas.microsoft.com/office/drawing/2014/main" id="{5E807D07-B7F1-4804-B4E5-450649264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9"/>
                <a:ext cx="4954588" cy="465137"/>
              </a:xfrm>
              <a:custGeom>
                <a:avLst/>
                <a:gdLst>
                  <a:gd name="T0" fmla="*/ 0 w 3121"/>
                  <a:gd name="T1" fmla="*/ 128 h 293"/>
                  <a:gd name="T2" fmla="*/ 1920 w 3121"/>
                  <a:gd name="T3" fmla="*/ 0 h 293"/>
                  <a:gd name="T4" fmla="*/ 3121 w 3121"/>
                  <a:gd name="T5" fmla="*/ 114 h 293"/>
                  <a:gd name="T6" fmla="*/ 1917 w 3121"/>
                  <a:gd name="T7" fmla="*/ 293 h 293"/>
                  <a:gd name="T8" fmla="*/ 0 w 3121"/>
                  <a:gd name="T9" fmla="*/ 12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93">
                    <a:moveTo>
                      <a:pt x="0" y="128"/>
                    </a:moveTo>
                    <a:lnTo>
                      <a:pt x="1920" y="0"/>
                    </a:lnTo>
                    <a:lnTo>
                      <a:pt x="3121" y="114"/>
                    </a:lnTo>
                    <a:lnTo>
                      <a:pt x="1917" y="29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C6B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99" name="Freeform 13">
                <a:extLst>
                  <a:ext uri="{FF2B5EF4-FFF2-40B4-BE49-F238E27FC236}">
                    <a16:creationId xmlns:a16="http://schemas.microsoft.com/office/drawing/2014/main" id="{EAFCCEAD-4826-4AAB-8D28-24F57B1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017838"/>
                <a:ext cx="1906588" cy="847726"/>
              </a:xfrm>
              <a:custGeom>
                <a:avLst/>
                <a:gdLst>
                  <a:gd name="T0" fmla="*/ 1201 w 1201"/>
                  <a:gd name="T1" fmla="*/ 327 h 534"/>
                  <a:gd name="T2" fmla="*/ 0 w 1201"/>
                  <a:gd name="T3" fmla="*/ 0 h 534"/>
                  <a:gd name="T4" fmla="*/ 0 w 1201"/>
                  <a:gd name="T5" fmla="*/ 420 h 534"/>
                  <a:gd name="T6" fmla="*/ 1201 w 1201"/>
                  <a:gd name="T7" fmla="*/ 534 h 534"/>
                  <a:gd name="T8" fmla="*/ 1201 w 1201"/>
                  <a:gd name="T9" fmla="*/ 32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34">
                    <a:moveTo>
                      <a:pt x="1201" y="327"/>
                    </a:moveTo>
                    <a:lnTo>
                      <a:pt x="0" y="0"/>
                    </a:lnTo>
                    <a:lnTo>
                      <a:pt x="0" y="420"/>
                    </a:lnTo>
                    <a:lnTo>
                      <a:pt x="1201" y="534"/>
                    </a:lnTo>
                    <a:lnTo>
                      <a:pt x="1201" y="327"/>
                    </a:lnTo>
                    <a:close/>
                  </a:path>
                </a:pathLst>
              </a:custGeom>
              <a:solidFill>
                <a:srgbClr val="96938B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0" name="Freeform 14">
                <a:extLst>
                  <a:ext uri="{FF2B5EF4-FFF2-40B4-BE49-F238E27FC236}">
                    <a16:creationId xmlns:a16="http://schemas.microsoft.com/office/drawing/2014/main" id="{17A13E82-071B-4FE4-951A-ED80FC1F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017838"/>
                <a:ext cx="3048000" cy="869951"/>
              </a:xfrm>
              <a:custGeom>
                <a:avLst/>
                <a:gdLst>
                  <a:gd name="T0" fmla="*/ 0 w 1920"/>
                  <a:gd name="T1" fmla="*/ 317 h 548"/>
                  <a:gd name="T2" fmla="*/ 1920 w 1920"/>
                  <a:gd name="T3" fmla="*/ 0 h 548"/>
                  <a:gd name="T4" fmla="*/ 1920 w 1920"/>
                  <a:gd name="T5" fmla="*/ 420 h 548"/>
                  <a:gd name="T6" fmla="*/ 0 w 1920"/>
                  <a:gd name="T7" fmla="*/ 548 h 548"/>
                  <a:gd name="T8" fmla="*/ 0 w 1920"/>
                  <a:gd name="T9" fmla="*/ 31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48">
                    <a:moveTo>
                      <a:pt x="0" y="317"/>
                    </a:moveTo>
                    <a:lnTo>
                      <a:pt x="1920" y="0"/>
                    </a:lnTo>
                    <a:lnTo>
                      <a:pt x="1920" y="420"/>
                    </a:lnTo>
                    <a:lnTo>
                      <a:pt x="0" y="548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D7D3C8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1" name="Freeform 18">
                <a:extLst>
                  <a:ext uri="{FF2B5EF4-FFF2-40B4-BE49-F238E27FC236}">
                    <a16:creationId xmlns:a16="http://schemas.microsoft.com/office/drawing/2014/main" id="{9C92FCDD-3DAF-413F-93C2-60073002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8"/>
                <a:ext cx="3048000" cy="196850"/>
              </a:xfrm>
              <a:custGeom>
                <a:avLst/>
                <a:gdLst>
                  <a:gd name="T0" fmla="*/ 3048000 w 558"/>
                  <a:gd name="T1" fmla="*/ 0 h 36"/>
                  <a:gd name="T2" fmla="*/ 0 w 558"/>
                  <a:gd name="T3" fmla="*/ 196850 h 36"/>
                  <a:gd name="T4" fmla="*/ 3048000 w 558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36">
                    <a:moveTo>
                      <a:pt x="558" y="0"/>
                    </a:moveTo>
                    <a:cubicBezTo>
                      <a:pt x="372" y="13"/>
                      <a:pt x="187" y="30"/>
                      <a:pt x="0" y="36"/>
                    </a:cubicBezTo>
                    <a:cubicBezTo>
                      <a:pt x="188" y="24"/>
                      <a:pt x="382" y="6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2" name="Freeform 22">
                <a:extLst>
                  <a:ext uri="{FF2B5EF4-FFF2-40B4-BE49-F238E27FC236}">
                    <a16:creationId xmlns:a16="http://schemas.microsoft.com/office/drawing/2014/main" id="{FF20D027-0D1F-463E-B943-20E0F25C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684588"/>
                <a:ext cx="1895475" cy="180975"/>
              </a:xfrm>
              <a:custGeom>
                <a:avLst/>
                <a:gdLst>
                  <a:gd name="T0" fmla="*/ 0 w 347"/>
                  <a:gd name="T1" fmla="*/ 0 h 33"/>
                  <a:gd name="T2" fmla="*/ 1895475 w 347"/>
                  <a:gd name="T3" fmla="*/ 180975 h 33"/>
                  <a:gd name="T4" fmla="*/ 0 w 34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3">
                    <a:moveTo>
                      <a:pt x="0" y="0"/>
                    </a:moveTo>
                    <a:cubicBezTo>
                      <a:pt x="114" y="13"/>
                      <a:pt x="233" y="26"/>
                      <a:pt x="347" y="33"/>
                    </a:cubicBezTo>
                    <a:cubicBezTo>
                      <a:pt x="233" y="21"/>
                      <a:pt x="108" y="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3" name="Freeform 24">
                <a:extLst>
                  <a:ext uri="{FF2B5EF4-FFF2-40B4-BE49-F238E27FC236}">
                    <a16:creationId xmlns:a16="http://schemas.microsoft.com/office/drawing/2014/main" id="{C7F29BFE-8477-4E04-874B-48F105DB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3017838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04" name="文本框 32">
                <a:extLst>
                  <a:ext uri="{FF2B5EF4-FFF2-40B4-BE49-F238E27FC236}">
                    <a16:creationId xmlns:a16="http://schemas.microsoft.com/office/drawing/2014/main" id="{6081D2CC-DA38-45E7-B5EE-352440800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88924">
                <a:off x="3947809" y="3168555"/>
                <a:ext cx="2978611" cy="691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2024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5" name="Freeform 15">
            <a:extLst>
              <a:ext uri="{FF2B5EF4-FFF2-40B4-BE49-F238E27FC236}">
                <a16:creationId xmlns:a16="http://schemas.microsoft.com/office/drawing/2014/main" id="{59E9ADDF-55C9-4D02-9AA0-1E9F1729FFB3}"/>
              </a:ext>
            </a:extLst>
          </p:cNvPr>
          <p:cNvSpPr>
            <a:spLocks/>
          </p:cNvSpPr>
          <p:nvPr/>
        </p:nvSpPr>
        <p:spPr bwMode="auto">
          <a:xfrm>
            <a:off x="6020828" y="1068216"/>
            <a:ext cx="697528" cy="600039"/>
          </a:xfrm>
          <a:custGeom>
            <a:avLst/>
            <a:gdLst>
              <a:gd name="T0" fmla="*/ 1201 w 1201"/>
              <a:gd name="T1" fmla="*/ 619 h 898"/>
              <a:gd name="T2" fmla="*/ 0 w 1201"/>
              <a:gd name="T3" fmla="*/ 0 h 898"/>
              <a:gd name="T4" fmla="*/ 0 w 1201"/>
              <a:gd name="T5" fmla="*/ 475 h 898"/>
              <a:gd name="T6" fmla="*/ 1201 w 1201"/>
              <a:gd name="T7" fmla="*/ 898 h 898"/>
              <a:gd name="T8" fmla="*/ 1201 w 1201"/>
              <a:gd name="T9" fmla="*/ 619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898">
                <a:moveTo>
                  <a:pt x="1201" y="619"/>
                </a:moveTo>
                <a:lnTo>
                  <a:pt x="0" y="0"/>
                </a:lnTo>
                <a:lnTo>
                  <a:pt x="0" y="475"/>
                </a:lnTo>
                <a:lnTo>
                  <a:pt x="1201" y="898"/>
                </a:lnTo>
                <a:lnTo>
                  <a:pt x="1201" y="61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0364" y="84625"/>
            <a:ext cx="731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6600"/>
                </a:solidFill>
              </a:rPr>
              <a:t>Субсидии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2024 - 2026 годы (тыс.руб.)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C3758F20-8FF8-4FEF-ADFF-247A1B7B3E77}"/>
              </a:ext>
            </a:extLst>
          </p:cNvPr>
          <p:cNvSpPr>
            <a:spLocks/>
          </p:cNvSpPr>
          <p:nvPr/>
        </p:nvSpPr>
        <p:spPr bwMode="auto">
          <a:xfrm rot="21346271">
            <a:off x="4941872" y="1093595"/>
            <a:ext cx="1115115" cy="611398"/>
          </a:xfrm>
          <a:custGeom>
            <a:avLst/>
            <a:gdLst>
              <a:gd name="T0" fmla="*/ 0 w 1920"/>
              <a:gd name="T1" fmla="*/ 609 h 915"/>
              <a:gd name="T2" fmla="*/ 1920 w 1920"/>
              <a:gd name="T3" fmla="*/ 0 h 915"/>
              <a:gd name="T4" fmla="*/ 1920 w 1920"/>
              <a:gd name="T5" fmla="*/ 475 h 915"/>
              <a:gd name="T6" fmla="*/ 0 w 1920"/>
              <a:gd name="T7" fmla="*/ 915 h 915"/>
              <a:gd name="T8" fmla="*/ 0 w 1920"/>
              <a:gd name="T9" fmla="*/ 60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915">
                <a:moveTo>
                  <a:pt x="0" y="609"/>
                </a:moveTo>
                <a:lnTo>
                  <a:pt x="1920" y="0"/>
                </a:lnTo>
                <a:lnTo>
                  <a:pt x="1920" y="475"/>
                </a:lnTo>
                <a:lnTo>
                  <a:pt x="0" y="915"/>
                </a:lnTo>
                <a:lnTo>
                  <a:pt x="0" y="60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6" name="文本框 1">
            <a:extLst>
              <a:ext uri="{FF2B5EF4-FFF2-40B4-BE49-F238E27FC236}">
                <a16:creationId xmlns:a16="http://schemas.microsoft.com/office/drawing/2014/main" id="{5FB731DE-BD08-48A9-A623-7459419EAEB8}"/>
              </a:ext>
            </a:extLst>
          </p:cNvPr>
          <p:cNvSpPr txBox="1">
            <a:spLocks noChangeArrowheads="1"/>
          </p:cNvSpPr>
          <p:nvPr/>
        </p:nvSpPr>
        <p:spPr bwMode="auto">
          <a:xfrm rot="20237777">
            <a:off x="5000074" y="1218825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 год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61"/>
          <p:cNvSpPr txBox="1"/>
          <p:nvPr/>
        </p:nvSpPr>
        <p:spPr>
          <a:xfrm>
            <a:off x="6707755" y="2350174"/>
            <a:ext cx="855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209 351,0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4" name="文本框 61"/>
          <p:cNvSpPr txBox="1"/>
          <p:nvPr/>
        </p:nvSpPr>
        <p:spPr>
          <a:xfrm>
            <a:off x="6758823" y="2802218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0,0</a:t>
            </a:r>
            <a:endParaRPr lang="zh-CN" altLang="en-US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6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59668" y="3141764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0" name="文本框 47"/>
          <p:cNvSpPr txBox="1"/>
          <p:nvPr/>
        </p:nvSpPr>
        <p:spPr>
          <a:xfrm>
            <a:off x="8629729" y="2291719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26 774,0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1" name="文本框 47"/>
          <p:cNvSpPr txBox="1"/>
          <p:nvPr/>
        </p:nvSpPr>
        <p:spPr>
          <a:xfrm>
            <a:off x="8623120" y="2786141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26 183,8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2" name="文本框 40"/>
          <p:cNvSpPr txBox="1"/>
          <p:nvPr/>
        </p:nvSpPr>
        <p:spPr>
          <a:xfrm>
            <a:off x="9576551" y="2263197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213,6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sp>
        <p:nvSpPr>
          <p:cNvPr id="133" name="文本框 40"/>
          <p:cNvSpPr txBox="1"/>
          <p:nvPr/>
        </p:nvSpPr>
        <p:spPr>
          <a:xfrm>
            <a:off x="9587258" y="2800889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213,9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522663" y="2739607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92 302,0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542550" y="3184677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58 606,9</a:t>
            </a:r>
          </a:p>
        </p:txBody>
      </p:sp>
      <p:sp>
        <p:nvSpPr>
          <p:cNvPr id="136" name="文本框 128"/>
          <p:cNvSpPr txBox="1"/>
          <p:nvPr/>
        </p:nvSpPr>
        <p:spPr>
          <a:xfrm>
            <a:off x="6362851" y="350678"/>
            <a:ext cx="1326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Софинансирование капитальных вложений в объекты муниципальной собственности </a:t>
            </a:r>
            <a:endParaRPr lang="zh-CN" altLang="en-US" sz="9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7" name="文本框 128"/>
          <p:cNvSpPr txBox="1"/>
          <p:nvPr/>
        </p:nvSpPr>
        <p:spPr>
          <a:xfrm>
            <a:off x="10309466" y="586208"/>
            <a:ext cx="889143" cy="37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00B050"/>
                </a:solidFill>
              </a:rPr>
              <a:t>Прочие субсидии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38" name="文本框 128"/>
          <p:cNvSpPr txBox="1"/>
          <p:nvPr/>
        </p:nvSpPr>
        <p:spPr>
          <a:xfrm>
            <a:off x="9432177" y="495611"/>
            <a:ext cx="92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FF6600"/>
                </a:solidFill>
              </a:rPr>
              <a:t>На поддержку отрасли культуры</a:t>
            </a:r>
            <a:endParaRPr lang="zh-CN" altLang="en-US" sz="900" b="1" dirty="0">
              <a:solidFill>
                <a:srgbClr val="FF6600"/>
              </a:solidFill>
            </a:endParaRPr>
          </a:p>
        </p:txBody>
      </p:sp>
      <p:sp>
        <p:nvSpPr>
          <p:cNvPr id="139" name="文本框 128"/>
          <p:cNvSpPr txBox="1"/>
          <p:nvPr/>
        </p:nvSpPr>
        <p:spPr>
          <a:xfrm>
            <a:off x="8508118" y="435266"/>
            <a:ext cx="93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967A89"/>
                </a:solidFill>
              </a:rPr>
              <a:t>Бесплатное горячее питание обучающихся</a:t>
            </a:r>
            <a:endParaRPr lang="zh-CN" altLang="en-US" sz="900" b="1" dirty="0">
              <a:solidFill>
                <a:srgbClr val="967A89"/>
              </a:solidFill>
            </a:endParaRPr>
          </a:p>
        </p:txBody>
      </p:sp>
      <p:sp>
        <p:nvSpPr>
          <p:cNvPr id="141" name="文本框 61"/>
          <p:cNvSpPr txBox="1"/>
          <p:nvPr/>
        </p:nvSpPr>
        <p:spPr>
          <a:xfrm>
            <a:off x="6789713" y="3316272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0,0</a:t>
            </a:r>
            <a:endParaRPr lang="zh-CN" altLang="en-US" sz="10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3" name="文本框 47"/>
          <p:cNvSpPr txBox="1"/>
          <p:nvPr/>
        </p:nvSpPr>
        <p:spPr>
          <a:xfrm>
            <a:off x="8629729" y="3256156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25 955,2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44" name="文本框 40"/>
          <p:cNvSpPr txBox="1"/>
          <p:nvPr/>
        </p:nvSpPr>
        <p:spPr>
          <a:xfrm>
            <a:off x="9610742" y="3250659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6600"/>
                </a:solidFill>
              </a:rPr>
              <a:t>219,4</a:t>
            </a:r>
            <a:endParaRPr lang="zh-CN" altLang="en-US" sz="1000" b="1" dirty="0">
              <a:solidFill>
                <a:srgbClr val="FF6600"/>
              </a:solidFill>
            </a:endParaRPr>
          </a:p>
        </p:txBody>
      </p:sp>
      <p:sp>
        <p:nvSpPr>
          <p:cNvPr id="145" name="文本框 40"/>
          <p:cNvSpPr txBox="1"/>
          <p:nvPr/>
        </p:nvSpPr>
        <p:spPr>
          <a:xfrm>
            <a:off x="10358613" y="1270510"/>
            <a:ext cx="86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137 379,9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6" name="文本框 40"/>
          <p:cNvSpPr txBox="1"/>
          <p:nvPr/>
        </p:nvSpPr>
        <p:spPr>
          <a:xfrm>
            <a:off x="10388074" y="1778321"/>
            <a:ext cx="817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220 249,6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7" name="文本框 40"/>
          <p:cNvSpPr txBox="1"/>
          <p:nvPr/>
        </p:nvSpPr>
        <p:spPr>
          <a:xfrm>
            <a:off x="10413372" y="2242713"/>
            <a:ext cx="80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69 038,8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8" name="文本框 40"/>
          <p:cNvSpPr txBox="1"/>
          <p:nvPr/>
        </p:nvSpPr>
        <p:spPr>
          <a:xfrm>
            <a:off x="10455576" y="2793780"/>
            <a:ext cx="808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65 904,3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9" name="文本框 40"/>
          <p:cNvSpPr txBox="1"/>
          <p:nvPr/>
        </p:nvSpPr>
        <p:spPr>
          <a:xfrm>
            <a:off x="10452056" y="3266912"/>
            <a:ext cx="824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32 432,3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398627" flipH="1">
            <a:off x="5204069" y="4544665"/>
            <a:ext cx="6389089" cy="1542466"/>
          </a:xfrm>
          <a:prstGeom prst="curvedUpArrow">
            <a:avLst>
              <a:gd name="adj1" fmla="val 25000"/>
              <a:gd name="adj2" fmla="val 79117"/>
              <a:gd name="adj3" fmla="val 356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7357587" y="449063"/>
            <a:ext cx="13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Модернизация школьных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систем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образования</a:t>
            </a:r>
            <a:endParaRPr lang="zh-CN" altLang="en-US" sz="900" b="1" dirty="0">
              <a:solidFill>
                <a:srgbClr val="C00000"/>
              </a:solidFill>
            </a:endParaRPr>
          </a:p>
        </p:txBody>
      </p:sp>
      <p:sp>
        <p:nvSpPr>
          <p:cNvPr id="94" name="文本框 61"/>
          <p:cNvSpPr txBox="1"/>
          <p:nvPr/>
        </p:nvSpPr>
        <p:spPr>
          <a:xfrm>
            <a:off x="7673226" y="1291758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118 269,0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5" name="文本框 61"/>
          <p:cNvSpPr txBox="1"/>
          <p:nvPr/>
        </p:nvSpPr>
        <p:spPr>
          <a:xfrm>
            <a:off x="7665651" y="1812467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6" name="文本框 61"/>
          <p:cNvSpPr txBox="1"/>
          <p:nvPr/>
        </p:nvSpPr>
        <p:spPr>
          <a:xfrm>
            <a:off x="7657031" y="2309985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7" name="文本框 61"/>
          <p:cNvSpPr txBox="1"/>
          <p:nvPr/>
        </p:nvSpPr>
        <p:spPr>
          <a:xfrm>
            <a:off x="7674544" y="2797962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8" name="文本框 61"/>
          <p:cNvSpPr txBox="1"/>
          <p:nvPr/>
        </p:nvSpPr>
        <p:spPr>
          <a:xfrm>
            <a:off x="7690656" y="3299691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121" name="文本框 33">
            <a:extLst>
              <a:ext uri="{FF2B5EF4-FFF2-40B4-BE49-F238E27FC236}">
                <a16:creationId xmlns:a16="http://schemas.microsoft.com/office/drawing/2014/main" id="{86DA3E89-88A3-47B1-8C9E-69BE7476FFE5}"/>
              </a:ext>
            </a:extLst>
          </p:cNvPr>
          <p:cNvSpPr txBox="1">
            <a:spLocks noChangeArrowheads="1"/>
          </p:cNvSpPr>
          <p:nvPr/>
        </p:nvSpPr>
        <p:spPr bwMode="auto">
          <a:xfrm rot="937269">
            <a:off x="5071738" y="3499282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 год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128">
            <a:extLst>
              <a:ext uri="{FF2B5EF4-FFF2-40B4-BE49-F238E27FC236}">
                <a16:creationId xmlns:a16="http://schemas.microsoft.com/office/drawing/2014/main" id="{27D6A1AB-45FB-495C-B35F-135B7E17F3F9}"/>
              </a:ext>
            </a:extLst>
          </p:cNvPr>
          <p:cNvSpPr txBox="1"/>
          <p:nvPr/>
        </p:nvSpPr>
        <p:spPr>
          <a:xfrm>
            <a:off x="11385528" y="653763"/>
            <a:ext cx="88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chemeClr val="accent2">
                    <a:lumMod val="50000"/>
                  </a:schemeClr>
                </a:solidFill>
              </a:rPr>
              <a:t>ИТОГО</a:t>
            </a:r>
            <a:endParaRPr lang="zh-CN" altLang="en-US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823" y="72768"/>
            <a:ext cx="574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Субвенции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2022 - 2026 годы (тыс.руб.)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2" name="Group 737"/>
          <p:cNvGrpSpPr>
            <a:grpSpLocks noChangeAspect="1"/>
          </p:cNvGrpSpPr>
          <p:nvPr/>
        </p:nvGrpSpPr>
        <p:grpSpPr bwMode="auto">
          <a:xfrm>
            <a:off x="5520663" y="497697"/>
            <a:ext cx="6561077" cy="6182709"/>
            <a:chOff x="2105" y="527"/>
            <a:chExt cx="3468" cy="3268"/>
          </a:xfrm>
        </p:grpSpPr>
        <p:sp>
          <p:nvSpPr>
            <p:cNvPr id="8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Freeform 749"/>
            <p:cNvSpPr>
              <a:spLocks/>
            </p:cNvSpPr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Freeform 750"/>
            <p:cNvSpPr>
              <a:spLocks/>
            </p:cNvSpPr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Freeform 751"/>
            <p:cNvSpPr>
              <a:spLocks/>
            </p:cNvSpPr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Freeform 752"/>
            <p:cNvSpPr>
              <a:spLocks/>
            </p:cNvSpPr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9" name="Freeform 753"/>
            <p:cNvSpPr>
              <a:spLocks/>
            </p:cNvSpPr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0" name="Freeform 754"/>
            <p:cNvSpPr>
              <a:spLocks/>
            </p:cNvSpPr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Freeform 755"/>
            <p:cNvSpPr>
              <a:spLocks/>
            </p:cNvSpPr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Freeform 756"/>
            <p:cNvSpPr>
              <a:spLocks/>
            </p:cNvSpPr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Freeform 757"/>
            <p:cNvSpPr>
              <a:spLocks/>
            </p:cNvSpPr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Freeform 758"/>
            <p:cNvSpPr>
              <a:spLocks/>
            </p:cNvSpPr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Freeform 759"/>
            <p:cNvSpPr>
              <a:spLocks/>
            </p:cNvSpPr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2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3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4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5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6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7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Freeform 780"/>
            <p:cNvSpPr>
              <a:spLocks/>
            </p:cNvSpPr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Freeform 781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Freeform 782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9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0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1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5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6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7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792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793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2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3" name="Freeform 797"/>
            <p:cNvSpPr>
              <a:spLocks/>
            </p:cNvSpPr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4" name="Freeform 798"/>
            <p:cNvSpPr>
              <a:spLocks/>
            </p:cNvSpPr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5" name="Freeform 799"/>
            <p:cNvSpPr>
              <a:spLocks/>
            </p:cNvSpPr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6" name="Freeform 800"/>
            <p:cNvSpPr>
              <a:spLocks/>
            </p:cNvSpPr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7" name="Freeform 801"/>
            <p:cNvSpPr>
              <a:spLocks/>
            </p:cNvSpPr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8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9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0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1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2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3" name="Freeform 807"/>
            <p:cNvSpPr>
              <a:spLocks/>
            </p:cNvSpPr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4" name="Freeform 808"/>
            <p:cNvSpPr>
              <a:spLocks/>
            </p:cNvSpPr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5" name="Freeform 809"/>
            <p:cNvSpPr>
              <a:spLocks/>
            </p:cNvSpPr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6" name="Freeform 810"/>
            <p:cNvSpPr>
              <a:spLocks/>
            </p:cNvSpPr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7" name="Freeform 811"/>
            <p:cNvSpPr>
              <a:spLocks/>
            </p:cNvSpPr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8" name="Freeform 812"/>
            <p:cNvSpPr>
              <a:spLocks/>
            </p:cNvSpPr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9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0" name="Freeform 814"/>
            <p:cNvSpPr>
              <a:spLocks/>
            </p:cNvSpPr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1" name="Freeform 815"/>
            <p:cNvSpPr>
              <a:spLocks/>
            </p:cNvSpPr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2" name="Freeform 816"/>
            <p:cNvSpPr>
              <a:spLocks/>
            </p:cNvSpPr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3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4" name="Freeform 818"/>
            <p:cNvSpPr>
              <a:spLocks/>
            </p:cNvSpPr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5" name="Freeform 819"/>
            <p:cNvSpPr>
              <a:spLocks/>
            </p:cNvSpPr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6" name="Freeform 820"/>
            <p:cNvSpPr>
              <a:spLocks/>
            </p:cNvSpPr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7" name="Freeform 821"/>
            <p:cNvSpPr>
              <a:spLocks/>
            </p:cNvSpPr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8" name="Freeform 822"/>
            <p:cNvSpPr>
              <a:spLocks/>
            </p:cNvSpPr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9" name="Freeform 823"/>
            <p:cNvSpPr>
              <a:spLocks/>
            </p:cNvSpPr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0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1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2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3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4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5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6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7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8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9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0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1" name="Freeform 835"/>
            <p:cNvSpPr>
              <a:spLocks/>
            </p:cNvSpPr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2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3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4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5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6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7" name="Freeform 841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8" name="Freeform 842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9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0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1" name="Freeform 845"/>
            <p:cNvSpPr>
              <a:spLocks/>
            </p:cNvSpPr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2" name="Freeform 846"/>
            <p:cNvSpPr>
              <a:spLocks/>
            </p:cNvSpPr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3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4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5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6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7" name="Freeform 851"/>
            <p:cNvSpPr>
              <a:spLocks/>
            </p:cNvSpPr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8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9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0" name="Freeform 854"/>
            <p:cNvSpPr>
              <a:spLocks/>
            </p:cNvSpPr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1" name="Freeform 855"/>
            <p:cNvSpPr>
              <a:spLocks/>
            </p:cNvSpPr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2" name="Freeform 856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3" name="Freeform 857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4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5" name="Freeform 859"/>
            <p:cNvSpPr>
              <a:spLocks/>
            </p:cNvSpPr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6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7" name="Freeform 861"/>
            <p:cNvSpPr>
              <a:spLocks/>
            </p:cNvSpPr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8" name="Freeform 862"/>
            <p:cNvSpPr>
              <a:spLocks/>
            </p:cNvSpPr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9" name="Freeform 863"/>
            <p:cNvSpPr>
              <a:spLocks/>
            </p:cNvSpPr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0" name="Freeform 864"/>
            <p:cNvSpPr>
              <a:spLocks/>
            </p:cNvSpPr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1" name="Freeform 865"/>
            <p:cNvSpPr>
              <a:spLocks/>
            </p:cNvSpPr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2" name="Freeform 866"/>
            <p:cNvSpPr>
              <a:spLocks/>
            </p:cNvSpPr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3" name="Freeform 867"/>
            <p:cNvSpPr>
              <a:spLocks/>
            </p:cNvSpPr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4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5" name="Freeform 869"/>
            <p:cNvSpPr>
              <a:spLocks/>
            </p:cNvSpPr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6" name="Freeform 870"/>
            <p:cNvSpPr>
              <a:spLocks/>
            </p:cNvSpPr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7" name="Freeform 871"/>
            <p:cNvSpPr>
              <a:spLocks/>
            </p:cNvSpPr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8" name="Freeform 872"/>
            <p:cNvSpPr>
              <a:spLocks/>
            </p:cNvSpPr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9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0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1" name="Freeform 875"/>
            <p:cNvSpPr>
              <a:spLocks/>
            </p:cNvSpPr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2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3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4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5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6" name="Freeform 880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7" name="Freeform 881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8" name="Freeform 882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9" name="Freeform 883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30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316" name="Group 887"/>
          <p:cNvGrpSpPr>
            <a:grpSpLocks noChangeAspect="1"/>
          </p:cNvGrpSpPr>
          <p:nvPr/>
        </p:nvGrpSpPr>
        <p:grpSpPr bwMode="auto">
          <a:xfrm>
            <a:off x="9517611" y="43851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17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18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Group 893"/>
          <p:cNvGrpSpPr>
            <a:grpSpLocks noChangeAspect="1"/>
          </p:cNvGrpSpPr>
          <p:nvPr/>
        </p:nvGrpSpPr>
        <p:grpSpPr bwMode="auto">
          <a:xfrm>
            <a:off x="9487425" y="3458245"/>
            <a:ext cx="305146" cy="304002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0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1" name="Freeform 897"/>
            <p:cNvSpPr>
              <a:spLocks/>
            </p:cNvSpPr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2" name="Freeform 898"/>
            <p:cNvSpPr>
              <a:spLocks/>
            </p:cNvSpPr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3" name="Freeform 899"/>
            <p:cNvSpPr>
              <a:spLocks/>
            </p:cNvSpPr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4" name="Freeform 900"/>
            <p:cNvSpPr>
              <a:spLocks/>
            </p:cNvSpPr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5" name="Freeform 901"/>
            <p:cNvSpPr>
              <a:spLocks/>
            </p:cNvSpPr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326" name="Freeform 905"/>
          <p:cNvSpPr>
            <a:spLocks/>
          </p:cNvSpPr>
          <p:nvPr/>
        </p:nvSpPr>
        <p:spPr bwMode="auto">
          <a:xfrm>
            <a:off x="9536044" y="2362928"/>
            <a:ext cx="222514" cy="430482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grpSp>
        <p:nvGrpSpPr>
          <p:cNvPr id="327" name="Group 909"/>
          <p:cNvGrpSpPr>
            <a:grpSpLocks noChangeAspect="1"/>
          </p:cNvGrpSpPr>
          <p:nvPr/>
        </p:nvGrpSpPr>
        <p:grpSpPr bwMode="auto">
          <a:xfrm>
            <a:off x="9470207" y="1481006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8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9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0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1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26"/>
          <p:cNvGrpSpPr/>
          <p:nvPr/>
        </p:nvGrpSpPr>
        <p:grpSpPr>
          <a:xfrm>
            <a:off x="401866" y="1704828"/>
            <a:ext cx="3708048" cy="507831"/>
            <a:chOff x="3594188" y="5187145"/>
            <a:chExt cx="3518014" cy="481804"/>
          </a:xfrm>
        </p:grpSpPr>
        <p:sp>
          <p:nvSpPr>
            <p:cNvPr id="335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0B050"/>
                  </a:solidFill>
                  <a:latin typeface="Impact" panose="020B0806030902050204" pitchFamily="34" charset="0"/>
                </a:rPr>
                <a:t>2023</a:t>
              </a:r>
              <a:endParaRPr lang="zh-CN" altLang="en-US" sz="2700" dirty="0">
                <a:solidFill>
                  <a:srgbClr val="00B0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4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B050"/>
                  </a:solidFill>
                </a:rPr>
                <a:t>1 096 452,6 тыс.руб.</a:t>
              </a:r>
            </a:p>
          </p:txBody>
        </p:sp>
      </p:grpSp>
      <p:grpSp>
        <p:nvGrpSpPr>
          <p:cNvPr id="337" name="组合 333"/>
          <p:cNvGrpSpPr/>
          <p:nvPr/>
        </p:nvGrpSpPr>
        <p:grpSpPr>
          <a:xfrm>
            <a:off x="3232280" y="798824"/>
            <a:ext cx="3598517" cy="507831"/>
            <a:chOff x="3638802" y="5194039"/>
            <a:chExt cx="3414097" cy="481805"/>
          </a:xfrm>
        </p:grpSpPr>
        <p:sp>
          <p:nvSpPr>
            <p:cNvPr id="340" name="文本框 338"/>
            <p:cNvSpPr txBox="1"/>
            <p:nvPr/>
          </p:nvSpPr>
          <p:spPr>
            <a:xfrm>
              <a:off x="3638802" y="5194039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2024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9" name="文本框 336"/>
            <p:cNvSpPr txBox="1"/>
            <p:nvPr/>
          </p:nvSpPr>
          <p:spPr>
            <a:xfrm>
              <a:off x="4472735" y="5258417"/>
              <a:ext cx="2580164" cy="36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70C0"/>
                  </a:solidFill>
                </a:rPr>
                <a:t>1 130 743,8 тыс.руб.</a:t>
              </a:r>
            </a:p>
          </p:txBody>
        </p:sp>
      </p:grpSp>
      <p:grpSp>
        <p:nvGrpSpPr>
          <p:cNvPr id="342" name="组合 340"/>
          <p:cNvGrpSpPr/>
          <p:nvPr/>
        </p:nvGrpSpPr>
        <p:grpSpPr>
          <a:xfrm>
            <a:off x="3206260" y="1423378"/>
            <a:ext cx="3651024" cy="507831"/>
            <a:chOff x="3645785" y="5202453"/>
            <a:chExt cx="3463913" cy="481805"/>
          </a:xfrm>
        </p:grpSpPr>
        <p:sp>
          <p:nvSpPr>
            <p:cNvPr id="345" name="文本框 345"/>
            <p:cNvSpPr txBox="1"/>
            <p:nvPr/>
          </p:nvSpPr>
          <p:spPr>
            <a:xfrm>
              <a:off x="3645785" y="5202453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2025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4534791" y="5274592"/>
              <a:ext cx="2574907" cy="36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F67879"/>
                  </a:solidFill>
                </a:rPr>
                <a:t>1 043 928,6 тыс.руб.</a:t>
              </a:r>
            </a:p>
          </p:txBody>
        </p:sp>
      </p:grpSp>
      <p:graphicFrame>
        <p:nvGraphicFramePr>
          <p:cNvPr id="312" name="Диаграмма 311"/>
          <p:cNvGraphicFramePr/>
          <p:nvPr>
            <p:extLst/>
          </p:nvPr>
        </p:nvGraphicFramePr>
        <p:xfrm>
          <a:off x="174026" y="3009568"/>
          <a:ext cx="10962811" cy="3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3" name="组合 326"/>
          <p:cNvGrpSpPr/>
          <p:nvPr/>
        </p:nvGrpSpPr>
        <p:grpSpPr>
          <a:xfrm>
            <a:off x="369571" y="991055"/>
            <a:ext cx="3708048" cy="507831"/>
            <a:chOff x="3594188" y="5187145"/>
            <a:chExt cx="3518014" cy="481804"/>
          </a:xfrm>
        </p:grpSpPr>
        <p:sp>
          <p:nvSpPr>
            <p:cNvPr id="336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FCB64F"/>
                  </a:solidFill>
                  <a:latin typeface="Impact" panose="020B0806030902050204" pitchFamily="34" charset="0"/>
                </a:rPr>
                <a:t>2022</a:t>
              </a:r>
              <a:endParaRPr lang="zh-CN" altLang="en-US" sz="2700" dirty="0">
                <a:solidFill>
                  <a:srgbClr val="FCB64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8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chemeClr val="accent3">
                      <a:lumMod val="75000"/>
                    </a:schemeClr>
                  </a:solidFill>
                </a:rPr>
                <a:t>994 875,7 тыс.руб.</a:t>
              </a:r>
            </a:p>
          </p:txBody>
        </p:sp>
      </p:grpSp>
      <p:grpSp>
        <p:nvGrpSpPr>
          <p:cNvPr id="347" name="组合 326"/>
          <p:cNvGrpSpPr/>
          <p:nvPr/>
        </p:nvGrpSpPr>
        <p:grpSpPr>
          <a:xfrm>
            <a:off x="3208831" y="2068044"/>
            <a:ext cx="3708048" cy="507831"/>
            <a:chOff x="3594188" y="5187145"/>
            <a:chExt cx="3518014" cy="481804"/>
          </a:xfrm>
        </p:grpSpPr>
        <p:sp>
          <p:nvSpPr>
            <p:cNvPr id="348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6C5672"/>
                  </a:solidFill>
                  <a:latin typeface="Impact" panose="020B0806030902050204" pitchFamily="34" charset="0"/>
                </a:rPr>
                <a:t>2026</a:t>
              </a:r>
              <a:endParaRPr lang="zh-CN" altLang="en-US" sz="2700" dirty="0">
                <a:solidFill>
                  <a:srgbClr val="6C567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9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6C5672"/>
                  </a:solidFill>
                </a:rPr>
                <a:t>1 037 512,9 тыс.руб.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5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3629438" y="3719384"/>
            <a:ext cx="1987605" cy="1720570"/>
            <a:chOff x="3491880" y="2299046"/>
            <a:chExt cx="2448272" cy="1925181"/>
          </a:xfrm>
        </p:grpSpPr>
        <p:sp>
          <p:nvSpPr>
            <p:cNvPr id="4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7114791" y="3408050"/>
            <a:ext cx="1987605" cy="1720570"/>
            <a:chOff x="3491880" y="2299046"/>
            <a:chExt cx="2448272" cy="1925181"/>
          </a:xfrm>
        </p:grpSpPr>
        <p:sp>
          <p:nvSpPr>
            <p:cNvPr id="53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582284" y="628466"/>
            <a:ext cx="5829646" cy="2770883"/>
            <a:chOff x="2482316" y="2299046"/>
            <a:chExt cx="4752528" cy="1940042"/>
          </a:xfrm>
        </p:grpSpPr>
        <p:sp>
          <p:nvSpPr>
            <p:cNvPr id="88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576564" y="828288"/>
            <a:ext cx="6815504" cy="3006116"/>
            <a:chOff x="2482316" y="2299046"/>
            <a:chExt cx="4752528" cy="1940042"/>
          </a:xfrm>
        </p:grpSpPr>
        <p:sp>
          <p:nvSpPr>
            <p:cNvPr id="93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395526" y="602374"/>
            <a:ext cx="6333243" cy="2846053"/>
            <a:chOff x="2482316" y="2299046"/>
            <a:chExt cx="4752528" cy="1940042"/>
          </a:xfrm>
        </p:grpSpPr>
        <p:sp>
          <p:nvSpPr>
            <p:cNvPr id="98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1262407" y="79389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11 322,1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4926555" y="829403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13 193,7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8486000" y="74246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10 109,1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31193" y="147590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937579" y="182348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7549068" y="1500181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2024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563987" y="163292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877281" y="1938585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50">
            <a:extLst>
              <a:ext uri="{FF2B5EF4-FFF2-40B4-BE49-F238E27FC236}">
                <a16:creationId xmlns:a16="http://schemas.microsoft.com/office/drawing/2014/main" id="{6694C78F-F55B-4EC8-853B-D0914E78C52F}"/>
              </a:ext>
            </a:extLst>
          </p:cNvPr>
          <p:cNvSpPr/>
          <p:nvPr/>
        </p:nvSpPr>
        <p:spPr>
          <a:xfrm rot="5400000">
            <a:off x="7505685" y="165720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8430845" y="2199899"/>
            <a:ext cx="209884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000" y="585638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Иные МБТ сформированы на 2024-2026 годы на основании заключенных соглашений по передаче бюджету муниципального района из бюджетов поселений части полномочий по решению вопросов местного значения. В январе 2024 года планируется заключение соглашений о передаче полномочий по ЕДДС и ГО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457636" y="4313915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2025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275587" y="4520948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6841624" y="4167749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3785945" y="397030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10 109,1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7507840" y="361049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8 125,2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998235" y="4020178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2026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228" y="20521"/>
            <a:ext cx="895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6600"/>
                </a:solidFill>
              </a:rPr>
              <a:t>Иные межбюджетные трансферты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 2024-2026 годы (тыс.руб)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5BEF5E-357E-42B4-834B-7E9F3ABF1326}"/>
              </a:ext>
            </a:extLst>
          </p:cNvPr>
          <p:cNvSpPr txBox="1"/>
          <p:nvPr/>
        </p:nvSpPr>
        <p:spPr>
          <a:xfrm>
            <a:off x="1149274" y="1001866"/>
            <a:ext cx="2497413" cy="25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- 2 682,0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– 814,7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Электроснабжение населения – 4,0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1 747,5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бюджета–5 436,0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Проведение конкурсных процедур по определению поставщиков 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товаров –8,4 т.р.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Внутренний фин. контроль – 170,9 т.р.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2801993-5FEC-466E-B580-03635FF83E2F}"/>
              </a:ext>
            </a:extLst>
          </p:cNvPr>
          <p:cNvSpPr/>
          <p:nvPr/>
        </p:nvSpPr>
        <p:spPr>
          <a:xfrm>
            <a:off x="1268193" y="2609966"/>
            <a:ext cx="2717772" cy="31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89BCF6-80D3-4840-B750-524CA13CF43E}"/>
              </a:ext>
            </a:extLst>
          </p:cNvPr>
          <p:cNvSpPr txBox="1"/>
          <p:nvPr/>
        </p:nvSpPr>
        <p:spPr>
          <a:xfrm>
            <a:off x="4590714" y="1153161"/>
            <a:ext cx="2497413" cy="27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ЕДДС – 3 276,4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ГО и ЧС – 1 106,6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1 983,9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бюджета– 6 645,2 т.р.</a:t>
            </a: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Внутренний фин. контроль – 181,6 т.р.</a:t>
            </a:r>
          </a:p>
          <a:p>
            <a:pPr>
              <a:lnSpc>
                <a:spcPct val="130000"/>
              </a:lnSpc>
            </a:pPr>
            <a:endParaRPr lang="ru-RU" altLang="zh-CN" sz="12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12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40A5F5-26B7-47C9-A2EA-49EBE6351E5F}"/>
              </a:ext>
            </a:extLst>
          </p:cNvPr>
          <p:cNvSpPr txBox="1"/>
          <p:nvPr/>
        </p:nvSpPr>
        <p:spPr>
          <a:xfrm>
            <a:off x="8225571" y="1229201"/>
            <a:ext cx="2497413" cy="201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 </a:t>
            </a:r>
          </a:p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1 983,9 т.р.</a:t>
            </a:r>
          </a:p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 бюджета – </a:t>
            </a:r>
          </a:p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bg2"/>
                </a:solidFill>
                <a:ea typeface="微软雅黑" pitchFamily="34" charset="-122"/>
              </a:rPr>
              <a:t>8 125,2 т.р.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7B06535-3FA1-4891-A5A0-CCC745A590C7}"/>
              </a:ext>
            </a:extLst>
          </p:cNvPr>
          <p:cNvSpPr txBox="1"/>
          <p:nvPr/>
        </p:nvSpPr>
        <p:spPr>
          <a:xfrm>
            <a:off x="3904359" y="4138153"/>
            <a:ext cx="1576099" cy="17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Внешний фин. контроль – 1 983,9 т.р.</a:t>
            </a:r>
          </a:p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Составление и исполнение – 8 125,2 т.р.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E377BC-6EA8-480D-93B0-F7ABA7ACADFC}"/>
              </a:ext>
            </a:extLst>
          </p:cNvPr>
          <p:cNvSpPr/>
          <p:nvPr/>
        </p:nvSpPr>
        <p:spPr>
          <a:xfrm>
            <a:off x="7546956" y="3960989"/>
            <a:ext cx="1200919" cy="9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Составление и исполнение бюджета – </a:t>
            </a:r>
          </a:p>
          <a:p>
            <a:pPr>
              <a:lnSpc>
                <a:spcPct val="130000"/>
              </a:lnSpc>
            </a:pPr>
            <a:r>
              <a:rPr lang="ru-RU" altLang="zh-CN" sz="1100" b="1" dirty="0">
                <a:ea typeface="微软雅黑" pitchFamily="34" charset="-122"/>
              </a:rPr>
              <a:t>8 125,2 т.р.</a:t>
            </a:r>
          </a:p>
        </p:txBody>
      </p:sp>
    </p:spTree>
    <p:extLst>
      <p:ext uri="{BB962C8B-B14F-4D97-AF65-F5344CB8AC3E}">
        <p14:creationId xmlns:p14="http://schemas.microsoft.com/office/powerpoint/2010/main" val="25626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66000" y="144000"/>
            <a:ext cx="8894411" cy="5155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335" y="819000"/>
            <a:ext cx="5934839" cy="17440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- это средства, выплачиваемые из бюджета на реализацию расходных обязательств Слюдянского муниципального района, то есть расходов, необходимость которых установлена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21521" y="803740"/>
            <a:ext cx="6041680" cy="1845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8070" y="2754000"/>
            <a:ext cx="10686903" cy="59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</a:t>
            </a:r>
            <a:r>
              <a:rPr lang="ru-RU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sz="18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2025 и 2026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499464"/>
            <a:ext cx="7065000" cy="23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44304" y="3499464"/>
            <a:ext cx="4815000" cy="28931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Полный  перечень разделов и подразделов классификации  расходов  бюджетов  приведен в статье 21 Бюджетного кодекса     Российской      Федерации.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Каждый из разделов классификации имеет перечень подразделов, которые отражают основные направления реализации соответствующей функции.      Например,  в составе  раздела «Образование»,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дополнительное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961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7646" y="358739"/>
            <a:ext cx="591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Слюдянского района!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7061" y="955840"/>
            <a:ext cx="86275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района - проектом бюджета Слюдянского муниципального района на 2024 год и плановый период 20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 2026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познакомит Вас с основными параметрами проекта бюджета Слюдянского муниципального района на 2024 год и плановый период 2025 и 2026 годов, «Бюджет для граждан» предназначен, прежде всего, для жителей района, не обладающих специальными знаниями в сфере бюджетного законодательства, и разработан для привлечения большего количества граждан к участию в обсуждении вопросов формирования бюджета муниципального района. Здесь вы можете ознакомиться с основными задачами и приоритетными направлениями бюджетной и налоговой политики, основными условиями формирования бюджета, источниками доходов бюджета, обоснованиями бюджетных расходов, результатам использования бюджетных ассигнований. «Бюджет для граждан» нацелен на получение обратной связи от граждан, которые заинтересованы в социальном и экономическом развитии территорий населенных пунктов Слюдянского муниципального района.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83" y="4194000"/>
            <a:ext cx="1147452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Слюдянского муниципального района как и в предыдущий период осуществлялось по программно-целевому принципу на основе проектов муниципальных программ Слюдянского муниципального района. Бюджет района формируется на трехлетний бюджетный цикл в соответствии с порядком и методикой планирования бюджетных ассигнований бюджета, утвержденных распоряжением Комитета финансов от 06 сентября 2023 года № 51. Расходная часть бюджета ориентирована на сохранение социальных гарантий для жителей Слюдянского района, сохранением уровня номинальной заработной платы работников бюджетной сферы, повышение качества и доступности муниципальных услуг.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 открыты для ваших замечаний и конструктивных предложений.</a:t>
            </a:r>
            <a:endParaRPr lang="ru-RU" sz="1500" dirty="0"/>
          </a:p>
        </p:txBody>
      </p:sp>
      <p:pic>
        <p:nvPicPr>
          <p:cNvPr id="2" name="Picture 2" descr="Слюдянский район (Иркутская область)">
            <a:extLst>
              <a:ext uri="{FF2B5EF4-FFF2-40B4-BE49-F238E27FC236}">
                <a16:creationId xmlns:a16="http://schemas.microsoft.com/office/drawing/2014/main" id="{180F932E-3B5E-4F4A-B138-AB3C7AC2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" y="1044000"/>
            <a:ext cx="2428828" cy="30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85500" y="-52661"/>
            <a:ext cx="9696000" cy="8510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целеполагания социально-экономического развития Слюдянского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00" y="594000"/>
            <a:ext cx="1196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Слюдянского муниципального района от 14 ноября 2016 года №439 (в редакции от 12.09.2018 г №537, от 25.08.2020 г. №400) утверждена действующая система целеполагания, определяющая стратегическую цель, стратегические задачи и тактические цели социально-экономического развития.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Стратегическая цель: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качества человеческого капитала на основе социально – ориентированного типа экономического развития.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период до 2026 года утверждено 19 муниципальных программ Слюдянского муниципального района, представляющих 99,0% расходов бюджета в 2024 году, 98,9% в 2025 году, 99,0% в 2026 году.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A28B326-8AD6-48D2-9795-9F6B1367E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30722"/>
              </p:ext>
            </p:extLst>
          </p:nvPr>
        </p:nvGraphicFramePr>
        <p:xfrm>
          <a:off x="161250" y="1385992"/>
          <a:ext cx="11969999" cy="53694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540221">
                  <a:extLst>
                    <a:ext uri="{9D8B030D-6E8A-4147-A177-3AD203B41FA5}">
                      <a16:colId xmlns:a16="http://schemas.microsoft.com/office/drawing/2014/main" val="1319335626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533389260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1628404069"/>
                    </a:ext>
                  </a:extLst>
                </a:gridCol>
                <a:gridCol w="1089778">
                  <a:extLst>
                    <a:ext uri="{9D8B030D-6E8A-4147-A177-3AD203B41FA5}">
                      <a16:colId xmlns:a16="http://schemas.microsoft.com/office/drawing/2014/main" val="1719427704"/>
                    </a:ext>
                  </a:extLst>
                </a:gridCol>
              </a:tblGrid>
              <a:tr h="1464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072333"/>
                  </a:ext>
                </a:extLst>
              </a:tr>
              <a:tr h="146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926449533"/>
                  </a:ext>
                </a:extLst>
              </a:tr>
              <a:tr h="2865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"Повышение доступности жилья, обеспечение безопасных и комфортных условий для граждан, проживающих в сельских поселениях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21390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образования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1 072 313,10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1 043 651,00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1 047 417,60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475686317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культуры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18 977,00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26 332,50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33 730,40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06042826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системы отдыха и оздоровления детей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6 216,40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6 453,40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6 266,20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593641061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"Содействие развитию учреждений образования и культуры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43 240,60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74 648,10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54 734,40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126769384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физической культуры и спорта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214291041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"Молодёжная политика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839451593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"Безопасность дорожного движения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404303306"/>
                  </a:ext>
                </a:extLst>
              </a:tr>
              <a:tr h="3167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5 249,80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7 310,50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6 833,80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1496685880"/>
                  </a:ext>
                </a:extLst>
              </a:tr>
              <a:tr h="1464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"Социальная поддержка населения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12 447,70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12 447,70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13 372,70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3919569092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"Охрана окружающей среды на территории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3 754,10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4 291,90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4059283080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"Поддержка и развитие учреждений образования и культуры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293 701,40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607928620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"Профилактика безнадзорности и правонарушений несовершеннолетних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3102310302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"Создание условий для оказания медицинской помощи населению на территории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559951309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"Энергосбережение и повышение энергетической эффективности в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Слюдянском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районе"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803516780"/>
                  </a:ext>
                </a:extLst>
              </a:tr>
              <a:tr h="2585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"Повышение транспортной доступности, обеспечение условий для реализации потребностей граждан Слюдянского муниципального района в перевозках"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1273,2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186434355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"Поддержка приоритетных отраслей экономики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94480781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"Создание условий для развития сельскохозяйственного производства в поселениях Слюдянского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21 855,20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713754307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"Совершенствование механизмов управления Слюдянского муниципального района"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378 839,90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355 574,70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298 890,40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/>
                </a:tc>
                <a:extLst>
                  <a:ext uri="{0D108BD9-81ED-4DB2-BD59-A6C34878D82A}">
                    <a16:rowId xmlns:a16="http://schemas.microsoft.com/office/drawing/2014/main" val="255092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7583" y="106960"/>
            <a:ext cx="9705859" cy="6370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на 2024 год и плановый период 2025 и 2026 годов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9876323-372A-4532-9AFC-C0F7A4FCF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60228"/>
              </p:ext>
            </p:extLst>
          </p:nvPr>
        </p:nvGraphicFramePr>
        <p:xfrm>
          <a:off x="105740" y="819000"/>
          <a:ext cx="11705260" cy="57789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65260">
                  <a:extLst>
                    <a:ext uri="{9D8B030D-6E8A-4147-A177-3AD203B41FA5}">
                      <a16:colId xmlns:a16="http://schemas.microsoft.com/office/drawing/2014/main" val="3114904204"/>
                    </a:ext>
                  </a:extLst>
                </a:gridCol>
                <a:gridCol w="1554567">
                  <a:extLst>
                    <a:ext uri="{9D8B030D-6E8A-4147-A177-3AD203B41FA5}">
                      <a16:colId xmlns:a16="http://schemas.microsoft.com/office/drawing/2014/main" val="3086198277"/>
                    </a:ext>
                  </a:extLst>
                </a:gridCol>
                <a:gridCol w="1550433">
                  <a:extLst>
                    <a:ext uri="{9D8B030D-6E8A-4147-A177-3AD203B41FA5}">
                      <a16:colId xmlns:a16="http://schemas.microsoft.com/office/drawing/2014/main" val="824442865"/>
                    </a:ext>
                  </a:extLst>
                </a:gridCol>
                <a:gridCol w="1575000">
                  <a:extLst>
                    <a:ext uri="{9D8B030D-6E8A-4147-A177-3AD203B41FA5}">
                      <a16:colId xmlns:a16="http://schemas.microsoft.com/office/drawing/2014/main" val="118487153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02624541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086164930"/>
                    </a:ext>
                  </a:extLst>
                </a:gridCol>
              </a:tblGrid>
              <a:tr h="394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23823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151 556,90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159 694,50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94 286,30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117 978,20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110 013,30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407098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047640"/>
                  </a:ext>
                </a:extLst>
              </a:tr>
              <a:tr h="550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14 712,90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17 616,60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5 624,30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7 208,30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633023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23 134,80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68 096,30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59 934,90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50 833,70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3 236,40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5630792"/>
                  </a:ext>
                </a:extLst>
              </a:tr>
              <a:tr h="4155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58 082,10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71 561,70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989383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2906,3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3 140,50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035848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1 416 044,90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1 469 534,10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1 419 861,90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1 129 819,10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1 110 796,70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0187035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53 620,70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76 631,50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27 357,60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37 836,90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44 616,10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7712763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310137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74 182,10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25 386,00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20 823,30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22 578,90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23 503,90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612602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1698,3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20 354,30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8292257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10 103,10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4 087,70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5 372,20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5 049,20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6154510"/>
                  </a:ext>
                </a:extLst>
              </a:tr>
              <a:tr h="550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209032"/>
                  </a:ext>
                </a:extLst>
              </a:tr>
              <a:tr h="957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213 330,70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235 788,80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235 976,10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182 229,60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176 377,60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080277"/>
                  </a:ext>
                </a:extLst>
              </a:tr>
              <a:tr h="1974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2 013 953,40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2 159 094,80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1 880 139,00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1 559 668,80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1 486 712,80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95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3AA6-36EF-4522-B0BF-E8A31419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601652"/>
            <a:ext cx="10515600" cy="36933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Слюдянского муниципального района 38 631 человек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90BA9CA-7AAA-4C77-85FC-AB2B34DDE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01437"/>
              </p:ext>
            </p:extLst>
          </p:nvPr>
        </p:nvGraphicFramePr>
        <p:xfrm>
          <a:off x="118806" y="2204669"/>
          <a:ext cx="5715000" cy="44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C64AEFF-1806-4907-A52B-E42B6F46C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65406"/>
              </p:ext>
            </p:extLst>
          </p:nvPr>
        </p:nvGraphicFramePr>
        <p:xfrm>
          <a:off x="6096000" y="1875354"/>
          <a:ext cx="5977194" cy="483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8C8FF5-DB67-4544-AFDE-5C1DB151A696}"/>
              </a:ext>
            </a:extLst>
          </p:cNvPr>
          <p:cNvSpPr/>
          <p:nvPr/>
        </p:nvSpPr>
        <p:spPr>
          <a:xfrm>
            <a:off x="779230" y="2185695"/>
            <a:ext cx="2197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сфера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C7263-CB8A-496B-B535-A9747E3C5199}"/>
              </a:ext>
            </a:extLst>
          </p:cNvPr>
          <p:cNvSpPr txBox="1"/>
          <p:nvPr/>
        </p:nvSpPr>
        <p:spPr>
          <a:xfrm>
            <a:off x="696000" y="252430"/>
            <a:ext cx="886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бюджета в расчёте на одного жителя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55360" y="515306"/>
            <a:ext cx="5676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планируемом периоде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 бюджетных инвестиций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объекты социальной инфраструктуры (строительство и реконструкция объектов) составляет: в 2024 году 344 290,1 тыс. рублей, в 2025 году в сумме 44 177,9 тыс. рублей.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33" y="144000"/>
            <a:ext cx="29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4C626-799C-42E8-9B5F-6951DD9E144F}"/>
              </a:ext>
            </a:extLst>
          </p:cNvPr>
          <p:cNvSpPr/>
          <p:nvPr/>
        </p:nvSpPr>
        <p:spPr>
          <a:xfrm>
            <a:off x="51597" y="1880012"/>
            <a:ext cx="332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 и реконструкции в сфере общего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247EC-3C9B-4C8C-B470-1960A06F1654}"/>
              </a:ext>
            </a:extLst>
          </p:cNvPr>
          <p:cNvSpPr/>
          <p:nvPr/>
        </p:nvSpPr>
        <p:spPr>
          <a:xfrm>
            <a:off x="-53970" y="2829481"/>
            <a:ext cx="35393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на 725 мест в м-не Рудоуправление г. Слюдянка) </a:t>
            </a:r>
          </a:p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209 351,0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местного бюджета - 20 705,10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за счет средств местного бюджета - 63 645,30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xn----7sbgmb5alfjdwc.xn--p1ai/sites/default/files/images/25_06_2020/3D_maket_school_site.jpg">
            <a:extLst>
              <a:ext uri="{FF2B5EF4-FFF2-40B4-BE49-F238E27FC236}">
                <a16:creationId xmlns:a16="http://schemas.microsoft.com/office/drawing/2014/main" id="{BE66A429-E16F-4DE4-89F6-C2584CF85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-6540" r="452" b="7889"/>
          <a:stretch/>
        </p:blipFill>
        <p:spPr bwMode="auto">
          <a:xfrm>
            <a:off x="14987" y="4435439"/>
            <a:ext cx="3364842" cy="18230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31391-C1FF-48C0-BC92-52DA20BD2356}"/>
              </a:ext>
            </a:extLst>
          </p:cNvPr>
          <p:cNvSpPr/>
          <p:nvPr/>
        </p:nvSpPr>
        <p:spPr>
          <a:xfrm>
            <a:off x="3390870" y="4257833"/>
            <a:ext cx="5171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дорожного хозяйства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A94A13-BCFB-4633-B2CC-ED2827600DDA}"/>
              </a:ext>
            </a:extLst>
          </p:cNvPr>
          <p:cNvSpPr/>
          <p:nvPr/>
        </p:nvSpPr>
        <p:spPr>
          <a:xfrm>
            <a:off x="3443982" y="4675982"/>
            <a:ext cx="4905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дорожной деятельности в отношении автомобильных дорог местного значения 2024 год – </a:t>
            </a: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40 000,0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 – 38 486,1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местного бюджета 2024 год – 3 956,1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 – 3 346,6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в отношении автомобильных дорог местного значения вне границ населенных пунктов в границам муниципального района 2025 год – 2 345,2 </a:t>
            </a:r>
            <a:r>
              <a:rPr lang="ru-RU" sz="1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строительного надзора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D3190F-1ABA-433B-A7C3-94AC768C8867}"/>
              </a:ext>
            </a:extLst>
          </p:cNvPr>
          <p:cNvSpPr/>
          <p:nvPr/>
        </p:nvSpPr>
        <p:spPr>
          <a:xfrm>
            <a:off x="8821388" y="1941212"/>
            <a:ext cx="2999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благоустройства</a:t>
            </a:r>
            <a:endParaRPr lang="ru-RU" sz="1400" dirty="0">
              <a:solidFill>
                <a:srgbClr val="6600FF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E69AB6-1FC1-4AC0-8474-D1C72FCAF1E5}"/>
              </a:ext>
            </a:extLst>
          </p:cNvPr>
          <p:cNvSpPr/>
          <p:nvPr/>
        </p:nvSpPr>
        <p:spPr>
          <a:xfrm>
            <a:off x="8656798" y="2724538"/>
            <a:ext cx="332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надземного пешеходного моста через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р.Снежная</a:t>
            </a:r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п.Новоснежная</a:t>
            </a:r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Слюдянском</a:t>
            </a:r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Иркутской области</a:t>
            </a:r>
          </a:p>
          <a:p>
            <a:pPr algn="ctr" fontAlgn="ctr"/>
            <a:r>
              <a:rPr lang="ru-RU" sz="1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6 632,6 </a:t>
            </a:r>
            <a:r>
              <a:rPr lang="ru-RU" sz="14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D7229C-1B81-4780-838F-F079551ED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78681"/>
              </p:ext>
            </p:extLst>
          </p:nvPr>
        </p:nvGraphicFramePr>
        <p:xfrm>
          <a:off x="5574094" y="372611"/>
          <a:ext cx="4746820" cy="155067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16024">
                  <a:extLst>
                    <a:ext uri="{9D8B030D-6E8A-4147-A177-3AD203B41FA5}">
                      <a16:colId xmlns:a16="http://schemas.microsoft.com/office/drawing/2014/main" val="397156371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285547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53629744"/>
                    </a:ext>
                  </a:extLst>
                </a:gridCol>
                <a:gridCol w="930796">
                  <a:extLst>
                    <a:ext uri="{9D8B030D-6E8A-4147-A177-3AD203B41FA5}">
                      <a16:colId xmlns:a16="http://schemas.microsoft.com/office/drawing/2014/main" val="1040801745"/>
                    </a:ext>
                  </a:extLst>
                </a:gridCol>
              </a:tblGrid>
              <a:tr h="18799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294545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524666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293 701,40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6604263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дорожного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44 177,90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1753787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благоустройства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6 632,60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967697"/>
                  </a:ext>
                </a:extLst>
              </a:tr>
              <a:tr h="187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344 290,10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44 177,90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853430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5EC64D-8836-4C5E-89CE-527876384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25" t="5301" r="28794" b="41156"/>
          <a:stretch/>
        </p:blipFill>
        <p:spPr>
          <a:xfrm>
            <a:off x="8457017" y="4084734"/>
            <a:ext cx="3700911" cy="25244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5333EB-AB23-4803-B1C7-D25906233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4" y="2041753"/>
            <a:ext cx="4857509" cy="21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4D55FC-4906-46A8-BE21-76B1ECC06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75" y="1945770"/>
            <a:ext cx="4915185" cy="45683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6000" y="12884"/>
            <a:ext cx="891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F72071-C18A-47C4-A76F-72F8258CCBD0}"/>
              </a:ext>
            </a:extLst>
          </p:cNvPr>
          <p:cNvSpPr/>
          <p:nvPr/>
        </p:nvSpPr>
        <p:spPr>
          <a:xfrm>
            <a:off x="-7129" y="343857"/>
            <a:ext cx="7431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межбюджетных трансфертов, предоставляемых из бюджета Слюдянского муниципального района бюджетам городских и сельских поселений Слюдянского района, составляет в 2024 году 221 414,4 тыс. рублей, 2025 году 168 130,6 тыс. рублей, в 2026 году 163 121,3 тыс. рублей.</a:t>
            </a:r>
          </a:p>
          <a:p>
            <a:pPr indent="9017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предусмотрены иные межбюджетные трансферты на поддержку мер по обеспечению сбалансированности бюджетов городских и сельских поселений Слюдянского района: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2024 год в сумме 14 561,7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2025 год в сумме 14 098,9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2026 год в сумме 13 256,3 тыс. рублей.</a:t>
            </a:r>
          </a:p>
          <a:p>
            <a:pPr indent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указанных трансфертов устанавливается постановлением администрации Слюдянского муниципального района об утверждении Методики распределения иных межбюджетных трансфертов и о распределении иных межбюджетных трансфертов между бюджетами поселений.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0D6060-AAB3-48A4-9ED1-125CBB0A1223}"/>
              </a:ext>
            </a:extLst>
          </p:cNvPr>
          <p:cNvSpPr txBox="1"/>
          <p:nvPr/>
        </p:nvSpPr>
        <p:spPr>
          <a:xfrm>
            <a:off x="7658324" y="329181"/>
            <a:ext cx="4486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и сельские поселения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83AB0-510F-4F20-A184-0E764C02DBA8}"/>
              </a:ext>
            </a:extLst>
          </p:cNvPr>
          <p:cNvSpPr txBox="1"/>
          <p:nvPr/>
        </p:nvSpPr>
        <p:spPr>
          <a:xfrm>
            <a:off x="8140155" y="882289"/>
            <a:ext cx="170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Байкальское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Култукское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DC939D-C5D5-4839-BBDE-709BE9BB6A0A}"/>
              </a:ext>
            </a:extLst>
          </p:cNvPr>
          <p:cNvSpPr txBox="1"/>
          <p:nvPr/>
        </p:nvSpPr>
        <p:spPr>
          <a:xfrm>
            <a:off x="9846007" y="886513"/>
            <a:ext cx="2353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Портбайкальское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Новоснежнинское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Утуликское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Маритуйское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D547C30-BC37-4495-904B-9F6652987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58414"/>
              </p:ext>
            </p:extLst>
          </p:nvPr>
        </p:nvGraphicFramePr>
        <p:xfrm>
          <a:off x="128161" y="3530331"/>
          <a:ext cx="7161364" cy="2810228"/>
        </p:xfrm>
        <a:graphic>
          <a:graphicData uri="http://schemas.openxmlformats.org/drawingml/2006/table">
            <a:tbl>
              <a:tblPr/>
              <a:tblGrid>
                <a:gridCol w="2392699">
                  <a:extLst>
                    <a:ext uri="{9D8B030D-6E8A-4147-A177-3AD203B41FA5}">
                      <a16:colId xmlns:a16="http://schemas.microsoft.com/office/drawing/2014/main" val="1925825521"/>
                    </a:ext>
                  </a:extLst>
                </a:gridCol>
                <a:gridCol w="1589555">
                  <a:extLst>
                    <a:ext uri="{9D8B030D-6E8A-4147-A177-3AD203B41FA5}">
                      <a16:colId xmlns:a16="http://schemas.microsoft.com/office/drawing/2014/main" val="3443835006"/>
                    </a:ext>
                  </a:extLst>
                </a:gridCol>
                <a:gridCol w="1589555">
                  <a:extLst>
                    <a:ext uri="{9D8B030D-6E8A-4147-A177-3AD203B41FA5}">
                      <a16:colId xmlns:a16="http://schemas.microsoft.com/office/drawing/2014/main" val="978603670"/>
                    </a:ext>
                  </a:extLst>
                </a:gridCol>
                <a:gridCol w="1589555">
                  <a:extLst>
                    <a:ext uri="{9D8B030D-6E8A-4147-A177-3AD203B41FA5}">
                      <a16:colId xmlns:a16="http://schemas.microsoft.com/office/drawing/2014/main" val="1789505785"/>
                    </a:ext>
                  </a:extLst>
                </a:gridCol>
              </a:tblGrid>
              <a:tr h="2765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межбюджетных трансфертов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89932"/>
                  </a:ext>
                </a:extLst>
              </a:tr>
              <a:tr h="209687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61268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Слюдянское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47 837,0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35 621,6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8280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Байкальское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95 036,6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72 642,7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70 294,8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340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Култукское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25 425,5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18 773,8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53167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Быстринское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8290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Портбайкальское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1941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Новоснежнинское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7 700,8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515522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Маритуйское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1076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Утуликское МО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16 063,3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49207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221 414,4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168 130,6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163 121,3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16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19" y="144000"/>
            <a:ext cx="94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Слюдянского муниципального района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4BBB14-F1AD-4D8C-8B06-333B7BE4ACF6}"/>
              </a:ext>
            </a:extLst>
          </p:cNvPr>
          <p:cNvSpPr/>
          <p:nvPr/>
        </p:nvSpPr>
        <p:spPr>
          <a:xfrm>
            <a:off x="156000" y="594000"/>
            <a:ext cx="11970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1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Удельный вес непрограммных расходов составляет в 2024 году 1,0%, в 2025  году 1,1%, в 2026 году 0,9 %.</a:t>
            </a:r>
          </a:p>
          <a:p>
            <a:pPr algn="just">
              <a:lnSpc>
                <a:spcPts val="151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бюджетных ассигнований на обеспечение непрограммных направлений деятельности включены следующие расходы: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news1.ru/wp-content/uploads/2021/07/2-270.jpg">
            <a:extLst>
              <a:ext uri="{FF2B5EF4-FFF2-40B4-BE49-F238E27FC236}">
                <a16:creationId xmlns:a16="http://schemas.microsoft.com/office/drawing/2014/main" id="{3E941D2C-C1AE-437F-9D32-0CC1C7D1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1096702"/>
            <a:ext cx="2316711" cy="1619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pru.obs.ru-moscow-1.hc.sbercloud.ru/images/article/2018/11/22/2F7A5EDA-B14D-46CE-8926-51C04F7FC402.jpg">
            <a:extLst>
              <a:ext uri="{FF2B5EF4-FFF2-40B4-BE49-F238E27FC236}">
                <a16:creationId xmlns:a16="http://schemas.microsoft.com/office/drawing/2014/main" id="{B02CA9B8-CB8D-46AD-8EC2-DC53DAA1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4649323"/>
            <a:ext cx="2316711" cy="1524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os-mo.ru/upload/iblock/778/d41xqxpgi23o3az2mlzi4h30s69mkq9m/1.jpg">
            <a:extLst>
              <a:ext uri="{FF2B5EF4-FFF2-40B4-BE49-F238E27FC236}">
                <a16:creationId xmlns:a16="http://schemas.microsoft.com/office/drawing/2014/main" id="{C6F3A881-8DE4-488E-B64C-1990BED3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" y="2714759"/>
            <a:ext cx="2316711" cy="19345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7A839B5-45B2-403D-A7F4-507BC47D2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24374"/>
              </p:ext>
            </p:extLst>
          </p:nvPr>
        </p:nvGraphicFramePr>
        <p:xfrm>
          <a:off x="2556795" y="1128936"/>
          <a:ext cx="9483802" cy="539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8189">
                  <a:extLst>
                    <a:ext uri="{9D8B030D-6E8A-4147-A177-3AD203B41FA5}">
                      <a16:colId xmlns:a16="http://schemas.microsoft.com/office/drawing/2014/main" val="1803806966"/>
                    </a:ext>
                  </a:extLst>
                </a:gridCol>
                <a:gridCol w="1006754">
                  <a:extLst>
                    <a:ext uri="{9D8B030D-6E8A-4147-A177-3AD203B41FA5}">
                      <a16:colId xmlns:a16="http://schemas.microsoft.com/office/drawing/2014/main" val="2131370218"/>
                    </a:ext>
                  </a:extLst>
                </a:gridCol>
                <a:gridCol w="1125977">
                  <a:extLst>
                    <a:ext uri="{9D8B030D-6E8A-4147-A177-3AD203B41FA5}">
                      <a16:colId xmlns:a16="http://schemas.microsoft.com/office/drawing/2014/main" val="1883230387"/>
                    </a:ext>
                  </a:extLst>
                </a:gridCol>
                <a:gridCol w="952882">
                  <a:extLst>
                    <a:ext uri="{9D8B030D-6E8A-4147-A177-3AD203B41FA5}">
                      <a16:colId xmlns:a16="http://schemas.microsoft.com/office/drawing/2014/main" val="451542615"/>
                    </a:ext>
                  </a:extLst>
                </a:gridCol>
              </a:tblGrid>
              <a:tr h="23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3883"/>
                  </a:ext>
                </a:extLst>
              </a:tr>
              <a:tr h="260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ctr"/>
                </a:tc>
                <a:extLst>
                  <a:ext uri="{0D108BD9-81ED-4DB2-BD59-A6C34878D82A}">
                    <a16:rowId xmlns:a16="http://schemas.microsoft.com/office/drawing/2014/main" val="2354734856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выплаты муниципальных пенсий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947288926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представительного органа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1 808,1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1 906,1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1 735,5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033967953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Депутаты представительного органа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785516251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аппарат представительного органа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987847599"/>
                  </a:ext>
                </a:extLst>
              </a:tr>
              <a:tr h="235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Выборы депутатов думы Слюдянского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4 253,1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1839018839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 Администрации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778267918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резервного фонда Администрации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646832678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1558333942"/>
                  </a:ext>
                </a:extLst>
              </a:tr>
              <a:tr h="572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областных государственных полномочий по организации проведения мероприятий по отлову и содержанию безнадзорных собак и кошек в границах населенных пунктов Иркутской области.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370246093"/>
                  </a:ext>
                </a:extLst>
              </a:tr>
              <a:tr h="280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Контрольно-счетная палата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3 932,4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5 644,4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5 267,5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2698306387"/>
                  </a:ext>
                </a:extLst>
              </a:tr>
              <a:tr h="4266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части полномочий по решению вопросов местного значения в соответствии с заключенными соглашениями по осуществлению финансового контроля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1 983,9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622669733"/>
                  </a:ext>
                </a:extLst>
              </a:tr>
              <a:tr h="19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18 879,4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16 646,5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14 225,8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2" marR="49902" marT="0" marB="0" anchor="b"/>
                </a:tc>
                <a:extLst>
                  <a:ext uri="{0D108BD9-81ED-4DB2-BD59-A6C34878D82A}">
                    <a16:rowId xmlns:a16="http://schemas.microsoft.com/office/drawing/2014/main" val="3505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1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10" y="882842"/>
            <a:ext cx="7110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бюджета: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- 2024 год -31 144,3 тыс. рублей или 9,9% утвержденного общего годового объема доходов бюджета Слюдянского муниципального района, без учета утвержденного объема безвозмездных поступлений;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- 2025 год -32 338,8 тыс. рублей или 9,9%;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- 2026 год -32 902,7 тыс. рублей или 9,8%.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района: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кредитов от кредитных организаций запланировано соответственно по годам 27 144,3 тыс. рублей, 32 338,8 тыс. рублей, 32 902,7 тыс. рублей.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кредитов от других бюджетов бюджетной системы Российской федерации бюджетами муниципальных районов за счет бюджетных кредитов на пополнение остатков средств на счетах бюджетов субъектов Российской Федерации (местных бюджетов) в 2024 году в сумме 12 000 тыс. рублей;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погашение бюджетных кредитов на пополнение остатков средств на счетах бюджетов субъектов Российской Федерации (местных бюджетов) в 2024 году в сумме 12 000 тыс. рублей,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долга: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2025 года 27 144,3 тыс. рублей,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2026 года 59 483,2 тыс. рублей, 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2027 года 92 385,9 тыс. рублей.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7080" y="99000"/>
            <a:ext cx="9557840" cy="792707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БЮДЖЕТА, ИСТОЧНИКИ ФИНАНСИРОВАНИЯ </a:t>
            </a:r>
            <a:br>
              <a:rPr lang="en-US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СЛЮДЯНСКого</a:t>
            </a:r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800" b="1" cap="all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BE1C45-D4D0-451D-9D43-5AF650C3D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00" y="1899000"/>
            <a:ext cx="4793363" cy="31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431800" y="854994"/>
            <a:ext cx="11328400" cy="1945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Слюдянского муниципального района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665904  г. Слюдянка, ул. Ленина, 110.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тел./факс (39544) 51-6-10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fin30@govirk.ru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466" y="1089000"/>
            <a:ext cx="563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5FCCDF-38CA-40BD-8C29-5AA5CDFC8F49}"/>
              </a:ext>
            </a:extLst>
          </p:cNvPr>
          <p:cNvSpPr/>
          <p:nvPr/>
        </p:nvSpPr>
        <p:spPr>
          <a:xfrm>
            <a:off x="3711000" y="4057651"/>
            <a:ext cx="592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www.sludyanka.ru</a:t>
            </a:r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101"/>
          <p:cNvGrpSpPr/>
          <p:nvPr/>
        </p:nvGrpSpPr>
        <p:grpSpPr>
          <a:xfrm flipV="1">
            <a:off x="2862350" y="3859750"/>
            <a:ext cx="1257890" cy="290586"/>
            <a:chOff x="5415884" y="5007622"/>
            <a:chExt cx="1648950" cy="353770"/>
          </a:xfrm>
        </p:grpSpPr>
        <p:sp>
          <p:nvSpPr>
            <p:cNvPr id="72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3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104"/>
          <p:cNvGrpSpPr/>
          <p:nvPr/>
        </p:nvGrpSpPr>
        <p:grpSpPr>
          <a:xfrm flipV="1">
            <a:off x="2745567" y="1166411"/>
            <a:ext cx="1324944" cy="289545"/>
            <a:chOff x="5415884" y="5007622"/>
            <a:chExt cx="1648950" cy="353770"/>
          </a:xfrm>
        </p:grpSpPr>
        <p:sp>
          <p:nvSpPr>
            <p:cNvPr id="48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9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101"/>
          <p:cNvGrpSpPr/>
          <p:nvPr/>
        </p:nvGrpSpPr>
        <p:grpSpPr>
          <a:xfrm flipV="1">
            <a:off x="2872128" y="2534811"/>
            <a:ext cx="1257890" cy="290586"/>
            <a:chOff x="5415884" y="5007622"/>
            <a:chExt cx="1648950" cy="353770"/>
          </a:xfrm>
        </p:grpSpPr>
        <p:sp>
          <p:nvSpPr>
            <p:cNvPr id="45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6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组合 29"/>
          <p:cNvGrpSpPr/>
          <p:nvPr/>
        </p:nvGrpSpPr>
        <p:grpSpPr>
          <a:xfrm>
            <a:off x="1591138" y="713807"/>
            <a:ext cx="1590238" cy="1316018"/>
            <a:chOff x="3978461" y="2452512"/>
            <a:chExt cx="1505319" cy="1297689"/>
          </a:xfrm>
        </p:grpSpPr>
        <p:sp>
          <p:nvSpPr>
            <p:cNvPr id="120" name="梯形 30"/>
            <p:cNvSpPr/>
            <p:nvPr/>
          </p:nvSpPr>
          <p:spPr>
            <a:xfrm>
              <a:off x="4344623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1" name="六边形 31"/>
            <p:cNvSpPr/>
            <p:nvPr/>
          </p:nvSpPr>
          <p:spPr>
            <a:xfrm>
              <a:off x="3978461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2" name="任意多边形 32"/>
            <p:cNvSpPr/>
            <p:nvPr/>
          </p:nvSpPr>
          <p:spPr>
            <a:xfrm>
              <a:off x="4051993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3" name="梯形 71"/>
            <p:cNvSpPr/>
            <p:nvPr/>
          </p:nvSpPr>
          <p:spPr>
            <a:xfrm rot="14580000" flipH="1">
              <a:off x="4859296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34"/>
            <p:cNvSpPr/>
            <p:nvPr/>
          </p:nvSpPr>
          <p:spPr>
            <a:xfrm>
              <a:off x="4052375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5" name="梯形 35"/>
            <p:cNvSpPr/>
            <p:nvPr/>
          </p:nvSpPr>
          <p:spPr>
            <a:xfrm flipV="1">
              <a:off x="4344623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1594833" y="2093435"/>
            <a:ext cx="1636374" cy="1339611"/>
            <a:chOff x="3978461" y="3747190"/>
            <a:chExt cx="1505319" cy="1297689"/>
          </a:xfrm>
        </p:grpSpPr>
        <p:sp>
          <p:nvSpPr>
            <p:cNvPr id="8" name="梯形 40"/>
            <p:cNvSpPr/>
            <p:nvPr/>
          </p:nvSpPr>
          <p:spPr>
            <a:xfrm>
              <a:off x="4344623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" name="梯形 41"/>
            <p:cNvSpPr/>
            <p:nvPr/>
          </p:nvSpPr>
          <p:spPr>
            <a:xfrm flipV="1">
              <a:off x="4344623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" name="六边形 42"/>
            <p:cNvSpPr/>
            <p:nvPr/>
          </p:nvSpPr>
          <p:spPr>
            <a:xfrm>
              <a:off x="3978461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43"/>
            <p:cNvSpPr/>
            <p:nvPr/>
          </p:nvSpPr>
          <p:spPr>
            <a:xfrm>
              <a:off x="4051993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" name="梯形 71"/>
            <p:cNvSpPr/>
            <p:nvPr/>
          </p:nvSpPr>
          <p:spPr>
            <a:xfrm rot="14580000" flipH="1">
              <a:off x="4859296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45"/>
            <p:cNvSpPr/>
            <p:nvPr/>
          </p:nvSpPr>
          <p:spPr>
            <a:xfrm>
              <a:off x="4052375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56"/>
          <p:cNvGrpSpPr/>
          <p:nvPr/>
        </p:nvGrpSpPr>
        <p:grpSpPr>
          <a:xfrm>
            <a:off x="1755789" y="2326772"/>
            <a:ext cx="1286423" cy="873002"/>
            <a:chOff x="6515137" y="2679573"/>
            <a:chExt cx="1176722" cy="843565"/>
          </a:xfrm>
        </p:grpSpPr>
        <p:sp>
          <p:nvSpPr>
            <p:cNvPr id="22" name="六边形 57"/>
            <p:cNvSpPr/>
            <p:nvPr/>
          </p:nvSpPr>
          <p:spPr>
            <a:xfrm>
              <a:off x="6614230" y="2679573"/>
              <a:ext cx="978537" cy="843565"/>
            </a:xfrm>
            <a:prstGeom prst="hexagon">
              <a:avLst/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23" name="文本框 47"/>
            <p:cNvSpPr txBox="1"/>
            <p:nvPr/>
          </p:nvSpPr>
          <p:spPr>
            <a:xfrm>
              <a:off x="6515137" y="2959340"/>
              <a:ext cx="1176722" cy="25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Расходы</a:t>
              </a:r>
              <a:endParaRPr lang="zh-CN" altLang="en-US" sz="1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4" name="组合 69"/>
          <p:cNvGrpSpPr/>
          <p:nvPr/>
        </p:nvGrpSpPr>
        <p:grpSpPr>
          <a:xfrm>
            <a:off x="1641778" y="3481745"/>
            <a:ext cx="1611515" cy="1311898"/>
            <a:chOff x="5164627" y="4382948"/>
            <a:chExt cx="1505319" cy="1297689"/>
          </a:xfrm>
        </p:grpSpPr>
        <p:sp>
          <p:nvSpPr>
            <p:cNvPr id="35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6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7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9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86"/>
          <p:cNvGrpSpPr/>
          <p:nvPr/>
        </p:nvGrpSpPr>
        <p:grpSpPr>
          <a:xfrm>
            <a:off x="1877544" y="944076"/>
            <a:ext cx="1037419" cy="851960"/>
            <a:chOff x="5291634" y="552142"/>
            <a:chExt cx="1242834" cy="1021023"/>
          </a:xfrm>
        </p:grpSpPr>
        <p:sp>
          <p:nvSpPr>
            <p:cNvPr id="42" name="六边形 87"/>
            <p:cNvSpPr/>
            <p:nvPr/>
          </p:nvSpPr>
          <p:spPr>
            <a:xfrm>
              <a:off x="5291634" y="552142"/>
              <a:ext cx="1242834" cy="1021023"/>
            </a:xfrm>
            <a:prstGeom prst="hexagon">
              <a:avLst/>
            </a:prstGeom>
            <a:solidFill>
              <a:srgbClr val="FFB8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3" name="文本框 54"/>
            <p:cNvSpPr txBox="1"/>
            <p:nvPr/>
          </p:nvSpPr>
          <p:spPr>
            <a:xfrm>
              <a:off x="5364969" y="886063"/>
              <a:ext cx="1070200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Доходы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0" name="组合 107"/>
          <p:cNvGrpSpPr/>
          <p:nvPr/>
        </p:nvGrpSpPr>
        <p:grpSpPr>
          <a:xfrm>
            <a:off x="6136936" y="3486228"/>
            <a:ext cx="1799894" cy="733975"/>
            <a:chOff x="1781271" y="1584323"/>
            <a:chExt cx="2156285" cy="879621"/>
          </a:xfrm>
        </p:grpSpPr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798061" y="1709757"/>
              <a:ext cx="346328" cy="247893"/>
            </a:xfrm>
            <a:custGeom>
              <a:avLst/>
              <a:gdLst>
                <a:gd name="T0" fmla="*/ 92 w 244"/>
                <a:gd name="T1" fmla="*/ 48 h 175"/>
                <a:gd name="T2" fmla="*/ 102 w 244"/>
                <a:gd name="T3" fmla="*/ 27 h 175"/>
                <a:gd name="T4" fmla="*/ 75 w 244"/>
                <a:gd name="T5" fmla="*/ 0 h 175"/>
                <a:gd name="T6" fmla="*/ 48 w 244"/>
                <a:gd name="T7" fmla="*/ 27 h 175"/>
                <a:gd name="T8" fmla="*/ 58 w 244"/>
                <a:gd name="T9" fmla="*/ 48 h 175"/>
                <a:gd name="T10" fmla="*/ 10 w 244"/>
                <a:gd name="T11" fmla="*/ 123 h 175"/>
                <a:gd name="T12" fmla="*/ 46 w 244"/>
                <a:gd name="T13" fmla="*/ 97 h 175"/>
                <a:gd name="T14" fmla="*/ 32 w 244"/>
                <a:gd name="T15" fmla="*/ 175 h 175"/>
                <a:gd name="T16" fmla="*/ 57 w 244"/>
                <a:gd name="T17" fmla="*/ 175 h 175"/>
                <a:gd name="T18" fmla="*/ 75 w 244"/>
                <a:gd name="T19" fmla="*/ 142 h 175"/>
                <a:gd name="T20" fmla="*/ 93 w 244"/>
                <a:gd name="T21" fmla="*/ 175 h 175"/>
                <a:gd name="T22" fmla="*/ 118 w 244"/>
                <a:gd name="T23" fmla="*/ 175 h 175"/>
                <a:gd name="T24" fmla="*/ 104 w 244"/>
                <a:gd name="T25" fmla="*/ 97 h 175"/>
                <a:gd name="T26" fmla="*/ 140 w 244"/>
                <a:gd name="T27" fmla="*/ 123 h 175"/>
                <a:gd name="T28" fmla="*/ 92 w 244"/>
                <a:gd name="T29" fmla="*/ 48 h 175"/>
                <a:gd name="T30" fmla="*/ 208 w 244"/>
                <a:gd name="T31" fmla="*/ 97 h 175"/>
                <a:gd name="T32" fmla="*/ 214 w 244"/>
                <a:gd name="T33" fmla="*/ 84 h 175"/>
                <a:gd name="T34" fmla="*/ 198 w 244"/>
                <a:gd name="T35" fmla="*/ 68 h 175"/>
                <a:gd name="T36" fmla="*/ 181 w 244"/>
                <a:gd name="T37" fmla="*/ 84 h 175"/>
                <a:gd name="T38" fmla="*/ 187 w 244"/>
                <a:gd name="T39" fmla="*/ 97 h 175"/>
                <a:gd name="T40" fmla="*/ 158 w 244"/>
                <a:gd name="T41" fmla="*/ 143 h 175"/>
                <a:gd name="T42" fmla="*/ 180 w 244"/>
                <a:gd name="T43" fmla="*/ 127 h 175"/>
                <a:gd name="T44" fmla="*/ 171 w 244"/>
                <a:gd name="T45" fmla="*/ 175 h 175"/>
                <a:gd name="T46" fmla="*/ 186 w 244"/>
                <a:gd name="T47" fmla="*/ 175 h 175"/>
                <a:gd name="T48" fmla="*/ 198 w 244"/>
                <a:gd name="T49" fmla="*/ 155 h 175"/>
                <a:gd name="T50" fmla="*/ 209 w 244"/>
                <a:gd name="T51" fmla="*/ 175 h 175"/>
                <a:gd name="T52" fmla="*/ 224 w 244"/>
                <a:gd name="T53" fmla="*/ 175 h 175"/>
                <a:gd name="T54" fmla="*/ 216 w 244"/>
                <a:gd name="T55" fmla="*/ 127 h 175"/>
                <a:gd name="T56" fmla="*/ 237 w 244"/>
                <a:gd name="T57" fmla="*/ 143 h 175"/>
                <a:gd name="T58" fmla="*/ 208 w 244"/>
                <a:gd name="T5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175">
                  <a:moveTo>
                    <a:pt x="92" y="48"/>
                  </a:moveTo>
                  <a:cubicBezTo>
                    <a:pt x="98" y="43"/>
                    <a:pt x="102" y="36"/>
                    <a:pt x="102" y="27"/>
                  </a:cubicBezTo>
                  <a:cubicBezTo>
                    <a:pt x="102" y="12"/>
                    <a:pt x="90" y="0"/>
                    <a:pt x="75" y="0"/>
                  </a:cubicBezTo>
                  <a:cubicBezTo>
                    <a:pt x="60" y="0"/>
                    <a:pt x="48" y="12"/>
                    <a:pt x="48" y="27"/>
                  </a:cubicBezTo>
                  <a:cubicBezTo>
                    <a:pt x="48" y="36"/>
                    <a:pt x="52" y="43"/>
                    <a:pt x="58" y="48"/>
                  </a:cubicBezTo>
                  <a:cubicBezTo>
                    <a:pt x="31" y="58"/>
                    <a:pt x="0" y="113"/>
                    <a:pt x="10" y="123"/>
                  </a:cubicBezTo>
                  <a:cubicBezTo>
                    <a:pt x="19" y="131"/>
                    <a:pt x="34" y="114"/>
                    <a:pt x="46" y="97"/>
                  </a:cubicBezTo>
                  <a:cubicBezTo>
                    <a:pt x="39" y="123"/>
                    <a:pt x="34" y="151"/>
                    <a:pt x="32" y="175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7" y="161"/>
                    <a:pt x="66" y="142"/>
                    <a:pt x="75" y="142"/>
                  </a:cubicBezTo>
                  <a:cubicBezTo>
                    <a:pt x="84" y="142"/>
                    <a:pt x="93" y="161"/>
                    <a:pt x="93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6" y="151"/>
                    <a:pt x="111" y="123"/>
                    <a:pt x="104" y="97"/>
                  </a:cubicBezTo>
                  <a:cubicBezTo>
                    <a:pt x="116" y="114"/>
                    <a:pt x="131" y="131"/>
                    <a:pt x="140" y="123"/>
                  </a:cubicBezTo>
                  <a:cubicBezTo>
                    <a:pt x="150" y="113"/>
                    <a:pt x="119" y="58"/>
                    <a:pt x="92" y="48"/>
                  </a:cubicBezTo>
                  <a:close/>
                  <a:moveTo>
                    <a:pt x="208" y="97"/>
                  </a:moveTo>
                  <a:cubicBezTo>
                    <a:pt x="212" y="94"/>
                    <a:pt x="214" y="89"/>
                    <a:pt x="214" y="84"/>
                  </a:cubicBezTo>
                  <a:cubicBezTo>
                    <a:pt x="214" y="75"/>
                    <a:pt x="207" y="68"/>
                    <a:pt x="198" y="68"/>
                  </a:cubicBezTo>
                  <a:cubicBezTo>
                    <a:pt x="188" y="68"/>
                    <a:pt x="181" y="75"/>
                    <a:pt x="181" y="84"/>
                  </a:cubicBezTo>
                  <a:cubicBezTo>
                    <a:pt x="181" y="89"/>
                    <a:pt x="183" y="94"/>
                    <a:pt x="187" y="97"/>
                  </a:cubicBezTo>
                  <a:cubicBezTo>
                    <a:pt x="170" y="103"/>
                    <a:pt x="151" y="137"/>
                    <a:pt x="158" y="143"/>
                  </a:cubicBezTo>
                  <a:cubicBezTo>
                    <a:pt x="163" y="148"/>
                    <a:pt x="172" y="137"/>
                    <a:pt x="180" y="127"/>
                  </a:cubicBezTo>
                  <a:cubicBezTo>
                    <a:pt x="176" y="143"/>
                    <a:pt x="173" y="160"/>
                    <a:pt x="171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67"/>
                    <a:pt x="192" y="155"/>
                    <a:pt x="198" y="155"/>
                  </a:cubicBezTo>
                  <a:cubicBezTo>
                    <a:pt x="203" y="155"/>
                    <a:pt x="209" y="167"/>
                    <a:pt x="209" y="175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3" y="160"/>
                    <a:pt x="219" y="143"/>
                    <a:pt x="216" y="127"/>
                  </a:cubicBezTo>
                  <a:cubicBezTo>
                    <a:pt x="223" y="137"/>
                    <a:pt x="232" y="148"/>
                    <a:pt x="237" y="143"/>
                  </a:cubicBezTo>
                  <a:cubicBezTo>
                    <a:pt x="244" y="137"/>
                    <a:pt x="225" y="103"/>
                    <a:pt x="208" y="97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2091155" y="1584323"/>
              <a:ext cx="184640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Профицит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3" name="文本框 113"/>
            <p:cNvSpPr txBox="1"/>
            <p:nvPr/>
          </p:nvSpPr>
          <p:spPr>
            <a:xfrm>
              <a:off x="1781271" y="2015177"/>
              <a:ext cx="2040205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доходов бюджета над расходами</a:t>
              </a:r>
            </a:p>
          </p:txBody>
        </p:sp>
      </p:grpSp>
      <p:grpSp>
        <p:nvGrpSpPr>
          <p:cNvPr id="54" name="组合 111"/>
          <p:cNvGrpSpPr/>
          <p:nvPr/>
        </p:nvGrpSpPr>
        <p:grpSpPr>
          <a:xfrm>
            <a:off x="6149947" y="4851773"/>
            <a:ext cx="2292558" cy="1635570"/>
            <a:chOff x="1726464" y="2985402"/>
            <a:chExt cx="2390276" cy="1195575"/>
          </a:xfrm>
        </p:grpSpPr>
        <p:grpSp>
          <p:nvGrpSpPr>
            <p:cNvPr id="55" name="组合 112"/>
            <p:cNvGrpSpPr/>
            <p:nvPr/>
          </p:nvGrpSpPr>
          <p:grpSpPr>
            <a:xfrm>
              <a:off x="1816002" y="3028151"/>
              <a:ext cx="273219" cy="254594"/>
              <a:chOff x="8578850" y="286403"/>
              <a:chExt cx="793192" cy="739122"/>
            </a:xfrm>
            <a:solidFill>
              <a:srgbClr val="E87071"/>
            </a:solidFill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8578850" y="530225"/>
                <a:ext cx="615950" cy="495300"/>
              </a:xfrm>
              <a:custGeom>
                <a:avLst/>
                <a:gdLst>
                  <a:gd name="T0" fmla="*/ 164 w 164"/>
                  <a:gd name="T1" fmla="*/ 59 h 132"/>
                  <a:gd name="T2" fmla="*/ 131 w 164"/>
                  <a:gd name="T3" fmla="*/ 63 h 132"/>
                  <a:gd name="T4" fmla="*/ 108 w 164"/>
                  <a:gd name="T5" fmla="*/ 61 h 132"/>
                  <a:gd name="T6" fmla="*/ 76 w 164"/>
                  <a:gd name="T7" fmla="*/ 83 h 132"/>
                  <a:gd name="T8" fmla="*/ 77 w 164"/>
                  <a:gd name="T9" fmla="*/ 50 h 132"/>
                  <a:gd name="T10" fmla="*/ 41 w 164"/>
                  <a:gd name="T11" fmla="*/ 0 h 132"/>
                  <a:gd name="T12" fmla="*/ 0 w 164"/>
                  <a:gd name="T13" fmla="*/ 48 h 132"/>
                  <a:gd name="T14" fmla="*/ 83 w 164"/>
                  <a:gd name="T15" fmla="*/ 105 h 132"/>
                  <a:gd name="T16" fmla="*/ 108 w 164"/>
                  <a:gd name="T17" fmla="*/ 102 h 132"/>
                  <a:gd name="T18" fmla="*/ 138 w 164"/>
                  <a:gd name="T19" fmla="*/ 132 h 132"/>
                  <a:gd name="T20" fmla="*/ 130 w 164"/>
                  <a:gd name="T21" fmla="*/ 95 h 132"/>
                  <a:gd name="T22" fmla="*/ 164 w 164"/>
                  <a:gd name="T23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2">
                    <a:moveTo>
                      <a:pt x="164" y="59"/>
                    </a:moveTo>
                    <a:cubicBezTo>
                      <a:pt x="154" y="62"/>
                      <a:pt x="143" y="63"/>
                      <a:pt x="131" y="63"/>
                    </a:cubicBezTo>
                    <a:cubicBezTo>
                      <a:pt x="123" y="63"/>
                      <a:pt x="115" y="62"/>
                      <a:pt x="108" y="61"/>
                    </a:cubicBezTo>
                    <a:cubicBezTo>
                      <a:pt x="104" y="64"/>
                      <a:pt x="76" y="83"/>
                      <a:pt x="76" y="83"/>
                    </a:cubicBezTo>
                    <a:cubicBezTo>
                      <a:pt x="76" y="83"/>
                      <a:pt x="76" y="56"/>
                      <a:pt x="77" y="50"/>
                    </a:cubicBezTo>
                    <a:cubicBezTo>
                      <a:pt x="55" y="38"/>
                      <a:pt x="41" y="20"/>
                      <a:pt x="41" y="0"/>
                    </a:cubicBezTo>
                    <a:cubicBezTo>
                      <a:pt x="17" y="10"/>
                      <a:pt x="0" y="28"/>
                      <a:pt x="0" y="48"/>
                    </a:cubicBezTo>
                    <a:cubicBezTo>
                      <a:pt x="0" y="80"/>
                      <a:pt x="37" y="105"/>
                      <a:pt x="83" y="105"/>
                    </a:cubicBezTo>
                    <a:cubicBezTo>
                      <a:pt x="92" y="105"/>
                      <a:pt x="100" y="104"/>
                      <a:pt x="108" y="10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48" y="87"/>
                      <a:pt x="160" y="74"/>
                      <a:pt x="16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8752916" y="286403"/>
                <a:ext cx="619126" cy="469901"/>
              </a:xfrm>
              <a:custGeom>
                <a:avLst/>
                <a:gdLst>
                  <a:gd name="T0" fmla="*/ 83 w 165"/>
                  <a:gd name="T1" fmla="*/ 0 h 125"/>
                  <a:gd name="T2" fmla="*/ 0 w 165"/>
                  <a:gd name="T3" fmla="*/ 56 h 125"/>
                  <a:gd name="T4" fmla="*/ 36 w 165"/>
                  <a:gd name="T5" fmla="*/ 102 h 125"/>
                  <a:gd name="T6" fmla="*/ 35 w 165"/>
                  <a:gd name="T7" fmla="*/ 125 h 125"/>
                  <a:gd name="T8" fmla="*/ 57 w 165"/>
                  <a:gd name="T9" fmla="*/ 110 h 125"/>
                  <a:gd name="T10" fmla="*/ 83 w 165"/>
                  <a:gd name="T11" fmla="*/ 113 h 125"/>
                  <a:gd name="T12" fmla="*/ 165 w 165"/>
                  <a:gd name="T13" fmla="*/ 56 h 125"/>
                  <a:gd name="T14" fmla="*/ 83 w 165"/>
                  <a:gd name="T1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5">
                    <a:moveTo>
                      <a:pt x="83" y="0"/>
                    </a:moveTo>
                    <a:cubicBezTo>
                      <a:pt x="37" y="0"/>
                      <a:pt x="0" y="25"/>
                      <a:pt x="0" y="56"/>
                    </a:cubicBezTo>
                    <a:cubicBezTo>
                      <a:pt x="0" y="75"/>
                      <a:pt x="14" y="92"/>
                      <a:pt x="36" y="10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5" y="112"/>
                      <a:pt x="74" y="113"/>
                      <a:pt x="83" y="113"/>
                    </a:cubicBezTo>
                    <a:cubicBezTo>
                      <a:pt x="128" y="113"/>
                      <a:pt x="165" y="87"/>
                      <a:pt x="165" y="56"/>
                    </a:cubicBezTo>
                    <a:cubicBezTo>
                      <a:pt x="165" y="25"/>
                      <a:pt x="128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159"/>
            <p:cNvSpPr txBox="1"/>
            <p:nvPr/>
          </p:nvSpPr>
          <p:spPr>
            <a:xfrm>
              <a:off x="2024249" y="2985402"/>
              <a:ext cx="2034746" cy="45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Консолидированный бюджет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7" name="文本框 113"/>
            <p:cNvSpPr txBox="1"/>
            <p:nvPr/>
          </p:nvSpPr>
          <p:spPr>
            <a:xfrm>
              <a:off x="1726464" y="3362867"/>
              <a:ext cx="2390276" cy="8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свод бюджетов бюджетной системы </a:t>
              </a: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на соответствующей территории (без учета межбюджетных трансфертов между этими бюджетами)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60" name="组合 123"/>
          <p:cNvGrpSpPr/>
          <p:nvPr/>
        </p:nvGrpSpPr>
        <p:grpSpPr>
          <a:xfrm>
            <a:off x="4000843" y="868749"/>
            <a:ext cx="1892025" cy="632413"/>
            <a:chOff x="8573242" y="2380412"/>
            <a:chExt cx="2266659" cy="757902"/>
          </a:xfrm>
        </p:grpSpPr>
        <p:sp>
          <p:nvSpPr>
            <p:cNvPr id="61" name="文本框 117"/>
            <p:cNvSpPr txBox="1"/>
            <p:nvPr/>
          </p:nvSpPr>
          <p:spPr>
            <a:xfrm>
              <a:off x="8949048" y="2385250"/>
              <a:ext cx="1645308" cy="36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Доходы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8573242" y="2380412"/>
              <a:ext cx="307453" cy="267243"/>
              <a:chOff x="4838" y="1902"/>
              <a:chExt cx="497" cy="432"/>
            </a:xfrm>
            <a:solidFill>
              <a:srgbClr val="FFB850"/>
            </a:solidFill>
          </p:grpSpPr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5001" y="1999"/>
                <a:ext cx="334" cy="335"/>
              </a:xfrm>
              <a:custGeom>
                <a:avLst/>
                <a:gdLst>
                  <a:gd name="T0" fmla="*/ 9 w 80"/>
                  <a:gd name="T1" fmla="*/ 19 h 80"/>
                  <a:gd name="T2" fmla="*/ 10 w 80"/>
                  <a:gd name="T3" fmla="*/ 26 h 80"/>
                  <a:gd name="T4" fmla="*/ 5 w 80"/>
                  <a:gd name="T5" fmla="*/ 27 h 80"/>
                  <a:gd name="T6" fmla="*/ 0 w 80"/>
                  <a:gd name="T7" fmla="*/ 31 h 80"/>
                  <a:gd name="T8" fmla="*/ 3 w 80"/>
                  <a:gd name="T9" fmla="*/ 37 h 80"/>
                  <a:gd name="T10" fmla="*/ 7 w 80"/>
                  <a:gd name="T11" fmla="*/ 42 h 80"/>
                  <a:gd name="T12" fmla="*/ 3 w 80"/>
                  <a:gd name="T13" fmla="*/ 46 h 80"/>
                  <a:gd name="T14" fmla="*/ 1 w 80"/>
                  <a:gd name="T15" fmla="*/ 52 h 80"/>
                  <a:gd name="T16" fmla="*/ 7 w 80"/>
                  <a:gd name="T17" fmla="*/ 56 h 80"/>
                  <a:gd name="T18" fmla="*/ 11 w 80"/>
                  <a:gd name="T19" fmla="*/ 57 h 80"/>
                  <a:gd name="T20" fmla="*/ 11 w 80"/>
                  <a:gd name="T21" fmla="*/ 63 h 80"/>
                  <a:gd name="T22" fmla="*/ 13 w 80"/>
                  <a:gd name="T23" fmla="*/ 70 h 80"/>
                  <a:gd name="T24" fmla="*/ 19 w 80"/>
                  <a:gd name="T25" fmla="*/ 70 h 80"/>
                  <a:gd name="T26" fmla="*/ 25 w 80"/>
                  <a:gd name="T27" fmla="*/ 70 h 80"/>
                  <a:gd name="T28" fmla="*/ 27 w 80"/>
                  <a:gd name="T29" fmla="*/ 74 h 80"/>
                  <a:gd name="T30" fmla="*/ 31 w 80"/>
                  <a:gd name="T31" fmla="*/ 79 h 80"/>
                  <a:gd name="T32" fmla="*/ 37 w 80"/>
                  <a:gd name="T33" fmla="*/ 76 h 80"/>
                  <a:gd name="T34" fmla="*/ 42 w 80"/>
                  <a:gd name="T35" fmla="*/ 73 h 80"/>
                  <a:gd name="T36" fmla="*/ 46 w 80"/>
                  <a:gd name="T37" fmla="*/ 76 h 80"/>
                  <a:gd name="T38" fmla="*/ 52 w 80"/>
                  <a:gd name="T39" fmla="*/ 78 h 80"/>
                  <a:gd name="T40" fmla="*/ 56 w 80"/>
                  <a:gd name="T41" fmla="*/ 73 h 80"/>
                  <a:gd name="T42" fmla="*/ 58 w 80"/>
                  <a:gd name="T43" fmla="*/ 67 h 80"/>
                  <a:gd name="T44" fmla="*/ 63 w 80"/>
                  <a:gd name="T45" fmla="*/ 68 h 80"/>
                  <a:gd name="T46" fmla="*/ 69 w 80"/>
                  <a:gd name="T47" fmla="*/ 67 h 80"/>
                  <a:gd name="T48" fmla="*/ 70 w 80"/>
                  <a:gd name="T49" fmla="*/ 60 h 80"/>
                  <a:gd name="T50" fmla="*/ 69 w 80"/>
                  <a:gd name="T51" fmla="*/ 54 h 80"/>
                  <a:gd name="T52" fmla="*/ 74 w 80"/>
                  <a:gd name="T53" fmla="*/ 53 h 80"/>
                  <a:gd name="T54" fmla="*/ 79 w 80"/>
                  <a:gd name="T55" fmla="*/ 48 h 80"/>
                  <a:gd name="T56" fmla="*/ 76 w 80"/>
                  <a:gd name="T57" fmla="*/ 42 h 80"/>
                  <a:gd name="T58" fmla="*/ 72 w 80"/>
                  <a:gd name="T59" fmla="*/ 37 h 80"/>
                  <a:gd name="T60" fmla="*/ 76 w 80"/>
                  <a:gd name="T61" fmla="*/ 34 h 80"/>
                  <a:gd name="T62" fmla="*/ 78 w 80"/>
                  <a:gd name="T63" fmla="*/ 27 h 80"/>
                  <a:gd name="T64" fmla="*/ 73 w 80"/>
                  <a:gd name="T65" fmla="*/ 24 h 80"/>
                  <a:gd name="T66" fmla="*/ 67 w 80"/>
                  <a:gd name="T67" fmla="*/ 21 h 80"/>
                  <a:gd name="T68" fmla="*/ 68 w 80"/>
                  <a:gd name="T69" fmla="*/ 16 h 80"/>
                  <a:gd name="T70" fmla="*/ 67 w 80"/>
                  <a:gd name="T71" fmla="*/ 10 h 80"/>
                  <a:gd name="T72" fmla="*/ 60 w 80"/>
                  <a:gd name="T73" fmla="*/ 9 h 80"/>
                  <a:gd name="T74" fmla="*/ 54 w 80"/>
                  <a:gd name="T75" fmla="*/ 10 h 80"/>
                  <a:gd name="T76" fmla="*/ 52 w 80"/>
                  <a:gd name="T77" fmla="*/ 5 h 80"/>
                  <a:gd name="T78" fmla="*/ 48 w 80"/>
                  <a:gd name="T79" fmla="*/ 0 h 80"/>
                  <a:gd name="T80" fmla="*/ 42 w 80"/>
                  <a:gd name="T81" fmla="*/ 3 h 80"/>
                  <a:gd name="T82" fmla="*/ 37 w 80"/>
                  <a:gd name="T83" fmla="*/ 7 h 80"/>
                  <a:gd name="T84" fmla="*/ 33 w 80"/>
                  <a:gd name="T85" fmla="*/ 3 h 80"/>
                  <a:gd name="T86" fmla="*/ 27 w 80"/>
                  <a:gd name="T87" fmla="*/ 1 h 80"/>
                  <a:gd name="T88" fmla="*/ 23 w 80"/>
                  <a:gd name="T89" fmla="*/ 7 h 80"/>
                  <a:gd name="T90" fmla="*/ 21 w 80"/>
                  <a:gd name="T91" fmla="*/ 13 h 80"/>
                  <a:gd name="T92" fmla="*/ 16 w 80"/>
                  <a:gd name="T93" fmla="*/ 11 h 80"/>
                  <a:gd name="T94" fmla="*/ 10 w 80"/>
                  <a:gd name="T95" fmla="*/ 13 h 80"/>
                  <a:gd name="T96" fmla="*/ 9 w 80"/>
                  <a:gd name="T97" fmla="*/ 19 h 80"/>
                  <a:gd name="T98" fmla="*/ 32 w 80"/>
                  <a:gd name="T99" fmla="*/ 18 h 80"/>
                  <a:gd name="T100" fmla="*/ 62 w 80"/>
                  <a:gd name="T101" fmla="*/ 33 h 80"/>
                  <a:gd name="T102" fmla="*/ 47 w 80"/>
                  <a:gd name="T103" fmla="*/ 62 h 80"/>
                  <a:gd name="T104" fmla="*/ 18 w 80"/>
                  <a:gd name="T105" fmla="*/ 47 h 80"/>
                  <a:gd name="T106" fmla="*/ 32 w 80"/>
                  <a:gd name="T107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4838" y="1902"/>
                <a:ext cx="217" cy="214"/>
              </a:xfrm>
              <a:custGeom>
                <a:avLst/>
                <a:gdLst>
                  <a:gd name="T0" fmla="*/ 6 w 52"/>
                  <a:gd name="T1" fmla="*/ 12 h 51"/>
                  <a:gd name="T2" fmla="*/ 7 w 52"/>
                  <a:gd name="T3" fmla="*/ 16 h 51"/>
                  <a:gd name="T4" fmla="*/ 4 w 52"/>
                  <a:gd name="T5" fmla="*/ 17 h 51"/>
                  <a:gd name="T6" fmla="*/ 1 w 52"/>
                  <a:gd name="T7" fmla="*/ 20 h 51"/>
                  <a:gd name="T8" fmla="*/ 3 w 52"/>
                  <a:gd name="T9" fmla="*/ 24 h 51"/>
                  <a:gd name="T10" fmla="*/ 5 w 52"/>
                  <a:gd name="T11" fmla="*/ 27 h 51"/>
                  <a:gd name="T12" fmla="*/ 3 w 52"/>
                  <a:gd name="T13" fmla="*/ 29 h 51"/>
                  <a:gd name="T14" fmla="*/ 1 w 52"/>
                  <a:gd name="T15" fmla="*/ 33 h 51"/>
                  <a:gd name="T16" fmla="*/ 5 w 52"/>
                  <a:gd name="T17" fmla="*/ 36 h 51"/>
                  <a:gd name="T18" fmla="*/ 8 w 52"/>
                  <a:gd name="T19" fmla="*/ 36 h 51"/>
                  <a:gd name="T20" fmla="*/ 8 w 52"/>
                  <a:gd name="T21" fmla="*/ 41 h 51"/>
                  <a:gd name="T22" fmla="*/ 9 w 52"/>
                  <a:gd name="T23" fmla="*/ 45 h 51"/>
                  <a:gd name="T24" fmla="*/ 13 w 52"/>
                  <a:gd name="T25" fmla="*/ 45 h 51"/>
                  <a:gd name="T26" fmla="*/ 17 w 52"/>
                  <a:gd name="T27" fmla="*/ 45 h 51"/>
                  <a:gd name="T28" fmla="*/ 18 w 52"/>
                  <a:gd name="T29" fmla="*/ 48 h 51"/>
                  <a:gd name="T30" fmla="*/ 21 w 52"/>
                  <a:gd name="T31" fmla="*/ 51 h 51"/>
                  <a:gd name="T32" fmla="*/ 25 w 52"/>
                  <a:gd name="T33" fmla="*/ 49 h 51"/>
                  <a:gd name="T34" fmla="*/ 28 w 52"/>
                  <a:gd name="T35" fmla="*/ 47 h 51"/>
                  <a:gd name="T36" fmla="*/ 30 w 52"/>
                  <a:gd name="T37" fmla="*/ 49 h 51"/>
                  <a:gd name="T38" fmla="*/ 34 w 52"/>
                  <a:gd name="T39" fmla="*/ 50 h 51"/>
                  <a:gd name="T40" fmla="*/ 37 w 52"/>
                  <a:gd name="T41" fmla="*/ 47 h 51"/>
                  <a:gd name="T42" fmla="*/ 38 w 52"/>
                  <a:gd name="T43" fmla="*/ 43 h 51"/>
                  <a:gd name="T44" fmla="*/ 41 w 52"/>
                  <a:gd name="T45" fmla="*/ 44 h 51"/>
                  <a:gd name="T46" fmla="*/ 45 w 52"/>
                  <a:gd name="T47" fmla="*/ 43 h 51"/>
                  <a:gd name="T48" fmla="*/ 46 w 52"/>
                  <a:gd name="T49" fmla="*/ 39 h 51"/>
                  <a:gd name="T50" fmla="*/ 45 w 52"/>
                  <a:gd name="T51" fmla="*/ 35 h 51"/>
                  <a:gd name="T52" fmla="*/ 48 w 52"/>
                  <a:gd name="T53" fmla="*/ 34 h 51"/>
                  <a:gd name="T54" fmla="*/ 51 w 52"/>
                  <a:gd name="T55" fmla="*/ 31 h 51"/>
                  <a:gd name="T56" fmla="*/ 50 w 52"/>
                  <a:gd name="T57" fmla="*/ 27 h 51"/>
                  <a:gd name="T58" fmla="*/ 47 w 52"/>
                  <a:gd name="T59" fmla="*/ 24 h 51"/>
                  <a:gd name="T60" fmla="*/ 49 w 52"/>
                  <a:gd name="T61" fmla="*/ 22 h 51"/>
                  <a:gd name="T62" fmla="*/ 51 w 52"/>
                  <a:gd name="T63" fmla="*/ 18 h 51"/>
                  <a:gd name="T64" fmla="*/ 47 w 52"/>
                  <a:gd name="T65" fmla="*/ 15 h 51"/>
                  <a:gd name="T66" fmla="*/ 44 w 52"/>
                  <a:gd name="T67" fmla="*/ 13 h 51"/>
                  <a:gd name="T68" fmla="*/ 44 w 52"/>
                  <a:gd name="T69" fmla="*/ 10 h 51"/>
                  <a:gd name="T70" fmla="*/ 43 w 52"/>
                  <a:gd name="T71" fmla="*/ 6 h 51"/>
                  <a:gd name="T72" fmla="*/ 39 w 52"/>
                  <a:gd name="T73" fmla="*/ 6 h 51"/>
                  <a:gd name="T74" fmla="*/ 35 w 52"/>
                  <a:gd name="T75" fmla="*/ 6 h 51"/>
                  <a:gd name="T76" fmla="*/ 34 w 52"/>
                  <a:gd name="T77" fmla="*/ 3 h 51"/>
                  <a:gd name="T78" fmla="*/ 32 w 52"/>
                  <a:gd name="T79" fmla="*/ 0 h 51"/>
                  <a:gd name="T80" fmla="*/ 28 w 52"/>
                  <a:gd name="T81" fmla="*/ 2 h 51"/>
                  <a:gd name="T82" fmla="*/ 24 w 52"/>
                  <a:gd name="T83" fmla="*/ 4 h 51"/>
                  <a:gd name="T84" fmla="*/ 22 w 52"/>
                  <a:gd name="T85" fmla="*/ 2 h 51"/>
                  <a:gd name="T86" fmla="*/ 18 w 52"/>
                  <a:gd name="T87" fmla="*/ 1 h 51"/>
                  <a:gd name="T88" fmla="*/ 16 w 52"/>
                  <a:gd name="T89" fmla="*/ 4 h 51"/>
                  <a:gd name="T90" fmla="*/ 14 w 52"/>
                  <a:gd name="T91" fmla="*/ 8 h 51"/>
                  <a:gd name="T92" fmla="*/ 11 w 52"/>
                  <a:gd name="T93" fmla="*/ 7 h 51"/>
                  <a:gd name="T94" fmla="*/ 7 w 52"/>
                  <a:gd name="T95" fmla="*/ 8 h 51"/>
                  <a:gd name="T96" fmla="*/ 6 w 52"/>
                  <a:gd name="T97" fmla="*/ 12 h 51"/>
                  <a:gd name="T98" fmla="*/ 22 w 52"/>
                  <a:gd name="T99" fmla="*/ 11 h 51"/>
                  <a:gd name="T100" fmla="*/ 40 w 52"/>
                  <a:gd name="T101" fmla="*/ 21 h 51"/>
                  <a:gd name="T102" fmla="*/ 31 w 52"/>
                  <a:gd name="T103" fmla="*/ 40 h 51"/>
                  <a:gd name="T104" fmla="*/ 12 w 52"/>
                  <a:gd name="T105" fmla="*/ 30 h 51"/>
                  <a:gd name="T106" fmla="*/ 22 w 52"/>
                  <a:gd name="T107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4"/>
              <p:cNvSpPr>
                <a:spLocks noEditPoints="1"/>
              </p:cNvSpPr>
              <p:nvPr/>
            </p:nvSpPr>
            <p:spPr bwMode="auto">
              <a:xfrm>
                <a:off x="4842" y="2116"/>
                <a:ext cx="163" cy="168"/>
              </a:xfrm>
              <a:custGeom>
                <a:avLst/>
                <a:gdLst>
                  <a:gd name="T0" fmla="*/ 4 w 39"/>
                  <a:gd name="T1" fmla="*/ 10 h 40"/>
                  <a:gd name="T2" fmla="*/ 5 w 39"/>
                  <a:gd name="T3" fmla="*/ 13 h 40"/>
                  <a:gd name="T4" fmla="*/ 2 w 39"/>
                  <a:gd name="T5" fmla="*/ 13 h 40"/>
                  <a:gd name="T6" fmla="*/ 0 w 39"/>
                  <a:gd name="T7" fmla="*/ 16 h 40"/>
                  <a:gd name="T8" fmla="*/ 1 w 39"/>
                  <a:gd name="T9" fmla="*/ 19 h 40"/>
                  <a:gd name="T10" fmla="*/ 3 w 39"/>
                  <a:gd name="T11" fmla="*/ 21 h 40"/>
                  <a:gd name="T12" fmla="*/ 2 w 39"/>
                  <a:gd name="T13" fmla="*/ 23 h 40"/>
                  <a:gd name="T14" fmla="*/ 1 w 39"/>
                  <a:gd name="T15" fmla="*/ 26 h 40"/>
                  <a:gd name="T16" fmla="*/ 3 w 39"/>
                  <a:gd name="T17" fmla="*/ 28 h 40"/>
                  <a:gd name="T18" fmla="*/ 5 w 39"/>
                  <a:gd name="T19" fmla="*/ 28 h 40"/>
                  <a:gd name="T20" fmla="*/ 5 w 39"/>
                  <a:gd name="T21" fmla="*/ 31 h 40"/>
                  <a:gd name="T22" fmla="*/ 6 w 39"/>
                  <a:gd name="T23" fmla="*/ 35 h 40"/>
                  <a:gd name="T24" fmla="*/ 9 w 39"/>
                  <a:gd name="T25" fmla="*/ 35 h 40"/>
                  <a:gd name="T26" fmla="*/ 13 w 39"/>
                  <a:gd name="T27" fmla="*/ 34 h 40"/>
                  <a:gd name="T28" fmla="*/ 13 w 39"/>
                  <a:gd name="T29" fmla="*/ 37 h 40"/>
                  <a:gd name="T30" fmla="*/ 15 w 39"/>
                  <a:gd name="T31" fmla="*/ 39 h 40"/>
                  <a:gd name="T32" fmla="*/ 18 w 39"/>
                  <a:gd name="T33" fmla="*/ 38 h 40"/>
                  <a:gd name="T34" fmla="*/ 21 w 39"/>
                  <a:gd name="T35" fmla="*/ 36 h 40"/>
                  <a:gd name="T36" fmla="*/ 22 w 39"/>
                  <a:gd name="T37" fmla="*/ 38 h 40"/>
                  <a:gd name="T38" fmla="*/ 26 w 39"/>
                  <a:gd name="T39" fmla="*/ 39 h 40"/>
                  <a:gd name="T40" fmla="*/ 27 w 39"/>
                  <a:gd name="T41" fmla="*/ 36 h 40"/>
                  <a:gd name="T42" fmla="*/ 29 w 39"/>
                  <a:gd name="T43" fmla="*/ 33 h 40"/>
                  <a:gd name="T44" fmla="*/ 31 w 39"/>
                  <a:gd name="T45" fmla="*/ 34 h 40"/>
                  <a:gd name="T46" fmla="*/ 34 w 39"/>
                  <a:gd name="T47" fmla="*/ 33 h 40"/>
                  <a:gd name="T48" fmla="*/ 35 w 39"/>
                  <a:gd name="T49" fmla="*/ 30 h 40"/>
                  <a:gd name="T50" fmla="*/ 34 w 39"/>
                  <a:gd name="T51" fmla="*/ 27 h 40"/>
                  <a:gd name="T52" fmla="*/ 36 w 39"/>
                  <a:gd name="T53" fmla="*/ 26 h 40"/>
                  <a:gd name="T54" fmla="*/ 39 w 39"/>
                  <a:gd name="T55" fmla="*/ 24 h 40"/>
                  <a:gd name="T56" fmla="*/ 38 w 39"/>
                  <a:gd name="T57" fmla="*/ 21 h 40"/>
                  <a:gd name="T58" fmla="*/ 36 w 39"/>
                  <a:gd name="T59" fmla="*/ 18 h 40"/>
                  <a:gd name="T60" fmla="*/ 37 w 39"/>
                  <a:gd name="T61" fmla="*/ 17 h 40"/>
                  <a:gd name="T62" fmla="*/ 38 w 39"/>
                  <a:gd name="T63" fmla="*/ 14 h 40"/>
                  <a:gd name="T64" fmla="*/ 36 w 39"/>
                  <a:gd name="T65" fmla="*/ 12 h 40"/>
                  <a:gd name="T66" fmla="*/ 33 w 39"/>
                  <a:gd name="T67" fmla="*/ 10 h 40"/>
                  <a:gd name="T68" fmla="*/ 33 w 39"/>
                  <a:gd name="T69" fmla="*/ 8 h 40"/>
                  <a:gd name="T70" fmla="*/ 33 w 39"/>
                  <a:gd name="T71" fmla="*/ 5 h 40"/>
                  <a:gd name="T72" fmla="*/ 30 w 39"/>
                  <a:gd name="T73" fmla="*/ 5 h 40"/>
                  <a:gd name="T74" fmla="*/ 26 w 39"/>
                  <a:gd name="T75" fmla="*/ 5 h 40"/>
                  <a:gd name="T76" fmla="*/ 26 w 39"/>
                  <a:gd name="T77" fmla="*/ 3 h 40"/>
                  <a:gd name="T78" fmla="*/ 24 w 39"/>
                  <a:gd name="T79" fmla="*/ 0 h 40"/>
                  <a:gd name="T80" fmla="*/ 21 w 39"/>
                  <a:gd name="T81" fmla="*/ 2 h 40"/>
                  <a:gd name="T82" fmla="*/ 18 w 39"/>
                  <a:gd name="T83" fmla="*/ 4 h 40"/>
                  <a:gd name="T84" fmla="*/ 16 w 39"/>
                  <a:gd name="T85" fmla="*/ 2 h 40"/>
                  <a:gd name="T86" fmla="*/ 13 w 39"/>
                  <a:gd name="T87" fmla="*/ 1 h 40"/>
                  <a:gd name="T88" fmla="*/ 11 w 39"/>
                  <a:gd name="T89" fmla="*/ 3 h 40"/>
                  <a:gd name="T90" fmla="*/ 10 w 39"/>
                  <a:gd name="T91" fmla="*/ 6 h 40"/>
                  <a:gd name="T92" fmla="*/ 8 w 39"/>
                  <a:gd name="T93" fmla="*/ 6 h 40"/>
                  <a:gd name="T94" fmla="*/ 5 w 39"/>
                  <a:gd name="T95" fmla="*/ 6 h 40"/>
                  <a:gd name="T96" fmla="*/ 4 w 39"/>
                  <a:gd name="T97" fmla="*/ 10 h 40"/>
                  <a:gd name="T98" fmla="*/ 16 w 39"/>
                  <a:gd name="T99" fmla="*/ 9 h 40"/>
                  <a:gd name="T100" fmla="*/ 30 w 39"/>
                  <a:gd name="T101" fmla="*/ 16 h 40"/>
                  <a:gd name="T102" fmla="*/ 23 w 39"/>
                  <a:gd name="T103" fmla="*/ 31 h 40"/>
                  <a:gd name="T104" fmla="*/ 9 w 39"/>
                  <a:gd name="T105" fmla="*/ 23 h 40"/>
                  <a:gd name="T106" fmla="*/ 16 w 39"/>
                  <a:gd name="T107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0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文本框 113"/>
            <p:cNvSpPr txBox="1"/>
            <p:nvPr/>
          </p:nvSpPr>
          <p:spPr>
            <a:xfrm>
              <a:off x="8611365" y="2689549"/>
              <a:ext cx="2228536" cy="44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 поступающие в бюджет</a:t>
              </a:r>
            </a:p>
          </p:txBody>
        </p:sp>
      </p:grpSp>
      <p:grpSp>
        <p:nvGrpSpPr>
          <p:cNvPr id="67" name="组合 130"/>
          <p:cNvGrpSpPr/>
          <p:nvPr/>
        </p:nvGrpSpPr>
        <p:grpSpPr>
          <a:xfrm>
            <a:off x="4115759" y="2264608"/>
            <a:ext cx="1819397" cy="628916"/>
            <a:chOff x="8565431" y="3732241"/>
            <a:chExt cx="2179649" cy="753718"/>
          </a:xfrm>
        </p:grpSpPr>
        <p:sp>
          <p:nvSpPr>
            <p:cNvPr id="68" name="文本框 122"/>
            <p:cNvSpPr txBox="1"/>
            <p:nvPr/>
          </p:nvSpPr>
          <p:spPr>
            <a:xfrm>
              <a:off x="8896163" y="3741965"/>
              <a:ext cx="1645308" cy="36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Расходы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8565431" y="3732241"/>
              <a:ext cx="303924" cy="226825"/>
            </a:xfrm>
            <a:custGeom>
              <a:avLst/>
              <a:gdLst>
                <a:gd name="T0" fmla="*/ 82 w 112"/>
                <a:gd name="T1" fmla="*/ 53 h 83"/>
                <a:gd name="T2" fmla="*/ 99 w 112"/>
                <a:gd name="T3" fmla="*/ 36 h 83"/>
                <a:gd name="T4" fmla="*/ 104 w 112"/>
                <a:gd name="T5" fmla="*/ 37 h 83"/>
                <a:gd name="T6" fmla="*/ 104 w 112"/>
                <a:gd name="T7" fmla="*/ 24 h 83"/>
                <a:gd name="T8" fmla="*/ 92 w 112"/>
                <a:gd name="T9" fmla="*/ 12 h 83"/>
                <a:gd name="T10" fmla="*/ 49 w 112"/>
                <a:gd name="T11" fmla="*/ 12 h 83"/>
                <a:gd name="T12" fmla="*/ 39 w 112"/>
                <a:gd name="T13" fmla="*/ 0 h 83"/>
                <a:gd name="T14" fmla="*/ 14 w 112"/>
                <a:gd name="T15" fmla="*/ 0 h 83"/>
                <a:gd name="T16" fmla="*/ 2 w 112"/>
                <a:gd name="T17" fmla="*/ 6 h 83"/>
                <a:gd name="T18" fmla="*/ 0 w 112"/>
                <a:gd name="T19" fmla="*/ 13 h 83"/>
                <a:gd name="T20" fmla="*/ 0 w 112"/>
                <a:gd name="T21" fmla="*/ 13 h 83"/>
                <a:gd name="T22" fmla="*/ 0 w 112"/>
                <a:gd name="T23" fmla="*/ 14 h 83"/>
                <a:gd name="T24" fmla="*/ 0 w 112"/>
                <a:gd name="T25" fmla="*/ 16 h 83"/>
                <a:gd name="T26" fmla="*/ 0 w 112"/>
                <a:gd name="T27" fmla="*/ 34 h 83"/>
                <a:gd name="T28" fmla="*/ 0 w 112"/>
                <a:gd name="T29" fmla="*/ 71 h 83"/>
                <a:gd name="T30" fmla="*/ 12 w 112"/>
                <a:gd name="T31" fmla="*/ 83 h 83"/>
                <a:gd name="T32" fmla="*/ 92 w 112"/>
                <a:gd name="T33" fmla="*/ 83 h 83"/>
                <a:gd name="T34" fmla="*/ 104 w 112"/>
                <a:gd name="T35" fmla="*/ 71 h 83"/>
                <a:gd name="T36" fmla="*/ 104 w 112"/>
                <a:gd name="T37" fmla="*/ 69 h 83"/>
                <a:gd name="T38" fmla="*/ 99 w 112"/>
                <a:gd name="T39" fmla="*/ 69 h 83"/>
                <a:gd name="T40" fmla="*/ 82 w 112"/>
                <a:gd name="T41" fmla="*/ 53 h 83"/>
                <a:gd name="T42" fmla="*/ 104 w 112"/>
                <a:gd name="T43" fmla="*/ 40 h 83"/>
                <a:gd name="T44" fmla="*/ 99 w 112"/>
                <a:gd name="T45" fmla="*/ 39 h 83"/>
                <a:gd name="T46" fmla="*/ 85 w 112"/>
                <a:gd name="T47" fmla="*/ 53 h 83"/>
                <a:gd name="T48" fmla="*/ 99 w 112"/>
                <a:gd name="T49" fmla="*/ 66 h 83"/>
                <a:gd name="T50" fmla="*/ 104 w 112"/>
                <a:gd name="T51" fmla="*/ 65 h 83"/>
                <a:gd name="T52" fmla="*/ 112 w 112"/>
                <a:gd name="T53" fmla="*/ 53 h 83"/>
                <a:gd name="T54" fmla="*/ 104 w 112"/>
                <a:gd name="T55" fmla="*/ 40 h 83"/>
                <a:gd name="T56" fmla="*/ 104 w 112"/>
                <a:gd name="T57" fmla="*/ 56 h 83"/>
                <a:gd name="T58" fmla="*/ 99 w 112"/>
                <a:gd name="T59" fmla="*/ 63 h 83"/>
                <a:gd name="T60" fmla="*/ 98 w 112"/>
                <a:gd name="T61" fmla="*/ 64 h 83"/>
                <a:gd name="T62" fmla="*/ 98 w 112"/>
                <a:gd name="T63" fmla="*/ 64 h 83"/>
                <a:gd name="T64" fmla="*/ 97 w 112"/>
                <a:gd name="T65" fmla="*/ 63 h 83"/>
                <a:gd name="T66" fmla="*/ 89 w 112"/>
                <a:gd name="T67" fmla="*/ 53 h 83"/>
                <a:gd name="T68" fmla="*/ 89 w 112"/>
                <a:gd name="T69" fmla="*/ 53 h 83"/>
                <a:gd name="T70" fmla="*/ 93 w 112"/>
                <a:gd name="T71" fmla="*/ 53 h 83"/>
                <a:gd name="T72" fmla="*/ 98 w 112"/>
                <a:gd name="T73" fmla="*/ 59 h 83"/>
                <a:gd name="T74" fmla="*/ 104 w 112"/>
                <a:gd name="T75" fmla="*/ 50 h 83"/>
                <a:gd name="T76" fmla="*/ 107 w 112"/>
                <a:gd name="T77" fmla="*/ 45 h 83"/>
                <a:gd name="T78" fmla="*/ 109 w 112"/>
                <a:gd name="T79" fmla="*/ 45 h 83"/>
                <a:gd name="T80" fmla="*/ 110 w 112"/>
                <a:gd name="T81" fmla="*/ 47 h 83"/>
                <a:gd name="T82" fmla="*/ 104 w 112"/>
                <a:gd name="T8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83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70" name="文本框 113"/>
            <p:cNvSpPr txBox="1"/>
            <p:nvPr/>
          </p:nvSpPr>
          <p:spPr>
            <a:xfrm>
              <a:off x="8588555" y="4037190"/>
              <a:ext cx="2156525" cy="44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средства, выплачиваемое из бюджета</a:t>
              </a:r>
            </a:p>
          </p:txBody>
        </p:sp>
      </p:grpSp>
      <p:grpSp>
        <p:nvGrpSpPr>
          <p:cNvPr id="77" name="组合 101"/>
          <p:cNvGrpSpPr/>
          <p:nvPr/>
        </p:nvGrpSpPr>
        <p:grpSpPr>
          <a:xfrm flipV="1">
            <a:off x="2850158" y="5261839"/>
            <a:ext cx="1257890" cy="290586"/>
            <a:chOff x="5415884" y="5007622"/>
            <a:chExt cx="1648950" cy="353770"/>
          </a:xfrm>
        </p:grpSpPr>
        <p:sp>
          <p:nvSpPr>
            <p:cNvPr id="78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9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36"/>
          <p:cNvGrpSpPr/>
          <p:nvPr/>
        </p:nvGrpSpPr>
        <p:grpSpPr>
          <a:xfrm>
            <a:off x="1913413" y="3695263"/>
            <a:ext cx="1100144" cy="881819"/>
            <a:chOff x="4261497" y="2549981"/>
            <a:chExt cx="1010966" cy="843565"/>
          </a:xfrm>
        </p:grpSpPr>
        <p:sp>
          <p:nvSpPr>
            <p:cNvPr id="81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2" name="文本框 1"/>
            <p:cNvSpPr txBox="1"/>
            <p:nvPr/>
          </p:nvSpPr>
          <p:spPr>
            <a:xfrm>
              <a:off x="4261497" y="2812130"/>
              <a:ext cx="1010966" cy="38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0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Межбюджетные трансферты</a:t>
              </a:r>
              <a:endParaRPr lang="zh-CN" altLang="en-US" sz="16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86" name="组合 104"/>
          <p:cNvGrpSpPr/>
          <p:nvPr/>
        </p:nvGrpSpPr>
        <p:grpSpPr>
          <a:xfrm flipH="1" flipV="1">
            <a:off x="7980985" y="2659509"/>
            <a:ext cx="1144819" cy="289545"/>
            <a:chOff x="5415884" y="5007622"/>
            <a:chExt cx="1648950" cy="353770"/>
          </a:xfrm>
        </p:grpSpPr>
        <p:sp>
          <p:nvSpPr>
            <p:cNvPr id="8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104"/>
          <p:cNvGrpSpPr/>
          <p:nvPr/>
        </p:nvGrpSpPr>
        <p:grpSpPr>
          <a:xfrm flipH="1" flipV="1">
            <a:off x="7972957" y="3859751"/>
            <a:ext cx="1144819" cy="289545"/>
            <a:chOff x="5415884" y="5007622"/>
            <a:chExt cx="1648950" cy="353770"/>
          </a:xfrm>
        </p:grpSpPr>
        <p:sp>
          <p:nvSpPr>
            <p:cNvPr id="90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1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组合 117"/>
          <p:cNvGrpSpPr/>
          <p:nvPr/>
        </p:nvGrpSpPr>
        <p:grpSpPr>
          <a:xfrm>
            <a:off x="6055212" y="833945"/>
            <a:ext cx="2673485" cy="1860871"/>
            <a:chOff x="1811458" y="4255072"/>
            <a:chExt cx="3008730" cy="2230137"/>
          </a:xfrm>
        </p:grpSpPr>
        <p:grpSp>
          <p:nvGrpSpPr>
            <p:cNvPr id="93" name="组合 118"/>
            <p:cNvGrpSpPr/>
            <p:nvPr/>
          </p:nvGrpSpPr>
          <p:grpSpPr>
            <a:xfrm>
              <a:off x="1811458" y="4272160"/>
              <a:ext cx="270029" cy="304740"/>
              <a:chOff x="10815653" y="1174747"/>
              <a:chExt cx="728662" cy="822328"/>
            </a:xfrm>
            <a:solidFill>
              <a:srgbClr val="00AF92"/>
            </a:solidFill>
          </p:grpSpPr>
          <p:sp>
            <p:nvSpPr>
              <p:cNvPr id="96" name="Freeform 33"/>
              <p:cNvSpPr>
                <a:spLocks noEditPoints="1"/>
              </p:cNvSpPr>
              <p:nvPr/>
            </p:nvSpPr>
            <p:spPr bwMode="auto">
              <a:xfrm>
                <a:off x="10815653" y="1174747"/>
                <a:ext cx="728662" cy="822328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11153772" y="1404939"/>
                <a:ext cx="160339" cy="273051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文本框 154"/>
            <p:cNvSpPr txBox="1"/>
            <p:nvPr/>
          </p:nvSpPr>
          <p:spPr>
            <a:xfrm>
              <a:off x="2099857" y="4255072"/>
              <a:ext cx="2511987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Бюджетный процесс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95" name="文本框 113"/>
            <p:cNvSpPr txBox="1"/>
            <p:nvPr/>
          </p:nvSpPr>
          <p:spPr>
            <a:xfrm>
              <a:off x="1847084" y="4514931"/>
              <a:ext cx="2973104" cy="197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регламентируемая законодательством деятельность органов исполнительной власти, по составлению и рассмотрению проектов бюджета, утверждению и исполнению бюджетов, контролю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98" name="组合 134"/>
          <p:cNvGrpSpPr/>
          <p:nvPr/>
        </p:nvGrpSpPr>
        <p:grpSpPr>
          <a:xfrm>
            <a:off x="4064867" y="4898270"/>
            <a:ext cx="2093671" cy="1122854"/>
            <a:chOff x="8582484" y="4934772"/>
            <a:chExt cx="2508234" cy="1345667"/>
          </a:xfrm>
        </p:grpSpPr>
        <p:sp>
          <p:nvSpPr>
            <p:cNvPr id="99" name="文本框 127"/>
            <p:cNvSpPr txBox="1"/>
            <p:nvPr/>
          </p:nvSpPr>
          <p:spPr>
            <a:xfrm>
              <a:off x="8819477" y="4934772"/>
              <a:ext cx="2042023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100" name="Group 4"/>
            <p:cNvGrpSpPr>
              <a:grpSpLocks noChangeAspect="1"/>
            </p:cNvGrpSpPr>
            <p:nvPr/>
          </p:nvGrpSpPr>
          <p:grpSpPr bwMode="auto">
            <a:xfrm>
              <a:off x="8582484" y="4979543"/>
              <a:ext cx="215855" cy="316960"/>
              <a:chOff x="3540" y="531"/>
              <a:chExt cx="348" cy="511"/>
            </a:xfrm>
            <a:solidFill>
              <a:srgbClr val="C65885"/>
            </a:solidFill>
          </p:grpSpPr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3540" y="801"/>
                <a:ext cx="348" cy="241"/>
              </a:xfrm>
              <a:custGeom>
                <a:avLst/>
                <a:gdLst>
                  <a:gd name="T0" fmla="*/ 78 w 97"/>
                  <a:gd name="T1" fmla="*/ 0 h 68"/>
                  <a:gd name="T2" fmla="*/ 70 w 97"/>
                  <a:gd name="T3" fmla="*/ 20 h 68"/>
                  <a:gd name="T4" fmla="*/ 49 w 97"/>
                  <a:gd name="T5" fmla="*/ 66 h 68"/>
                  <a:gd name="T6" fmla="*/ 29 w 97"/>
                  <a:gd name="T7" fmla="*/ 20 h 68"/>
                  <a:gd name="T8" fmla="*/ 20 w 97"/>
                  <a:gd name="T9" fmla="*/ 0 h 68"/>
                  <a:gd name="T10" fmla="*/ 0 w 97"/>
                  <a:gd name="T11" fmla="*/ 39 h 68"/>
                  <a:gd name="T12" fmla="*/ 0 w 97"/>
                  <a:gd name="T13" fmla="*/ 50 h 68"/>
                  <a:gd name="T14" fmla="*/ 49 w 97"/>
                  <a:gd name="T15" fmla="*/ 68 h 68"/>
                  <a:gd name="T16" fmla="*/ 97 w 97"/>
                  <a:gd name="T17" fmla="*/ 50 h 68"/>
                  <a:gd name="T18" fmla="*/ 97 w 97"/>
                  <a:gd name="T19" fmla="*/ 39 h 68"/>
                  <a:gd name="T20" fmla="*/ 78 w 97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68">
                    <a:moveTo>
                      <a:pt x="78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3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61"/>
                      <a:pt x="30" y="68"/>
                      <a:pt x="49" y="68"/>
                    </a:cubicBezTo>
                    <a:cubicBezTo>
                      <a:pt x="67" y="68"/>
                      <a:pt x="84" y="61"/>
                      <a:pt x="97" y="50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23"/>
                      <a:pt x="90" y="9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3687" y="833"/>
                <a:ext cx="58" cy="156"/>
              </a:xfrm>
              <a:custGeom>
                <a:avLst/>
                <a:gdLst>
                  <a:gd name="T0" fmla="*/ 0 w 16"/>
                  <a:gd name="T1" fmla="*/ 0 h 44"/>
                  <a:gd name="T2" fmla="*/ 3 w 16"/>
                  <a:gd name="T3" fmla="*/ 7 h 44"/>
                  <a:gd name="T4" fmla="*/ 0 w 16"/>
                  <a:gd name="T5" fmla="*/ 36 h 44"/>
                  <a:gd name="T6" fmla="*/ 8 w 16"/>
                  <a:gd name="T7" fmla="*/ 44 h 44"/>
                  <a:gd name="T8" fmla="*/ 15 w 16"/>
                  <a:gd name="T9" fmla="*/ 36 h 44"/>
                  <a:gd name="T10" fmla="*/ 12 w 16"/>
                  <a:gd name="T11" fmla="*/ 7 h 44"/>
                  <a:gd name="T12" fmla="*/ 16 w 16"/>
                  <a:gd name="T13" fmla="*/ 0 h 44"/>
                  <a:gd name="T14" fmla="*/ 8 w 16"/>
                  <a:gd name="T15" fmla="*/ 1 h 44"/>
                  <a:gd name="T16" fmla="*/ 0 w 16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4">
                    <a:moveTo>
                      <a:pt x="0" y="0"/>
                    </a:moveTo>
                    <a:cubicBezTo>
                      <a:pt x="0" y="3"/>
                      <a:pt x="1" y="5"/>
                      <a:pt x="3" y="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5" y="3"/>
                      <a:pt x="16" y="0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3609" y="652"/>
                <a:ext cx="215" cy="181"/>
              </a:xfrm>
              <a:custGeom>
                <a:avLst/>
                <a:gdLst>
                  <a:gd name="T0" fmla="*/ 30 w 60"/>
                  <a:gd name="T1" fmla="*/ 5 h 51"/>
                  <a:gd name="T2" fmla="*/ 13 w 60"/>
                  <a:gd name="T3" fmla="*/ 0 h 51"/>
                  <a:gd name="T4" fmla="*/ 1 w 60"/>
                  <a:gd name="T5" fmla="*/ 0 h 51"/>
                  <a:gd name="T6" fmla="*/ 0 w 60"/>
                  <a:gd name="T7" fmla="*/ 0 h 51"/>
                  <a:gd name="T8" fmla="*/ 0 w 60"/>
                  <a:gd name="T9" fmla="*/ 6 h 51"/>
                  <a:gd name="T10" fmla="*/ 0 w 60"/>
                  <a:gd name="T11" fmla="*/ 24 h 51"/>
                  <a:gd name="T12" fmla="*/ 22 w 60"/>
                  <a:gd name="T13" fmla="*/ 50 h 51"/>
                  <a:gd name="T14" fmla="*/ 30 w 60"/>
                  <a:gd name="T15" fmla="*/ 51 h 51"/>
                  <a:gd name="T16" fmla="*/ 38 w 60"/>
                  <a:gd name="T17" fmla="*/ 50 h 51"/>
                  <a:gd name="T18" fmla="*/ 60 w 60"/>
                  <a:gd name="T19" fmla="*/ 24 h 51"/>
                  <a:gd name="T20" fmla="*/ 60 w 60"/>
                  <a:gd name="T21" fmla="*/ 6 h 51"/>
                  <a:gd name="T22" fmla="*/ 59 w 60"/>
                  <a:gd name="T23" fmla="*/ 0 h 51"/>
                  <a:gd name="T24" fmla="*/ 47 w 60"/>
                  <a:gd name="T25" fmla="*/ 0 h 51"/>
                  <a:gd name="T26" fmla="*/ 30 w 60"/>
                  <a:gd name="T2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51">
                    <a:moveTo>
                      <a:pt x="30" y="5"/>
                    </a:moveTo>
                    <a:cubicBezTo>
                      <a:pt x="22" y="5"/>
                      <a:pt x="15" y="3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9" y="47"/>
                      <a:pt x="22" y="50"/>
                    </a:cubicBezTo>
                    <a:cubicBezTo>
                      <a:pt x="24" y="51"/>
                      <a:pt x="27" y="51"/>
                      <a:pt x="30" y="51"/>
                    </a:cubicBezTo>
                    <a:cubicBezTo>
                      <a:pt x="32" y="51"/>
                      <a:pt x="35" y="51"/>
                      <a:pt x="38" y="50"/>
                    </a:cubicBezTo>
                    <a:cubicBezTo>
                      <a:pt x="50" y="47"/>
                      <a:pt x="60" y="36"/>
                      <a:pt x="60" y="2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4"/>
                      <a:pt x="59" y="2"/>
                      <a:pt x="5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38" y="5"/>
                      <a:pt x="3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"/>
              <p:cNvSpPr>
                <a:spLocks noEditPoints="1"/>
              </p:cNvSpPr>
              <p:nvPr/>
            </p:nvSpPr>
            <p:spPr bwMode="auto">
              <a:xfrm>
                <a:off x="3598" y="531"/>
                <a:ext cx="240" cy="128"/>
              </a:xfrm>
              <a:custGeom>
                <a:avLst/>
                <a:gdLst>
                  <a:gd name="T0" fmla="*/ 33 w 67"/>
                  <a:gd name="T1" fmla="*/ 0 h 36"/>
                  <a:gd name="T2" fmla="*/ 0 w 67"/>
                  <a:gd name="T3" fmla="*/ 31 h 36"/>
                  <a:gd name="T4" fmla="*/ 4 w 67"/>
                  <a:gd name="T5" fmla="*/ 31 h 36"/>
                  <a:gd name="T6" fmla="*/ 4 w 67"/>
                  <a:gd name="T7" fmla="*/ 31 h 36"/>
                  <a:gd name="T8" fmla="*/ 16 w 67"/>
                  <a:gd name="T9" fmla="*/ 31 h 36"/>
                  <a:gd name="T10" fmla="*/ 33 w 67"/>
                  <a:gd name="T11" fmla="*/ 36 h 36"/>
                  <a:gd name="T12" fmla="*/ 51 w 67"/>
                  <a:gd name="T13" fmla="*/ 31 h 36"/>
                  <a:gd name="T14" fmla="*/ 62 w 67"/>
                  <a:gd name="T15" fmla="*/ 31 h 36"/>
                  <a:gd name="T16" fmla="*/ 64 w 67"/>
                  <a:gd name="T17" fmla="*/ 31 h 36"/>
                  <a:gd name="T18" fmla="*/ 67 w 67"/>
                  <a:gd name="T19" fmla="*/ 31 h 36"/>
                  <a:gd name="T20" fmla="*/ 33 w 67"/>
                  <a:gd name="T21" fmla="*/ 0 h 36"/>
                  <a:gd name="T22" fmla="*/ 33 w 67"/>
                  <a:gd name="T23" fmla="*/ 26 h 36"/>
                  <a:gd name="T24" fmla="*/ 27 w 67"/>
                  <a:gd name="T25" fmla="*/ 20 h 36"/>
                  <a:gd name="T26" fmla="*/ 33 w 67"/>
                  <a:gd name="T27" fmla="*/ 14 h 36"/>
                  <a:gd name="T28" fmla="*/ 40 w 67"/>
                  <a:gd name="T29" fmla="*/ 20 h 36"/>
                  <a:gd name="T30" fmla="*/ 33 w 67"/>
                  <a:gd name="T31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36">
                    <a:moveTo>
                      <a:pt x="33" y="0"/>
                    </a:moveTo>
                    <a:cubicBezTo>
                      <a:pt x="15" y="0"/>
                      <a:pt x="1" y="14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4"/>
                      <a:pt x="25" y="36"/>
                      <a:pt x="33" y="36"/>
                    </a:cubicBezTo>
                    <a:cubicBezTo>
                      <a:pt x="42" y="36"/>
                      <a:pt x="49" y="34"/>
                      <a:pt x="5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26"/>
                    </a:moveTo>
                    <a:cubicBezTo>
                      <a:pt x="30" y="26"/>
                      <a:pt x="27" y="24"/>
                      <a:pt x="27" y="20"/>
                    </a:cubicBezTo>
                    <a:cubicBezTo>
                      <a:pt x="27" y="17"/>
                      <a:pt x="30" y="14"/>
                      <a:pt x="33" y="14"/>
                    </a:cubicBezTo>
                    <a:cubicBezTo>
                      <a:pt x="37" y="14"/>
                      <a:pt x="40" y="17"/>
                      <a:pt x="40" y="20"/>
                    </a:cubicBezTo>
                    <a:cubicBezTo>
                      <a:pt x="40" y="24"/>
                      <a:pt x="37" y="26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文本框 113"/>
            <p:cNvSpPr txBox="1"/>
            <p:nvPr/>
          </p:nvSpPr>
          <p:spPr>
            <a:xfrm>
              <a:off x="8632127" y="5324503"/>
              <a:ext cx="2458591" cy="95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совокупность федерального бюджета, бюджетов субъектов РФ, местных бюджетов и бюджетов государственных внебюджетных фондов</a:t>
              </a:r>
              <a:r>
                <a:rPr lang="ru-RU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.</a:t>
              </a:r>
            </a:p>
          </p:txBody>
        </p:sp>
      </p:grpSp>
      <p:grpSp>
        <p:nvGrpSpPr>
          <p:cNvPr id="106" name="组合 104"/>
          <p:cNvGrpSpPr/>
          <p:nvPr/>
        </p:nvGrpSpPr>
        <p:grpSpPr>
          <a:xfrm flipH="1" flipV="1">
            <a:off x="8088421" y="5256847"/>
            <a:ext cx="1478545" cy="289545"/>
            <a:chOff x="5415884" y="5007622"/>
            <a:chExt cx="1648950" cy="353770"/>
          </a:xfrm>
        </p:grpSpPr>
        <p:sp>
          <p:nvSpPr>
            <p:cNvPr id="10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17"/>
          <p:cNvGrpSpPr/>
          <p:nvPr/>
        </p:nvGrpSpPr>
        <p:grpSpPr>
          <a:xfrm>
            <a:off x="4039302" y="3480057"/>
            <a:ext cx="1999793" cy="988041"/>
            <a:chOff x="1811447" y="4195796"/>
            <a:chExt cx="2250558" cy="1184102"/>
          </a:xfrm>
        </p:grpSpPr>
        <p:grpSp>
          <p:nvGrpSpPr>
            <p:cNvPr id="110" name="组合 118"/>
            <p:cNvGrpSpPr/>
            <p:nvPr/>
          </p:nvGrpSpPr>
          <p:grpSpPr>
            <a:xfrm>
              <a:off x="1811447" y="4272161"/>
              <a:ext cx="270029" cy="304739"/>
              <a:chOff x="10815638" y="1174750"/>
              <a:chExt cx="728663" cy="822325"/>
            </a:xfrm>
            <a:solidFill>
              <a:srgbClr val="00AF92"/>
            </a:solidFill>
          </p:grpSpPr>
          <p:sp>
            <p:nvSpPr>
              <p:cNvPr id="113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文本框 154"/>
            <p:cNvSpPr txBox="1"/>
            <p:nvPr/>
          </p:nvSpPr>
          <p:spPr>
            <a:xfrm>
              <a:off x="2081931" y="4195796"/>
              <a:ext cx="127525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МБТ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2" name="文本框 113"/>
            <p:cNvSpPr txBox="1"/>
            <p:nvPr/>
          </p:nvSpPr>
          <p:spPr>
            <a:xfrm>
              <a:off x="1853124" y="4593018"/>
              <a:ext cx="2208881" cy="7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средства, предоставляемые одним бюджетом бюджетной системы другому бюджету бюджетной системы.</a:t>
              </a:r>
            </a:p>
          </p:txBody>
        </p:sp>
      </p:grpSp>
      <p:grpSp>
        <p:nvGrpSpPr>
          <p:cNvPr id="115" name="组合 134"/>
          <p:cNvGrpSpPr/>
          <p:nvPr/>
        </p:nvGrpSpPr>
        <p:grpSpPr>
          <a:xfrm>
            <a:off x="6179909" y="2567860"/>
            <a:ext cx="1908512" cy="650025"/>
            <a:chOff x="8470468" y="5013109"/>
            <a:chExt cx="2286410" cy="779013"/>
          </a:xfrm>
        </p:grpSpPr>
        <p:sp>
          <p:nvSpPr>
            <p:cNvPr id="116" name="文本框 127"/>
            <p:cNvSpPr txBox="1"/>
            <p:nvPr/>
          </p:nvSpPr>
          <p:spPr>
            <a:xfrm>
              <a:off x="8657939" y="5013109"/>
              <a:ext cx="1808946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Дефицит </a:t>
              </a:r>
              <a:r>
                <a: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бюджета</a:t>
              </a:r>
              <a:endPara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7" name="文本框 113"/>
            <p:cNvSpPr txBox="1"/>
            <p:nvPr/>
          </p:nvSpPr>
          <p:spPr>
            <a:xfrm>
              <a:off x="8470468" y="5343355"/>
              <a:ext cx="2286410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расходов бюджетов над доходами</a:t>
              </a:r>
            </a:p>
          </p:txBody>
        </p:sp>
      </p:grpSp>
      <p:sp>
        <p:nvSpPr>
          <p:cNvPr id="126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4" y="-16534"/>
            <a:ext cx="7886700" cy="776288"/>
          </a:xfrm>
        </p:spPr>
        <p:txBody>
          <a:bodyPr>
            <a:normAutofit/>
          </a:bodyPr>
          <a:lstStyle/>
          <a:p>
            <a:pPr algn="ctr"/>
            <a:r>
              <a:rPr lang="ru-RU" sz="4050" dirty="0"/>
              <a:t>Основные понятия </a:t>
            </a:r>
          </a:p>
        </p:txBody>
      </p:sp>
      <p:grpSp>
        <p:nvGrpSpPr>
          <p:cNvPr id="127" name="组合 69"/>
          <p:cNvGrpSpPr/>
          <p:nvPr/>
        </p:nvGrpSpPr>
        <p:grpSpPr>
          <a:xfrm>
            <a:off x="1677070" y="4855614"/>
            <a:ext cx="1611515" cy="1311898"/>
            <a:chOff x="5164627" y="4382948"/>
            <a:chExt cx="1505319" cy="1297689"/>
          </a:xfrm>
        </p:grpSpPr>
        <p:sp>
          <p:nvSpPr>
            <p:cNvPr id="128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9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0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1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2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3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66"/>
          <p:cNvGrpSpPr/>
          <p:nvPr/>
        </p:nvGrpSpPr>
        <p:grpSpPr>
          <a:xfrm>
            <a:off x="1914829" y="5088554"/>
            <a:ext cx="1142906" cy="884913"/>
            <a:chOff x="6585523" y="3974251"/>
            <a:chExt cx="1042295" cy="843565"/>
          </a:xfrm>
        </p:grpSpPr>
        <p:sp>
          <p:nvSpPr>
            <p:cNvPr id="75" name="六边形 67"/>
            <p:cNvSpPr/>
            <p:nvPr/>
          </p:nvSpPr>
          <p:spPr>
            <a:xfrm>
              <a:off x="6614230" y="3974251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6" name="文本框 50"/>
            <p:cNvSpPr txBox="1"/>
            <p:nvPr/>
          </p:nvSpPr>
          <p:spPr>
            <a:xfrm>
              <a:off x="6585523" y="4230135"/>
              <a:ext cx="1042295" cy="41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1" name="组合 104"/>
          <p:cNvGrpSpPr/>
          <p:nvPr/>
        </p:nvGrpSpPr>
        <p:grpSpPr>
          <a:xfrm flipH="1" flipV="1">
            <a:off x="8644103" y="1123425"/>
            <a:ext cx="335923" cy="252205"/>
            <a:chOff x="5415884" y="5007622"/>
            <a:chExt cx="1648950" cy="353770"/>
          </a:xfrm>
        </p:grpSpPr>
        <p:sp>
          <p:nvSpPr>
            <p:cNvPr id="142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3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组合 79"/>
          <p:cNvGrpSpPr/>
          <p:nvPr/>
        </p:nvGrpSpPr>
        <p:grpSpPr>
          <a:xfrm>
            <a:off x="8910518" y="681967"/>
            <a:ext cx="1595092" cy="1301913"/>
            <a:chOff x="5164627" y="1804365"/>
            <a:chExt cx="1505319" cy="1297689"/>
          </a:xfrm>
        </p:grpSpPr>
        <p:sp>
          <p:nvSpPr>
            <p:cNvPr id="13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组合 76"/>
          <p:cNvGrpSpPr/>
          <p:nvPr/>
        </p:nvGrpSpPr>
        <p:grpSpPr>
          <a:xfrm>
            <a:off x="8811743" y="909768"/>
            <a:ext cx="1815613" cy="818318"/>
            <a:chOff x="5079029" y="4610009"/>
            <a:chExt cx="1712582" cy="843565"/>
          </a:xfrm>
        </p:grpSpPr>
        <p:sp>
          <p:nvSpPr>
            <p:cNvPr id="145" name="六边形 77"/>
            <p:cNvSpPr/>
            <p:nvPr/>
          </p:nvSpPr>
          <p:spPr>
            <a:xfrm>
              <a:off x="5428018" y="4610009"/>
              <a:ext cx="978537" cy="843565"/>
            </a:xfrm>
            <a:prstGeom prst="hexagon">
              <a:avLst/>
            </a:prstGeom>
            <a:solidFill>
              <a:srgbClr val="00AF92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6" name="文本框 52"/>
            <p:cNvSpPr txBox="1"/>
            <p:nvPr/>
          </p:nvSpPr>
          <p:spPr>
            <a:xfrm>
              <a:off x="5079029" y="4804356"/>
              <a:ext cx="1712582" cy="44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Бюджетный </a:t>
              </a:r>
            </a:p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процесс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7" name="组合 79"/>
          <p:cNvGrpSpPr/>
          <p:nvPr/>
        </p:nvGrpSpPr>
        <p:grpSpPr>
          <a:xfrm>
            <a:off x="8950765" y="2122352"/>
            <a:ext cx="1595092" cy="1301913"/>
            <a:chOff x="5164627" y="1804365"/>
            <a:chExt cx="1505319" cy="1297689"/>
          </a:xfrm>
        </p:grpSpPr>
        <p:sp>
          <p:nvSpPr>
            <p:cNvPr id="148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9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0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1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2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3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66"/>
          <p:cNvGrpSpPr/>
          <p:nvPr/>
        </p:nvGrpSpPr>
        <p:grpSpPr>
          <a:xfrm>
            <a:off x="9163097" y="2320265"/>
            <a:ext cx="1163887" cy="922474"/>
            <a:chOff x="6596956" y="3961375"/>
            <a:chExt cx="1042295" cy="843565"/>
          </a:xfrm>
        </p:grpSpPr>
        <p:sp>
          <p:nvSpPr>
            <p:cNvPr id="32" name="六边形 67"/>
            <p:cNvSpPr/>
            <p:nvPr/>
          </p:nvSpPr>
          <p:spPr>
            <a:xfrm>
              <a:off x="6628836" y="3961375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3" name="文本框 50"/>
            <p:cNvSpPr txBox="1"/>
            <p:nvPr/>
          </p:nvSpPr>
          <p:spPr>
            <a:xfrm>
              <a:off x="6596956" y="4252388"/>
              <a:ext cx="1042295" cy="23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Дефицит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54" name="组合 79"/>
          <p:cNvGrpSpPr/>
          <p:nvPr/>
        </p:nvGrpSpPr>
        <p:grpSpPr>
          <a:xfrm>
            <a:off x="8910702" y="3488172"/>
            <a:ext cx="1595092" cy="1301913"/>
            <a:chOff x="5164627" y="1804365"/>
            <a:chExt cx="1505319" cy="1297689"/>
          </a:xfrm>
        </p:grpSpPr>
        <p:sp>
          <p:nvSpPr>
            <p:cNvPr id="15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组合 79"/>
          <p:cNvGrpSpPr/>
          <p:nvPr/>
        </p:nvGrpSpPr>
        <p:grpSpPr>
          <a:xfrm>
            <a:off x="8958434" y="4824357"/>
            <a:ext cx="1595092" cy="1301913"/>
            <a:chOff x="5164627" y="1804365"/>
            <a:chExt cx="1505319" cy="1297689"/>
          </a:xfrm>
        </p:grpSpPr>
        <p:sp>
          <p:nvSpPr>
            <p:cNvPr id="162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3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4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5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6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7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组合 36"/>
          <p:cNvGrpSpPr/>
          <p:nvPr/>
        </p:nvGrpSpPr>
        <p:grpSpPr>
          <a:xfrm>
            <a:off x="9163097" y="3700232"/>
            <a:ext cx="1122164" cy="862051"/>
            <a:chOff x="4261497" y="2549981"/>
            <a:chExt cx="1010966" cy="843565"/>
          </a:xfrm>
        </p:grpSpPr>
        <p:sp>
          <p:nvSpPr>
            <p:cNvPr id="169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0" name="文本框 1"/>
            <p:cNvSpPr txBox="1"/>
            <p:nvPr/>
          </p:nvSpPr>
          <p:spPr>
            <a:xfrm>
              <a:off x="4261497" y="2812130"/>
              <a:ext cx="1010966" cy="25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Профицит</a:t>
              </a:r>
              <a:endParaRPr lang="zh-CN" altLang="en-US" sz="20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1" name="组合 46"/>
          <p:cNvGrpSpPr/>
          <p:nvPr/>
        </p:nvGrpSpPr>
        <p:grpSpPr>
          <a:xfrm>
            <a:off x="8929557" y="5054345"/>
            <a:ext cx="1710903" cy="844122"/>
            <a:chOff x="3944534" y="3974251"/>
            <a:chExt cx="1597890" cy="843565"/>
          </a:xfrm>
        </p:grpSpPr>
        <p:sp>
          <p:nvSpPr>
            <p:cNvPr id="172" name="六边形 47"/>
            <p:cNvSpPr/>
            <p:nvPr/>
          </p:nvSpPr>
          <p:spPr>
            <a:xfrm>
              <a:off x="4241852" y="3974251"/>
              <a:ext cx="978537" cy="843565"/>
            </a:xfrm>
            <a:prstGeom prst="hexagon">
              <a:avLst/>
            </a:prstGeom>
            <a:solidFill>
              <a:srgbClr val="E87071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3" name="文本框 26"/>
            <p:cNvSpPr txBox="1"/>
            <p:nvPr/>
          </p:nvSpPr>
          <p:spPr>
            <a:xfrm>
              <a:off x="3944534" y="4275832"/>
              <a:ext cx="1597890" cy="33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Консолидированный  </a:t>
              </a:r>
            </a:p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</a:t>
              </a:r>
              <a:endParaRPr lang="zh-CN" altLang="en-US" sz="800" b="1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4" name="Group 201">
            <a:extLst>
              <a:ext uri="{FF2B5EF4-FFF2-40B4-BE49-F238E27FC236}">
                <a16:creationId xmlns:a16="http://schemas.microsoft.com/office/drawing/2014/main" id="{9D8E3D58-90FD-458E-89C2-E032DD110967}"/>
              </a:ext>
            </a:extLst>
          </p:cNvPr>
          <p:cNvGrpSpPr/>
          <p:nvPr/>
        </p:nvGrpSpPr>
        <p:grpSpPr>
          <a:xfrm>
            <a:off x="6157761" y="2567859"/>
            <a:ext cx="178634" cy="221075"/>
            <a:chOff x="3236138" y="5146141"/>
            <a:chExt cx="953249" cy="1169638"/>
          </a:xfrm>
          <a:solidFill>
            <a:srgbClr val="C65885"/>
          </a:solidFill>
        </p:grpSpPr>
        <p:sp>
          <p:nvSpPr>
            <p:cNvPr id="175" name="Freeform: Shape 172">
              <a:extLst>
                <a:ext uri="{FF2B5EF4-FFF2-40B4-BE49-F238E27FC236}">
                  <a16:creationId xmlns:a16="http://schemas.microsoft.com/office/drawing/2014/main" id="{D5D8B317-0BE1-4B2F-8A42-C0A627A13804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76" name="Group 118">
              <a:extLst>
                <a:ext uri="{FF2B5EF4-FFF2-40B4-BE49-F238E27FC236}">
                  <a16:creationId xmlns:a16="http://schemas.microsoft.com/office/drawing/2014/main" id="{CF8D5893-CE3C-4B5D-9B61-634B3EF81DCA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  <a:grpFill/>
          </p:grpSpPr>
          <p:sp>
            <p:nvSpPr>
              <p:cNvPr id="177" name="Freeform: Shape 119">
                <a:extLst>
                  <a:ext uri="{FF2B5EF4-FFF2-40B4-BE49-F238E27FC236}">
                    <a16:creationId xmlns:a16="http://schemas.microsoft.com/office/drawing/2014/main" id="{D37CC98E-00A1-4685-9F69-6E87418FAB5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20">
                <a:extLst>
                  <a:ext uri="{FF2B5EF4-FFF2-40B4-BE49-F238E27FC236}">
                    <a16:creationId xmlns:a16="http://schemas.microsoft.com/office/drawing/2014/main" id="{D62AFE1F-6A8F-490A-A9B3-3320A08C9BF7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1">
                <a:extLst>
                  <a:ext uri="{FF2B5EF4-FFF2-40B4-BE49-F238E27FC236}">
                    <a16:creationId xmlns:a16="http://schemas.microsoft.com/office/drawing/2014/main" id="{49674DF4-D97F-4820-9BB7-B75837BFB11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2">
                <a:extLst>
                  <a:ext uri="{FF2B5EF4-FFF2-40B4-BE49-F238E27FC236}">
                    <a16:creationId xmlns:a16="http://schemas.microsoft.com/office/drawing/2014/main" id="{D7110721-82A5-4891-BC6A-5E02CE7FA377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222">
            <a:extLst>
              <a:ext uri="{FF2B5EF4-FFF2-40B4-BE49-F238E27FC236}">
                <a16:creationId xmlns:a16="http://schemas.microsoft.com/office/drawing/2014/main" id="{FB63E893-7215-46EE-937A-DCF0A5A582A7}"/>
              </a:ext>
            </a:extLst>
          </p:cNvPr>
          <p:cNvSpPr txBox="1"/>
          <p:nvPr/>
        </p:nvSpPr>
        <p:spPr>
          <a:xfrm>
            <a:off x="6853717" y="3817924"/>
            <a:ext cx="419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24" name="Freeform 512">
            <a:extLst>
              <a:ext uri="{FF2B5EF4-FFF2-40B4-BE49-F238E27FC236}">
                <a16:creationId xmlns:a16="http://schemas.microsoft.com/office/drawing/2014/main" id="{D454BD49-FEEC-4B6C-9A7E-F33C576D0F2E}"/>
              </a:ext>
            </a:extLst>
          </p:cNvPr>
          <p:cNvSpPr>
            <a:spLocks/>
          </p:cNvSpPr>
          <p:nvPr/>
        </p:nvSpPr>
        <p:spPr bwMode="auto">
          <a:xfrm>
            <a:off x="6802354" y="3550020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040198B-12C2-4692-9324-A75CEBD2FE8E}"/>
              </a:ext>
            </a:extLst>
          </p:cNvPr>
          <p:cNvSpPr txBox="1"/>
          <p:nvPr/>
        </p:nvSpPr>
        <p:spPr>
          <a:xfrm>
            <a:off x="6880285" y="3491881"/>
            <a:ext cx="251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rgbClr val="E271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Российской Федерации</a:t>
            </a:r>
            <a:endParaRPr lang="en-US" altLang="zh-CN" sz="1400" b="1" dirty="0">
              <a:solidFill>
                <a:srgbClr val="E271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307EB6-96B4-4418-BDA9-4279D11CB81D}"/>
              </a:ext>
            </a:extLst>
          </p:cNvPr>
          <p:cNvSpPr txBox="1"/>
          <p:nvPr/>
        </p:nvSpPr>
        <p:spPr>
          <a:xfrm>
            <a:off x="6681781" y="4809006"/>
            <a:ext cx="478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227" name="Freeform 512">
            <a:extLst>
              <a:ext uri="{FF2B5EF4-FFF2-40B4-BE49-F238E27FC236}">
                <a16:creationId xmlns:a16="http://schemas.microsoft.com/office/drawing/2014/main" id="{26359738-16A5-4BBA-9916-350B62032DC1}"/>
              </a:ext>
            </a:extLst>
          </p:cNvPr>
          <p:cNvSpPr>
            <a:spLocks/>
          </p:cNvSpPr>
          <p:nvPr/>
        </p:nvSpPr>
        <p:spPr bwMode="auto">
          <a:xfrm>
            <a:off x="6835863" y="4522426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73B1F94-491D-462E-A486-D617AB6FC509}"/>
              </a:ext>
            </a:extLst>
          </p:cNvPr>
          <p:cNvSpPr txBox="1"/>
          <p:nvPr/>
        </p:nvSpPr>
        <p:spPr>
          <a:xfrm>
            <a:off x="6740944" y="5812401"/>
            <a:ext cx="487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sp>
        <p:nvSpPr>
          <p:cNvPr id="230" name="Freeform 512">
            <a:extLst>
              <a:ext uri="{FF2B5EF4-FFF2-40B4-BE49-F238E27FC236}">
                <a16:creationId xmlns:a16="http://schemas.microsoft.com/office/drawing/2014/main" id="{27C04C12-CFFF-46FE-9E04-8C2263C1687F}"/>
              </a:ext>
            </a:extLst>
          </p:cNvPr>
          <p:cNvSpPr>
            <a:spLocks/>
          </p:cNvSpPr>
          <p:nvPr/>
        </p:nvSpPr>
        <p:spPr bwMode="auto">
          <a:xfrm>
            <a:off x="6824738" y="5528799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7EF981E-4A64-44C1-AC1D-D4ADEE976DB5}"/>
              </a:ext>
            </a:extLst>
          </p:cNvPr>
          <p:cNvSpPr txBox="1"/>
          <p:nvPr/>
        </p:nvSpPr>
        <p:spPr>
          <a:xfrm>
            <a:off x="6925280" y="5477494"/>
            <a:ext cx="39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Муниципальных образований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1">
            <a:extLst>
              <a:ext uri="{FF2B5EF4-FFF2-40B4-BE49-F238E27FC236}">
                <a16:creationId xmlns:a16="http://schemas.microsoft.com/office/drawing/2014/main" id="{5BEEF96A-EB8C-4736-B407-87E8D4A7F1AD}"/>
              </a:ext>
            </a:extLst>
          </p:cNvPr>
          <p:cNvGrpSpPr/>
          <p:nvPr/>
        </p:nvGrpSpPr>
        <p:grpSpPr>
          <a:xfrm>
            <a:off x="1236000" y="2721055"/>
            <a:ext cx="4961367" cy="4592943"/>
            <a:chOff x="4185406" y="1746862"/>
            <a:chExt cx="4137734" cy="4198205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43" y="4171020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71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5" y="3079132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0B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4128901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06" y="4215077"/>
              <a:ext cx="261455" cy="941508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3085906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1FAB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1746862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916" y="1788857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789" y="1746862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4" y="1767182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2661276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6" name="组合 51">
              <a:extLst>
                <a:ext uri="{FF2B5EF4-FFF2-40B4-BE49-F238E27FC236}">
                  <a16:creationId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6240985" y="5862431"/>
              <a:ext cx="700375" cy="82636"/>
              <a:chOff x="6072188" y="5795963"/>
              <a:chExt cx="820738" cy="96837"/>
            </a:xfrm>
          </p:grpSpPr>
          <p:sp>
            <p:nvSpPr>
              <p:cNvPr id="67" name="Freeform 34">
                <a:extLst>
                  <a:ext uri="{FF2B5EF4-FFF2-40B4-BE49-F238E27FC236}">
                    <a16:creationId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35">
                <a:extLst>
                  <a:ext uri="{FF2B5EF4-FFF2-40B4-BE49-F238E27FC236}">
                    <a16:creationId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7" name="组合 52">
            <a:extLst>
              <a:ext uri="{FF2B5EF4-FFF2-40B4-BE49-F238E27FC236}">
                <a16:creationId xmlns:a16="http://schemas.microsoft.com/office/drawing/2014/main" id="{E64FFC5A-AD6B-4472-830A-9705A6F278B6}"/>
              </a:ext>
            </a:extLst>
          </p:cNvPr>
          <p:cNvGrpSpPr/>
          <p:nvPr/>
        </p:nvGrpSpPr>
        <p:grpSpPr>
          <a:xfrm>
            <a:off x="2054136" y="4373059"/>
            <a:ext cx="636713" cy="615678"/>
            <a:chOff x="7123232" y="3409157"/>
            <a:chExt cx="849147" cy="821094"/>
          </a:xfrm>
        </p:grpSpPr>
        <p:sp>
          <p:nvSpPr>
            <p:cNvPr id="218" name="椭圆 10">
              <a:extLst>
                <a:ext uri="{FF2B5EF4-FFF2-40B4-BE49-F238E27FC236}">
                  <a16:creationId xmlns:a16="http://schemas.microsoft.com/office/drawing/2014/main" id="{2A8331BB-CE70-4BE5-BE58-192E17247EA2}"/>
                </a:ext>
              </a:extLst>
            </p:cNvPr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9" name="文本框 57">
              <a:extLst>
                <a:ext uri="{FF2B5EF4-FFF2-40B4-BE49-F238E27FC236}">
                  <a16:creationId xmlns:a16="http://schemas.microsoft.com/office/drawing/2014/main" id="{6EA2C36F-DD45-4D59-814E-5365C8EF218D}"/>
                </a:ext>
              </a:extLst>
            </p:cNvPr>
            <p:cNvSpPr txBox="1"/>
            <p:nvPr/>
          </p:nvSpPr>
          <p:spPr>
            <a:xfrm>
              <a:off x="7123232" y="3485087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999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81C34B45-9139-4DA7-9E96-5F309F8D0FF5}"/>
              </a:ext>
            </a:extLst>
          </p:cNvPr>
          <p:cNvSpPr txBox="1"/>
          <p:nvPr/>
        </p:nvSpPr>
        <p:spPr>
          <a:xfrm>
            <a:off x="6933478" y="4469706"/>
            <a:ext cx="404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Субъектов Российской Федерации</a:t>
            </a:r>
            <a:endParaRPr lang="en-US" altLang="zh-CN" sz="1400" b="1" dirty="0">
              <a:solidFill>
                <a:schemeClr val="accent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4" name="组合 51">
            <a:extLst>
              <a:ext uri="{FF2B5EF4-FFF2-40B4-BE49-F238E27FC236}">
                <a16:creationId xmlns:a16="http://schemas.microsoft.com/office/drawing/2014/main" id="{3CB9FB16-5DA0-4F3A-B1F6-8A2CB751B8FC}"/>
              </a:ext>
            </a:extLst>
          </p:cNvPr>
          <p:cNvGrpSpPr/>
          <p:nvPr/>
        </p:nvGrpSpPr>
        <p:grpSpPr>
          <a:xfrm>
            <a:off x="2032416" y="2999443"/>
            <a:ext cx="651654" cy="615678"/>
            <a:chOff x="5413751" y="1710838"/>
            <a:chExt cx="869073" cy="821094"/>
          </a:xfrm>
        </p:grpSpPr>
        <p:sp>
          <p:nvSpPr>
            <p:cNvPr id="215" name="椭圆 7">
              <a:extLst>
                <a:ext uri="{FF2B5EF4-FFF2-40B4-BE49-F238E27FC236}">
                  <a16:creationId xmlns:a16="http://schemas.microsoft.com/office/drawing/2014/main" id="{338C9417-0C4D-4C89-9722-22F03970AD6D}"/>
                </a:ext>
              </a:extLst>
            </p:cNvPr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6" name="文本框 56">
              <a:extLst>
                <a:ext uri="{FF2B5EF4-FFF2-40B4-BE49-F238E27FC236}">
                  <a16:creationId xmlns:a16="http://schemas.microsoft.com/office/drawing/2014/main" id="{DE823736-E699-4079-9DC0-39B0ED16DF68}"/>
                </a:ext>
              </a:extLst>
            </p:cNvPr>
            <p:cNvSpPr txBox="1"/>
            <p:nvPr/>
          </p:nvSpPr>
          <p:spPr>
            <a:xfrm>
              <a:off x="5433677" y="175483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rgbClr val="ED7D3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dirty="0">
                <a:solidFill>
                  <a:srgbClr val="ED7D3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6" name="组合 53">
            <a:extLst>
              <a:ext uri="{FF2B5EF4-FFF2-40B4-BE49-F238E27FC236}">
                <a16:creationId xmlns:a16="http://schemas.microsoft.com/office/drawing/2014/main" id="{ACEC7061-5C7B-463C-9405-0C6EABBAC81C}"/>
              </a:ext>
            </a:extLst>
          </p:cNvPr>
          <p:cNvGrpSpPr/>
          <p:nvPr/>
        </p:nvGrpSpPr>
        <p:grpSpPr>
          <a:xfrm>
            <a:off x="2067878" y="5616805"/>
            <a:ext cx="636713" cy="615678"/>
            <a:chOff x="5399724" y="4970379"/>
            <a:chExt cx="849147" cy="821094"/>
          </a:xfrm>
        </p:grpSpPr>
        <p:sp>
          <p:nvSpPr>
            <p:cNvPr id="237" name="椭圆 8">
              <a:extLst>
                <a:ext uri="{FF2B5EF4-FFF2-40B4-BE49-F238E27FC236}">
                  <a16:creationId xmlns:a16="http://schemas.microsoft.com/office/drawing/2014/main" id="{1A77C4DA-F3BB-4106-B4A9-3473EB88CD6E}"/>
                </a:ext>
              </a:extLst>
            </p:cNvPr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8" name="文本框 58">
              <a:extLst>
                <a:ext uri="{FF2B5EF4-FFF2-40B4-BE49-F238E27FC236}">
                  <a16:creationId xmlns:a16="http://schemas.microsoft.com/office/drawing/2014/main" id="{255D71AE-5236-4014-B28C-8E38DCFB136F}"/>
                </a:ext>
              </a:extLst>
            </p:cNvPr>
            <p:cNvSpPr txBox="1"/>
            <p:nvPr/>
          </p:nvSpPr>
          <p:spPr>
            <a:xfrm>
              <a:off x="5399724" y="503925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999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25889" y="2348789"/>
            <a:ext cx="438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9772445" y="1599582"/>
            <a:ext cx="2097110" cy="2154749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7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1095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2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3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4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5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6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7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8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9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0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1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2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3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4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5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6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7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8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9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0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1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2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3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4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5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6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7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8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9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0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1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2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3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4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5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6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7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8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9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0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1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2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3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4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5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6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7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8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9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0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1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2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3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4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5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6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7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8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9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0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1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2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3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4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5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6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7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8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9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0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1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2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3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4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5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6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7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8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9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0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1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2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3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4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5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6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7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8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9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0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1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2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3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4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5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6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7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8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9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90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1" name="Picture 20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" name="Picture 20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3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4" name="Picture 20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895" name="Picture 20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6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97" name="Picture 20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8" name="Picture 20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9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00" name="Picture 21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1" name="Picture 23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" name="Picture 23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4" name="Picture 23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" name="Picture 236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6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7" name="Picture 23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" name="Picture 23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9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0" name="Picture 24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9" name="Picture 25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42" name="Picture 253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3" name="Picture 254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4" name="Picture 25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5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9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99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76" name="Picture 485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7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6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7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8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9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2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3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4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5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6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7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8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9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7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8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9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0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1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2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3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4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5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6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0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1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0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99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1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99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2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5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6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1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2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7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8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3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4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5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6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7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8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9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0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1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6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7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2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3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8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9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4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5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0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1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2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3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4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5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6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7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8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9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0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1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2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3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4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5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6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7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8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9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0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1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2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3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4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5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6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7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8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9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0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1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2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3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4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5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6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7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8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9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0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1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2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3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4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5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6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7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8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9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0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1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2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3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4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5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6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7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8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9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0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1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2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3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4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5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6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7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8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39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0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1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2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3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4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5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6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7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8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9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0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1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2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3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4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5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6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7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8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59" name="Picture 1157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1158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2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3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4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65" name="Picture 116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7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8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9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0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1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2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3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4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5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6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7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8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9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0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1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2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3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4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5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6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7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8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9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0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1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2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3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4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5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6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7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8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308" name="文本框 8"/>
          <p:cNvSpPr txBox="1"/>
          <p:nvPr/>
        </p:nvSpPr>
        <p:spPr>
          <a:xfrm>
            <a:off x="2110907" y="1471146"/>
            <a:ext cx="2969080" cy="747721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suggested to be relevant to the title and in line with the overall language style.</a:t>
            </a:r>
          </a:p>
        </p:txBody>
      </p:sp>
      <p:sp>
        <p:nvSpPr>
          <p:cNvPr id="1309" name="TextBox 24"/>
          <p:cNvSpPr txBox="1"/>
          <p:nvPr/>
        </p:nvSpPr>
        <p:spPr>
          <a:xfrm>
            <a:off x="3316068" y="1138379"/>
            <a:ext cx="1338861" cy="346073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 job name</a:t>
            </a:r>
            <a:endParaRPr lang="zh-CN" altLang="en-US" sz="1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56" y="127333"/>
            <a:ext cx="7886700" cy="4207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6000" y="619873"/>
            <a:ext cx="28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1295" name="TextBox 1294"/>
          <p:cNvSpPr txBox="1"/>
          <p:nvPr/>
        </p:nvSpPr>
        <p:spPr>
          <a:xfrm>
            <a:off x="2158147" y="1178112"/>
            <a:ext cx="3866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Семейный: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1297" name="TextBox 1296"/>
          <p:cNvSpPr txBox="1"/>
          <p:nvPr/>
        </p:nvSpPr>
        <p:spPr>
          <a:xfrm>
            <a:off x="6312418" y="1113897"/>
            <a:ext cx="4193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659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1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1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6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1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91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91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animBg="1"/>
      <p:bldP spid="225" grpId="0"/>
      <p:bldP spid="226" grpId="0"/>
      <p:bldP spid="227" grpId="0" animBg="1"/>
      <p:bldP spid="229" grpId="0"/>
      <p:bldP spid="230" grpId="0" animBg="1"/>
      <p:bldP spid="231" grpId="0"/>
      <p:bldP spid="228" grpId="0"/>
      <p:bldP spid="1308" grpId="0"/>
      <p:bldP spid="1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CFA824E4-74AA-4295-BC78-1AFE4A132058}"/>
              </a:ext>
            </a:extLst>
          </p:cNvPr>
          <p:cNvSpPr/>
          <p:nvPr/>
        </p:nvSpPr>
        <p:spPr>
          <a:xfrm rot="10800000" flipV="1">
            <a:off x="381000" y="2692376"/>
            <a:ext cx="11564999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расходов бюджета над его доходами  Расходы </a:t>
            </a:r>
            <a:r>
              <a:rPr lang="en-US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  <a:endParaRPr lang="ru-RU" sz="1400" b="1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229456" y="2713158"/>
            <a:ext cx="2951411" cy="161677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381000" y="819133"/>
            <a:ext cx="11564999" cy="16143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доходов бюджета над его расходами. Доходы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(например, накапливать резервы, остатки, погашать долг).</a:t>
            </a:r>
          </a:p>
          <a:p>
            <a:pPr algn="just">
              <a:defRPr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229456" y="841488"/>
            <a:ext cx="2931963" cy="15263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2999" y="67723"/>
            <a:ext cx="9381000" cy="6082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муниципального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703" y="1911071"/>
            <a:ext cx="87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09914" y="1517050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1885" y="3428061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95491" y="3860313"/>
            <a:ext cx="956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2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381000" y="1652886"/>
            <a:ext cx="2576651" cy="72090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043D021-343F-40DE-BA89-0DDB30ECE401}"/>
              </a:ext>
            </a:extLst>
          </p:cNvPr>
          <p:cNvSpPr txBox="1"/>
          <p:nvPr/>
        </p:nvSpPr>
        <p:spPr>
          <a:xfrm>
            <a:off x="562212" y="1847028"/>
            <a:ext cx="167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ight Triangle 32">
            <a:extLst>
              <a:ext uri="{FF2B5EF4-FFF2-40B4-BE49-F238E27FC236}">
                <a16:creationId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11114196" y="738486"/>
            <a:ext cx="914400" cy="9144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Pentagon 37">
            <a:extLst>
              <a:ext uri="{FF2B5EF4-FFF2-40B4-BE49-F238E27FC236}">
                <a16:creationId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381000" y="2741080"/>
            <a:ext cx="2575883" cy="692492"/>
          </a:xfrm>
          <a:prstGeom prst="homePlat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ight Triangle 31">
            <a:extLst>
              <a:ext uri="{FF2B5EF4-FFF2-40B4-BE49-F238E27FC236}">
                <a16:creationId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11102299" y="3510161"/>
            <a:ext cx="914400" cy="914400"/>
          </a:xfrm>
          <a:prstGeom prst="rtTriangl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851CBD40-A81C-4EB3-8750-DDC95D1EFDCA}"/>
              </a:ext>
            </a:extLst>
          </p:cNvPr>
          <p:cNvSpPr txBox="1"/>
          <p:nvPr/>
        </p:nvSpPr>
        <p:spPr>
          <a:xfrm>
            <a:off x="459987" y="2933226"/>
            <a:ext cx="1668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6">
            <a:extLst>
              <a:ext uri="{FF2B5EF4-FFF2-40B4-BE49-F238E27FC236}">
                <a16:creationId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5128346" y="589054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406201" y="4501601"/>
            <a:ext cx="11564999" cy="2032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2" name="Pentagon 41">
            <a:extLst>
              <a:ext uri="{FF2B5EF4-FFF2-40B4-BE49-F238E27FC236}">
                <a16:creationId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8885999" y="5024963"/>
            <a:ext cx="3059999" cy="99154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56C5F6CA-4137-411A-830C-101B73D9ECF7}"/>
              </a:ext>
            </a:extLst>
          </p:cNvPr>
          <p:cNvSpPr txBox="1"/>
          <p:nvPr/>
        </p:nvSpPr>
        <p:spPr>
          <a:xfrm>
            <a:off x="1056000" y="4496594"/>
            <a:ext cx="7829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Долговым обязательством, входящим в структуру муниципального долга Слюдянского муниципального района на 2024 год и плановый период 2025 и 2026 годов являются кредиты от кредитных организаций и кредиты от других бюджетов бюджетной системы Российской федерации бюджетами муниципальных районов за счет бюджетных кредитов на пополнение остатков средств на счетах бюджетов субъектов Российской Федерации (местных бюджетов). 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35" name="Right Triangle 30">
            <a:extLst>
              <a:ext uri="{FF2B5EF4-FFF2-40B4-BE49-F238E27FC236}">
                <a16:creationId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379786" y="4450363"/>
            <a:ext cx="914400" cy="91440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003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2"/>
          <p:cNvSpPr>
            <a:spLocks noGrp="1"/>
          </p:cNvSpPr>
          <p:nvPr>
            <p:ph type="title"/>
          </p:nvPr>
        </p:nvSpPr>
        <p:spPr>
          <a:xfrm>
            <a:off x="2050497" y="533458"/>
            <a:ext cx="9450000" cy="625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Слюдянского муниципального района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6084" y="1512252"/>
            <a:ext cx="10399471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бюджета района регламентируется Постановлением администрации Слюдянского муниципального района от 01.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9.2023 года № 576 «Об утверждении Положения о порядке и сроках составления проекта бюджета Слюдянского муниципального района и порядке работы над документами и материалами, предоставляемыми в Думу Слюдянского муниципального района одновременно с проектом бюджета Слюдянского муниципального района».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51953" y="2867440"/>
            <a:ext cx="10399471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Schoolbook"/>
              </a:rPr>
              <a:t>Рассмотрение проекта бюджета  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 Слюдянского муниципального района представляет проект бюджета района на рассмотрение Думы Слюдянского муниципального района  до 15 ноября текущего года.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района направляет проект решения о бюджете района в постоянные комиссии Думы для внесения предложений и замечаний, а также в Контрольно-счетную палату для подготовки заключения.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района рассматривает проект решения о бюджете района в одном чтении.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25959" y="4376516"/>
            <a:ext cx="1029907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/>
              </a:rPr>
              <a:t>Утверждение проекта бюджета 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Слюдянского муниципального района утверждается Думой Слюдянского муниципального района и подлежит обнародованию путем опубликования его в специальном выпуске газеты «Славное море» и размещению на официальном сайте администрации Слюдянского района.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2" name="文本框 67">
            <a:extLst>
              <a:ext uri="{FF2B5EF4-FFF2-40B4-BE49-F238E27FC236}">
                <a16:creationId xmlns:a16="http://schemas.microsoft.com/office/drawing/2014/main" id="{E03EA644-B97E-4B98-858E-5B0808D0AC2E}"/>
              </a:ext>
            </a:extLst>
          </p:cNvPr>
          <p:cNvSpPr txBox="1"/>
          <p:nvPr/>
        </p:nvSpPr>
        <p:spPr>
          <a:xfrm flipH="1">
            <a:off x="876000" y="1225736"/>
            <a:ext cx="3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66">
            <a:extLst>
              <a:ext uri="{FF2B5EF4-FFF2-40B4-BE49-F238E27FC236}">
                <a16:creationId xmlns:a16="http://schemas.microsoft.com/office/drawing/2014/main" id="{BEBFB073-223D-4E1E-8CFB-49F7449C1EE1}"/>
              </a:ext>
            </a:extLst>
          </p:cNvPr>
          <p:cNvSpPr txBox="1"/>
          <p:nvPr/>
        </p:nvSpPr>
        <p:spPr>
          <a:xfrm>
            <a:off x="835125" y="2358445"/>
            <a:ext cx="43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64">
            <a:extLst>
              <a:ext uri="{FF2B5EF4-FFF2-40B4-BE49-F238E27FC236}">
                <a16:creationId xmlns:a16="http://schemas.microsoft.com/office/drawing/2014/main" id="{6F63C154-2F05-484D-B5AC-2924A0AA8E61}"/>
              </a:ext>
            </a:extLst>
          </p:cNvPr>
          <p:cNvSpPr txBox="1"/>
          <p:nvPr/>
        </p:nvSpPr>
        <p:spPr>
          <a:xfrm>
            <a:off x="835125" y="360564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000" y="5600938"/>
            <a:ext cx="11769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Прогноз социально – экономического развития Слюдянского муниципального района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Основные направления бюджетной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налоговой  политики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Проекты муниципальных программ Слюдянского муниципального  района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1721104"/>
            <a:ext cx="1350000" cy="991548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1</a:t>
            </a:r>
            <a:endParaRPr lang="ko-KR" altLang="en-US" sz="2700" dirty="0"/>
          </a:p>
        </p:txBody>
      </p:sp>
      <p:sp>
        <p:nvSpPr>
          <p:cNvPr id="47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3029892"/>
            <a:ext cx="1380509" cy="991548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2</a:t>
            </a:r>
            <a:endParaRPr lang="ko-KR" altLang="en-US" sz="2700" dirty="0"/>
          </a:p>
        </p:txBody>
      </p:sp>
      <p:sp>
        <p:nvSpPr>
          <p:cNvPr id="48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86084" y="4357067"/>
            <a:ext cx="1350000" cy="99154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3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523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1000" y="0"/>
            <a:ext cx="8262600" cy="754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 муниципальный район 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201000" y="909000"/>
          <a:ext cx="3960000" cy="2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201000" y="3429000"/>
          <a:ext cx="4005000" cy="320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0" y="2223897"/>
            <a:ext cx="7335000" cy="43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133" y="384836"/>
            <a:ext cx="398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поселения входящие в состав Слюдянского муниципального района (численность постоянного населения)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000" y="3024000"/>
            <a:ext cx="398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Сельские поселения входящие в состав Слюдянского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7966" y="602839"/>
            <a:ext cx="78640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Слюдянский муниципальный район расположен в южной части Иркутской области и граничит с Иркутским,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Шелеховским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Усольским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районами Иркутской области, а также с Республикой Бурятия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Закаменский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Тункинский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Кабанский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районы).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составляет 630,11 тыс. га (6,3 тыс. км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0,8 % территории Иркутской области.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г. Слюдянка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Слюдянского района  по состоянию на 01.01.2023 года составляет 38 631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0052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Диаграмма 79"/>
          <p:cNvGraphicFramePr/>
          <p:nvPr>
            <p:extLst/>
          </p:nvPr>
        </p:nvGraphicFramePr>
        <p:xfrm>
          <a:off x="4056177" y="3344265"/>
          <a:ext cx="4858469" cy="334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672" y="97272"/>
            <a:ext cx="9046685" cy="818697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Слюдянского муниципального района на 2024 и плановый период 2025 и 2026 годов (тыс. руб.)</a:t>
            </a:r>
          </a:p>
        </p:txBody>
      </p:sp>
      <p:grpSp>
        <p:nvGrpSpPr>
          <p:cNvPr id="13" name="组合 89"/>
          <p:cNvGrpSpPr/>
          <p:nvPr/>
        </p:nvGrpSpPr>
        <p:grpSpPr>
          <a:xfrm>
            <a:off x="8680013" y="848388"/>
            <a:ext cx="3496499" cy="5750160"/>
            <a:chOff x="1249092" y="1220655"/>
            <a:chExt cx="2827683" cy="3548678"/>
          </a:xfrm>
        </p:grpSpPr>
        <p:sp>
          <p:nvSpPr>
            <p:cNvPr id="14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solidFill>
              <a:schemeClr val="accent1">
                <a:lumMod val="75000"/>
              </a:schemeClr>
            </a:soli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7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5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3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5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3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1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9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7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5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3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1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9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7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8" name="文本框 124"/>
          <p:cNvSpPr txBox="1"/>
          <p:nvPr/>
        </p:nvSpPr>
        <p:spPr>
          <a:xfrm>
            <a:off x="8945943" y="1475535"/>
            <a:ext cx="3107373" cy="468588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Бюджет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 муниципального района на 2024 год и на плановый период 2025 и  2026 годов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на основании: проекта закона Иркутской области №ПЗ-1271 от 25.10.2023г. «Об областном бюджете на 2024 год и на плановый период 2025 и 2026 годов»; закона Иркутской области от 22 октября 2013 года №74-ОЗ с учетом поправок от 26 октября 2023 года №122-ОЗ; закона Иркутской области   от 30 ноября 2021 года № 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поселений»; прогноза социально-экономического развития Слюдянского района на 2024 год и плановый период 2025 и 2026 годов; основных направлений бюджетной и налоговой политики; проектов муниципальных программ Слюдянского муниципального района.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7B66A2-7255-4176-A9BA-A9CF025F8FB8}"/>
              </a:ext>
            </a:extLst>
          </p:cNvPr>
          <p:cNvSpPr/>
          <p:nvPr/>
        </p:nvSpPr>
        <p:spPr>
          <a:xfrm>
            <a:off x="25768" y="2795181"/>
            <a:ext cx="835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*условно утверждаемые расходы - бюджетные ассигнования, не распределенные в плановом периоде по бюджетной классификации (ст. 184.1 БК РФ)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AA13A78-62C9-44D6-884D-49175941C505}"/>
              </a:ext>
            </a:extLst>
          </p:cNvPr>
          <p:cNvGraphicFramePr/>
          <p:nvPr>
            <p:extLst/>
          </p:nvPr>
        </p:nvGraphicFramePr>
        <p:xfrm>
          <a:off x="-54372" y="3273748"/>
          <a:ext cx="4296000" cy="305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A04A0E-AC0A-4B14-B47E-12D26C9B5334}"/>
              </a:ext>
            </a:extLst>
          </p:cNvPr>
          <p:cNvSpPr/>
          <p:nvPr/>
        </p:nvSpPr>
        <p:spPr>
          <a:xfrm>
            <a:off x="-9396" y="6460049"/>
            <a:ext cx="8599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проект закона об областном бюджете на 2024 и на плановый период 2025 и 2026 годов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8D7022-307B-47BB-ACE9-25DD776EAE07}"/>
              </a:ext>
            </a:extLst>
          </p:cNvPr>
          <p:cNvSpPr/>
          <p:nvPr/>
        </p:nvSpPr>
        <p:spPr>
          <a:xfrm>
            <a:off x="651000" y="3383558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нецелевой финансовой помощи из областного бюджета (тыс. рублей)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4E5E81B-B32A-4227-9991-F591A461A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24681"/>
              </p:ext>
            </p:extLst>
          </p:nvPr>
        </p:nvGraphicFramePr>
        <p:xfrm>
          <a:off x="173779" y="1015498"/>
          <a:ext cx="7582898" cy="1847850"/>
        </p:xfrm>
        <a:graphic>
          <a:graphicData uri="http://schemas.openxmlformats.org/drawingml/2006/table">
            <a:tbl>
              <a:tblPr/>
              <a:tblGrid>
                <a:gridCol w="3892898">
                  <a:extLst>
                    <a:ext uri="{9D8B030D-6E8A-4147-A177-3AD203B41FA5}">
                      <a16:colId xmlns:a16="http://schemas.microsoft.com/office/drawing/2014/main" val="360545799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68272087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24071295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00783729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2222265574"/>
                    </a:ext>
                  </a:extLst>
                </a:gridCol>
              </a:tblGrid>
              <a:tr h="284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Основные параметры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 (оценка)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742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2 113 866,60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1 848 994,70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1 537 934,40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1 473 968,10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298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371 585,70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316 177,80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325 845,10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334 375,10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063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1 742 280,9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1 532 816,9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1 212 089,3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1 139 593,1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557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2 159 094,80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1 880 139,00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1 570 273,30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1 506 870,80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75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10 604,50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8758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-45 228,20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-31 144,30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-32 338,90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-32 902,70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418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4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625" y="99000"/>
            <a:ext cx="947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Слюдянского муниципального района на 2024 год и на период до 2026 года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45" y="666156"/>
            <a:ext cx="55785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Прогноз социально-экономического развития Слюдянского муниципального района на 2024-2026 годы подготовлен на основе статистических данных, представленных  территориальным органом Федеральной службы государственной статистики по Иркутской области (Иркутскстат), прогнозных показателей крупных и средних предприятий, малого бизнеса, осуществляющих деятельность на территории района, сценарных условий и основных макроэкономических параметров социально-экономического развития Российской Федерации на 2024-2026 годы, с применением прогноза показателей инфляции, индексов-дефляторов по видам экономической деятельности, Бюджетного Кодекса Российской Федерации.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 и параметров прогноза на период до 2026 года осуществлялась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базовому варианту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5751633" y="3769250"/>
          <a:ext cx="62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F18F86F-252C-4114-8F9D-FB0CBBB7DF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36398" y="8488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14C96BB-4FED-4532-8903-68103E063F8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000" y="37692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92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5312</Words>
  <Application>Microsoft Office PowerPoint</Application>
  <PresentationFormat>Широкоэкранный</PresentationFormat>
  <Paragraphs>1068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微软雅黑</vt:lpstr>
      <vt:lpstr>Arial</vt:lpstr>
      <vt:lpstr>Calibri</vt:lpstr>
      <vt:lpstr>Calibri Light</vt:lpstr>
      <vt:lpstr>Century Schoolbook</vt:lpstr>
      <vt:lpstr>Impact</vt:lpstr>
      <vt:lpstr>Monotype Corsiva</vt:lpstr>
      <vt:lpstr>Times New Roman</vt:lpstr>
      <vt:lpstr>汉仪菱心体简</vt:lpstr>
      <vt:lpstr>Тема Office</vt:lpstr>
      <vt:lpstr>Презентация PowerPoint</vt:lpstr>
      <vt:lpstr>Презентация PowerPoint</vt:lpstr>
      <vt:lpstr>Основные понятия </vt:lpstr>
      <vt:lpstr>Бюджет – это план доходов и расходов на определенный период</vt:lpstr>
      <vt:lpstr>Структура бюджета муниципального образования</vt:lpstr>
      <vt:lpstr>Этапы составления и утверждения бюджета Слюдянского муниципального района</vt:lpstr>
      <vt:lpstr>Слюдянский муниципальный район </vt:lpstr>
      <vt:lpstr>Основные характеристики бюджета Слюдянского муниципального района на 2024 и плановый период 2025 и 2026 годов (тыс. руб.)</vt:lpstr>
      <vt:lpstr>Презентация PowerPoint</vt:lpstr>
      <vt:lpstr>Презентация PowerPoint</vt:lpstr>
      <vt:lpstr>Структура доходов бюджета Слюдянского муниципального района </vt:lpstr>
      <vt:lpstr>Доходы бюджета Слюдянского муниципального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</vt:lpstr>
      <vt:lpstr>Система целеполагания социально-экономического развития Слюдянского муниципального района </vt:lpstr>
      <vt:lpstr>Структура расходов бюджета Слюдянского муниципального района на 2024 год и плановый период 2025 и 2026 годов</vt:lpstr>
      <vt:lpstr>Численность населения Слюдянского муниципального района 38 631 человек </vt:lpstr>
      <vt:lpstr>Презентация PowerPoint</vt:lpstr>
      <vt:lpstr>Презентация PowerPoint</vt:lpstr>
      <vt:lpstr>Презентация PowerPoint</vt:lpstr>
      <vt:lpstr>ДЕФИЦИТ БЮДЖЕТА, ИСТОЧНИКИ ФИНАНСИРОВАНИЯ  ДЕФИЦИТА БЮДЖЕТА СЛЮДЯНСКого муниципального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cbar</cp:lastModifiedBy>
  <cp:revision>386</cp:revision>
  <cp:lastPrinted>2023-12-06T08:19:20Z</cp:lastPrinted>
  <dcterms:created xsi:type="dcterms:W3CDTF">2020-06-21T13:18:43Z</dcterms:created>
  <dcterms:modified xsi:type="dcterms:W3CDTF">2023-12-07T02:51:15Z</dcterms:modified>
</cp:coreProperties>
</file>