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355" r:id="rId4"/>
    <p:sldId id="356" r:id="rId5"/>
    <p:sldId id="329" r:id="rId6"/>
    <p:sldId id="341" r:id="rId7"/>
    <p:sldId id="384" r:id="rId8"/>
    <p:sldId id="385" r:id="rId9"/>
    <p:sldId id="376" r:id="rId10"/>
    <p:sldId id="358" r:id="rId11"/>
    <p:sldId id="386" r:id="rId12"/>
    <p:sldId id="387" r:id="rId13"/>
    <p:sldId id="392" r:id="rId14"/>
    <p:sldId id="364" r:id="rId15"/>
    <p:sldId id="393" r:id="rId16"/>
    <p:sldId id="388" r:id="rId17"/>
    <p:sldId id="389" r:id="rId18"/>
    <p:sldId id="383" r:id="rId19"/>
    <p:sldId id="332" r:id="rId20"/>
    <p:sldId id="337" r:id="rId21"/>
    <p:sldId id="336" r:id="rId22"/>
    <p:sldId id="394" r:id="rId23"/>
    <p:sldId id="338" r:id="rId24"/>
    <p:sldId id="352" r:id="rId25"/>
    <p:sldId id="353" r:id="rId26"/>
    <p:sldId id="354" r:id="rId27"/>
    <p:sldId id="267" r:id="rId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6600FF"/>
    <a:srgbClr val="B96B7E"/>
    <a:srgbClr val="FF99FF"/>
    <a:srgbClr val="9999FF"/>
    <a:srgbClr val="FC3774"/>
    <a:srgbClr val="88A5C4"/>
    <a:srgbClr val="8CBD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7" d="100"/>
          <a:sy n="117" d="100"/>
        </p:scale>
        <p:origin x="618" y="114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целевых МБТ из областного и федерального бюджета </a:t>
            </a:r>
          </a:p>
        </c:rich>
      </c:tx>
      <c:layout>
        <c:manualLayout>
          <c:xMode val="edge"/>
          <c:yMode val="edge"/>
          <c:x val="0.12044140974078127"/>
          <c:y val="2.1057693104849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838640114818076E-2"/>
          <c:y val="0.18582823672527168"/>
          <c:w val="0.86648092147020106"/>
          <c:h val="0.610361656206907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129444687204962E-2"/>
                  <c:y val="-6.4034669706272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3A-469D-BC4E-D51F82D52C20}"/>
                </c:ext>
              </c:extLst>
            </c:dLbl>
            <c:dLbl>
              <c:idx val="1"/>
              <c:layout>
                <c:manualLayout>
                  <c:x val="2.9409071340681041E-2"/>
                  <c:y val="-3.509615517474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3A-469D-BC4E-D51F82D52C20}"/>
                </c:ext>
              </c:extLst>
            </c:dLbl>
            <c:dLbl>
              <c:idx val="2"/>
              <c:layout>
                <c:manualLayout>
                  <c:x val="0"/>
                  <c:y val="-3.8015028807609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18-471E-9607-6C5807FDDB0D}"/>
                </c:ext>
              </c:extLst>
            </c:dLbl>
            <c:dLbl>
              <c:idx val="3"/>
              <c:layout>
                <c:manualLayout>
                  <c:x val="-7.5456280569043549E-2"/>
                  <c:y val="-7.0484054042404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3A-469D-BC4E-D51F82D52C20}"/>
                </c:ext>
              </c:extLst>
            </c:dLbl>
            <c:dLbl>
              <c:idx val="4"/>
              <c:layout>
                <c:manualLayout>
                  <c:x val="-7.0615661024079804E-2"/>
                  <c:y val="-7.3993709261059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3A-469D-BC4E-D51F82D52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      (ФАКТ)</c:v>
                </c:pt>
                <c:pt idx="1">
                  <c:v>2023 год (ОЦЕНКА)</c:v>
                </c:pt>
                <c:pt idx="2">
                  <c:v>2024 год (ПРОЕКТ)</c:v>
                </c:pt>
                <c:pt idx="3">
                  <c:v>2025 год (ПРОЕКТ)</c:v>
                </c:pt>
                <c:pt idx="4">
                  <c:v>2026 год (ПРОЕКТ)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431424.72600000002</c:v>
                </c:pt>
                <c:pt idx="1">
                  <c:v>390998.74200000003</c:v>
                </c:pt>
                <c:pt idx="2">
                  <c:v>305377.40000000002</c:v>
                </c:pt>
                <c:pt idx="3">
                  <c:v>92302</c:v>
                </c:pt>
                <c:pt idx="4">
                  <c:v>58606.9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3A-469D-BC4E-D51F82D52C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4719898387743131E-2"/>
                  <c:y val="-5.0600996652282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3A-469D-BC4E-D51F82D52C20}"/>
                </c:ext>
              </c:extLst>
            </c:dLbl>
            <c:dLbl>
              <c:idx val="1"/>
              <c:layout>
                <c:manualLayout>
                  <c:x val="-7.3191781196916189E-2"/>
                  <c:y val="-5.7613422478076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3A-469D-BC4E-D51F82D52C20}"/>
                </c:ext>
              </c:extLst>
            </c:dLbl>
            <c:dLbl>
              <c:idx val="2"/>
              <c:layout>
                <c:manualLayout>
                  <c:x val="-4.366354915509392E-2"/>
                  <c:y val="-5.1761502689189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3A-469D-BC4E-D51F82D52C20}"/>
                </c:ext>
              </c:extLst>
            </c:dLbl>
            <c:dLbl>
              <c:idx val="3"/>
              <c:layout>
                <c:manualLayout>
                  <c:x val="-6.0219381867003881E-2"/>
                  <c:y val="-5.9350739227678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3A-469D-BC4E-D51F82D52C20}"/>
                </c:ext>
              </c:extLst>
            </c:dLbl>
            <c:dLbl>
              <c:idx val="4"/>
              <c:layout>
                <c:manualLayout>
                  <c:x val="-6.3476786617348069E-2"/>
                  <c:y val="5.11640381419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3A-469D-BC4E-D51F82D52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      (ФАКТ)</c:v>
                </c:pt>
                <c:pt idx="1">
                  <c:v>2023 год (ОЦЕНКА)</c:v>
                </c:pt>
                <c:pt idx="2">
                  <c:v>2024 год (ПРОЕКТ)</c:v>
                </c:pt>
                <c:pt idx="3">
                  <c:v>2025 год (ПРОЕКТ)</c:v>
                </c:pt>
                <c:pt idx="4">
                  <c:v>2026 год (ПРОЕКТ)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994875.72499999998</c:v>
                </c:pt>
                <c:pt idx="1">
                  <c:v>1096452.6000000001</c:v>
                </c:pt>
                <c:pt idx="2">
                  <c:v>1130743.8</c:v>
                </c:pt>
                <c:pt idx="3">
                  <c:v>1043928.6</c:v>
                </c:pt>
                <c:pt idx="4">
                  <c:v>1037512.9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C3A-469D-BC4E-D51F82D52C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МБТ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9571916585245294E-2"/>
                  <c:y val="-5.2644229617957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3A-469D-BC4E-D51F82D52C20}"/>
                </c:ext>
              </c:extLst>
            </c:dLbl>
            <c:dLbl>
              <c:idx val="1"/>
              <c:layout>
                <c:manualLayout>
                  <c:x val="-6.1908597132141835E-2"/>
                  <c:y val="-5.060099665228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3A-469D-BC4E-D51F82D52C20}"/>
                </c:ext>
              </c:extLst>
            </c:dLbl>
            <c:dLbl>
              <c:idx val="2"/>
              <c:layout>
                <c:manualLayout>
                  <c:x val="-4.4437867155270518E-2"/>
                  <c:y val="-5.2644229617958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3A-469D-BC4E-D51F82D52C20}"/>
                </c:ext>
              </c:extLst>
            </c:dLbl>
            <c:dLbl>
              <c:idx val="3"/>
              <c:layout>
                <c:manualLayout>
                  <c:x val="-4.9606367767294594E-2"/>
                  <c:y val="-2.3983591875440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3A-469D-BC4E-D51F82D52C20}"/>
                </c:ext>
              </c:extLst>
            </c:dLbl>
            <c:dLbl>
              <c:idx val="4"/>
              <c:layout>
                <c:manualLayout>
                  <c:x val="-3.4756216413030623E-2"/>
                  <c:y val="-2.281590189608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3A-469D-BC4E-D51F82D52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      (ФАКТ)</c:v>
                </c:pt>
                <c:pt idx="1">
                  <c:v>2023 год (ОЦЕНКА)</c:v>
                </c:pt>
                <c:pt idx="2">
                  <c:v>2024 год (ПРОЕКТ)</c:v>
                </c:pt>
                <c:pt idx="3">
                  <c:v>2025 год (ПРОЕКТ)</c:v>
                </c:pt>
                <c:pt idx="4">
                  <c:v>2026 год (ПРОЕКТ)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31684.28</c:v>
                </c:pt>
                <c:pt idx="1">
                  <c:v>41591.1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C3A-469D-BC4E-D51F82D52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6505504"/>
        <c:axId val="616501584"/>
      </c:lineChart>
      <c:catAx>
        <c:axId val="6165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6501584"/>
        <c:crosses val="autoZero"/>
        <c:auto val="1"/>
        <c:lblAlgn val="ctr"/>
        <c:lblOffset val="100"/>
        <c:noMultiLvlLbl val="0"/>
      </c:catAx>
      <c:valAx>
        <c:axId val="616501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61650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880865713636638E-4"/>
          <c:y val="0.1499195325500548"/>
          <c:w val="0.99933124183006528"/>
          <c:h val="0.649105281849487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8.5006704820174677E-3"/>
                  <c:y val="6.9495859524243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61-4355-81CF-2EB20198227E}"/>
                </c:ext>
              </c:extLst>
            </c:dLbl>
            <c:dLbl>
              <c:idx val="1"/>
              <c:layout>
                <c:manualLayout>
                  <c:x val="6.80053638561397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61-4355-81CF-2EB2019822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222479.7</c:v>
                </c:pt>
                <c:pt idx="1">
                  <c:v>263246.5</c:v>
                </c:pt>
                <c:pt idx="2">
                  <c:v>262021.9</c:v>
                </c:pt>
                <c:pt idx="3">
                  <c:v>269358.59999999998</c:v>
                </c:pt>
                <c:pt idx="4">
                  <c:v>276092.5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9-4860-AC83-4BBD09ED73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8261437908496717E-2"/>
                  <c:y val="-6.25462735718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14-425C-A690-4232CD47524E}"/>
                </c:ext>
              </c:extLst>
            </c:dLbl>
            <c:dLbl>
              <c:idx val="1"/>
              <c:layout>
                <c:manualLayout>
                  <c:x val="2.4901960784313726E-2"/>
                  <c:y val="-6.9495859524243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14-425C-A690-4232CD47524E}"/>
                </c:ext>
              </c:extLst>
            </c:dLbl>
            <c:dLbl>
              <c:idx val="2"/>
              <c:layout>
                <c:manualLayout>
                  <c:x val="9.2895594765139231E-3"/>
                  <c:y val="-4.13899828558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D9-4860-AC83-4BBD09ED730C}"/>
                </c:ext>
              </c:extLst>
            </c:dLbl>
            <c:dLbl>
              <c:idx val="3"/>
              <c:layout>
                <c:manualLayout>
                  <c:x val="1.6601307189542485E-2"/>
                  <c:y val="-5.1199569672882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D9-4860-AC83-4BBD09ED730C}"/>
                </c:ext>
              </c:extLst>
            </c:dLbl>
            <c:dLbl>
              <c:idx val="4"/>
              <c:layout>
                <c:manualLayout>
                  <c:x val="1.4653817222733229E-2"/>
                  <c:y val="-5.452059621975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38927</c:v>
                </c:pt>
                <c:pt idx="1">
                  <c:v>42588.4</c:v>
                </c:pt>
                <c:pt idx="2">
                  <c:v>27480</c:v>
                </c:pt>
                <c:pt idx="3">
                  <c:v>28579.200000000001</c:v>
                </c:pt>
                <c:pt idx="4">
                  <c:v>29722.400000000001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D9-4860-AC83-4BBD09ED730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ЕСХН, патент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3161045938560366E-2"/>
                  <c:y val="-4.5172308690758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14-425C-A690-4232CD47524E}"/>
                </c:ext>
              </c:extLst>
            </c:dLbl>
            <c:dLbl>
              <c:idx val="1"/>
              <c:layout>
                <c:manualLayout>
                  <c:x val="8.3006704552437017E-3"/>
                  <c:y val="-5.9071480595606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14-425C-A690-4232CD47524E}"/>
                </c:ext>
              </c:extLst>
            </c:dLbl>
            <c:dLbl>
              <c:idx val="2"/>
              <c:layout>
                <c:manualLayout>
                  <c:x val="9.7534149602964519E-3"/>
                  <c:y val="-2.7798343809697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D9-4860-AC83-4BBD09ED730C}"/>
                </c:ext>
              </c:extLst>
            </c:dLbl>
            <c:dLbl>
              <c:idx val="3"/>
              <c:layout>
                <c:manualLayout>
                  <c:x val="1.3313725490195957E-2"/>
                  <c:y val="-2.4323550833485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D9-4860-AC83-4BBD09ED730C}"/>
                </c:ext>
              </c:extLst>
            </c:dLbl>
            <c:dLbl>
              <c:idx val="4"/>
              <c:layout>
                <c:manualLayout>
                  <c:x val="1.8022875816993463E-2"/>
                  <c:y val="-5.1814361784500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#,##0</c:formatCode>
                <c:ptCount val="5"/>
                <c:pt idx="0">
                  <c:v>9128.7999999999993</c:v>
                </c:pt>
                <c:pt idx="1">
                  <c:v>6497.7999999999993</c:v>
                </c:pt>
                <c:pt idx="2">
                  <c:v>6499.4</c:v>
                </c:pt>
                <c:pt idx="3">
                  <c:v>6501</c:v>
                </c:pt>
                <c:pt idx="4">
                  <c:v>6502.7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D9-4860-AC83-4BBD09ED730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Госполлина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2551072630665664E-2"/>
                  <c:y val="-8.68698244053048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221961207759187E-2"/>
                      <c:h val="4.93595710299669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014-425C-A690-4232CD47524E}"/>
                </c:ext>
              </c:extLst>
            </c:dLbl>
            <c:dLbl>
              <c:idx val="1"/>
              <c:layout>
                <c:manualLayout>
                  <c:x val="1.5021153282617574E-2"/>
                  <c:y val="-2.7798343809697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14-425C-A690-4232CD47524E}"/>
                </c:ext>
              </c:extLst>
            </c:dLbl>
            <c:dLbl>
              <c:idx val="2"/>
              <c:layout>
                <c:manualLayout>
                  <c:x val="3.7673202614379085E-2"/>
                  <c:y val="-1.0270612499295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D9-4860-AC83-4BBD09ED730C}"/>
                </c:ext>
              </c:extLst>
            </c:dLbl>
            <c:dLbl>
              <c:idx val="3"/>
              <c:layout>
                <c:manualLayout>
                  <c:x val="2.3545751633986808E-2"/>
                  <c:y val="-6.25462735718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D9-4860-AC83-4BBD09ED730C}"/>
                </c:ext>
              </c:extLst>
            </c:dLbl>
            <c:dLbl>
              <c:idx val="4"/>
              <c:layout>
                <c:manualLayout>
                  <c:x val="3.7673202614379085E-2"/>
                  <c:y val="-3.1273136785909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#,##0</c:formatCode>
                <c:ptCount val="5"/>
                <c:pt idx="0">
                  <c:v>6005.6</c:v>
                </c:pt>
                <c:pt idx="1">
                  <c:v>7020</c:v>
                </c:pt>
                <c:pt idx="2">
                  <c:v>6830</c:v>
                </c:pt>
                <c:pt idx="3">
                  <c:v>6930</c:v>
                </c:pt>
                <c:pt idx="4">
                  <c:v>7030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7D9-4860-AC83-4BBD09ED730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8221421448650795E-2"/>
                  <c:y val="1.0424378928636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059844184718096E-2"/>
                      <c:h val="5.28343640061791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014-425C-A690-4232CD47524E}"/>
                </c:ext>
              </c:extLst>
            </c:dLbl>
            <c:dLbl>
              <c:idx val="1"/>
              <c:layout>
                <c:manualLayout>
                  <c:x val="1.1060911788609342E-2"/>
                  <c:y val="-1.0424378928636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14-425C-A690-4232CD47524E}"/>
                </c:ext>
              </c:extLst>
            </c:dLbl>
            <c:dLbl>
              <c:idx val="2"/>
              <c:layout>
                <c:manualLayout>
                  <c:x val="3.2964052287581758E-2"/>
                  <c:y val="3.6285594055532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D9-4860-AC83-4BBD09ED730C}"/>
                </c:ext>
              </c:extLst>
            </c:dLbl>
            <c:dLbl>
              <c:idx val="3"/>
              <c:layout>
                <c:manualLayout>
                  <c:x val="3.6013071895424839E-2"/>
                  <c:y val="-1.0424378928636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D9-4860-AC83-4BBD09ED730C}"/>
                </c:ext>
              </c:extLst>
            </c:dLbl>
            <c:dLbl>
              <c:idx val="4"/>
              <c:layout>
                <c:manualLayout>
                  <c:x val="3.6284313725490076E-2"/>
                  <c:y val="-6.9495859524244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Лист1!$F$2:$F$6</c:f>
              <c:numCache>
                <c:formatCode>#,##0</c:formatCode>
                <c:ptCount val="5"/>
                <c:pt idx="0">
                  <c:v>269.39999999999998</c:v>
                </c:pt>
                <c:pt idx="1">
                  <c:v>218.4</c:v>
                </c:pt>
                <c:pt idx="2">
                  <c:v>238</c:v>
                </c:pt>
                <c:pt idx="3">
                  <c:v>245.1</c:v>
                </c:pt>
                <c:pt idx="4">
                  <c:v>253.6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7D9-4860-AC83-4BBD09ED730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ЕНВД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542483660130689E-2"/>
                  <c:y val="-1.0424378928636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14-425C-A690-4232CD47524E}"/>
                </c:ext>
              </c:extLst>
            </c:dLbl>
            <c:dLbl>
              <c:idx val="1"/>
              <c:layout>
                <c:manualLayout>
                  <c:x val="1.9921555545054228E-2"/>
                  <c:y val="5.472114924442846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14-425C-A690-4232CD475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Лист1!$G$2:$G$6</c:f>
              <c:numCache>
                <c:formatCode>#,##0</c:formatCode>
                <c:ptCount val="5"/>
                <c:pt idx="0">
                  <c:v>-162.9</c:v>
                </c:pt>
                <c:pt idx="1">
                  <c:v>-87.2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14-425C-A690-4232CD475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gapDepth val="342"/>
        <c:shape val="box"/>
        <c:axId val="616505112"/>
        <c:axId val="616509816"/>
        <c:axId val="0"/>
      </c:bar3DChart>
      <c:catAx>
        <c:axId val="616505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6509816"/>
        <c:crosses val="autoZero"/>
        <c:auto val="1"/>
        <c:lblAlgn val="ctr"/>
        <c:lblOffset val="100"/>
        <c:noMultiLvlLbl val="0"/>
      </c:catAx>
      <c:valAx>
        <c:axId val="6165098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1650511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1"/>
        <c:txPr>
          <a:bodyPr/>
          <a:lstStyle/>
          <a:p>
            <a:pPr>
              <a:defRPr sz="105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5857166781414561E-2"/>
          <c:y val="0.77868468962437765"/>
          <c:w val="0.68600450950528913"/>
          <c:h val="9.9697556208196453E-2"/>
        </c:manualLayout>
      </c:layout>
      <c:overlay val="0"/>
      <c:txPr>
        <a:bodyPr/>
        <a:lstStyle/>
        <a:p>
          <a:pPr>
            <a:defRPr sz="105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7064972154375095E-3"/>
          <c:y val="5.6402807788923821E-2"/>
          <c:w val="0.9864107082085003"/>
          <c:h val="0.816755174272439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F2CB05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2.2629667270783874E-2"/>
                  <c:y val="-6.556359541384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3C-4EE2-AF71-B8EDCDBF4BED}"/>
                </c:ext>
              </c:extLst>
            </c:dLbl>
            <c:dLbl>
              <c:idx val="1"/>
              <c:layout>
                <c:manualLayout>
                  <c:x val="1.2135510831862234E-2"/>
                  <c:y val="-4.719274546960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3C-4EE2-AF71-B8EDCDBF4BED}"/>
                </c:ext>
              </c:extLst>
            </c:dLbl>
            <c:dLbl>
              <c:idx val="2"/>
              <c:layout>
                <c:manualLayout>
                  <c:x val="7.8811107556525841E-3"/>
                  <c:y val="-3.74535031725717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accent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71857001900755"/>
                      <c:h val="5.0333629090600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7B4-474F-912C-E0DACC0AEFEF}"/>
                </c:ext>
              </c:extLst>
            </c:dLbl>
            <c:dLbl>
              <c:idx val="3"/>
              <c:layout>
                <c:manualLayout>
                  <c:x val="7.9773765375378211E-3"/>
                  <c:y val="-7.00110301348829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accent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78560486671463E-2"/>
                      <c:h val="4.56168830238956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7B4-474F-912C-E0DACC0AEFEF}"/>
                </c:ext>
              </c:extLst>
            </c:dLbl>
            <c:dLbl>
              <c:idx val="4"/>
              <c:layout>
                <c:manualLayout>
                  <c:x val="8.1814457321983895E-3"/>
                  <c:y val="-4.728488527615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9405.2000000000007</c:v>
                </c:pt>
                <c:pt idx="1">
                  <c:v>10099.4</c:v>
                </c:pt>
                <c:pt idx="2">
                  <c:v>8798.1</c:v>
                </c:pt>
                <c:pt idx="3">
                  <c:v>8798.1</c:v>
                </c:pt>
                <c:pt idx="4">
                  <c:v>8798.1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4-474F-912C-E0DACC0AEF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ПНВОС</c:v>
                </c:pt>
              </c:strCache>
            </c:strRef>
          </c:tx>
          <c:spPr>
            <a:solidFill>
              <a:srgbClr val="CCCC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8987809558361792E-2"/>
                  <c:y val="-7.736575309191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3C-4EE2-AF71-B8EDCDBF4BED}"/>
                </c:ext>
              </c:extLst>
            </c:dLbl>
            <c:dLbl>
              <c:idx val="1"/>
              <c:layout>
                <c:manualLayout>
                  <c:x val="1.0364783241369685E-2"/>
                  <c:y val="-5.092218414355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3C-4EE2-AF71-B8EDCDBF4BED}"/>
                </c:ext>
              </c:extLst>
            </c:dLbl>
            <c:dLbl>
              <c:idx val="2"/>
              <c:layout>
                <c:manualLayout>
                  <c:x val="2.2683138122143849E-2"/>
                  <c:y val="-4.6460869015198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B4-474F-912C-E0DACC0AEFEF}"/>
                </c:ext>
              </c:extLst>
            </c:dLbl>
            <c:dLbl>
              <c:idx val="3"/>
              <c:layout>
                <c:manualLayout>
                  <c:x val="3.0982617228454218E-2"/>
                  <c:y val="-5.4983734955592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B4-474F-912C-E0DACC0AEFEF}"/>
                </c:ext>
              </c:extLst>
            </c:dLbl>
            <c:dLbl>
              <c:idx val="4"/>
              <c:layout>
                <c:manualLayout>
                  <c:x val="1.8648187529757988E-2"/>
                  <c:y val="-4.279282206535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4034.9</c:v>
                </c:pt>
                <c:pt idx="1">
                  <c:v>2262</c:v>
                </c:pt>
                <c:pt idx="2">
                  <c:v>2697</c:v>
                </c:pt>
                <c:pt idx="3">
                  <c:v>3843.4</c:v>
                </c:pt>
                <c:pt idx="4">
                  <c:v>4381.5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4-474F-912C-E0DACC0AEF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МНА 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"/>
                  <c:y val="-1.454919546958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3C-4EE2-AF71-B8EDCDBF4BED}"/>
                </c:ext>
              </c:extLst>
            </c:dLbl>
            <c:dLbl>
              <c:idx val="1"/>
              <c:layout>
                <c:manualLayout>
                  <c:x val="1.5547174862054529E-2"/>
                  <c:y val="-2.909839093917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3C-4EE2-AF71-B8EDCDBF4BED}"/>
                </c:ext>
              </c:extLst>
            </c:dLbl>
            <c:dLbl>
              <c:idx val="2"/>
              <c:layout>
                <c:manualLayout>
                  <c:x val="4.1666666666666415E-3"/>
                  <c:y val="-1.655629139072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B4-474F-912C-E0DACC0AEFEF}"/>
                </c:ext>
              </c:extLst>
            </c:dLbl>
            <c:dLbl>
              <c:idx val="3"/>
              <c:layout>
                <c:manualLayout>
                  <c:x val="1.3888888888888889E-3"/>
                  <c:y val="-6.6225165562914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B4-474F-912C-E0DACC0AEFEF}"/>
                </c:ext>
              </c:extLst>
            </c:dLbl>
            <c:dLbl>
              <c:idx val="4"/>
              <c:layout>
                <c:manualLayout>
                  <c:x val="4.1666666666667681E-3"/>
                  <c:y val="-1.655629139072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144.6</c:v>
                </c:pt>
                <c:pt idx="1">
                  <c:v>129.4</c:v>
                </c:pt>
                <c:pt idx="2">
                  <c:v>28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B4-474F-912C-E0DACC0AEF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9.5442732261957312E-3"/>
                  <c:y val="-2.16391664233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3C-4EE2-AF71-B8EDCDBF4BED}"/>
                </c:ext>
              </c:extLst>
            </c:dLbl>
            <c:dLbl>
              <c:idx val="1"/>
              <c:layout>
                <c:manualLayout>
                  <c:x val="1.0364783241369685E-2"/>
                  <c:y val="-4.3647586408760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3C-4EE2-AF71-B8EDCDBF4BED}"/>
                </c:ext>
              </c:extLst>
            </c:dLbl>
            <c:dLbl>
              <c:idx val="2"/>
              <c:layout>
                <c:manualLayout>
                  <c:x val="2.7666422101308819E-2"/>
                  <c:y val="-2.9737925456566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B4-474F-912C-E0DACC0AEFEF}"/>
                </c:ext>
              </c:extLst>
            </c:dLbl>
            <c:dLbl>
              <c:idx val="3"/>
              <c:layout>
                <c:manualLayout>
                  <c:x val="1.8342401838565548E-2"/>
                  <c:y val="-3.273568980657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B4-474F-912C-E0DACC0AEFEF}"/>
                </c:ext>
              </c:extLst>
            </c:dLbl>
            <c:dLbl>
              <c:idx val="4"/>
              <c:layout>
                <c:manualLayout>
                  <c:x val="1.981177165355032E-2"/>
                  <c:y val="-2.9067683553257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#,##0</c:formatCode>
                <c:ptCount val="5"/>
                <c:pt idx="0">
                  <c:v>3443.9</c:v>
                </c:pt>
                <c:pt idx="1">
                  <c:v>1410.2</c:v>
                </c:pt>
                <c:pt idx="2">
                  <c:v>1585.3</c:v>
                </c:pt>
                <c:pt idx="3">
                  <c:v>1589.7</c:v>
                </c:pt>
                <c:pt idx="4">
                  <c:v>1594.2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B4-474F-912C-E0DACC0AEF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компенсации затрат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Лист1!$F$2:$F$6</c:f>
              <c:numCache>
                <c:formatCode>#,##0</c:formatCode>
                <c:ptCount val="5"/>
                <c:pt idx="0">
                  <c:v>19084.599999999999</c:v>
                </c:pt>
                <c:pt idx="1">
                  <c:v>37765.199999999997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8-4E0E-996B-97169BBB177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Лист1!$G$2:$G$6</c:f>
              <c:numCache>
                <c:formatCode>#,##0</c:formatCode>
                <c:ptCount val="5"/>
                <c:pt idx="0">
                  <c:v>435.9</c:v>
                </c:pt>
                <c:pt idx="1">
                  <c:v>435.7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8-4E0E-996B-97169BBB1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6503544"/>
        <c:axId val="616514128"/>
        <c:axId val="0"/>
      </c:bar3DChart>
      <c:catAx>
        <c:axId val="616503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 i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6514128"/>
        <c:crosses val="autoZero"/>
        <c:auto val="1"/>
        <c:lblAlgn val="ctr"/>
        <c:lblOffset val="100"/>
        <c:noMultiLvlLbl val="0"/>
      </c:catAx>
      <c:valAx>
        <c:axId val="6165141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1650354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49929493298897859"/>
          <c:y val="0.13500983296522895"/>
          <c:w val="0.4194768564839137"/>
          <c:h val="0.24318426481410399"/>
        </c:manualLayout>
      </c:layout>
      <c:overlay val="0"/>
      <c:txPr>
        <a:bodyPr/>
        <a:lstStyle/>
        <a:p>
          <a:pPr>
            <a:defRPr sz="90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38411016184795"/>
          <c:y val="6.1772910697055969E-2"/>
          <c:w val="0.77995006396638755"/>
          <c:h val="0.868508031208729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83-4A07-9E3A-1F4F8BA257D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6F-4EA8-812A-2B397E2F48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6F-4EA8-812A-2B397E2F482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6F-4EA8-812A-2B397E2F4828}"/>
                </c:ext>
              </c:extLst>
            </c:dLbl>
            <c:dLbl>
              <c:idx val="4"/>
              <c:layout>
                <c:manualLayout>
                  <c:x val="7.6630481307555356E-2"/>
                  <c:y val="-3.25120582616095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6F-4EA8-812A-2B397E2F4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201433.1</c:v>
                </c:pt>
                <c:pt idx="1">
                  <c:v>227018.5</c:v>
                </c:pt>
                <c:pt idx="2">
                  <c:v>86586.6</c:v>
                </c:pt>
                <c:pt idx="3">
                  <c:v>65749.600000000006</c:v>
                </c:pt>
                <c:pt idx="4">
                  <c:v>35348.1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6F-4EA8-812A-2B397E2F48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305</a:t>
                    </a:r>
                    <a:r>
                      <a:rPr lang="en-US" baseline="0" dirty="0"/>
                      <a:t> 377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83-4A07-9E3A-1F4F8BA257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95</a:t>
                    </a:r>
                    <a:r>
                      <a:rPr lang="en-US" baseline="0" dirty="0"/>
                      <a:t> 302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83-4A07-9E3A-1F4F8BA257DD}"/>
                </c:ext>
              </c:extLst>
            </c:dLbl>
            <c:dLbl>
              <c:idx val="4"/>
              <c:layout>
                <c:manualLayout>
                  <c:x val="7.7862653187110234E-2"/>
                  <c:y val="-4.31278852851704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58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607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6F-4EA8-812A-2B397E2F4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431424.7</c:v>
                </c:pt>
                <c:pt idx="1">
                  <c:v>390998.7</c:v>
                </c:pt>
                <c:pt idx="2">
                  <c:v>305377.40000000002</c:v>
                </c:pt>
                <c:pt idx="3">
                  <c:v>92302</c:v>
                </c:pt>
                <c:pt idx="4">
                  <c:v>58606.9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6F-4EA8-812A-2B397E2F48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130 744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83-4A07-9E3A-1F4F8BA257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043 929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83-4A07-9E3A-1F4F8BA257D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037 513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83-4A07-9E3A-1F4F8BA25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#,##0</c:formatCode>
                <c:ptCount val="5"/>
                <c:pt idx="0">
                  <c:v>994875.7</c:v>
                </c:pt>
                <c:pt idx="1">
                  <c:v>1096452.6000000001</c:v>
                </c:pt>
                <c:pt idx="2">
                  <c:v>1130743.8</c:v>
                </c:pt>
                <c:pt idx="3">
                  <c:v>1043928.6</c:v>
                </c:pt>
                <c:pt idx="4">
                  <c:v>1037512.9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46F-4EA8-812A-2B397E2F482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  <a:r>
                      <a:rPr lang="en-US" baseline="0" dirty="0"/>
                      <a:t> 109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83-4A07-9E3A-1F4F8BA25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#,##0</c:formatCode>
                <c:ptCount val="5"/>
                <c:pt idx="0">
                  <c:v>66641.2</c:v>
                </c:pt>
                <c:pt idx="1">
                  <c:v>54784.800000000003</c:v>
                </c:pt>
                <c:pt idx="2">
                  <c:v>10109.1</c:v>
                </c:pt>
                <c:pt idx="3">
                  <c:v>10109.1</c:v>
                </c:pt>
                <c:pt idx="4">
                  <c:v>8125.2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6F-4EA8-812A-2B397E2F4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6501192"/>
        <c:axId val="616514520"/>
      </c:barChart>
      <c:catAx>
        <c:axId val="61650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6514520"/>
        <c:crosses val="autoZero"/>
        <c:auto val="1"/>
        <c:lblAlgn val="ctr"/>
        <c:lblOffset val="100"/>
        <c:noMultiLvlLbl val="0"/>
      </c:catAx>
      <c:valAx>
        <c:axId val="6165145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1650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894353369763204E-2"/>
          <c:y val="0.26953549307583269"/>
          <c:w val="0.14321445051608986"/>
          <c:h val="0.42885410900912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81822972639214E-2"/>
          <c:y val="3.9819406506429136E-2"/>
          <c:w val="0.90802304263021594"/>
          <c:h val="0.562303537660338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Субвенция на предоставление гражданам субсидии на оплату жилого помещения и коммунальных услуг</c:v>
                </c:pt>
              </c:strCache>
            </c:strRef>
          </c:tx>
          <c:spPr>
            <a:solidFill>
              <a:srgbClr val="589867"/>
            </a:solidFill>
          </c:spPr>
          <c:invertIfNegative val="0"/>
          <c:dLbls>
            <c:dLbl>
              <c:idx val="0"/>
              <c:layout>
                <c:manualLayout>
                  <c:x val="2.3106300017395067E-3"/>
                  <c:y val="2.4937005090100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813866169908433E-2"/>
                      <c:h val="5.28130243729972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575-4863-8C17-C9AEAB2B38A6}"/>
                </c:ext>
              </c:extLst>
            </c:dLbl>
            <c:dLbl>
              <c:idx val="1"/>
              <c:layout>
                <c:manualLayout>
                  <c:x val="-2.430945858685438E-4"/>
                  <c:y val="-8.5511722007452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75-4863-8C17-C9AEAB2B38A6}"/>
                </c:ext>
              </c:extLst>
            </c:dLbl>
            <c:dLbl>
              <c:idx val="3"/>
              <c:layout>
                <c:manualLayout>
                  <c:x val="2.6388888888888875E-2"/>
                  <c:y val="-8.5511722007451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75-4863-8C17-C9AEAB2B3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#,##0.0">
                  <c:v>49747.737000000001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9-4C53-9BE1-835E90446E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Субвенция на выполнение переданных полномочий субьектов РФ</c:v>
                </c:pt>
              </c:strCache>
            </c:strRef>
          </c:tx>
          <c:spPr>
            <a:solidFill>
              <a:srgbClr val="B490D8"/>
            </a:solidFill>
          </c:spPr>
          <c:invertIfNegative val="0"/>
          <c:dLbls>
            <c:dLbl>
              <c:idx val="0"/>
              <c:layout>
                <c:manualLayout>
                  <c:x val="9.090734119196254E-4"/>
                  <c:y val="7.197413981782080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5-4863-8C17-C9AEAB2B38A6}"/>
                </c:ext>
              </c:extLst>
            </c:dLbl>
            <c:dLbl>
              <c:idx val="1"/>
              <c:layout>
                <c:manualLayout>
                  <c:x val="3.01200121027353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8D-4B1C-893D-7252B5F46A83}"/>
                </c:ext>
              </c:extLst>
            </c:dLbl>
            <c:dLbl>
              <c:idx val="2"/>
              <c:layout>
                <c:manualLayout>
                  <c:x val="3.1688861552023474E-2"/>
                  <c:y val="-2.7762656505171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9-4C53-9BE1-835E90446EE2}"/>
                </c:ext>
              </c:extLst>
            </c:dLbl>
            <c:dLbl>
              <c:idx val="3"/>
              <c:layout>
                <c:manualLayout>
                  <c:x val="3.4497630215462052E-2"/>
                  <c:y val="6.7380702512500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9-4C53-9BE1-835E90446EE2}"/>
                </c:ext>
              </c:extLst>
            </c:dLbl>
            <c:dLbl>
              <c:idx val="4"/>
              <c:layout>
                <c:manualLayout>
                  <c:x val="2.9814251107676649E-2"/>
                  <c:y val="-4.3557683134200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9-4C53-9BE1-835E90446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204443.28700000001</c:v>
                </c:pt>
                <c:pt idx="1">
                  <c:v>226200.1</c:v>
                </c:pt>
                <c:pt idx="2">
                  <c:v>225300.8</c:v>
                </c:pt>
                <c:pt idx="3">
                  <c:v>172475.3</c:v>
                </c:pt>
                <c:pt idx="4">
                  <c:v>168309.3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9-4C53-9BE1-835E90446E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Субвенция на получение общедоступного и бесплатного начального общего, основного общего, среднего образования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1.2743082043464946E-2"/>
                  <c:y val="-3.5636318740214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8D-4B1C-893D-7252B5F46A83}"/>
                </c:ext>
              </c:extLst>
            </c:dLbl>
            <c:dLbl>
              <c:idx val="1"/>
              <c:layout>
                <c:manualLayout>
                  <c:x val="-3.59123221224922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8D-4B1C-893D-7252B5F46A83}"/>
                </c:ext>
              </c:extLst>
            </c:dLbl>
            <c:dLbl>
              <c:idx val="2"/>
              <c:layout>
                <c:manualLayout>
                  <c:x val="-4.40215561501516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8D-4B1C-893D-7252B5F46A83}"/>
                </c:ext>
              </c:extLst>
            </c:dLbl>
            <c:dLbl>
              <c:idx val="3"/>
              <c:layout>
                <c:manualLayout>
                  <c:x val="-3.47538601185407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8D-4B1C-893D-7252B5F46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479560</c:v>
                </c:pt>
                <c:pt idx="1">
                  <c:v>585511.69999999995</c:v>
                </c:pt>
                <c:pt idx="2">
                  <c:v>607177.4</c:v>
                </c:pt>
                <c:pt idx="3">
                  <c:v>597080.19999999995</c:v>
                </c:pt>
                <c:pt idx="4">
                  <c:v>584479.80000000005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99-4C53-9BE1-835E90446EE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Субвенция на получение общедоступного и бесплатного дошкольного образования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9123221224920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8D-4B1C-893D-7252B5F46A83}"/>
                </c:ext>
              </c:extLst>
            </c:dLbl>
            <c:dLbl>
              <c:idx val="1"/>
              <c:layout>
                <c:manualLayout>
                  <c:x val="-2.78030880948327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8D-4B1C-893D-7252B5F46A83}"/>
                </c:ext>
              </c:extLst>
            </c:dLbl>
            <c:dLbl>
              <c:idx val="2"/>
              <c:layout>
                <c:manualLayout>
                  <c:x val="-5.5606176189665311E-2"/>
                  <c:y val="7.1272637480428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8D-4B1C-893D-7252B5F46A83}"/>
                </c:ext>
              </c:extLst>
            </c:dLbl>
            <c:dLbl>
              <c:idx val="3"/>
              <c:layout>
                <c:manualLayout>
                  <c:x val="-2.31692400790280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8D-4B1C-893D-7252B5F46A83}"/>
                </c:ext>
              </c:extLst>
            </c:dLbl>
            <c:dLbl>
              <c:idx val="4"/>
              <c:layout>
                <c:manualLayout>
                  <c:x val="4.63384801580535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8D-4B1C-893D-7252B5F46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261003</c:v>
                </c:pt>
                <c:pt idx="1">
                  <c:v>284713.5</c:v>
                </c:pt>
                <c:pt idx="2">
                  <c:v>298260.3</c:v>
                </c:pt>
                <c:pt idx="3">
                  <c:v>274362.09999999998</c:v>
                </c:pt>
                <c:pt idx="4">
                  <c:v>284580.09999999998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99-4C53-9BE1-835E90446EE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Субвенция на осуществление полномочий по составлению списков кандидатов в присяжные заседатели федеральных судов общей юрисдикции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31692400790270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8D-4B1C-893D-7252B5F46A83}"/>
                </c:ext>
              </c:extLst>
            </c:dLbl>
            <c:dLbl>
              <c:idx val="1"/>
              <c:layout>
                <c:manualLayout>
                  <c:x val="2.0833333333333332E-2"/>
                  <c:y val="3.91924198325703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5-4863-8C17-C9AEAB2B38A6}"/>
                </c:ext>
              </c:extLst>
            </c:dLbl>
            <c:dLbl>
              <c:idx val="2"/>
              <c:layout>
                <c:manualLayout>
                  <c:x val="2.8824983303168232E-2"/>
                  <c:y val="-1.8537779123556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9-4C53-9BE1-835E90446EE2}"/>
                </c:ext>
              </c:extLst>
            </c:dLbl>
            <c:dLbl>
              <c:idx val="3"/>
              <c:layout>
                <c:manualLayout>
                  <c:x val="2.7533042556779165E-2"/>
                  <c:y val="5.508123862667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9-4C53-9BE1-835E90446EE2}"/>
                </c:ext>
              </c:extLst>
            </c:dLbl>
            <c:dLbl>
              <c:idx val="4"/>
              <c:layout>
                <c:manualLayout>
                  <c:x val="3.1747534218048955E-2"/>
                  <c:y val="6.4611668249059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9-4C53-9BE1-835E90446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121.7</c:v>
                </c:pt>
                <c:pt idx="1">
                  <c:v>27.3</c:v>
                </c:pt>
                <c:pt idx="2">
                  <c:v>5.3</c:v>
                </c:pt>
                <c:pt idx="3">
                  <c:v>11</c:v>
                </c:pt>
                <c:pt idx="4">
                  <c:v>143.69999999999999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99-4C53-9BE1-835E90446E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637290336"/>
        <c:axId val="637289552"/>
      </c:barChart>
      <c:catAx>
        <c:axId val="637290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  <c:crossAx val="637289552"/>
        <c:crossesAt val="100"/>
        <c:auto val="1"/>
        <c:lblAlgn val="ctr"/>
        <c:lblOffset val="100"/>
        <c:noMultiLvlLbl val="0"/>
      </c:catAx>
      <c:valAx>
        <c:axId val="637289552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low"/>
        <c:crossAx val="637290336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b"/>
      <c:layout>
        <c:manualLayout>
          <c:xMode val="edge"/>
          <c:yMode val="edge"/>
          <c:x val="0"/>
          <c:y val="0.65264599864056572"/>
          <c:w val="0.7636147334839577"/>
          <c:h val="0.3066280746847448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05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6340446542458"/>
          <c:y val="0"/>
          <c:w val="0.37452469399299759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E9-4E0D-AE47-672B2B365331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DE9-4E0D-AE47-672B2B365331}"/>
              </c:ext>
            </c:extLst>
          </c:dPt>
          <c:dPt>
            <c:idx val="2"/>
            <c:bubble3D val="0"/>
            <c:spPr>
              <a:solidFill>
                <a:srgbClr val="FC3774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DE9-4E0D-AE47-672B2B365331}"/>
              </c:ext>
            </c:extLst>
          </c:dPt>
          <c:dPt>
            <c:idx val="3"/>
            <c:bubble3D val="0"/>
            <c:spPr>
              <a:solidFill>
                <a:srgbClr val="B96B7E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DE9-4E0D-AE47-672B2B365331}"/>
              </c:ext>
            </c:extLst>
          </c:dPt>
          <c:dPt>
            <c:idx val="4"/>
            <c:bubble3D val="0"/>
            <c:spPr>
              <a:solidFill>
                <a:srgbClr val="88A5C4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DE9-4E0D-AE47-672B2B365331}"/>
              </c:ext>
            </c:extLst>
          </c:dPt>
          <c:dLbls>
            <c:dLbl>
              <c:idx val="0"/>
              <c:layout>
                <c:manualLayout>
                  <c:x val="3.5689224973352515E-3"/>
                  <c:y val="0"/>
                </c:manualLayout>
              </c:layout>
              <c:tx>
                <c:rich>
                  <a:bodyPr rot="132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/>
                      <a:t>36,7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13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E9-4E0D-AE47-672B2B365331}"/>
                </c:ext>
              </c:extLst>
            </c:dLbl>
            <c:dLbl>
              <c:idx val="1"/>
              <c:tx>
                <c:rich>
                  <a:bodyPr rot="-10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/>
                      <a:t>0,7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10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E9-4E0D-AE47-672B2B365331}"/>
                </c:ext>
              </c:extLst>
            </c:dLbl>
            <c:dLbl>
              <c:idx val="2"/>
              <c:tx>
                <c:rich>
                  <a:bodyPr rot="114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/>
                      <a:t>0,02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11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E9-4E0D-AE47-672B2B365331}"/>
                </c:ext>
              </c:extLst>
            </c:dLbl>
            <c:dLbl>
              <c:idx val="3"/>
              <c:tx>
                <c:rich>
                  <a:bodyPr rot="22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/>
                      <a:t>0,001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22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E9-4E0D-AE47-672B2B365331}"/>
                </c:ext>
              </c:extLst>
            </c:dLbl>
            <c:dLbl>
              <c:idx val="4"/>
              <c:layout>
                <c:manualLayout>
                  <c:x val="-6.542948993742853E-17"/>
                  <c:y val="0"/>
                </c:manualLayout>
              </c:layout>
              <c:tx>
                <c:rich>
                  <a:bodyPr rot="37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/>
                      <a:t>0,5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37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E9-4E0D-AE47-672B2B365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Физическая культура и спорт</c:v>
                </c:pt>
                <c:pt idx="3">
                  <c:v>Здравоохранение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100000</c:v>
                </c:pt>
                <c:pt idx="1">
                  <c:v>27357.599999999999</c:v>
                </c:pt>
                <c:pt idx="2">
                  <c:v>10845</c:v>
                </c:pt>
                <c:pt idx="3">
                  <c:v>5270</c:v>
                </c:pt>
                <c:pt idx="4">
                  <c:v>20823.3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E9-4E0D-AE47-672B2B3653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12700">
              <a:solidFill>
                <a:schemeClr val="bg1"/>
              </a:solidFill>
            </a:ln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FFC000"/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9DE9-4E0D-AE47-672B2B365331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DE9-4E0D-AE47-672B2B365331}"/>
              </c:ext>
            </c:extLst>
          </c:dPt>
          <c:dPt>
            <c:idx val="2"/>
            <c:bubble3D val="0"/>
            <c:spPr>
              <a:solidFill>
                <a:srgbClr val="FC3774"/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9DE9-4E0D-AE47-672B2B365331}"/>
              </c:ext>
            </c:extLst>
          </c:dPt>
          <c:dPt>
            <c:idx val="3"/>
            <c:bubble3D val="0"/>
            <c:spPr>
              <a:solidFill>
                <a:srgbClr val="B96B7E"/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9DE9-4E0D-AE47-672B2B3653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9DE9-4E0D-AE47-672B2B365331}"/>
              </c:ext>
            </c:extLst>
          </c:dPt>
          <c:dLbls>
            <c:dLbl>
              <c:idx val="0"/>
              <c:layout>
                <c:manualLayout>
                  <c:x val="-3.330038464219099E-2"/>
                  <c:y val="0.14257338716633319"/>
                </c:manualLayout>
              </c:layout>
              <c:tx>
                <c:rich>
                  <a:bodyPr rot="-408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/>
                      <a:t>1 419 861,9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408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95488223217416"/>
                      <c:h val="0.165360682468815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DE9-4E0D-AE47-672B2B365331}"/>
                </c:ext>
              </c:extLst>
            </c:dLbl>
            <c:dLbl>
              <c:idx val="1"/>
              <c:layout>
                <c:manualLayout>
                  <c:x val="-1.7844612486676585E-3"/>
                  <c:y val="9.5668513872499486E-3"/>
                </c:manualLayout>
              </c:layout>
              <c:tx>
                <c:rich>
                  <a:bodyPr rot="-114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/>
                      <a:t>27 357,6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11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E9-4E0D-AE47-672B2B3653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845,2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E9-4E0D-AE47-672B2B365331}"/>
                </c:ext>
              </c:extLst>
            </c:dLbl>
            <c:dLbl>
              <c:idx val="3"/>
              <c:tx>
                <c:rich>
                  <a:bodyPr rot="186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/>
                      <a:t>27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18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E9-4E0D-AE47-672B2B365331}"/>
                </c:ext>
              </c:extLst>
            </c:dLbl>
            <c:dLbl>
              <c:idx val="4"/>
              <c:tx>
                <c:rich>
                  <a:bodyPr rot="39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/>
                      <a:t>20 823,3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39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DE9-4E0D-AE47-672B2B365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126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Физическая культура и спорт</c:v>
                </c:pt>
                <c:pt idx="3">
                  <c:v>Здравоохранение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100000</c:v>
                </c:pt>
                <c:pt idx="1">
                  <c:v>27357.599999999999</c:v>
                </c:pt>
                <c:pt idx="2">
                  <c:v>10845</c:v>
                </c:pt>
                <c:pt idx="3">
                  <c:v>5270</c:v>
                </c:pt>
                <c:pt idx="4">
                  <c:v>20823.3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DE9-4E0D-AE47-672B2B3653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2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92756843214325"/>
          <c:y val="0.20329750566893426"/>
          <c:w val="0.28587945915987661"/>
          <c:h val="0.45735387670287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325297422601328"/>
          <c:y val="1.7020335615554844E-2"/>
          <c:w val="0.38295233507031107"/>
          <c:h val="0.957449160961112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6600FF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871-47BE-B283-F65A91EB8602}"/>
              </c:ext>
            </c:extLst>
          </c:dPt>
          <c:dPt>
            <c:idx val="1"/>
            <c:bubble3D val="0"/>
            <c:spPr>
              <a:solidFill>
                <a:srgbClr val="9999FF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871-47BE-B283-F65A91EB8602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871-47BE-B283-F65A91EB8602}"/>
              </c:ext>
            </c:extLst>
          </c:dPt>
          <c:dPt>
            <c:idx val="3"/>
            <c:bubble3D val="0"/>
            <c:spPr>
              <a:solidFill>
                <a:srgbClr val="B96B7E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871-47BE-B283-F65A91EB8602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871-47BE-B283-F65A91EB8602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871-47BE-B283-F65A91EB8602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871-47BE-B283-F65A91EB8602}"/>
              </c:ext>
            </c:extLst>
          </c:dPt>
          <c:dLbls>
            <c:dLbl>
              <c:idx val="0"/>
              <c:tx>
                <c:rich>
                  <a:bodyPr rot="-312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2,4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31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71-47BE-B283-F65A91EB8602}"/>
                </c:ext>
              </c:extLst>
            </c:dLbl>
            <c:dLbl>
              <c:idx val="1"/>
              <c:tx>
                <c:rich>
                  <a:bodyPr rot="10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1,5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10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71-47BE-B283-F65A91EB8602}"/>
                </c:ext>
              </c:extLst>
            </c:dLbl>
            <c:dLbl>
              <c:idx val="2"/>
              <c:tx>
                <c:rich>
                  <a:bodyPr rot="-294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6,1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29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71-47BE-B283-F65A91EB8602}"/>
                </c:ext>
              </c:extLst>
            </c:dLbl>
            <c:dLbl>
              <c:idx val="3"/>
              <c:tx>
                <c:rich>
                  <a:bodyPr rot="156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0,2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15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71-47BE-B283-F65A91EB8602}"/>
                </c:ext>
              </c:extLst>
            </c:dLbl>
            <c:dLbl>
              <c:idx val="4"/>
              <c:tx>
                <c:rich>
                  <a:bodyPr rot="282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0,1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28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71-47BE-B283-F65A91EB8602}"/>
                </c:ext>
              </c:extLst>
            </c:dLbl>
            <c:dLbl>
              <c:idx val="5"/>
              <c:tx>
                <c:rich>
                  <a:bodyPr rot="372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0,1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37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71-47BE-B283-F65A91EB8602}"/>
                </c:ext>
              </c:extLst>
            </c:dLbl>
            <c:dLbl>
              <c:idx val="6"/>
              <c:tx>
                <c:rich>
                  <a:bodyPr rot="516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0,1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51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71-47BE-B283-F65A91EB86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МБТ общего характера</c:v>
                </c:pt>
                <c:pt idx="3">
                  <c:v>Жилищно-коммунальное хозяйство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Средства массовой информации</c:v>
                </c:pt>
                <c:pt idx="6">
                  <c:v>Прочие расходы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74286.3</c:v>
                </c:pt>
                <c:pt idx="1">
                  <c:v>49934.9</c:v>
                </c:pt>
                <c:pt idx="2">
                  <c:v>135976.1</c:v>
                </c:pt>
                <c:pt idx="3">
                  <c:v>17343.5</c:v>
                </c:pt>
                <c:pt idx="4">
                  <c:v>15624.3</c:v>
                </c:pt>
                <c:pt idx="5">
                  <c:v>14087.7</c:v>
                </c:pt>
                <c:pt idx="6">
                  <c:v>13971.3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871-47BE-B283-F65A91EB86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6600FF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0871-47BE-B283-F65A91EB8602}"/>
              </c:ext>
            </c:extLst>
          </c:dPt>
          <c:dPt>
            <c:idx val="1"/>
            <c:bubble3D val="0"/>
            <c:spPr>
              <a:solidFill>
                <a:srgbClr val="9999FF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0871-47BE-B283-F65A91EB8602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0871-47BE-B283-F65A91EB8602}"/>
              </c:ext>
            </c:extLst>
          </c:dPt>
          <c:dPt>
            <c:idx val="3"/>
            <c:bubble3D val="0"/>
            <c:spPr>
              <a:solidFill>
                <a:srgbClr val="B96B7E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0871-47BE-B283-F65A91EB8602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0871-47BE-B283-F65A91EB8602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0871-47BE-B283-F65A91EB8602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0871-47BE-B283-F65A91EB8602}"/>
              </c:ext>
            </c:extLst>
          </c:dPt>
          <c:dLbls>
            <c:dLbl>
              <c:idx val="0"/>
              <c:tx>
                <c:rich>
                  <a:bodyPr rot="-28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94 286,3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28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71-47BE-B283-F65A91EB8602}"/>
                </c:ext>
              </c:extLst>
            </c:dLbl>
            <c:dLbl>
              <c:idx val="1"/>
              <c:tx>
                <c:rich>
                  <a:bodyPr rot="12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59 934,9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12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871-47BE-B283-F65A91EB8602}"/>
                </c:ext>
              </c:extLst>
            </c:dLbl>
            <c:dLbl>
              <c:idx val="2"/>
              <c:layout>
                <c:manualLayout>
                  <c:x val="-5.1057363148510589E-3"/>
                  <c:y val="-1.2765251711666212E-2"/>
                </c:manualLayout>
              </c:layout>
              <c:tx>
                <c:rich>
                  <a:bodyPr rot="-282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235 976,1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28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871-47BE-B283-F65A91EB8602}"/>
                </c:ext>
              </c:extLst>
            </c:dLbl>
            <c:dLbl>
              <c:idx val="3"/>
              <c:tx>
                <c:rich>
                  <a:bodyPr rot="186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7 343,4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18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871-47BE-B283-F65A91EB8602}"/>
                </c:ext>
              </c:extLst>
            </c:dLbl>
            <c:dLbl>
              <c:idx val="4"/>
              <c:tx>
                <c:rich>
                  <a:bodyPr rot="28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5 624,3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28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871-47BE-B283-F65A91EB8602}"/>
                </c:ext>
              </c:extLst>
            </c:dLbl>
            <c:dLbl>
              <c:idx val="5"/>
              <c:tx>
                <c:rich>
                  <a:bodyPr rot="384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4 087,7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38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871-47BE-B283-F65A91EB8602}"/>
                </c:ext>
              </c:extLst>
            </c:dLbl>
            <c:dLbl>
              <c:idx val="6"/>
              <c:tx>
                <c:rich>
                  <a:bodyPr rot="49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3 971,3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49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871-47BE-B283-F65A91EB86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МБТ общего характера</c:v>
                </c:pt>
                <c:pt idx="3">
                  <c:v>Жилищно-коммунальное хозяйство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Средства массовой информации</c:v>
                </c:pt>
                <c:pt idx="6">
                  <c:v>Прочие расходы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1.9229711889415237</c:v>
                </c:pt>
                <c:pt idx="1">
                  <c:v>1.2926121508632964</c:v>
                </c:pt>
                <c:pt idx="2">
                  <c:v>3.5198700525484714</c:v>
                </c:pt>
                <c:pt idx="3">
                  <c:v>0.44895291346328081</c:v>
                </c:pt>
                <c:pt idx="4">
                  <c:v>0.40444979420672517</c:v>
                </c:pt>
                <c:pt idx="5">
                  <c:v>0.36467344878465485</c:v>
                </c:pt>
                <c:pt idx="6">
                  <c:v>0.36166032460976932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871-47BE-B283-F65A91EB860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19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27846442816488914"/>
          <c:w val="0.55324518127552047"/>
          <c:h val="0.45847490421873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18621973929233E-2"/>
          <c:y val="0.47549927035136497"/>
          <c:w val="0.93496275605214152"/>
          <c:h val="0.392480851228345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(проект)*</c:v>
                </c:pt>
                <c:pt idx="3">
                  <c:v>2025 (проект)*</c:v>
                </c:pt>
                <c:pt idx="4">
                  <c:v>2026 (проект)*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96780.6</c:v>
                </c:pt>
                <c:pt idx="1">
                  <c:v>93407.9</c:v>
                </c:pt>
                <c:pt idx="2">
                  <c:v>86586.6</c:v>
                </c:pt>
                <c:pt idx="3">
                  <c:v>65749.600000000006</c:v>
                </c:pt>
                <c:pt idx="4">
                  <c:v>35348.1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A0-442F-AC3B-4636B672BF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сбалансированность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87-4F8B-84AA-DBCC8B8B860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87-4F8B-84AA-DBCC8B8B860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87-4F8B-84AA-DBCC8B8B860B}"/>
                </c:ext>
              </c:extLst>
            </c:dLbl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(проект)*</c:v>
                </c:pt>
                <c:pt idx="3">
                  <c:v>2025 (проект)*</c:v>
                </c:pt>
                <c:pt idx="4">
                  <c:v>2026 (проект)*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104652.5</c:v>
                </c:pt>
                <c:pt idx="1">
                  <c:v>133610.6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A0-442F-AC3B-4636B672BF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МБТ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6-4FD8-81C4-8B9D7B4C57BE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(проект)*</c:v>
                </c:pt>
                <c:pt idx="3">
                  <c:v>2025 (проект)*</c:v>
                </c:pt>
                <c:pt idx="4">
                  <c:v>2026 (проект)*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23634.799999999999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A0-442F-AC3B-4636B672BF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16500016"/>
        <c:axId val="616507072"/>
      </c:barChart>
      <c:catAx>
        <c:axId val="616500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6507072"/>
        <c:crosses val="autoZero"/>
        <c:auto val="1"/>
        <c:lblAlgn val="ctr"/>
        <c:lblOffset val="100"/>
        <c:noMultiLvlLbl val="0"/>
      </c:catAx>
      <c:valAx>
        <c:axId val="616507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650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562383612662941E-3"/>
          <c:y val="0.29463650916696865"/>
          <c:w val="0.5513961824953445"/>
          <c:h val="0.193421105226014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и прогноз выручки Слюдянского района по полному кругу организаций и в малом бизнесе  (млн. руб.)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8469149741103139E-2"/>
          <c:y val="0.2104126936802474"/>
          <c:w val="0.64569885322164777"/>
          <c:h val="0.602901332984286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Лист1!$B$41</c:f>
              <c:strCache>
                <c:ptCount val="1"/>
                <c:pt idx="0">
                  <c:v>Выручка малых организаций (млн. 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64061485874341573"/>
                  <c:y val="4.08851279685656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 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54845591927453"/>
                      <c:h val="0.122733920122880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9B1-4E54-AD7E-9BCEB82AD7F2}"/>
                </c:ext>
              </c:extLst>
            </c:dLbl>
            <c:dLbl>
              <c:idx val="1"/>
              <c:layout>
                <c:manualLayout>
                  <c:x val="0"/>
                  <c:y val="1.39368998628257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2 105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EA-4CF0-8F37-06049B2AEE54}"/>
                </c:ext>
              </c:extLst>
            </c:dLbl>
            <c:dLbl>
              <c:idx val="2"/>
              <c:layout>
                <c:manualLayout>
                  <c:x val="-7.5509671703865335E-3"/>
                  <c:y val="1.39368998628257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2 158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EA-4CF0-8F37-06049B2AEE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2 096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EA-4CF0-8F37-06049B2AEE5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2 234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EA-4CF0-8F37-06049B2AEE5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2 278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EA-4CF0-8F37-06049B2AEE5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Лист1!$A$42:$A$48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Лист1!$B$42:$B$48</c:f>
              <c:numCache>
                <c:formatCode>#,##0</c:formatCode>
                <c:ptCount val="7"/>
                <c:pt idx="0">
                  <c:v>2216.75</c:v>
                </c:pt>
                <c:pt idx="1">
                  <c:v>2105.1</c:v>
                </c:pt>
                <c:pt idx="2">
                  <c:v>2158.2399999999998</c:v>
                </c:pt>
                <c:pt idx="3">
                  <c:v>2095.65</c:v>
                </c:pt>
                <c:pt idx="4">
                  <c:v>2233.5</c:v>
                </c:pt>
                <c:pt idx="5">
                  <c:v>2277.5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B1-4E54-AD7E-9BCEB82AD7F2}"/>
            </c:ext>
          </c:extLst>
        </c:ser>
        <c:ser>
          <c:idx val="1"/>
          <c:order val="1"/>
          <c:tx>
            <c:strRef>
              <c:f>Лист1!$C$41</c:f>
              <c:strCache>
                <c:ptCount val="1"/>
                <c:pt idx="0">
                  <c:v>Выручка по полному кругу (млн. руб.)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338664593618987"/>
                  <c:y val="-0.1995788751714677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Выручка</a:t>
                    </a:r>
                    <a:r>
                      <a:rPr lang="ru-RU" baseline="0" dirty="0"/>
                      <a:t> по полному кругу организаций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B1-4E54-AD7E-9BCEB82AD7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12 184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B1-4E54-AD7E-9BCEB82AD7F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12 164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14-43E8-B207-6D88C5E47F1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11 811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14-43E8-B207-6D88C5E47F1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13 104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14-43E8-B207-6D88C5E47F1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13 575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14-43E8-B207-6D88C5E47F1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14-43E8-B207-6D88C5E47F1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Лист1!$A$42:$A$48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Лист1!$C$42:$C$48</c:f>
              <c:numCache>
                <c:formatCode>#,##0</c:formatCode>
                <c:ptCount val="7"/>
                <c:pt idx="0">
                  <c:v>14448.55</c:v>
                </c:pt>
                <c:pt idx="1">
                  <c:v>12184.12</c:v>
                </c:pt>
                <c:pt idx="2">
                  <c:v>12164</c:v>
                </c:pt>
                <c:pt idx="3">
                  <c:v>11811.24</c:v>
                </c:pt>
                <c:pt idx="4">
                  <c:v>13104.31</c:v>
                </c:pt>
                <c:pt idx="5">
                  <c:v>13575.28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9B1-4E54-AD7E-9BCEB82AD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637291120"/>
        <c:axId val="637290728"/>
      </c:barChart>
      <c:catAx>
        <c:axId val="63729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7290728"/>
        <c:crosses val="autoZero"/>
        <c:auto val="1"/>
        <c:lblAlgn val="ctr"/>
        <c:lblOffset val="100"/>
        <c:noMultiLvlLbl val="0"/>
      </c:catAx>
      <c:valAx>
        <c:axId val="6372907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6372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Фактическая</a:t>
            </a:r>
            <a:r>
              <a:rPr lang="ru-RU" b="1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прогнозная численность населения Слюдянского района (чел.)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399300087489068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025373">
                  <a:lumMod val="50000"/>
                </a:srgbClr>
              </a:solidFill>
            </a:ln>
            <a:effectLst/>
          </c:spPr>
          <c:invertIfNegative val="0"/>
          <c:dLbls>
            <c:numFmt formatCode="#,#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PowerPoint]Лист1'!$A$24:$A$29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2025</c:v>
                </c:pt>
              </c:numCache>
            </c:numRef>
          </c:cat>
          <c:val>
            <c:numRef>
              <c:f>'[Диаграмма в Microsoft PowerPoint]Лист1'!$B$24:$B$29</c:f>
              <c:numCache>
                <c:formatCode>General</c:formatCode>
                <c:ptCount val="6"/>
                <c:pt idx="0">
                  <c:v>39097</c:v>
                </c:pt>
                <c:pt idx="1">
                  <c:v>38995</c:v>
                </c:pt>
                <c:pt idx="2">
                  <c:v>38700</c:v>
                </c:pt>
                <c:pt idx="3">
                  <c:v>38631</c:v>
                </c:pt>
                <c:pt idx="4">
                  <c:v>38631</c:v>
                </c:pt>
                <c:pt idx="5">
                  <c:v>38631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27-42FD-BD50-575356D51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7344016"/>
        <c:axId val="1194713104"/>
      </c:barChart>
      <c:catAx>
        <c:axId val="130734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4713104"/>
        <c:crosses val="autoZero"/>
        <c:auto val="1"/>
        <c:lblAlgn val="ctr"/>
        <c:lblOffset val="100"/>
        <c:noMultiLvlLbl val="0"/>
      </c:catAx>
      <c:valAx>
        <c:axId val="1194713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734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и прогнозное количесво СМСП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PowerPoint]Лист1'!$A$3:$A$8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'[Диаграмма в Microsoft PowerPoint]Лист1'!$B$3:$B$8</c:f>
              <c:numCache>
                <c:formatCode>General</c:formatCode>
                <c:ptCount val="6"/>
                <c:pt idx="0">
                  <c:v>1022</c:v>
                </c:pt>
                <c:pt idx="1">
                  <c:v>961</c:v>
                </c:pt>
                <c:pt idx="2">
                  <c:v>896</c:v>
                </c:pt>
                <c:pt idx="3">
                  <c:v>896</c:v>
                </c:pt>
                <c:pt idx="4">
                  <c:v>896</c:v>
                </c:pt>
                <c:pt idx="5">
                  <c:v>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C-4790-8F74-F2F6A5B9657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21069296"/>
        <c:axId val="1220821536"/>
      </c:barChart>
      <c:catAx>
        <c:axId val="132106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0821536"/>
        <c:crosses val="autoZero"/>
        <c:auto val="1"/>
        <c:lblAlgn val="ctr"/>
        <c:lblOffset val="100"/>
        <c:noMultiLvlLbl val="0"/>
      </c:catAx>
      <c:valAx>
        <c:axId val="1220821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106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892611034886765E-3"/>
          <c:y val="0.28277328932441803"/>
          <c:w val="0.5166926172013504"/>
          <c:h val="0.5023088671997508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2025 год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explosion val="35"/>
            <c:spPr>
              <a:solidFill>
                <a:schemeClr val="accent1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AA6-400D-9922-C95A8A90DD8A}"/>
              </c:ext>
            </c:extLst>
          </c:dPt>
          <c:dPt>
            <c:idx val="1"/>
            <c:bubble3D val="0"/>
            <c:explosion val="40"/>
            <c:spPr>
              <a:solidFill>
                <a:schemeClr val="accent2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AA6-400D-9922-C95A8A90DD8A}"/>
              </c:ext>
            </c:extLst>
          </c:dPt>
          <c:dPt>
            <c:idx val="2"/>
            <c:bubble3D val="0"/>
            <c:explosion val="16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AA6-400D-9922-C95A8A90DD8A}"/>
              </c:ext>
            </c:extLst>
          </c:dPt>
          <c:dLbls>
            <c:dLbl>
              <c:idx val="0"/>
              <c:layout>
                <c:manualLayout>
                  <c:x val="-0.27087938910899739"/>
                  <c:y val="-3.74111375316743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30EE5B-F5BA-4A29-B6B3-EDF68100AC64}" type="CATEGORYNAME">
                      <a:rPr lang="ru-RU" sz="900"/>
                      <a:pPr>
                        <a:defRPr sz="900"/>
                      </a:pPr>
                      <a:t>[ИМЯ КАТЕГОРИИ]</a:t>
                    </a:fld>
                    <a:r>
                      <a:rPr lang="ru-RU" sz="900" baseline="0" dirty="0"/>
                      <a:t>
</a:t>
                    </a:r>
                    <a:fld id="{8F2E1D54-7EE2-4C8E-9020-66E5E9B6AFB0}" type="PERCENTAGE">
                      <a:rPr lang="ru-RU" sz="900" baseline="0"/>
                      <a:pPr>
                        <a:defRPr sz="900"/>
                      </a:pPr>
                      <a:t>[ПРОЦЕНТ]</a:t>
                    </a:fld>
                    <a:endParaRPr lang="ru-RU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794810920807188"/>
                      <c:h val="0.195071451716652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A6-400D-9922-C95A8A90DD8A}"/>
                </c:ext>
              </c:extLst>
            </c:dLbl>
            <c:dLbl>
              <c:idx val="1"/>
              <c:layout>
                <c:manualLayout>
                  <c:x val="-0.16292028304068323"/>
                  <c:y val="-5.11974536871593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69422B-8E99-4889-B6AF-CAC036C711E7}" type="CATEGORYNAME">
                      <a:rPr lang="ru-RU" sz="900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
</a:t>
                    </a:r>
                    <a:fld id="{AEC90142-08FB-4832-923C-19545E3A4DFD}" type="PERCENTAGE">
                      <a:rPr lang="ru-RU" sz="900" baseline="0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185040159094765"/>
                      <c:h val="0.168217918637429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A6-400D-9922-C95A8A90DD8A}"/>
                </c:ext>
              </c:extLst>
            </c:dLbl>
            <c:dLbl>
              <c:idx val="2"/>
              <c:layout>
                <c:manualLayout>
                  <c:x val="8.8036032702812406E-2"/>
                  <c:y val="-0.191670857758225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CFE598-5B52-4DA4-8F02-B2F33D20E22B}" type="CATEGORYNAME">
                      <a:rPr lang="ru-RU" sz="90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
79%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18015323662265"/>
                      <c:h val="0.219538798464261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A6-400D-9922-C95A8A90DD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311613.902</c:v>
                </c:pt>
                <c:pt idx="1">
                  <c:v>14231.189</c:v>
                </c:pt>
                <c:pt idx="2">
                  <c:v>1212089.327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A6-400D-9922-C95A8A90DD8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12780509863773E-2"/>
          <c:y val="0.44104829398960466"/>
          <c:w val="0.50910892258466633"/>
          <c:h val="0.5015883339142490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 год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explosion val="9"/>
            <c:spPr>
              <a:solidFill>
                <a:srgbClr val="CEB522"/>
              </a:solidFill>
              <a:ln>
                <a:solidFill>
                  <a:srgbClr val="0000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7D-4DBB-8773-9025203FDE10}"/>
              </c:ext>
            </c:extLst>
          </c:dPt>
          <c:dPt>
            <c:idx val="1"/>
            <c:bubble3D val="0"/>
            <c:explosion val="4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3">
                    <a:lumMod val="60000"/>
                    <a:lumOff val="4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7D-4DBB-8773-9025203FDE10}"/>
              </c:ext>
            </c:extLst>
          </c:dPt>
          <c:dPt>
            <c:idx val="2"/>
            <c:bubble3D val="0"/>
            <c:explosion val="16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97D-4DBB-8773-9025203FDE10}"/>
              </c:ext>
            </c:extLst>
          </c:dPt>
          <c:dLbls>
            <c:dLbl>
              <c:idx val="0"/>
              <c:layout>
                <c:manualLayout>
                  <c:x val="-0.25227940760838846"/>
                  <c:y val="-5.66299088393714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30EE5B-F5BA-4A29-B6B3-EDF68100AC64}" type="CATEGORYNAME">
                      <a:rPr lang="ru-RU" sz="9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700"/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
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93803580854697"/>
                      <c:h val="0.183898574062859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7D-4DBB-8773-9025203FDE10}"/>
                </c:ext>
              </c:extLst>
            </c:dLbl>
            <c:dLbl>
              <c:idx val="1"/>
              <c:layout>
                <c:manualLayout>
                  <c:x val="-0.18649480218498357"/>
                  <c:y val="-5.24977905754543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69422B-8E99-4889-B6AF-CAC036C711E7}" type="CATEGORYNAME">
                      <a:rPr lang="ru-RU" sz="90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
</a:t>
                    </a:r>
                    <a:fld id="{AEC90142-08FB-4832-923C-19545E3A4DFD}" type="PERCENTAGE">
                      <a:rPr lang="ru-RU" sz="900" baseline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88350244114021"/>
                      <c:h val="0.188588608469945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7D-4DBB-8773-9025203FDE10}"/>
                </c:ext>
              </c:extLst>
            </c:dLbl>
            <c:dLbl>
              <c:idx val="2"/>
              <c:layout>
                <c:manualLayout>
                  <c:x val="5.8949416191903817E-2"/>
                  <c:y val="-0.16442680303925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CFE598-5B52-4DA4-8F02-B2F33D20E22B}" type="CATEGORYNAME">
                      <a:rPr lang="ru-RU" sz="9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
83%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428881242713522"/>
                      <c:h val="0.206111492979357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7D-4DBB-8773-9025203FD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256330</c:v>
                </c:pt>
                <c:pt idx="1">
                  <c:v>15462</c:v>
                </c:pt>
                <c:pt idx="2">
                  <c:v>1155915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7D-4DBB-8773-9025203FDE1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311667915810782E-2"/>
          <c:y val="0.42656199294878727"/>
          <c:w val="0.53987617369963004"/>
          <c:h val="0.526069990736867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2026 год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explosion val="35"/>
            <c:spPr>
              <a:solidFill>
                <a:srgbClr val="BCD8C9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44A-4989-8228-560B0DDC1AB6}"/>
              </c:ext>
            </c:extLst>
          </c:dPt>
          <c:dPt>
            <c:idx val="1"/>
            <c:bubble3D val="0"/>
            <c:explosion val="40"/>
            <c:spPr>
              <a:solidFill>
                <a:srgbClr val="67B96B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44A-4989-8228-560B0DDC1AB6}"/>
              </c:ext>
            </c:extLst>
          </c:dPt>
          <c:dPt>
            <c:idx val="2"/>
            <c:bubble3D val="0"/>
            <c:explosion val="16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44A-4989-8228-560B0DDC1AB6}"/>
              </c:ext>
            </c:extLst>
          </c:dPt>
          <c:dLbls>
            <c:dLbl>
              <c:idx val="0"/>
              <c:layout>
                <c:manualLayout>
                  <c:x val="-0.1948817661896993"/>
                  <c:y val="-7.37203366418134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30EE5B-F5BA-4A29-B6B3-EDF68100AC64}" type="CATEGORYNAME">
                      <a:rPr lang="ru-RU" sz="900">
                        <a:solidFill>
                          <a:srgbClr val="67B96B"/>
                        </a:solidFill>
                      </a:rPr>
                      <a:pPr>
                        <a:defRPr sz="900"/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rgbClr val="67B96B"/>
                        </a:solidFill>
                      </a:rPr>
                      <a:t>
</a:t>
                    </a:r>
                    <a:fld id="{8F2E1D54-7EE2-4C8E-9020-66E5E9B6AFB0}" type="PERCENTAGE">
                      <a:rPr lang="ru-RU" sz="900" baseline="0" smtClean="0">
                        <a:solidFill>
                          <a:srgbClr val="67B96B"/>
                        </a:solidFill>
                      </a:rPr>
                      <a:pPr>
                        <a:defRPr sz="900"/>
                      </a:pPr>
                      <a:t>[ПРОЦЕНТ]</a:t>
                    </a:fld>
                    <a:endParaRPr lang="ru-RU" sz="900" baseline="0" dirty="0">
                      <a:solidFill>
                        <a:srgbClr val="67B96B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308051493486894"/>
                      <c:h val="0.156881346067508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4A-4989-8228-560B0DDC1AB6}"/>
                </c:ext>
              </c:extLst>
            </c:dLbl>
            <c:dLbl>
              <c:idx val="1"/>
              <c:layout>
                <c:manualLayout>
                  <c:x val="-6.6671270213071412E-2"/>
                  <c:y val="-7.63752691177288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69422B-8E99-4889-B6AF-CAC036C711E7}" type="CATEGORYNAME">
                      <a:rPr lang="ru-RU" sz="900">
                        <a:solidFill>
                          <a:srgbClr val="578637"/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rgbClr val="578637"/>
                        </a:solidFill>
                      </a:rPr>
                      <a:t>
</a:t>
                    </a:r>
                    <a:fld id="{AEC90142-08FB-4832-923C-19545E3A4DFD}" type="PERCENTAGE">
                      <a:rPr lang="ru-RU" sz="900" baseline="0">
                        <a:solidFill>
                          <a:srgbClr val="578637"/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900" baseline="0" dirty="0">
                      <a:solidFill>
                        <a:srgbClr val="57863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51400906480135"/>
                      <c:h val="0.156987833010520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44A-4989-8228-560B0DDC1AB6}"/>
                </c:ext>
              </c:extLst>
            </c:dLbl>
            <c:dLbl>
              <c:idx val="2"/>
              <c:layout>
                <c:manualLayout>
                  <c:x val="0.1119406895821381"/>
                  <c:y val="-0.170842740204436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CFE598-5B52-4DA4-8F02-B2F33D20E22B}" type="CATEGORYNAME">
                      <a:rPr lang="ru-RU" sz="900">
                        <a:solidFill>
                          <a:srgbClr val="70AD47"/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rgbClr val="70AD47"/>
                        </a:solidFill>
                      </a:rPr>
                      <a:t>
77%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4936189933955"/>
                      <c:h val="0.265671681826842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44A-4989-8228-560B0DDC1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319601.21600000001</c:v>
                </c:pt>
                <c:pt idx="1">
                  <c:v>14348.1</c:v>
                </c:pt>
                <c:pt idx="2">
                  <c:v>1139593.0759999999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4A-4989-8228-560B0DDC1AB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63156174603616E-2"/>
          <c:y val="2.7407220855822801E-2"/>
          <c:w val="0.60722293307086639"/>
          <c:h val="0.64948715592340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оценка</c:v>
                </c:pt>
                <c:pt idx="2">
                  <c:v>2024 проект</c:v>
                </c:pt>
                <c:pt idx="3">
                  <c:v>2025 проект</c:v>
                </c:pt>
                <c:pt idx="4">
                  <c:v>2026 проект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276647.58500000002</c:v>
                </c:pt>
                <c:pt idx="1">
                  <c:v>319483.86900000001</c:v>
                </c:pt>
                <c:pt idx="2">
                  <c:v>303069.37099999998</c:v>
                </c:pt>
                <c:pt idx="3">
                  <c:v>311613.902</c:v>
                </c:pt>
                <c:pt idx="4">
                  <c:v>319601.21600000001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0-4652-9902-1C48893849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5359318996415774E-2"/>
                  <c:y val="-1.730528869455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B0-4652-9902-1C48893849AE}"/>
                </c:ext>
              </c:extLst>
            </c:dLbl>
            <c:dLbl>
              <c:idx val="1"/>
              <c:layout>
                <c:manualLayout>
                  <c:x val="5.7635304659498163E-2"/>
                  <c:y val="-1.1006997434188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B0-4652-9902-1C48893849AE}"/>
                </c:ext>
              </c:extLst>
            </c:dLbl>
            <c:dLbl>
              <c:idx val="2"/>
              <c:layout>
                <c:manualLayout>
                  <c:x val="5.927528792798864E-2"/>
                  <c:y val="-1.4594011008206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B0-4652-9902-1C48893849AE}"/>
                </c:ext>
              </c:extLst>
            </c:dLbl>
            <c:dLbl>
              <c:idx val="3"/>
              <c:layout>
                <c:manualLayout>
                  <c:x val="5.7272670250896059E-2"/>
                  <c:y val="-8.5897643759656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B0-4652-9902-1C48893849AE}"/>
                </c:ext>
              </c:extLst>
            </c:dLbl>
            <c:dLbl>
              <c:idx val="4"/>
              <c:layout>
                <c:manualLayout>
                  <c:x val="5.5811469534050182E-2"/>
                  <c:y val="-1.672813119524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B0-4652-9902-1C4889384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оценка</c:v>
                </c:pt>
                <c:pt idx="2">
                  <c:v>2024 проект</c:v>
                </c:pt>
                <c:pt idx="3">
                  <c:v>2025 проект</c:v>
                </c:pt>
                <c:pt idx="4">
                  <c:v>2026 проект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36549.178999999996</c:v>
                </c:pt>
                <c:pt idx="1">
                  <c:v>52101.832000000002</c:v>
                </c:pt>
                <c:pt idx="2">
                  <c:v>13108.397000000001</c:v>
                </c:pt>
                <c:pt idx="3">
                  <c:v>14231.189</c:v>
                </c:pt>
                <c:pt idx="4">
                  <c:v>14773.851000000001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B0-4652-9902-1C48893849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4113163792378377E-3"/>
                  <c:y val="-3.724178909309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B0-4652-9902-1C48893849AE}"/>
                </c:ext>
              </c:extLst>
            </c:dLbl>
            <c:dLbl>
              <c:idx val="1"/>
              <c:layout>
                <c:manualLayout>
                  <c:x val="-6.7232000743219203E-5"/>
                  <c:y val="-3.437503946033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B0-4652-9902-1C48893849AE}"/>
                </c:ext>
              </c:extLst>
            </c:dLbl>
            <c:dLbl>
              <c:idx val="2"/>
              <c:layout>
                <c:manualLayout>
                  <c:x val="3.8521505376344086E-4"/>
                  <c:y val="-3.92954354974166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1 532</a:t>
                    </a:r>
                    <a:r>
                      <a:rPr lang="en-US" baseline="0" dirty="0"/>
                      <a:t> 817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B0-4652-9902-1C48893849AE}"/>
                </c:ext>
              </c:extLst>
            </c:dLbl>
            <c:dLbl>
              <c:idx val="3"/>
              <c:layout>
                <c:manualLayout>
                  <c:x val="4.471326164874552E-5"/>
                  <c:y val="-2.3815810581163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B0-4652-9902-1C48893849AE}"/>
                </c:ext>
              </c:extLst>
            </c:dLbl>
            <c:dLbl>
              <c:idx val="4"/>
              <c:layout>
                <c:manualLayout>
                  <c:x val="-1.5232078853045761E-3"/>
                  <c:y val="-1.496148708987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B0-4652-9902-1C4889384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оценка</c:v>
                </c:pt>
                <c:pt idx="2">
                  <c:v>2024 проект</c:v>
                </c:pt>
                <c:pt idx="3">
                  <c:v>2025 проект</c:v>
                </c:pt>
                <c:pt idx="4">
                  <c:v>2026 проект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1694253.1610000001</c:v>
                </c:pt>
                <c:pt idx="1">
                  <c:v>1742280.8970000001</c:v>
                </c:pt>
                <c:pt idx="2">
                  <c:v>1532816.9269999999</c:v>
                </c:pt>
                <c:pt idx="3">
                  <c:v>1212089.327</c:v>
                </c:pt>
                <c:pt idx="4">
                  <c:v>1139593.0759999999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B0-4652-9902-1C4889384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311504"/>
        <c:axId val="637310720"/>
      </c:barChart>
      <c:catAx>
        <c:axId val="637311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7310720"/>
        <c:crosses val="autoZero"/>
        <c:auto val="1"/>
        <c:lblAlgn val="ctr"/>
        <c:lblOffset val="100"/>
        <c:noMultiLvlLbl val="0"/>
      </c:catAx>
      <c:valAx>
        <c:axId val="6373107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3731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595967741935487E-2"/>
          <c:y val="0.7356568898176481"/>
          <c:w val="0.68797482078853034"/>
          <c:h val="0.14363123684817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C7DD5-03EC-4ED5-80BE-2222E3E87294}" type="doc">
      <dgm:prSet loTypeId="urn:microsoft.com/office/officeart/2008/layout/VerticalCurv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ABC37F1-D1C1-4CC0-903E-D502BC22ABC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 Слюдянское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(18 380 человек)</a:t>
          </a:r>
        </a:p>
      </dgm:t>
    </dgm:pt>
    <dgm:pt modelId="{5D52D59B-556F-4DFA-99DB-FB39B65A6BA9}" type="parTrans" cxnId="{527B5DDB-07CC-4E83-B8DC-93552CED6ADA}">
      <dgm:prSet/>
      <dgm:spPr/>
      <dgm:t>
        <a:bodyPr/>
        <a:lstStyle/>
        <a:p>
          <a:endParaRPr lang="ru-RU" sz="1600"/>
        </a:p>
      </dgm:t>
    </dgm:pt>
    <dgm:pt modelId="{02607820-DB87-4D2E-9E1E-E9DAAEB45BAF}" type="sibTrans" cxnId="{527B5DDB-07CC-4E83-B8DC-93552CED6ADA}">
      <dgm:prSet/>
      <dgm:spPr/>
      <dgm:t>
        <a:bodyPr/>
        <a:lstStyle/>
        <a:p>
          <a:endParaRPr lang="ru-RU" sz="1600"/>
        </a:p>
      </dgm:t>
    </dgm:pt>
    <dgm:pt modelId="{A4B716E4-D68B-45C6-BF6D-7EBD2FAEF8A1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Байкальское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(13 572 человек)</a:t>
          </a:r>
        </a:p>
      </dgm:t>
    </dgm:pt>
    <dgm:pt modelId="{D984CD10-ADFD-4A76-A7A3-420C6D446C93}" type="parTrans" cxnId="{0BF0A3FA-F275-442B-95A5-0CAF225D9979}">
      <dgm:prSet/>
      <dgm:spPr/>
      <dgm:t>
        <a:bodyPr/>
        <a:lstStyle/>
        <a:p>
          <a:endParaRPr lang="ru-RU" sz="1600"/>
        </a:p>
      </dgm:t>
    </dgm:pt>
    <dgm:pt modelId="{D117ED36-1266-4A0A-8A5E-64E838ABE287}" type="sibTrans" cxnId="{0BF0A3FA-F275-442B-95A5-0CAF225D9979}">
      <dgm:prSet/>
      <dgm:spPr/>
      <dgm:t>
        <a:bodyPr/>
        <a:lstStyle/>
        <a:p>
          <a:endParaRPr lang="ru-RU" sz="1600"/>
        </a:p>
      </dgm:t>
    </dgm:pt>
    <dgm:pt modelId="{4C48841F-4BC4-42A2-9B04-FCBFFC31DDC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Култукское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(3 908 человек)</a:t>
          </a:r>
        </a:p>
      </dgm:t>
    </dgm:pt>
    <dgm:pt modelId="{B9E3C643-6922-4702-99FB-9A8AE08B7A99}" type="parTrans" cxnId="{63C997C8-8AD5-42F9-9EA1-548586BED22A}">
      <dgm:prSet/>
      <dgm:spPr/>
      <dgm:t>
        <a:bodyPr/>
        <a:lstStyle/>
        <a:p>
          <a:endParaRPr lang="ru-RU" sz="1600"/>
        </a:p>
      </dgm:t>
    </dgm:pt>
    <dgm:pt modelId="{B8F598D1-8D68-4D4A-9C75-51F880C5B28B}" type="sibTrans" cxnId="{63C997C8-8AD5-42F9-9EA1-548586BED22A}">
      <dgm:prSet/>
      <dgm:spPr/>
      <dgm:t>
        <a:bodyPr/>
        <a:lstStyle/>
        <a:p>
          <a:endParaRPr lang="ru-RU" sz="1600"/>
        </a:p>
      </dgm:t>
    </dgm:pt>
    <dgm:pt modelId="{AE95FBC6-797F-4048-AFC7-996155EB7F88}" type="pres">
      <dgm:prSet presAssocID="{567C7DD5-03EC-4ED5-80BE-2222E3E87294}" presName="Name0" presStyleCnt="0">
        <dgm:presLayoutVars>
          <dgm:chMax val="7"/>
          <dgm:chPref val="7"/>
          <dgm:dir/>
        </dgm:presLayoutVars>
      </dgm:prSet>
      <dgm:spPr/>
    </dgm:pt>
    <dgm:pt modelId="{0841C53D-9DD4-49BB-A3E5-6C1385E9F52B}" type="pres">
      <dgm:prSet presAssocID="{567C7DD5-03EC-4ED5-80BE-2222E3E87294}" presName="Name1" presStyleCnt="0"/>
      <dgm:spPr/>
    </dgm:pt>
    <dgm:pt modelId="{909598DC-7E7F-4832-A757-4BB840EE044B}" type="pres">
      <dgm:prSet presAssocID="{567C7DD5-03EC-4ED5-80BE-2222E3E87294}" presName="cycle" presStyleCnt="0"/>
      <dgm:spPr/>
    </dgm:pt>
    <dgm:pt modelId="{9624001E-3B4E-46F8-8A03-606A0FFA202D}" type="pres">
      <dgm:prSet presAssocID="{567C7DD5-03EC-4ED5-80BE-2222E3E87294}" presName="srcNode" presStyleLbl="node1" presStyleIdx="0" presStyleCnt="3"/>
      <dgm:spPr/>
    </dgm:pt>
    <dgm:pt modelId="{D31BEA23-B2E7-45E6-9EDD-00692F7145B7}" type="pres">
      <dgm:prSet presAssocID="{567C7DD5-03EC-4ED5-80BE-2222E3E87294}" presName="conn" presStyleLbl="parChTrans1D2" presStyleIdx="0" presStyleCnt="1"/>
      <dgm:spPr/>
    </dgm:pt>
    <dgm:pt modelId="{A5AF9770-5B40-4C76-9D20-2B449107E8B3}" type="pres">
      <dgm:prSet presAssocID="{567C7DD5-03EC-4ED5-80BE-2222E3E87294}" presName="extraNode" presStyleLbl="node1" presStyleIdx="0" presStyleCnt="3"/>
      <dgm:spPr/>
    </dgm:pt>
    <dgm:pt modelId="{E9721E92-F0E2-43A1-9CC1-0B393A70E5C1}" type="pres">
      <dgm:prSet presAssocID="{567C7DD5-03EC-4ED5-80BE-2222E3E87294}" presName="dstNode" presStyleLbl="node1" presStyleIdx="0" presStyleCnt="3"/>
      <dgm:spPr/>
    </dgm:pt>
    <dgm:pt modelId="{BB964CCC-8433-48AB-B92A-F8C488283D5A}" type="pres">
      <dgm:prSet presAssocID="{2ABC37F1-D1C1-4CC0-903E-D502BC22ABCE}" presName="text_1" presStyleLbl="node1" presStyleIdx="0" presStyleCnt="3" custLinFactNeighborX="1077" custLinFactNeighborY="1478">
        <dgm:presLayoutVars>
          <dgm:bulletEnabled val="1"/>
        </dgm:presLayoutVars>
      </dgm:prSet>
      <dgm:spPr/>
    </dgm:pt>
    <dgm:pt modelId="{D97DE1C2-AEAE-47FE-A489-007B0D00F64C}" type="pres">
      <dgm:prSet presAssocID="{2ABC37F1-D1C1-4CC0-903E-D502BC22ABCE}" presName="accent_1" presStyleCnt="0"/>
      <dgm:spPr/>
    </dgm:pt>
    <dgm:pt modelId="{4E23788D-EFD0-4AFA-BA7E-C7BE5B5BFC37}" type="pres">
      <dgm:prSet presAssocID="{2ABC37F1-D1C1-4CC0-903E-D502BC22ABCE}" presName="accentRepeatNode" presStyleLbl="solidFgAcc1" presStyleIdx="0" presStyleCnt="3" custScaleX="126502" custScaleY="118608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5000" r="-25000"/>
          </a:stretch>
        </a:blipFill>
      </dgm:spPr>
    </dgm:pt>
    <dgm:pt modelId="{C6D9DFFE-EF8B-4ED7-A608-3F694CE3EA71}" type="pres">
      <dgm:prSet presAssocID="{A4B716E4-D68B-45C6-BF6D-7EBD2FAEF8A1}" presName="text_2" presStyleLbl="node1" presStyleIdx="1" presStyleCnt="3">
        <dgm:presLayoutVars>
          <dgm:bulletEnabled val="1"/>
        </dgm:presLayoutVars>
      </dgm:prSet>
      <dgm:spPr/>
    </dgm:pt>
    <dgm:pt modelId="{AB1D926B-92E2-4E71-92A4-1A78D8398803}" type="pres">
      <dgm:prSet presAssocID="{A4B716E4-D68B-45C6-BF6D-7EBD2FAEF8A1}" presName="accent_2" presStyleCnt="0"/>
      <dgm:spPr/>
    </dgm:pt>
    <dgm:pt modelId="{2559FD8B-C6C1-4687-B063-641B4D3C91D3}" type="pres">
      <dgm:prSet presAssocID="{A4B716E4-D68B-45C6-BF6D-7EBD2FAEF8A1}" presName="accentRepeatNode" presStyleLbl="solidFgAcc1" presStyleIdx="1" presStyleCnt="3" custScaleX="126502" custScaleY="118608" custLinFactNeighborX="-2016" custLinFactNeighborY="4494"/>
      <dgm:spPr>
        <a:blipFill rotWithShape="0">
          <a:blip xmlns:r="http://schemas.openxmlformats.org/officeDocument/2006/relationships" r:embed="rId2"/>
          <a:stretch>
            <a:fillRect l="-25000" r="-25000"/>
          </a:stretch>
        </a:blipFill>
      </dgm:spPr>
    </dgm:pt>
    <dgm:pt modelId="{AC760D52-7BE4-47DB-B111-8D67957E7D66}" type="pres">
      <dgm:prSet presAssocID="{4C48841F-4BC4-42A2-9B04-FCBFFC31DDC7}" presName="text_3" presStyleLbl="node1" presStyleIdx="2" presStyleCnt="3" custLinFactNeighborX="-342" custLinFactNeighborY="12975">
        <dgm:presLayoutVars>
          <dgm:bulletEnabled val="1"/>
        </dgm:presLayoutVars>
      </dgm:prSet>
      <dgm:spPr/>
    </dgm:pt>
    <dgm:pt modelId="{0AEF3532-EDB7-4BBD-B4D0-7FF0E0256C50}" type="pres">
      <dgm:prSet presAssocID="{4C48841F-4BC4-42A2-9B04-FCBFFC31DDC7}" presName="accent_3" presStyleCnt="0"/>
      <dgm:spPr/>
    </dgm:pt>
    <dgm:pt modelId="{50F93600-B6C2-40BE-BB24-895247955FD7}" type="pres">
      <dgm:prSet presAssocID="{4C48841F-4BC4-42A2-9B04-FCBFFC31DDC7}" presName="accentRepeatNode" presStyleLbl="solidFgAcc1" presStyleIdx="2" presStyleCnt="3" custScaleX="126502" custScaleY="118608" custLinFactNeighborX="1105" custLinFactNeighborY="12603"/>
      <dgm:spPr>
        <a:blipFill rotWithShape="0">
          <a:blip xmlns:r="http://schemas.openxmlformats.org/officeDocument/2006/relationships" r:embed="rId3"/>
          <a:stretch>
            <a:fillRect l="-25000" r="-25000"/>
          </a:stretch>
        </a:blipFill>
      </dgm:spPr>
    </dgm:pt>
  </dgm:ptLst>
  <dgm:cxnLst>
    <dgm:cxn modelId="{2076125E-2367-43B4-AC97-7098DE682EA1}" type="presOf" srcId="{02607820-DB87-4D2E-9E1E-E9DAAEB45BAF}" destId="{D31BEA23-B2E7-45E6-9EDD-00692F7145B7}" srcOrd="0" destOrd="0" presId="urn:microsoft.com/office/officeart/2008/layout/VerticalCurvedList"/>
    <dgm:cxn modelId="{5EBE8F66-D947-40C7-90A9-1CC45EDD1C29}" type="presOf" srcId="{567C7DD5-03EC-4ED5-80BE-2222E3E87294}" destId="{AE95FBC6-797F-4048-AFC7-996155EB7F88}" srcOrd="0" destOrd="0" presId="urn:microsoft.com/office/officeart/2008/layout/VerticalCurvedList"/>
    <dgm:cxn modelId="{C9C9EE4A-6027-45D4-82F0-5194FB63D67A}" type="presOf" srcId="{A4B716E4-D68B-45C6-BF6D-7EBD2FAEF8A1}" destId="{C6D9DFFE-EF8B-4ED7-A608-3F694CE3EA71}" srcOrd="0" destOrd="0" presId="urn:microsoft.com/office/officeart/2008/layout/VerticalCurvedList"/>
    <dgm:cxn modelId="{63C997C8-8AD5-42F9-9EA1-548586BED22A}" srcId="{567C7DD5-03EC-4ED5-80BE-2222E3E87294}" destId="{4C48841F-4BC4-42A2-9B04-FCBFFC31DDC7}" srcOrd="2" destOrd="0" parTransId="{B9E3C643-6922-4702-99FB-9A8AE08B7A99}" sibTransId="{B8F598D1-8D68-4D4A-9C75-51F880C5B28B}"/>
    <dgm:cxn modelId="{F2B61EDA-A597-48CA-88EF-9C7911819358}" type="presOf" srcId="{4C48841F-4BC4-42A2-9B04-FCBFFC31DDC7}" destId="{AC760D52-7BE4-47DB-B111-8D67957E7D66}" srcOrd="0" destOrd="0" presId="urn:microsoft.com/office/officeart/2008/layout/VerticalCurvedList"/>
    <dgm:cxn modelId="{527B5DDB-07CC-4E83-B8DC-93552CED6ADA}" srcId="{567C7DD5-03EC-4ED5-80BE-2222E3E87294}" destId="{2ABC37F1-D1C1-4CC0-903E-D502BC22ABCE}" srcOrd="0" destOrd="0" parTransId="{5D52D59B-556F-4DFA-99DB-FB39B65A6BA9}" sibTransId="{02607820-DB87-4D2E-9E1E-E9DAAEB45BAF}"/>
    <dgm:cxn modelId="{8CCC27E2-5B6C-4117-932A-ADAAFD30EBE9}" type="presOf" srcId="{2ABC37F1-D1C1-4CC0-903E-D502BC22ABCE}" destId="{BB964CCC-8433-48AB-B92A-F8C488283D5A}" srcOrd="0" destOrd="0" presId="urn:microsoft.com/office/officeart/2008/layout/VerticalCurvedList"/>
    <dgm:cxn modelId="{0BF0A3FA-F275-442B-95A5-0CAF225D9979}" srcId="{567C7DD5-03EC-4ED5-80BE-2222E3E87294}" destId="{A4B716E4-D68B-45C6-BF6D-7EBD2FAEF8A1}" srcOrd="1" destOrd="0" parTransId="{D984CD10-ADFD-4A76-A7A3-420C6D446C93}" sibTransId="{D117ED36-1266-4A0A-8A5E-64E838ABE287}"/>
    <dgm:cxn modelId="{BBC1E1EB-152F-40A2-ACD9-8733D2E6B2A7}" type="presParOf" srcId="{AE95FBC6-797F-4048-AFC7-996155EB7F88}" destId="{0841C53D-9DD4-49BB-A3E5-6C1385E9F52B}" srcOrd="0" destOrd="0" presId="urn:microsoft.com/office/officeart/2008/layout/VerticalCurvedList"/>
    <dgm:cxn modelId="{332E71DC-DBE2-4529-9B1F-5A11FED3262A}" type="presParOf" srcId="{0841C53D-9DD4-49BB-A3E5-6C1385E9F52B}" destId="{909598DC-7E7F-4832-A757-4BB840EE044B}" srcOrd="0" destOrd="0" presId="urn:microsoft.com/office/officeart/2008/layout/VerticalCurvedList"/>
    <dgm:cxn modelId="{2F4E5B56-7CA9-4CAF-9289-694FAFABFC8C}" type="presParOf" srcId="{909598DC-7E7F-4832-A757-4BB840EE044B}" destId="{9624001E-3B4E-46F8-8A03-606A0FFA202D}" srcOrd="0" destOrd="0" presId="urn:microsoft.com/office/officeart/2008/layout/VerticalCurvedList"/>
    <dgm:cxn modelId="{016A1B35-694A-483B-9EC6-575A5902DBBE}" type="presParOf" srcId="{909598DC-7E7F-4832-A757-4BB840EE044B}" destId="{D31BEA23-B2E7-45E6-9EDD-00692F7145B7}" srcOrd="1" destOrd="0" presId="urn:microsoft.com/office/officeart/2008/layout/VerticalCurvedList"/>
    <dgm:cxn modelId="{738E26C8-84F4-416D-AC14-B567296E6A92}" type="presParOf" srcId="{909598DC-7E7F-4832-A757-4BB840EE044B}" destId="{A5AF9770-5B40-4C76-9D20-2B449107E8B3}" srcOrd="2" destOrd="0" presId="urn:microsoft.com/office/officeart/2008/layout/VerticalCurvedList"/>
    <dgm:cxn modelId="{C23D0B6F-445F-4035-9CFA-416E98909DFF}" type="presParOf" srcId="{909598DC-7E7F-4832-A757-4BB840EE044B}" destId="{E9721E92-F0E2-43A1-9CC1-0B393A70E5C1}" srcOrd="3" destOrd="0" presId="urn:microsoft.com/office/officeart/2008/layout/VerticalCurvedList"/>
    <dgm:cxn modelId="{8D7414B8-DD75-4ACF-AD5E-A29AA2AE7FD3}" type="presParOf" srcId="{0841C53D-9DD4-49BB-A3E5-6C1385E9F52B}" destId="{BB964CCC-8433-48AB-B92A-F8C488283D5A}" srcOrd="1" destOrd="0" presId="urn:microsoft.com/office/officeart/2008/layout/VerticalCurvedList"/>
    <dgm:cxn modelId="{74AA7499-2821-43A9-83D4-FDAF0CC17D34}" type="presParOf" srcId="{0841C53D-9DD4-49BB-A3E5-6C1385E9F52B}" destId="{D97DE1C2-AEAE-47FE-A489-007B0D00F64C}" srcOrd="2" destOrd="0" presId="urn:microsoft.com/office/officeart/2008/layout/VerticalCurvedList"/>
    <dgm:cxn modelId="{81E1F0AC-542F-4117-8FF0-A40FFA63285A}" type="presParOf" srcId="{D97DE1C2-AEAE-47FE-A489-007B0D00F64C}" destId="{4E23788D-EFD0-4AFA-BA7E-C7BE5B5BFC37}" srcOrd="0" destOrd="0" presId="urn:microsoft.com/office/officeart/2008/layout/VerticalCurvedList"/>
    <dgm:cxn modelId="{DEF699E1-ABCA-47A7-B526-B452D47142B9}" type="presParOf" srcId="{0841C53D-9DD4-49BB-A3E5-6C1385E9F52B}" destId="{C6D9DFFE-EF8B-4ED7-A608-3F694CE3EA71}" srcOrd="3" destOrd="0" presId="urn:microsoft.com/office/officeart/2008/layout/VerticalCurvedList"/>
    <dgm:cxn modelId="{DAA7D6F9-9B38-4187-BE70-69034233FACC}" type="presParOf" srcId="{0841C53D-9DD4-49BB-A3E5-6C1385E9F52B}" destId="{AB1D926B-92E2-4E71-92A4-1A78D8398803}" srcOrd="4" destOrd="0" presId="urn:microsoft.com/office/officeart/2008/layout/VerticalCurvedList"/>
    <dgm:cxn modelId="{C803AF3C-BD89-49D8-BB6D-55F3EB5B066A}" type="presParOf" srcId="{AB1D926B-92E2-4E71-92A4-1A78D8398803}" destId="{2559FD8B-C6C1-4687-B063-641B4D3C91D3}" srcOrd="0" destOrd="0" presId="urn:microsoft.com/office/officeart/2008/layout/VerticalCurvedList"/>
    <dgm:cxn modelId="{4681953B-0B67-4935-984E-AA50EB860698}" type="presParOf" srcId="{0841C53D-9DD4-49BB-A3E5-6C1385E9F52B}" destId="{AC760D52-7BE4-47DB-B111-8D67957E7D66}" srcOrd="5" destOrd="0" presId="urn:microsoft.com/office/officeart/2008/layout/VerticalCurvedList"/>
    <dgm:cxn modelId="{9CBF49B4-DE46-4356-837F-ED89656912E0}" type="presParOf" srcId="{0841C53D-9DD4-49BB-A3E5-6C1385E9F52B}" destId="{0AEF3532-EDB7-4BBD-B4D0-7FF0E0256C50}" srcOrd="6" destOrd="0" presId="urn:microsoft.com/office/officeart/2008/layout/VerticalCurvedList"/>
    <dgm:cxn modelId="{5DB6D31C-24A1-47E4-AE6D-CE2FB7D728FE}" type="presParOf" srcId="{0AEF3532-EDB7-4BBD-B4D0-7FF0E0256C50}" destId="{50F93600-B6C2-40BE-BB24-895247955F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C7DD5-03EC-4ED5-80BE-2222E3E87294}" type="doc">
      <dgm:prSet loTypeId="urn:microsoft.com/office/officeart/2008/layout/VerticalCurv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ABC37F1-D1C1-4CC0-903E-D502BC22ABC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Портбайкальское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(511 человек)</a:t>
          </a:r>
        </a:p>
      </dgm:t>
    </dgm:pt>
    <dgm:pt modelId="{5D52D59B-556F-4DFA-99DB-FB39B65A6BA9}" type="parTrans" cxnId="{527B5DDB-07CC-4E83-B8DC-93552CED6ADA}">
      <dgm:prSet/>
      <dgm:spPr/>
      <dgm:t>
        <a:bodyPr/>
        <a:lstStyle/>
        <a:p>
          <a:endParaRPr lang="ru-RU" sz="1600"/>
        </a:p>
      </dgm:t>
    </dgm:pt>
    <dgm:pt modelId="{02607820-DB87-4D2E-9E1E-E9DAAEB45BAF}" type="sibTrans" cxnId="{527B5DDB-07CC-4E83-B8DC-93552CED6ADA}">
      <dgm:prSet/>
      <dgm:spPr/>
      <dgm:t>
        <a:bodyPr/>
        <a:lstStyle/>
        <a:p>
          <a:endParaRPr lang="ru-RU" sz="1600"/>
        </a:p>
      </dgm:t>
    </dgm:pt>
    <dgm:pt modelId="{A4B716E4-D68B-45C6-BF6D-7EBD2FAEF8A1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Быстринское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(637 человек)</a:t>
          </a:r>
        </a:p>
      </dgm:t>
    </dgm:pt>
    <dgm:pt modelId="{D984CD10-ADFD-4A76-A7A3-420C6D446C93}" type="parTrans" cxnId="{0BF0A3FA-F275-442B-95A5-0CAF225D9979}">
      <dgm:prSet/>
      <dgm:spPr/>
      <dgm:t>
        <a:bodyPr/>
        <a:lstStyle/>
        <a:p>
          <a:endParaRPr lang="ru-RU" sz="1600"/>
        </a:p>
      </dgm:t>
    </dgm:pt>
    <dgm:pt modelId="{D117ED36-1266-4A0A-8A5E-64E838ABE287}" type="sibTrans" cxnId="{0BF0A3FA-F275-442B-95A5-0CAF225D9979}">
      <dgm:prSet/>
      <dgm:spPr/>
      <dgm:t>
        <a:bodyPr/>
        <a:lstStyle/>
        <a:p>
          <a:endParaRPr lang="ru-RU" sz="1600"/>
        </a:p>
      </dgm:t>
    </dgm:pt>
    <dgm:pt modelId="{4C48841F-4BC4-42A2-9B04-FCBFFC31DDC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Утуликское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(1 222 человек)</a:t>
          </a:r>
        </a:p>
      </dgm:t>
    </dgm:pt>
    <dgm:pt modelId="{B9E3C643-6922-4702-99FB-9A8AE08B7A99}" type="parTrans" cxnId="{63C997C8-8AD5-42F9-9EA1-548586BED22A}">
      <dgm:prSet/>
      <dgm:spPr/>
      <dgm:t>
        <a:bodyPr/>
        <a:lstStyle/>
        <a:p>
          <a:endParaRPr lang="ru-RU" sz="1600"/>
        </a:p>
      </dgm:t>
    </dgm:pt>
    <dgm:pt modelId="{B8F598D1-8D68-4D4A-9C75-51F880C5B28B}" type="sibTrans" cxnId="{63C997C8-8AD5-42F9-9EA1-548586BED22A}">
      <dgm:prSet/>
      <dgm:spPr/>
      <dgm:t>
        <a:bodyPr/>
        <a:lstStyle/>
        <a:p>
          <a:endParaRPr lang="ru-RU" sz="1600"/>
        </a:p>
      </dgm:t>
    </dgm:pt>
    <dgm:pt modelId="{75FBFC03-263E-49F2-B46C-5D736DDD6253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Маритуйское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(64 человек)</a:t>
          </a:r>
        </a:p>
      </dgm:t>
    </dgm:pt>
    <dgm:pt modelId="{A7F63268-F3B2-4A58-BB0F-5F9520C51CDF}" type="parTrans" cxnId="{7153C82B-5B12-4498-864A-44AC3321408D}">
      <dgm:prSet/>
      <dgm:spPr/>
      <dgm:t>
        <a:bodyPr/>
        <a:lstStyle/>
        <a:p>
          <a:endParaRPr lang="ru-RU" sz="1600"/>
        </a:p>
      </dgm:t>
    </dgm:pt>
    <dgm:pt modelId="{68062CA6-FA91-4300-9712-B04909039033}" type="sibTrans" cxnId="{7153C82B-5B12-4498-864A-44AC3321408D}">
      <dgm:prSet/>
      <dgm:spPr/>
      <dgm:t>
        <a:bodyPr/>
        <a:lstStyle/>
        <a:p>
          <a:endParaRPr lang="ru-RU" sz="1600"/>
        </a:p>
      </dgm:t>
    </dgm:pt>
    <dgm:pt modelId="{7AFCF1EC-1912-46BB-AF93-71FD5753FFE8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Новоснежнинское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(337 человек)</a:t>
          </a:r>
          <a:endParaRPr lang="ru-RU" sz="1100" dirty="0"/>
        </a:p>
      </dgm:t>
    </dgm:pt>
    <dgm:pt modelId="{24FA94C7-92CD-4247-8B1E-60459FC47178}" type="parTrans" cxnId="{5EB6A9E3-68E0-4C86-AD22-9D87BBF81105}">
      <dgm:prSet/>
      <dgm:spPr/>
      <dgm:t>
        <a:bodyPr/>
        <a:lstStyle/>
        <a:p>
          <a:endParaRPr lang="ru-RU" sz="1600"/>
        </a:p>
      </dgm:t>
    </dgm:pt>
    <dgm:pt modelId="{1DF202AC-4B8E-4C60-8471-5B6D07A27CCF}" type="sibTrans" cxnId="{5EB6A9E3-68E0-4C86-AD22-9D87BBF81105}">
      <dgm:prSet/>
      <dgm:spPr/>
      <dgm:t>
        <a:bodyPr/>
        <a:lstStyle/>
        <a:p>
          <a:endParaRPr lang="ru-RU" sz="1600"/>
        </a:p>
      </dgm:t>
    </dgm:pt>
    <dgm:pt modelId="{AE95FBC6-797F-4048-AFC7-996155EB7F88}" type="pres">
      <dgm:prSet presAssocID="{567C7DD5-03EC-4ED5-80BE-2222E3E87294}" presName="Name0" presStyleCnt="0">
        <dgm:presLayoutVars>
          <dgm:chMax val="7"/>
          <dgm:chPref val="7"/>
          <dgm:dir/>
        </dgm:presLayoutVars>
      </dgm:prSet>
      <dgm:spPr/>
    </dgm:pt>
    <dgm:pt modelId="{0841C53D-9DD4-49BB-A3E5-6C1385E9F52B}" type="pres">
      <dgm:prSet presAssocID="{567C7DD5-03EC-4ED5-80BE-2222E3E87294}" presName="Name1" presStyleCnt="0"/>
      <dgm:spPr/>
    </dgm:pt>
    <dgm:pt modelId="{909598DC-7E7F-4832-A757-4BB840EE044B}" type="pres">
      <dgm:prSet presAssocID="{567C7DD5-03EC-4ED5-80BE-2222E3E87294}" presName="cycle" presStyleCnt="0"/>
      <dgm:spPr/>
    </dgm:pt>
    <dgm:pt modelId="{9624001E-3B4E-46F8-8A03-606A0FFA202D}" type="pres">
      <dgm:prSet presAssocID="{567C7DD5-03EC-4ED5-80BE-2222E3E87294}" presName="srcNode" presStyleLbl="node1" presStyleIdx="0" presStyleCnt="5"/>
      <dgm:spPr/>
    </dgm:pt>
    <dgm:pt modelId="{D31BEA23-B2E7-45E6-9EDD-00692F7145B7}" type="pres">
      <dgm:prSet presAssocID="{567C7DD5-03EC-4ED5-80BE-2222E3E87294}" presName="conn" presStyleLbl="parChTrans1D2" presStyleIdx="0" presStyleCnt="1"/>
      <dgm:spPr/>
    </dgm:pt>
    <dgm:pt modelId="{A5AF9770-5B40-4C76-9D20-2B449107E8B3}" type="pres">
      <dgm:prSet presAssocID="{567C7DD5-03EC-4ED5-80BE-2222E3E87294}" presName="extraNode" presStyleLbl="node1" presStyleIdx="0" presStyleCnt="5"/>
      <dgm:spPr/>
    </dgm:pt>
    <dgm:pt modelId="{E9721E92-F0E2-43A1-9CC1-0B393A70E5C1}" type="pres">
      <dgm:prSet presAssocID="{567C7DD5-03EC-4ED5-80BE-2222E3E87294}" presName="dstNode" presStyleLbl="node1" presStyleIdx="0" presStyleCnt="5"/>
      <dgm:spPr/>
    </dgm:pt>
    <dgm:pt modelId="{BB964CCC-8433-48AB-B92A-F8C488283D5A}" type="pres">
      <dgm:prSet presAssocID="{2ABC37F1-D1C1-4CC0-903E-D502BC22ABCE}" presName="text_1" presStyleLbl="node1" presStyleIdx="0" presStyleCnt="5">
        <dgm:presLayoutVars>
          <dgm:bulletEnabled val="1"/>
        </dgm:presLayoutVars>
      </dgm:prSet>
      <dgm:spPr/>
    </dgm:pt>
    <dgm:pt modelId="{D97DE1C2-AEAE-47FE-A489-007B0D00F64C}" type="pres">
      <dgm:prSet presAssocID="{2ABC37F1-D1C1-4CC0-903E-D502BC22ABCE}" presName="accent_1" presStyleCnt="0"/>
      <dgm:spPr/>
    </dgm:pt>
    <dgm:pt modelId="{4E23788D-EFD0-4AFA-BA7E-C7BE5B5BFC37}" type="pres">
      <dgm:prSet presAssocID="{2ABC37F1-D1C1-4CC0-903E-D502BC22ABCE}" presName="accentRepeatNode" presStyleLbl="solidFgAcc1" presStyleIdx="0" presStyleCnt="5" custScaleX="126502" custScaleY="118608"/>
      <dgm:spPr>
        <a:blipFill rotWithShape="0">
          <a:blip xmlns:r="http://schemas.openxmlformats.org/officeDocument/2006/relationships" r:embed="rId1"/>
          <a:stretch>
            <a:fillRect l="-25000" r="-25000"/>
          </a:stretch>
        </a:blipFill>
      </dgm:spPr>
    </dgm:pt>
    <dgm:pt modelId="{C6D9DFFE-EF8B-4ED7-A608-3F694CE3EA71}" type="pres">
      <dgm:prSet presAssocID="{A4B716E4-D68B-45C6-BF6D-7EBD2FAEF8A1}" presName="text_2" presStyleLbl="node1" presStyleIdx="1" presStyleCnt="5" custScaleX="97331" custLinFactNeighborX="1682" custLinFactNeighborY="-8761">
        <dgm:presLayoutVars>
          <dgm:bulletEnabled val="1"/>
        </dgm:presLayoutVars>
      </dgm:prSet>
      <dgm:spPr/>
    </dgm:pt>
    <dgm:pt modelId="{AB1D926B-92E2-4E71-92A4-1A78D8398803}" type="pres">
      <dgm:prSet presAssocID="{A4B716E4-D68B-45C6-BF6D-7EBD2FAEF8A1}" presName="accent_2" presStyleCnt="0"/>
      <dgm:spPr/>
    </dgm:pt>
    <dgm:pt modelId="{2559FD8B-C6C1-4687-B063-641B4D3C91D3}" type="pres">
      <dgm:prSet presAssocID="{A4B716E4-D68B-45C6-BF6D-7EBD2FAEF8A1}" presName="accentRepeatNode" presStyleLbl="solidFgAcc1" presStyleIdx="1" presStyleCnt="5" custScaleX="126502" custScaleY="118608" custLinFactNeighborX="2657" custLinFactNeighborY="-5696"/>
      <dgm:spPr>
        <a:blipFill rotWithShape="0">
          <a:blip xmlns:r="http://schemas.openxmlformats.org/officeDocument/2006/relationships" r:embed="rId2"/>
          <a:stretch>
            <a:fillRect l="-25000" r="-25000"/>
          </a:stretch>
        </a:blipFill>
      </dgm:spPr>
    </dgm:pt>
    <dgm:pt modelId="{AC760D52-7BE4-47DB-B111-8D67957E7D66}" type="pres">
      <dgm:prSet presAssocID="{4C48841F-4BC4-42A2-9B04-FCBFFC31DDC7}" presName="text_3" presStyleLbl="node1" presStyleIdx="2" presStyleCnt="5">
        <dgm:presLayoutVars>
          <dgm:bulletEnabled val="1"/>
        </dgm:presLayoutVars>
      </dgm:prSet>
      <dgm:spPr/>
    </dgm:pt>
    <dgm:pt modelId="{0AEF3532-EDB7-4BBD-B4D0-7FF0E0256C50}" type="pres">
      <dgm:prSet presAssocID="{4C48841F-4BC4-42A2-9B04-FCBFFC31DDC7}" presName="accent_3" presStyleCnt="0"/>
      <dgm:spPr/>
    </dgm:pt>
    <dgm:pt modelId="{50F93600-B6C2-40BE-BB24-895247955FD7}" type="pres">
      <dgm:prSet presAssocID="{4C48841F-4BC4-42A2-9B04-FCBFFC31DDC7}" presName="accentRepeatNode" presStyleLbl="solidFgAcc1" presStyleIdx="2" presStyleCnt="5" custScaleX="126502" custScaleY="118608"/>
      <dgm:spPr>
        <a:blipFill rotWithShape="0">
          <a:blip xmlns:r="http://schemas.openxmlformats.org/officeDocument/2006/relationships" r:embed="rId3"/>
          <a:stretch>
            <a:fillRect l="-25000" r="-25000"/>
          </a:stretch>
        </a:blipFill>
      </dgm:spPr>
    </dgm:pt>
    <dgm:pt modelId="{E4062018-25B6-4F80-B8A0-EC924D7F5F2E}" type="pres">
      <dgm:prSet presAssocID="{7AFCF1EC-1912-46BB-AF93-71FD5753FFE8}" presName="text_4" presStyleLbl="node1" presStyleIdx="3" presStyleCnt="5" custLinFactNeighborX="351" custLinFactNeighborY="6186">
        <dgm:presLayoutVars>
          <dgm:bulletEnabled val="1"/>
        </dgm:presLayoutVars>
      </dgm:prSet>
      <dgm:spPr/>
    </dgm:pt>
    <dgm:pt modelId="{BFEA1C31-4825-4261-B17C-C7E0272D0BDD}" type="pres">
      <dgm:prSet presAssocID="{7AFCF1EC-1912-46BB-AF93-71FD5753FFE8}" presName="accent_4" presStyleCnt="0"/>
      <dgm:spPr/>
    </dgm:pt>
    <dgm:pt modelId="{59B8BD32-7AD7-46CD-AA6F-106099F098E7}" type="pres">
      <dgm:prSet presAssocID="{7AFCF1EC-1912-46BB-AF93-71FD5753FFE8}" presName="accentRepeatNode" presStyleLbl="solidFgAcc1" presStyleIdx="3" presStyleCnt="5" custScaleX="120994" custScaleY="119841" custLinFactNeighborX="-97" custLinFactNeighborY="6878"/>
      <dgm:spPr>
        <a:blipFill rotWithShape="0">
          <a:blip xmlns:r="http://schemas.openxmlformats.org/officeDocument/2006/relationships" r:embed="rId4"/>
          <a:stretch>
            <a:fillRect l="-25000" r="-25000"/>
          </a:stretch>
        </a:blipFill>
      </dgm:spPr>
    </dgm:pt>
    <dgm:pt modelId="{AEF81FFC-27DA-4901-BEC2-7EDBBA4DAFB7}" type="pres">
      <dgm:prSet presAssocID="{75FBFC03-263E-49F2-B46C-5D736DDD6253}" presName="text_5" presStyleLbl="node1" presStyleIdx="4" presStyleCnt="5" custScaleX="100807" custLinFactNeighborX="158" custLinFactNeighborY="13659">
        <dgm:presLayoutVars>
          <dgm:bulletEnabled val="1"/>
        </dgm:presLayoutVars>
      </dgm:prSet>
      <dgm:spPr/>
    </dgm:pt>
    <dgm:pt modelId="{DDCBB1C4-D0A4-42AE-B09D-361F54718EAC}" type="pres">
      <dgm:prSet presAssocID="{75FBFC03-263E-49F2-B46C-5D736DDD6253}" presName="accent_5" presStyleCnt="0"/>
      <dgm:spPr/>
    </dgm:pt>
    <dgm:pt modelId="{A9F5D534-8082-44CD-B043-152A009ABD50}" type="pres">
      <dgm:prSet presAssocID="{75FBFC03-263E-49F2-B46C-5D736DDD6253}" presName="accentRepeatNode" presStyleLbl="solidFgAcc1" presStyleIdx="4" presStyleCnt="5" custScaleX="120994" custScaleY="119841" custLinFactNeighborX="-4266" custLinFactNeighborY="3860"/>
      <dgm:spPr>
        <a:blipFill rotWithShape="0">
          <a:blip xmlns:r="http://schemas.openxmlformats.org/officeDocument/2006/relationships" r:embed="rId5"/>
          <a:stretch>
            <a:fillRect l="-25000" r="-25000"/>
          </a:stretch>
        </a:blipFill>
      </dgm:spPr>
    </dgm:pt>
  </dgm:ptLst>
  <dgm:cxnLst>
    <dgm:cxn modelId="{06ABCD09-1527-46C5-BE9E-7E20568D71DB}" type="presOf" srcId="{7AFCF1EC-1912-46BB-AF93-71FD5753FFE8}" destId="{E4062018-25B6-4F80-B8A0-EC924D7F5F2E}" srcOrd="0" destOrd="0" presId="urn:microsoft.com/office/officeart/2008/layout/VerticalCurvedList"/>
    <dgm:cxn modelId="{7153C82B-5B12-4498-864A-44AC3321408D}" srcId="{567C7DD5-03EC-4ED5-80BE-2222E3E87294}" destId="{75FBFC03-263E-49F2-B46C-5D736DDD6253}" srcOrd="4" destOrd="0" parTransId="{A7F63268-F3B2-4A58-BB0F-5F9520C51CDF}" sibTransId="{68062CA6-FA91-4300-9712-B04909039033}"/>
    <dgm:cxn modelId="{C1B7B170-BCF3-40ED-A0C1-DA3CC77D5D56}" type="presOf" srcId="{2ABC37F1-D1C1-4CC0-903E-D502BC22ABCE}" destId="{BB964CCC-8433-48AB-B92A-F8C488283D5A}" srcOrd="0" destOrd="0" presId="urn:microsoft.com/office/officeart/2008/layout/VerticalCurvedList"/>
    <dgm:cxn modelId="{D90AFC82-446C-42C4-A37F-714BF77980CA}" type="presOf" srcId="{567C7DD5-03EC-4ED5-80BE-2222E3E87294}" destId="{AE95FBC6-797F-4048-AFC7-996155EB7F88}" srcOrd="0" destOrd="0" presId="urn:microsoft.com/office/officeart/2008/layout/VerticalCurvedList"/>
    <dgm:cxn modelId="{76F2838E-1DA0-468C-B730-55D4AC5835A5}" type="presOf" srcId="{4C48841F-4BC4-42A2-9B04-FCBFFC31DDC7}" destId="{AC760D52-7BE4-47DB-B111-8D67957E7D66}" srcOrd="0" destOrd="0" presId="urn:microsoft.com/office/officeart/2008/layout/VerticalCurvedList"/>
    <dgm:cxn modelId="{C0B7049C-9AB9-41D7-9366-C9596E5546BA}" type="presOf" srcId="{A4B716E4-D68B-45C6-BF6D-7EBD2FAEF8A1}" destId="{C6D9DFFE-EF8B-4ED7-A608-3F694CE3EA71}" srcOrd="0" destOrd="0" presId="urn:microsoft.com/office/officeart/2008/layout/VerticalCurvedList"/>
    <dgm:cxn modelId="{63C997C8-8AD5-42F9-9EA1-548586BED22A}" srcId="{567C7DD5-03EC-4ED5-80BE-2222E3E87294}" destId="{4C48841F-4BC4-42A2-9B04-FCBFFC31DDC7}" srcOrd="2" destOrd="0" parTransId="{B9E3C643-6922-4702-99FB-9A8AE08B7A99}" sibTransId="{B8F598D1-8D68-4D4A-9C75-51F880C5B28B}"/>
    <dgm:cxn modelId="{527B5DDB-07CC-4E83-B8DC-93552CED6ADA}" srcId="{567C7DD5-03EC-4ED5-80BE-2222E3E87294}" destId="{2ABC37F1-D1C1-4CC0-903E-D502BC22ABCE}" srcOrd="0" destOrd="0" parTransId="{5D52D59B-556F-4DFA-99DB-FB39B65A6BA9}" sibTransId="{02607820-DB87-4D2E-9E1E-E9DAAEB45BAF}"/>
    <dgm:cxn modelId="{5EB6A9E3-68E0-4C86-AD22-9D87BBF81105}" srcId="{567C7DD5-03EC-4ED5-80BE-2222E3E87294}" destId="{7AFCF1EC-1912-46BB-AF93-71FD5753FFE8}" srcOrd="3" destOrd="0" parTransId="{24FA94C7-92CD-4247-8B1E-60459FC47178}" sibTransId="{1DF202AC-4B8E-4C60-8471-5B6D07A27CCF}"/>
    <dgm:cxn modelId="{98A4CCEA-8A44-4406-82BF-2CCCC4B887B0}" type="presOf" srcId="{02607820-DB87-4D2E-9E1E-E9DAAEB45BAF}" destId="{D31BEA23-B2E7-45E6-9EDD-00692F7145B7}" srcOrd="0" destOrd="0" presId="urn:microsoft.com/office/officeart/2008/layout/VerticalCurvedList"/>
    <dgm:cxn modelId="{E49EA0EC-725D-410B-A1C6-394D0E524E4A}" type="presOf" srcId="{75FBFC03-263E-49F2-B46C-5D736DDD6253}" destId="{AEF81FFC-27DA-4901-BEC2-7EDBBA4DAFB7}" srcOrd="0" destOrd="0" presId="urn:microsoft.com/office/officeart/2008/layout/VerticalCurvedList"/>
    <dgm:cxn modelId="{0BF0A3FA-F275-442B-95A5-0CAF225D9979}" srcId="{567C7DD5-03EC-4ED5-80BE-2222E3E87294}" destId="{A4B716E4-D68B-45C6-BF6D-7EBD2FAEF8A1}" srcOrd="1" destOrd="0" parTransId="{D984CD10-ADFD-4A76-A7A3-420C6D446C93}" sibTransId="{D117ED36-1266-4A0A-8A5E-64E838ABE287}"/>
    <dgm:cxn modelId="{93547CDC-31AC-4468-9E95-AC0DC1F1A69D}" type="presParOf" srcId="{AE95FBC6-797F-4048-AFC7-996155EB7F88}" destId="{0841C53D-9DD4-49BB-A3E5-6C1385E9F52B}" srcOrd="0" destOrd="0" presId="urn:microsoft.com/office/officeart/2008/layout/VerticalCurvedList"/>
    <dgm:cxn modelId="{DF9F60A7-3E4C-42C6-8D0C-FD1741D242A5}" type="presParOf" srcId="{0841C53D-9DD4-49BB-A3E5-6C1385E9F52B}" destId="{909598DC-7E7F-4832-A757-4BB840EE044B}" srcOrd="0" destOrd="0" presId="urn:microsoft.com/office/officeart/2008/layout/VerticalCurvedList"/>
    <dgm:cxn modelId="{A81E1574-3056-4D0D-81B5-07E6D8BF266D}" type="presParOf" srcId="{909598DC-7E7F-4832-A757-4BB840EE044B}" destId="{9624001E-3B4E-46F8-8A03-606A0FFA202D}" srcOrd="0" destOrd="0" presId="urn:microsoft.com/office/officeart/2008/layout/VerticalCurvedList"/>
    <dgm:cxn modelId="{32FD2ABC-120A-4F11-8B60-DB574A055E45}" type="presParOf" srcId="{909598DC-7E7F-4832-A757-4BB840EE044B}" destId="{D31BEA23-B2E7-45E6-9EDD-00692F7145B7}" srcOrd="1" destOrd="0" presId="urn:microsoft.com/office/officeart/2008/layout/VerticalCurvedList"/>
    <dgm:cxn modelId="{F8BB7BF8-765A-48D1-8CE5-C2FCB67CAC69}" type="presParOf" srcId="{909598DC-7E7F-4832-A757-4BB840EE044B}" destId="{A5AF9770-5B40-4C76-9D20-2B449107E8B3}" srcOrd="2" destOrd="0" presId="urn:microsoft.com/office/officeart/2008/layout/VerticalCurvedList"/>
    <dgm:cxn modelId="{03AFCDEF-EEA5-4743-A031-423E20F122DA}" type="presParOf" srcId="{909598DC-7E7F-4832-A757-4BB840EE044B}" destId="{E9721E92-F0E2-43A1-9CC1-0B393A70E5C1}" srcOrd="3" destOrd="0" presId="urn:microsoft.com/office/officeart/2008/layout/VerticalCurvedList"/>
    <dgm:cxn modelId="{19C60F6C-68CE-406A-BFA6-46E890E559D4}" type="presParOf" srcId="{0841C53D-9DD4-49BB-A3E5-6C1385E9F52B}" destId="{BB964CCC-8433-48AB-B92A-F8C488283D5A}" srcOrd="1" destOrd="0" presId="urn:microsoft.com/office/officeart/2008/layout/VerticalCurvedList"/>
    <dgm:cxn modelId="{E83A6DB9-605C-4F9B-956C-5FFAA13EFF18}" type="presParOf" srcId="{0841C53D-9DD4-49BB-A3E5-6C1385E9F52B}" destId="{D97DE1C2-AEAE-47FE-A489-007B0D00F64C}" srcOrd="2" destOrd="0" presId="urn:microsoft.com/office/officeart/2008/layout/VerticalCurvedList"/>
    <dgm:cxn modelId="{60B650E8-3E48-4746-AC5D-1A16010ED00E}" type="presParOf" srcId="{D97DE1C2-AEAE-47FE-A489-007B0D00F64C}" destId="{4E23788D-EFD0-4AFA-BA7E-C7BE5B5BFC37}" srcOrd="0" destOrd="0" presId="urn:microsoft.com/office/officeart/2008/layout/VerticalCurvedList"/>
    <dgm:cxn modelId="{31F30867-B629-44DF-B28F-0CB61209BE74}" type="presParOf" srcId="{0841C53D-9DD4-49BB-A3E5-6C1385E9F52B}" destId="{C6D9DFFE-EF8B-4ED7-A608-3F694CE3EA71}" srcOrd="3" destOrd="0" presId="urn:microsoft.com/office/officeart/2008/layout/VerticalCurvedList"/>
    <dgm:cxn modelId="{B0A27883-EA16-4682-A342-01EECC1D185B}" type="presParOf" srcId="{0841C53D-9DD4-49BB-A3E5-6C1385E9F52B}" destId="{AB1D926B-92E2-4E71-92A4-1A78D8398803}" srcOrd="4" destOrd="0" presId="urn:microsoft.com/office/officeart/2008/layout/VerticalCurvedList"/>
    <dgm:cxn modelId="{BBF93AED-40A0-4D25-8800-3F3BC4A48AC5}" type="presParOf" srcId="{AB1D926B-92E2-4E71-92A4-1A78D8398803}" destId="{2559FD8B-C6C1-4687-B063-641B4D3C91D3}" srcOrd="0" destOrd="0" presId="urn:microsoft.com/office/officeart/2008/layout/VerticalCurvedList"/>
    <dgm:cxn modelId="{7BFA6DD4-497F-4249-B156-994603087461}" type="presParOf" srcId="{0841C53D-9DD4-49BB-A3E5-6C1385E9F52B}" destId="{AC760D52-7BE4-47DB-B111-8D67957E7D66}" srcOrd="5" destOrd="0" presId="urn:microsoft.com/office/officeart/2008/layout/VerticalCurvedList"/>
    <dgm:cxn modelId="{57847E4B-404A-48CB-8C0C-3FA47D24053D}" type="presParOf" srcId="{0841C53D-9DD4-49BB-A3E5-6C1385E9F52B}" destId="{0AEF3532-EDB7-4BBD-B4D0-7FF0E0256C50}" srcOrd="6" destOrd="0" presId="urn:microsoft.com/office/officeart/2008/layout/VerticalCurvedList"/>
    <dgm:cxn modelId="{6740C474-CF3F-4EE4-9F13-C48746A922B8}" type="presParOf" srcId="{0AEF3532-EDB7-4BBD-B4D0-7FF0E0256C50}" destId="{50F93600-B6C2-40BE-BB24-895247955FD7}" srcOrd="0" destOrd="0" presId="urn:microsoft.com/office/officeart/2008/layout/VerticalCurvedList"/>
    <dgm:cxn modelId="{8503C858-0944-4832-A0A8-9F9A6739E0E1}" type="presParOf" srcId="{0841C53D-9DD4-49BB-A3E5-6C1385E9F52B}" destId="{E4062018-25B6-4F80-B8A0-EC924D7F5F2E}" srcOrd="7" destOrd="0" presId="urn:microsoft.com/office/officeart/2008/layout/VerticalCurvedList"/>
    <dgm:cxn modelId="{B1C1F829-8FA1-4026-847F-5335C0BD59DE}" type="presParOf" srcId="{0841C53D-9DD4-49BB-A3E5-6C1385E9F52B}" destId="{BFEA1C31-4825-4261-B17C-C7E0272D0BDD}" srcOrd="8" destOrd="0" presId="urn:microsoft.com/office/officeart/2008/layout/VerticalCurvedList"/>
    <dgm:cxn modelId="{0108A7EE-7120-4F6B-9B33-04D16FFF6A99}" type="presParOf" srcId="{BFEA1C31-4825-4261-B17C-C7E0272D0BDD}" destId="{59B8BD32-7AD7-46CD-AA6F-106099F098E7}" srcOrd="0" destOrd="0" presId="urn:microsoft.com/office/officeart/2008/layout/VerticalCurvedList"/>
    <dgm:cxn modelId="{42C71797-ACB3-442C-9CCD-371F610FCCCF}" type="presParOf" srcId="{0841C53D-9DD4-49BB-A3E5-6C1385E9F52B}" destId="{AEF81FFC-27DA-4901-BEC2-7EDBBA4DAFB7}" srcOrd="9" destOrd="0" presId="urn:microsoft.com/office/officeart/2008/layout/VerticalCurvedList"/>
    <dgm:cxn modelId="{EF2E5150-2D24-4761-A127-ADC2FF4E4D3C}" type="presParOf" srcId="{0841C53D-9DD4-49BB-A3E5-6C1385E9F52B}" destId="{DDCBB1C4-D0A4-42AE-B09D-361F54718EAC}" srcOrd="10" destOrd="0" presId="urn:microsoft.com/office/officeart/2008/layout/VerticalCurvedList"/>
    <dgm:cxn modelId="{E17536DB-AA9B-49AB-A02D-70E5BA914CEF}" type="presParOf" srcId="{DDCBB1C4-D0A4-42AE-B09D-361F54718EAC}" destId="{A9F5D534-8082-44CD-B043-152A009ABD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EA23-B2E7-45E6-9EDD-00692F7145B7}">
      <dsp:nvSpPr>
        <dsp:cNvPr id="0" name=""/>
        <dsp:cNvSpPr/>
      </dsp:nvSpPr>
      <dsp:spPr>
        <a:xfrm>
          <a:off x="-2350768" y="-367904"/>
          <a:ext cx="2843390" cy="2843390"/>
        </a:xfrm>
        <a:prstGeom prst="blockArc">
          <a:avLst>
            <a:gd name="adj1" fmla="val 18900000"/>
            <a:gd name="adj2" fmla="val 2700000"/>
            <a:gd name="adj3" fmla="val 76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64CCC-8433-48AB-B92A-F8C488283D5A}">
      <dsp:nvSpPr>
        <dsp:cNvPr id="0" name=""/>
        <dsp:cNvSpPr/>
      </dsp:nvSpPr>
      <dsp:spPr>
        <a:xfrm>
          <a:off x="327441" y="216988"/>
          <a:ext cx="3638382" cy="4215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5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Слюдянское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(18 380 человек)</a:t>
          </a:r>
        </a:p>
      </dsp:txBody>
      <dsp:txXfrm>
        <a:off x="327441" y="216988"/>
        <a:ext cx="3638382" cy="421516"/>
      </dsp:txXfrm>
    </dsp:sp>
    <dsp:sp modelId="{4E23788D-EFD0-4AFA-BA7E-C7BE5B5BFC37}">
      <dsp:nvSpPr>
        <dsp:cNvPr id="0" name=""/>
        <dsp:cNvSpPr/>
      </dsp:nvSpPr>
      <dsp:spPr>
        <a:xfrm>
          <a:off x="-5824" y="109046"/>
          <a:ext cx="666533" cy="624940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D9DFFE-EF8B-4ED7-A608-3F694CE3EA71}">
      <dsp:nvSpPr>
        <dsp:cNvPr id="0" name=""/>
        <dsp:cNvSpPr/>
      </dsp:nvSpPr>
      <dsp:spPr>
        <a:xfrm>
          <a:off x="480663" y="843032"/>
          <a:ext cx="3485161" cy="4215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5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Байкальское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(13 572 человек)</a:t>
          </a:r>
        </a:p>
      </dsp:txBody>
      <dsp:txXfrm>
        <a:off x="480663" y="843032"/>
        <a:ext cx="3485161" cy="421516"/>
      </dsp:txXfrm>
    </dsp:sp>
    <dsp:sp modelId="{2559FD8B-C6C1-4687-B063-641B4D3C91D3}">
      <dsp:nvSpPr>
        <dsp:cNvPr id="0" name=""/>
        <dsp:cNvSpPr/>
      </dsp:nvSpPr>
      <dsp:spPr>
        <a:xfrm>
          <a:off x="136774" y="764999"/>
          <a:ext cx="666533" cy="6249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760D52-7BE4-47DB-B111-8D67957E7D66}">
      <dsp:nvSpPr>
        <dsp:cNvPr id="0" name=""/>
        <dsp:cNvSpPr/>
      </dsp:nvSpPr>
      <dsp:spPr>
        <a:xfrm>
          <a:off x="314998" y="1529999"/>
          <a:ext cx="3638382" cy="4215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5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Култукское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(3 908 человек)</a:t>
          </a:r>
        </a:p>
      </dsp:txBody>
      <dsp:txXfrm>
        <a:off x="314998" y="1529999"/>
        <a:ext cx="3638382" cy="421516"/>
      </dsp:txXfrm>
    </dsp:sp>
    <dsp:sp modelId="{50F93600-B6C2-40BE-BB24-895247955FD7}">
      <dsp:nvSpPr>
        <dsp:cNvPr id="0" name=""/>
        <dsp:cNvSpPr/>
      </dsp:nvSpPr>
      <dsp:spPr>
        <a:xfrm>
          <a:off x="-2" y="1440000"/>
          <a:ext cx="666533" cy="6249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EA23-B2E7-45E6-9EDD-00692F7145B7}">
      <dsp:nvSpPr>
        <dsp:cNvPr id="0" name=""/>
        <dsp:cNvSpPr/>
      </dsp:nvSpPr>
      <dsp:spPr>
        <a:xfrm>
          <a:off x="-3598161" y="-555885"/>
          <a:ext cx="4312267" cy="4312267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64CCC-8433-48AB-B92A-F8C488283D5A}">
      <dsp:nvSpPr>
        <dsp:cNvPr id="0" name=""/>
        <dsp:cNvSpPr/>
      </dsp:nvSpPr>
      <dsp:spPr>
        <a:xfrm>
          <a:off x="323968" y="199967"/>
          <a:ext cx="3658706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Портбайкальское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(511 человек)</a:t>
          </a:r>
        </a:p>
      </dsp:txBody>
      <dsp:txXfrm>
        <a:off x="323968" y="199967"/>
        <a:ext cx="3658706" cy="400190"/>
      </dsp:txXfrm>
    </dsp:sp>
    <dsp:sp modelId="{4E23788D-EFD0-4AFA-BA7E-C7BE5B5BFC37}">
      <dsp:nvSpPr>
        <dsp:cNvPr id="0" name=""/>
        <dsp:cNvSpPr/>
      </dsp:nvSpPr>
      <dsp:spPr>
        <a:xfrm>
          <a:off x="7562" y="103401"/>
          <a:ext cx="632810" cy="5933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D9DFFE-EF8B-4ED7-A608-3F694CE3EA71}">
      <dsp:nvSpPr>
        <dsp:cNvPr id="0" name=""/>
        <dsp:cNvSpPr/>
      </dsp:nvSpPr>
      <dsp:spPr>
        <a:xfrm>
          <a:off x="712447" y="764999"/>
          <a:ext cx="3281944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Быстринское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(637 человек)</a:t>
          </a:r>
        </a:p>
      </dsp:txBody>
      <dsp:txXfrm>
        <a:off x="712447" y="764999"/>
        <a:ext cx="3281944" cy="400190"/>
      </dsp:txXfrm>
    </dsp:sp>
    <dsp:sp modelId="{2559FD8B-C6C1-4687-B063-641B4D3C91D3}">
      <dsp:nvSpPr>
        <dsp:cNvPr id="0" name=""/>
        <dsp:cNvSpPr/>
      </dsp:nvSpPr>
      <dsp:spPr>
        <a:xfrm>
          <a:off x="307618" y="675000"/>
          <a:ext cx="632810" cy="5933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760D52-7BE4-47DB-B111-8D67957E7D66}">
      <dsp:nvSpPr>
        <dsp:cNvPr id="0" name=""/>
        <dsp:cNvSpPr/>
      </dsp:nvSpPr>
      <dsp:spPr>
        <a:xfrm>
          <a:off x="698746" y="1400153"/>
          <a:ext cx="3283928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Утуликское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(1 222 человек)</a:t>
          </a:r>
        </a:p>
      </dsp:txBody>
      <dsp:txXfrm>
        <a:off x="698746" y="1400153"/>
        <a:ext cx="3283928" cy="400190"/>
      </dsp:txXfrm>
    </dsp:sp>
    <dsp:sp modelId="{50F93600-B6C2-40BE-BB24-895247955FD7}">
      <dsp:nvSpPr>
        <dsp:cNvPr id="0" name=""/>
        <dsp:cNvSpPr/>
      </dsp:nvSpPr>
      <dsp:spPr>
        <a:xfrm>
          <a:off x="382340" y="1303587"/>
          <a:ext cx="632810" cy="5933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062018-25B6-4F80-B8A0-EC924D7F5F2E}">
      <dsp:nvSpPr>
        <dsp:cNvPr id="0" name=""/>
        <dsp:cNvSpPr/>
      </dsp:nvSpPr>
      <dsp:spPr>
        <a:xfrm>
          <a:off x="622568" y="2025002"/>
          <a:ext cx="3371941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Новоснежнинское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(337 человек)</a:t>
          </a:r>
          <a:endParaRPr lang="ru-RU" sz="1100" kern="1200" dirty="0"/>
        </a:p>
      </dsp:txBody>
      <dsp:txXfrm>
        <a:off x="622568" y="2025002"/>
        <a:ext cx="3371941" cy="400190"/>
      </dsp:txXfrm>
    </dsp:sp>
    <dsp:sp modelId="{59B8BD32-7AD7-46CD-AA6F-106099F098E7}">
      <dsp:nvSpPr>
        <dsp:cNvPr id="0" name=""/>
        <dsp:cNvSpPr/>
      </dsp:nvSpPr>
      <dsp:spPr>
        <a:xfrm>
          <a:off x="307618" y="1935003"/>
          <a:ext cx="605257" cy="59948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F81FFC-27DA-4901-BEC2-7EDBBA4DAFB7}">
      <dsp:nvSpPr>
        <dsp:cNvPr id="0" name=""/>
        <dsp:cNvSpPr/>
      </dsp:nvSpPr>
      <dsp:spPr>
        <a:xfrm>
          <a:off x="314985" y="2655001"/>
          <a:ext cx="3688231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Маритуйское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(64 человек)</a:t>
          </a:r>
        </a:p>
      </dsp:txBody>
      <dsp:txXfrm>
        <a:off x="314985" y="2655001"/>
        <a:ext cx="3688231" cy="400190"/>
      </dsp:txXfrm>
    </dsp:sp>
    <dsp:sp modelId="{A9F5D534-8082-44CD-B043-152A009ABD50}">
      <dsp:nvSpPr>
        <dsp:cNvPr id="0" name=""/>
        <dsp:cNvSpPr/>
      </dsp:nvSpPr>
      <dsp:spPr>
        <a:xfrm>
          <a:off x="0" y="2519999"/>
          <a:ext cx="605257" cy="59948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0.53271</cdr:y>
    </cdr:from>
    <cdr:to>
      <cdr:x>0.16426</cdr:x>
      <cdr:y>0.64943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79683"/>
          <a:ext cx="798067" cy="389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</a:p>
      </cdr:txBody>
    </cdr:sp>
  </cdr:relSizeAnchor>
  <cdr:relSizeAnchor xmlns:cdr="http://schemas.openxmlformats.org/drawingml/2006/chartDrawing">
    <cdr:from>
      <cdr:x>0.00196</cdr:x>
      <cdr:y>0.23363</cdr:y>
    </cdr:from>
    <cdr:to>
      <cdr:x>0.19952</cdr:x>
      <cdr:y>0.31655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546" y="780514"/>
          <a:ext cx="95982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</a:p>
      </cdr:txBody>
    </cdr:sp>
  </cdr:relSizeAnchor>
  <cdr:relSizeAnchor xmlns:cdr="http://schemas.openxmlformats.org/drawingml/2006/chartDrawing">
    <cdr:from>
      <cdr:x>0.00462</cdr:x>
      <cdr:y>0.74202</cdr:y>
    </cdr:from>
    <cdr:to>
      <cdr:x>0.19291</cdr:x>
      <cdr:y>0.82493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447" y="2478925"/>
          <a:ext cx="914823" cy="27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0.29545</cdr:x>
      <cdr:y>0.72294</cdr:y>
    </cdr:from>
    <cdr:to>
      <cdr:x>0.44939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4999" y="25965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0.65887</cdr:x>
      <cdr:y>0.71605</cdr:y>
    </cdr:from>
    <cdr:to>
      <cdr:x>0.74582</cdr:x>
      <cdr:y>0.77778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32615" y="2610000"/>
          <a:ext cx="585000" cy="22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14 449</a:t>
          </a:r>
        </a:p>
      </cdr:txBody>
    </cdr:sp>
  </cdr:relSizeAnchor>
  <cdr:relSizeAnchor xmlns:cdr="http://schemas.openxmlformats.org/drawingml/2006/chartDrawing">
    <cdr:from>
      <cdr:x>0.16389</cdr:x>
      <cdr:y>0.75309</cdr:y>
    </cdr:from>
    <cdr:to>
      <cdr:x>0.24416</cdr:x>
      <cdr:y>0.8324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02615" y="2745000"/>
          <a:ext cx="540000" cy="28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2 217</a:t>
          </a:r>
        </a:p>
      </cdr:txBody>
    </cdr:sp>
  </cdr:relSizeAnchor>
  <cdr:relSizeAnchor xmlns:cdr="http://schemas.openxmlformats.org/drawingml/2006/chartDrawing">
    <cdr:from>
      <cdr:x>0.81159</cdr:x>
      <cdr:y>0.73259</cdr:y>
    </cdr:from>
    <cdr:to>
      <cdr:x>1</cdr:x>
      <cdr:y>0.90842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039999" y="2009643"/>
          <a:ext cx="1170001" cy="482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00527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Выручка малых </a:t>
          </a:r>
        </a:p>
        <a:p xmlns:a="http://schemas.openxmlformats.org/drawingml/2006/main">
          <a:r>
            <a:rPr lang="ru-RU" sz="1100" dirty="0">
              <a:solidFill>
                <a:srgbClr val="00527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организаций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0.11586</cdr:x>
      <cdr:y>0.11581</cdr:y>
    </cdr:from>
    <cdr:to>
      <cdr:x>0.21022</cdr:x>
      <cdr:y>0.1854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93052" y="675000"/>
          <a:ext cx="1053058" cy="405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ea typeface="PMingLiU" panose="02020500000000000000" pitchFamily="18" charset="-120"/>
              <a:cs typeface="Times New Roman" panose="02020603050405020304" pitchFamily="18" charset="0"/>
            </a:rPr>
            <a:t>2 007 450</a:t>
          </a:r>
        </a:p>
      </cdr:txBody>
    </cdr:sp>
  </cdr:relSizeAnchor>
  <cdr:relSizeAnchor xmlns:cdr="http://schemas.openxmlformats.org/drawingml/2006/chartDrawing">
    <cdr:from>
      <cdr:x>0.35887</cdr:x>
      <cdr:y>0.14871</cdr:y>
    </cdr:from>
    <cdr:to>
      <cdr:x>0.48035</cdr:x>
      <cdr:y>0.21829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005000" y="866781"/>
          <a:ext cx="1355717" cy="405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1 848 995</a:t>
          </a:r>
        </a:p>
      </cdr:txBody>
    </cdr:sp>
  </cdr:relSizeAnchor>
  <cdr:relSizeAnchor xmlns:cdr="http://schemas.openxmlformats.org/drawingml/2006/chartDrawing">
    <cdr:from>
      <cdr:x>0.30586</cdr:x>
      <cdr:y>0.10239</cdr:y>
    </cdr:from>
    <cdr:to>
      <cdr:x>0.36586</cdr:x>
      <cdr:y>0.14669</cdr:y>
    </cdr:to>
    <cdr:cxnSp macro="">
      <cdr:nvCxnSpPr>
        <cdr:cNvPr id="21" name="Прямая со стрелкой 20">
          <a:extLst xmlns:a="http://schemas.openxmlformats.org/drawingml/2006/main">
            <a:ext uri="{FF2B5EF4-FFF2-40B4-BE49-F238E27FC236}">
              <a16:creationId xmlns:a16="http://schemas.microsoft.com/office/drawing/2014/main" id="{685CE4EC-46D6-4FBF-8512-EF4A91C34A72}"/>
            </a:ext>
          </a:extLst>
        </cdr:cNvPr>
        <cdr:cNvCxnSpPr/>
      </cdr:nvCxnSpPr>
      <cdr:spPr>
        <a:xfrm xmlns:a="http://schemas.openxmlformats.org/drawingml/2006/main">
          <a:off x="3413408" y="596781"/>
          <a:ext cx="669590" cy="25821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0.17382</cdr:x>
      <cdr:y>0.06379</cdr:y>
    </cdr:from>
    <cdr:to>
      <cdr:x>0.25359</cdr:x>
      <cdr:y>0.11211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1939883" y="371781"/>
          <a:ext cx="890233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+5,3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0.32258</cdr:x>
      <cdr:y>0.07151</cdr:y>
    </cdr:from>
    <cdr:to>
      <cdr:x>0.40235</cdr:x>
      <cdr:y>0.11983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3600000" y="416781"/>
          <a:ext cx="890233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-12,5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0.44355</cdr:x>
      <cdr:y>0.15643</cdr:y>
    </cdr:from>
    <cdr:to>
      <cdr:x>0.52332</cdr:x>
      <cdr:y>0.20475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4950000" y="911781"/>
          <a:ext cx="890234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-16,8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0.55645</cdr:x>
      <cdr:y>0.2182</cdr:y>
    </cdr:from>
    <cdr:to>
      <cdr:x>0.63622</cdr:x>
      <cdr:y>0.26652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210000" y="1271781"/>
          <a:ext cx="890233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-4,2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0.54839</cdr:x>
      <cdr:y>0.2568</cdr:y>
    </cdr:from>
    <cdr:to>
      <cdr:x>0.60484</cdr:x>
      <cdr:y>0.27224</cdr:y>
    </cdr:to>
    <cdr:cxnSp macro="">
      <cdr:nvCxnSpPr>
        <cdr:cNvPr id="24" name="Прямая со стрелкой 23">
          <a:extLst xmlns:a="http://schemas.openxmlformats.org/drawingml/2006/main">
            <a:ext uri="{FF2B5EF4-FFF2-40B4-BE49-F238E27FC236}">
              <a16:creationId xmlns:a16="http://schemas.microsoft.com/office/drawing/2014/main" id="{11DAE3E0-68CA-4F90-8831-45CF5B525CAD}"/>
            </a:ext>
          </a:extLst>
        </cdr:cNvPr>
        <cdr:cNvCxnSpPr/>
      </cdr:nvCxnSpPr>
      <cdr:spPr>
        <a:xfrm xmlns:a="http://schemas.openxmlformats.org/drawingml/2006/main">
          <a:off x="6120000" y="1496781"/>
          <a:ext cx="630000" cy="900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0.43145</cdr:x>
      <cdr:y>0.17187</cdr:y>
    </cdr:from>
    <cdr:to>
      <cdr:x>0.48387</cdr:x>
      <cdr:y>0.22592</cdr:y>
    </cdr:to>
    <cdr:cxnSp macro="">
      <cdr:nvCxnSpPr>
        <cdr:cNvPr id="36" name="Прямая со стрелкой 35">
          <a:extLst xmlns:a="http://schemas.openxmlformats.org/drawingml/2006/main">
            <a:ext uri="{FF2B5EF4-FFF2-40B4-BE49-F238E27FC236}">
              <a16:creationId xmlns:a16="http://schemas.microsoft.com/office/drawing/2014/main" id="{0D4DFB77-5177-4671-B336-D296997CFE90}"/>
            </a:ext>
          </a:extLst>
        </cdr:cNvPr>
        <cdr:cNvCxnSpPr/>
      </cdr:nvCxnSpPr>
      <cdr:spPr>
        <a:xfrm xmlns:a="http://schemas.openxmlformats.org/drawingml/2006/main">
          <a:off x="4815000" y="1001781"/>
          <a:ext cx="585000" cy="3150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0.70565</cdr:x>
      <cdr:y>0.04584</cdr:y>
    </cdr:from>
    <cdr:to>
      <cdr:x>0.98898</cdr:x>
      <cdr:y>0.67121</cdr:y>
    </cdr:to>
    <cdr:sp macro="" textlink="">
      <cdr:nvSpPr>
        <cdr:cNvPr id="41" name="TextBox 40"/>
        <cdr:cNvSpPr txBox="1"/>
      </cdr:nvSpPr>
      <cdr:spPr>
        <a:xfrm xmlns:a="http://schemas.openxmlformats.org/drawingml/2006/main">
          <a:off x="7875000" y="267194"/>
          <a:ext cx="3161963" cy="3645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Доходы районного бюджета на 2024 год запланированы в сумме 1 848 995 тыс. руб., что на -264 871,9 тыс. руб.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(-12,5%) меньше ожидаемых поступлений  2023 года. 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В 2025 году доходы районного бюджета прогнозируются в объеме       1 537 934 тыс. руб., что на  -311 058 тыс. руб. (-16,8%) меньше прогнозируемого поступления на 2024 год.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В 2026 году доходы районного бюджета прогнозируются в объеме      1 473 968 тыс. руб., что на -63 966 тыс. руб. (-4,2%) меньше прогнозируемого поступления на 2025 год.</a:t>
          </a:r>
        </a:p>
        <a:p xmlns:a="http://schemas.openxmlformats.org/drawingml/2006/main">
          <a:pPr algn="just"/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0.18548</cdr:x>
      <cdr:y>0.10239</cdr:y>
    </cdr:from>
    <cdr:to>
      <cdr:x>0.24194</cdr:x>
      <cdr:y>0.13327</cdr:y>
    </cdr:to>
    <cdr:cxnSp macro="">
      <cdr:nvCxnSpPr>
        <cdr:cNvPr id="13" name="Прямая со стрелкой 12">
          <a:extLst xmlns:a="http://schemas.openxmlformats.org/drawingml/2006/main">
            <a:ext uri="{FF2B5EF4-FFF2-40B4-BE49-F238E27FC236}">
              <a16:creationId xmlns:a16="http://schemas.microsoft.com/office/drawing/2014/main" id="{272BADC9-C892-4B67-9901-2EEA35F9FCCC}"/>
            </a:ext>
          </a:extLst>
        </cdr:cNvPr>
        <cdr:cNvCxnSpPr/>
      </cdr:nvCxnSpPr>
      <cdr:spPr>
        <a:xfrm xmlns:a="http://schemas.openxmlformats.org/drawingml/2006/main" flipV="1">
          <a:off x="2070000" y="596781"/>
          <a:ext cx="630000" cy="18000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0.2379</cdr:x>
      <cdr:y>0.07923</cdr:y>
    </cdr:from>
    <cdr:to>
      <cdr:x>0.35078</cdr:x>
      <cdr:y>0.14882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655000" y="461781"/>
          <a:ext cx="1259741" cy="405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2 113 867</a:t>
          </a:r>
        </a:p>
      </cdr:txBody>
    </cdr:sp>
  </cdr:relSizeAnchor>
  <cdr:relSizeAnchor xmlns:cdr="http://schemas.openxmlformats.org/drawingml/2006/chartDrawing">
    <cdr:from>
      <cdr:x>0.59974</cdr:x>
      <cdr:y>0.25478</cdr:y>
    </cdr:from>
    <cdr:to>
      <cdr:x>0.72122</cdr:x>
      <cdr:y>0.32436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693052" y="1485000"/>
          <a:ext cx="1355717" cy="405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1 473 968</a:t>
          </a:r>
        </a:p>
      </cdr:txBody>
    </cdr:sp>
  </cdr:relSizeAnchor>
  <cdr:relSizeAnchor xmlns:cdr="http://schemas.openxmlformats.org/drawingml/2006/chartDrawing">
    <cdr:from>
      <cdr:x>0.47582</cdr:x>
      <cdr:y>0.22592</cdr:y>
    </cdr:from>
    <cdr:to>
      <cdr:x>0.5887</cdr:x>
      <cdr:y>0.29551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310129" y="1316781"/>
          <a:ext cx="1259741" cy="405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1 537 934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0.2623</cdr:x>
      <cdr:y>0.08828</cdr:y>
    </cdr:from>
    <cdr:to>
      <cdr:x>0.3602</cdr:x>
      <cdr:y>0.21701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2160000" y="352298"/>
          <a:ext cx="806207" cy="513745"/>
        </a:xfrm>
        <a:prstGeom xmlns:a="http://schemas.openxmlformats.org/drawingml/2006/main" prst="rightArrow">
          <a:avLst>
            <a:gd name="adj1" fmla="val 50000"/>
            <a:gd name="adj2" fmla="val 52859"/>
          </a:avLst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+5,3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0.60528</cdr:x>
      <cdr:y>0.22594</cdr:y>
    </cdr:from>
    <cdr:to>
      <cdr:x>0.6946</cdr:x>
      <cdr:y>0.35345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>
          <a:off x="4815000" y="882578"/>
          <a:ext cx="710546" cy="49808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8ACB6"/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-16,8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0.75262</cdr:x>
      <cdr:y>0.30373</cdr:y>
    </cdr:from>
    <cdr:to>
      <cdr:x>0.84112</cdr:x>
      <cdr:y>0.42657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>
          <a:off x="5987103" y="1186457"/>
          <a:ext cx="704023" cy="47984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8ACB6"/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-4,2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0.4417</cdr:x>
      <cdr:y>0.13544</cdr:y>
    </cdr:from>
    <cdr:to>
      <cdr:x>0.52659</cdr:x>
      <cdr:y>0.26608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3637396" y="540512"/>
          <a:ext cx="699069" cy="52136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8ACB6"/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-12,5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0.48054</cdr:x>
      <cdr:y>0.20822</cdr:y>
    </cdr:from>
    <cdr:to>
      <cdr:x>0.60902</cdr:x>
      <cdr:y>0.30123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29579B-DC42-4A45-ABB5-BE821F72A033}"/>
            </a:ext>
          </a:extLst>
        </cdr:cNvPr>
        <cdr:cNvSpPr txBox="1"/>
      </cdr:nvSpPr>
      <cdr:spPr>
        <a:xfrm xmlns:a="http://schemas.openxmlformats.org/drawingml/2006/main">
          <a:off x="3420000" y="552825"/>
          <a:ext cx="914400" cy="246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0.43026</cdr:x>
      <cdr:y>0.09782</cdr:y>
    </cdr:from>
    <cdr:to>
      <cdr:x>0.55874</cdr:x>
      <cdr:y>0.21024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05675A9-11E1-45CD-B7A8-861D932CAC1A}"/>
            </a:ext>
          </a:extLst>
        </cdr:cNvPr>
        <cdr:cNvSpPr txBox="1"/>
      </cdr:nvSpPr>
      <cdr:spPr>
        <a:xfrm xmlns:a="http://schemas.openxmlformats.org/drawingml/2006/main">
          <a:off x="3062126" y="259725"/>
          <a:ext cx="914400" cy="298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на человека</a:t>
          </a:r>
        </a:p>
      </cdr:txBody>
    </cdr:sp>
  </cdr:relSizeAnchor>
  <cdr:relSizeAnchor xmlns:cdr="http://schemas.openxmlformats.org/drawingml/2006/chartDrawing">
    <cdr:from>
      <cdr:x>0.44893</cdr:x>
      <cdr:y>0.30332</cdr:y>
    </cdr:from>
    <cdr:to>
      <cdr:x>0.5</cdr:x>
      <cdr:y>0.5</cdr:y>
    </cdr:to>
    <cdr:cxnSp macro="">
      <cdr:nvCxnSpPr>
        <cdr:cNvPr id="9" name="Соединитель: изогнутый 8">
          <a:extLst xmlns:a="http://schemas.openxmlformats.org/drawingml/2006/main">
            <a:ext uri="{FF2B5EF4-FFF2-40B4-BE49-F238E27FC236}">
              <a16:creationId xmlns:a16="http://schemas.microsoft.com/office/drawing/2014/main" id="{59084D09-51E7-4296-90A4-190B8DEE98FB}"/>
            </a:ext>
          </a:extLst>
        </cdr:cNvPr>
        <cdr:cNvCxnSpPr/>
      </cdr:nvCxnSpPr>
      <cdr:spPr>
        <a:xfrm xmlns:a="http://schemas.openxmlformats.org/drawingml/2006/main" rot="5400000">
          <a:off x="3115657" y="884659"/>
          <a:ext cx="522187" cy="363495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0.37305</cdr:x>
      <cdr:y>0.18468</cdr:y>
    </cdr:from>
    <cdr:to>
      <cdr:x>0.47422</cdr:x>
      <cdr:y>0.52366</cdr:y>
    </cdr:to>
    <cdr:cxnSp macro="">
      <cdr:nvCxnSpPr>
        <cdr:cNvPr id="12" name="Соединитель: изогнутый 11">
          <a:extLst xmlns:a="http://schemas.openxmlformats.org/drawingml/2006/main">
            <a:ext uri="{FF2B5EF4-FFF2-40B4-BE49-F238E27FC236}">
              <a16:creationId xmlns:a16="http://schemas.microsoft.com/office/drawing/2014/main" id="{DAD8953B-7219-45BD-AF03-FCD632251508}"/>
            </a:ext>
          </a:extLst>
        </cdr:cNvPr>
        <cdr:cNvCxnSpPr/>
      </cdr:nvCxnSpPr>
      <cdr:spPr>
        <a:xfrm xmlns:a="http://schemas.openxmlformats.org/drawingml/2006/main" rot="5400000">
          <a:off x="2565002" y="580313"/>
          <a:ext cx="899999" cy="719999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0.09449</cdr:x>
      <cdr:y>0.82117</cdr:y>
    </cdr:from>
    <cdr:to>
      <cdr:x>1</cdr:x>
      <cdr:y>0.99423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94593EEE-1827-476A-B5BA-4C732899A9C9}"/>
            </a:ext>
          </a:extLst>
        </cdr:cNvPr>
        <cdr:cNvSpPr txBox="1"/>
      </cdr:nvSpPr>
      <cdr:spPr>
        <a:xfrm xmlns:a="http://schemas.openxmlformats.org/drawingml/2006/main">
          <a:off x="540000" y="3621372"/>
          <a:ext cx="5175000" cy="763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1 468 915,0 </a:t>
          </a:r>
          <a:r>
            <a:rPr lang="ru-RU" sz="1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(78,1%) </a:t>
          </a:r>
        </a:p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38,0 </a:t>
          </a:r>
          <a:r>
            <a:rPr lang="ru-RU" sz="1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1 жителя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0.3995</cdr:x>
      <cdr:y>0.02052</cdr:y>
    </cdr:from>
    <cdr:to>
      <cdr:x>0.5282</cdr:x>
      <cdr:y>0.12052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D3983FC-30CB-4334-937D-8C281067ED9D}"/>
            </a:ext>
          </a:extLst>
        </cdr:cNvPr>
        <cdr:cNvSpPr txBox="1"/>
      </cdr:nvSpPr>
      <cdr:spPr>
        <a:xfrm xmlns:a="http://schemas.openxmlformats.org/drawingml/2006/main">
          <a:off x="2981127" y="61259"/>
          <a:ext cx="960431" cy="298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на человека</a:t>
          </a:r>
        </a:p>
      </cdr:txBody>
    </cdr:sp>
  </cdr:relSizeAnchor>
  <cdr:relSizeAnchor xmlns:cdr="http://schemas.openxmlformats.org/drawingml/2006/chartDrawing">
    <cdr:from>
      <cdr:x>0.48787</cdr:x>
      <cdr:y>0.10198</cdr:y>
    </cdr:from>
    <cdr:to>
      <cdr:x>0.61657</cdr:x>
      <cdr:y>0.18472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F4565CB-87CD-462D-9E3D-0CDCC1E6E026}"/>
            </a:ext>
          </a:extLst>
        </cdr:cNvPr>
        <cdr:cNvSpPr txBox="1"/>
      </cdr:nvSpPr>
      <cdr:spPr>
        <a:xfrm xmlns:a="http://schemas.openxmlformats.org/drawingml/2006/main">
          <a:off x="3640569" y="304386"/>
          <a:ext cx="960430" cy="246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0.5396</cdr:x>
      <cdr:y>0.18851</cdr:y>
    </cdr:from>
    <cdr:to>
      <cdr:x>0.61196</cdr:x>
      <cdr:y>0.30912</cdr:y>
    </cdr:to>
    <cdr:cxnSp macro="">
      <cdr:nvCxnSpPr>
        <cdr:cNvPr id="5" name="Соединитель: изогнутый 4">
          <a:extLst xmlns:a="http://schemas.openxmlformats.org/drawingml/2006/main">
            <a:ext uri="{FF2B5EF4-FFF2-40B4-BE49-F238E27FC236}">
              <a16:creationId xmlns:a16="http://schemas.microsoft.com/office/drawing/2014/main" id="{71848395-CB13-4431-B912-CD90B2B82690}"/>
            </a:ext>
          </a:extLst>
        </cdr:cNvPr>
        <cdr:cNvCxnSpPr/>
      </cdr:nvCxnSpPr>
      <cdr:spPr>
        <a:xfrm xmlns:a="http://schemas.openxmlformats.org/drawingml/2006/main">
          <a:off x="4026584" y="562626"/>
          <a:ext cx="540000" cy="360000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0.46385</cdr:x>
      <cdr:y>0.12052</cdr:y>
    </cdr:from>
    <cdr:to>
      <cdr:x>0.67227</cdr:x>
      <cdr:y>0.36943</cdr:y>
    </cdr:to>
    <cdr:cxnSp macro="">
      <cdr:nvCxnSpPr>
        <cdr:cNvPr id="9" name="Соединитель: изогнутый 8">
          <a:extLst xmlns:a="http://schemas.openxmlformats.org/drawingml/2006/main">
            <a:ext uri="{FF2B5EF4-FFF2-40B4-BE49-F238E27FC236}">
              <a16:creationId xmlns:a16="http://schemas.microsoft.com/office/drawing/2014/main" id="{1F2A875E-CEDC-47C0-BC13-1A707B5B2E84}"/>
            </a:ext>
          </a:extLst>
        </cdr:cNvPr>
        <cdr:cNvCxnSpPr>
          <a:stCxn xmlns:a="http://schemas.openxmlformats.org/drawingml/2006/main" id="2" idx="2"/>
        </cdr:cNvCxnSpPr>
      </cdr:nvCxnSpPr>
      <cdr:spPr>
        <a:xfrm xmlns:a="http://schemas.openxmlformats.org/drawingml/2006/main" rot="16200000" flipH="1">
          <a:off x="3867506" y="-46455"/>
          <a:ext cx="742917" cy="1555243"/>
        </a:xfrm>
        <a:prstGeom xmlns:a="http://schemas.openxmlformats.org/drawingml/2006/main" prst="curvedConnector2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0.09938</cdr:x>
      <cdr:y>0.80562</cdr:y>
    </cdr:from>
    <cdr:to>
      <cdr:x>0.79803</cdr:x>
      <cdr:y>1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1EA89818-97C9-4755-A79A-FED9112F0BD6}"/>
            </a:ext>
          </a:extLst>
        </cdr:cNvPr>
        <cdr:cNvSpPr txBox="1"/>
      </cdr:nvSpPr>
      <cdr:spPr>
        <a:xfrm xmlns:a="http://schemas.openxmlformats.org/drawingml/2006/main">
          <a:off x="594006" y="3891696"/>
          <a:ext cx="4175994" cy="938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411 224,0 </a:t>
          </a:r>
          <a:r>
            <a:rPr lang="ru-RU" sz="1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(21,9%) </a:t>
          </a:r>
        </a:p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10,6 </a:t>
          </a:r>
          <a:r>
            <a:rPr lang="ru-RU" sz="1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1 жителя</a:t>
          </a:r>
        </a:p>
      </cdr:txBody>
    </cdr:sp>
  </cdr:relSizeAnchor>
  <cdr:relSizeAnchor xmlns:cdr="http://schemas.openxmlformats.org/drawingml/2006/chartDrawing">
    <cdr:from>
      <cdr:x>0.04511</cdr:x>
      <cdr:y>0.05165</cdr:y>
    </cdr:from>
    <cdr:to>
      <cdr:x>0.29235</cdr:x>
      <cdr:y>0.21837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922F023-C4AE-48D9-A835-71C05DDCA872}"/>
            </a:ext>
          </a:extLst>
        </cdr:cNvPr>
        <cdr:cNvSpPr txBox="1"/>
      </cdr:nvSpPr>
      <cdr:spPr>
        <a:xfrm xmlns:a="http://schemas.openxmlformats.org/drawingml/2006/main">
          <a:off x="336583" y="141374"/>
          <a:ext cx="1845000" cy="456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расходы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E5101-687A-418F-90B3-F0BCD2129FD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5E26E-A891-4D31-B07C-835CA0427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1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2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9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71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48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70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5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01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52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2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45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7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35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21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66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96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9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96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61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2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7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5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39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92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82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8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chart" Target="../charts/chart11.xml"/><Relationship Id="rId4" Type="http://schemas.openxmlformats.org/officeDocument/2006/relationships/image" Target="../media/image40.svg"/><Relationship Id="rId9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hart" Target="../charts/chart12.xml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lradm@irk.r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irgid.ru/media/excursions_gallery/84aaab7b-2597-4106-a137-d5f687fa7458.jpg">
            <a:extLst>
              <a:ext uri="{FF2B5EF4-FFF2-40B4-BE49-F238E27FC236}">
                <a16:creationId xmlns:a16="http://schemas.microsoft.com/office/drawing/2014/main" id="{70556213-66CB-4D25-B9B3-FF74E96F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84" y="864000"/>
            <a:ext cx="9723516" cy="43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2484" y="4644000"/>
            <a:ext cx="9723516" cy="1507050"/>
          </a:xfrm>
          <a:solidFill>
            <a:srgbClr val="C4ECEC"/>
          </a:solidFill>
        </p:spPr>
        <p:txBody>
          <a:bodyPr rtlCol="0">
            <a:noAutofit/>
          </a:bodyPr>
          <a:lstStyle/>
          <a:p>
            <a:pPr algn="ctr"/>
            <a:r>
              <a:rPr lang="ru-RU" altLang="zh-CN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altLang="zh-CN" b="1" dirty="0">
                <a:latin typeface="Monotype Corsiva" panose="03010101010201010101" pitchFamily="66" charset="0"/>
                <a:cs typeface="Times New Roman" pitchFamily="18" charset="0"/>
              </a:rPr>
              <a:t>к бюджету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Слюдянского муниципального района на 2024 год и плановый период 20</a:t>
            </a:r>
            <a:r>
              <a:rPr lang="en-US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5</a:t>
            </a:r>
            <a:r>
              <a:rPr lang="en-US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 2026 годов</a:t>
            </a:r>
            <a:endParaRPr lang="zh-CN" altLang="en-US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18" name="Picture 2" descr="C:\Users\econ11\Desktop\Для презентации\slyudyansky_rayon_co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00" y="326864"/>
            <a:ext cx="1215000" cy="150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211" y="956736"/>
            <a:ext cx="3247628" cy="270954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77981" y="35679"/>
            <a:ext cx="9614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на 2024-2026 годы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25827" y="816443"/>
            <a:ext cx="6536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200" dirty="0">
              <a:solidFill>
                <a:srgbClr val="025373"/>
              </a:solidFill>
            </a:endParaRPr>
          </a:p>
        </p:txBody>
      </p:sp>
      <p:sp>
        <p:nvSpPr>
          <p:cNvPr id="12" name="Pentagon 19"/>
          <p:cNvSpPr/>
          <p:nvPr/>
        </p:nvSpPr>
        <p:spPr>
          <a:xfrm>
            <a:off x="103373" y="503999"/>
            <a:ext cx="9367628" cy="6180361"/>
          </a:xfrm>
          <a:prstGeom prst="homePlate">
            <a:avLst>
              <a:gd name="adj" fmla="val 2030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и налоговая политика Слюдянского муниципального района на 2024 год и плановый период 2025 и 2026 годов ориентирована на обеспечение сбалансированности и устойчивости  бюджета Слюдянского муниципального района, повышение  качества бюджетного планирования и исполнения бюджета Слюдянского муниципального района, прозрачности и открытости бюджетного планирования, сдерживание роста долговых обязательств, учитывает задачи муниципального уровня, обозначенные.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Правительством Российской Федерации и Правительством Иркутской области в сфере налоговой и бюджетной политики на 2024 год и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2025 и 2026 годов, Указами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года», Посланием Президента Российской Федерации Федеральному Собранию Российской Федерации от 21 февраля 2023 года.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Бюджетная и налоговая политика Слюдянского муниципального района на 2024 год и плановый период 2025 и 2026 годов определяется основными направлениями экономического и социального развития Слюдянского муниципального района на долгосрочную перспективу и призвана способствовать дальнейшему росту уровня жизни населения Слюдянского муниципального района, сохранению стабильности бюджета района.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ru-RU" sz="11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Основными направлениями налоговой политики </a:t>
            </a:r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органов местного самоуправления Слюдянского муниципального района на 2024 год и плановый период 2025 и 2026 годов остаются создание благоприятных условий для устойчивого развития экономики Слюдянского муниципального района, повышение инвестиционной деятельности, поддержка развития субъектов малого и среднего предпринимательства, повышение уровня и улучшение качества жизни незащищенных слоев населения, а так же обеспечения условий для полного и стабильного поступления в бюджет Слюдянского муниципального района закрепленных налогов и сборов.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ru-RU" sz="11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Основные направления бюджетной политики</a:t>
            </a:r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реализация муниципальных проектов и обеспечение достижения целевых показателей муниципальных проектов;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обеспечение достигнутого уровня целевых показателей по заработной плате отдельных категории работников бюджетной сферы, установленных Указами Президента Российской Федерации 2012 года;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закрепление положительных результатов, достигнутых при формировании и исполнении местного бюджета за предыдущие годы;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 установление приоритетных направлений расходов  бюджета;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безусловное исполнение принятых расходных обязательств;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повышение эффективности использования ресурсов при закупках товаров и услуг для муниципальных нужд, совершенствование механизмов контроля за соблюдением требований законодательства в сфере закупок и исполнением условий контрактов, соотнесение фактических расходов и нормативных затрат, то есть осуществление </a:t>
            </a:r>
            <a:r>
              <a:rPr lang="ru-RU" sz="1100" dirty="0" err="1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нормоконтроля</a:t>
            </a:r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обеспечение выполнения целевых показателей муниципальных программ, преемственность показателей достижения определенных целей, обозначенных в муниципальных программах, целям и задачам, обозначенным в государственных программах, для обеспечения их увязки.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минимизация кредиторской задолженности;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своевременное выполнение долговых обязательств по обслуживанию и погашению муниципальных заимствований;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открытость бюджета и инициативное бюджетирование, а именно расширение вовлечения граждан в бюджетный процесс, в т.ч. за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счет непрерывного обучения основам финансовой и бюджетной грамотности, развитие практик школьного инициативного бюджетирования;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в сфере межбюджетных отношений развитие поселений остается приоритетным направлением бюджетной политики.</a:t>
            </a:r>
          </a:p>
          <a:p>
            <a:endParaRPr lang="ru-RU" sz="11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组合 91"/>
          <p:cNvGrpSpPr/>
          <p:nvPr/>
        </p:nvGrpSpPr>
        <p:grpSpPr>
          <a:xfrm>
            <a:off x="6728636" y="942337"/>
            <a:ext cx="3899481" cy="4537304"/>
            <a:chOff x="3905351" y="1209984"/>
            <a:chExt cx="3705330" cy="3442551"/>
          </a:xfrm>
        </p:grpSpPr>
        <p:grpSp>
          <p:nvGrpSpPr>
            <p:cNvPr id="335" name="组合 1"/>
            <p:cNvGrpSpPr/>
            <p:nvPr/>
          </p:nvGrpSpPr>
          <p:grpSpPr>
            <a:xfrm>
              <a:off x="5449570" y="1230946"/>
              <a:ext cx="645608" cy="1230922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356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6" name="组合 4"/>
            <p:cNvGrpSpPr/>
            <p:nvPr/>
          </p:nvGrpSpPr>
          <p:grpSpPr>
            <a:xfrm>
              <a:off x="6683746" y="121665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355" name="圆角矩形 6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4" name="圆角矩形 5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7" name="组合 7"/>
            <p:cNvGrpSpPr/>
            <p:nvPr/>
          </p:nvGrpSpPr>
          <p:grpSpPr>
            <a:xfrm>
              <a:off x="4218758" y="120998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352" name="圆角矩形 8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gradFill>
                <a:gsLst>
                  <a:gs pos="45000">
                    <a:srgbClr val="01A9BB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3" name="圆角矩形 9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8" name="组合 90"/>
            <p:cNvGrpSpPr/>
            <p:nvPr/>
          </p:nvGrpSpPr>
          <p:grpSpPr>
            <a:xfrm>
              <a:off x="3905351" y="1236501"/>
              <a:ext cx="3705330" cy="3416034"/>
              <a:chOff x="3905351" y="1236501"/>
              <a:chExt cx="3705330" cy="3416034"/>
            </a:xfrm>
          </p:grpSpPr>
          <p:grpSp>
            <p:nvGrpSpPr>
              <p:cNvPr id="339" name="组合 76"/>
              <p:cNvGrpSpPr/>
              <p:nvPr/>
            </p:nvGrpSpPr>
            <p:grpSpPr>
              <a:xfrm>
                <a:off x="3905351" y="1271782"/>
                <a:ext cx="3705330" cy="3380753"/>
                <a:chOff x="6199676" y="1161244"/>
                <a:chExt cx="5433540" cy="4551342"/>
              </a:xfrm>
            </p:grpSpPr>
            <p:sp>
              <p:nvSpPr>
                <p:cNvPr id="349" name="梯形 77"/>
                <p:cNvSpPr/>
                <p:nvPr/>
              </p:nvSpPr>
              <p:spPr>
                <a:xfrm rot="16200000">
                  <a:off x="4829748" y="2531173"/>
                  <a:ext cx="4551341" cy="1811485"/>
                </a:xfrm>
                <a:prstGeom prst="trapezoid">
                  <a:avLst>
                    <a:gd name="adj" fmla="val 9948"/>
                  </a:avLst>
                </a:prstGeom>
                <a:solidFill>
                  <a:srgbClr val="FDFD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0" name="梯形 78"/>
                <p:cNvSpPr/>
                <p:nvPr/>
              </p:nvSpPr>
              <p:spPr>
                <a:xfrm rot="5400000" flipH="1">
                  <a:off x="6640318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E8E8E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1" name="梯形 79"/>
                <p:cNvSpPr/>
                <p:nvPr/>
              </p:nvSpPr>
              <p:spPr>
                <a:xfrm rot="16200000">
                  <a:off x="8451803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FDFD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40" name="组合 80"/>
              <p:cNvGrpSpPr/>
              <p:nvPr/>
            </p:nvGrpSpPr>
            <p:grpSpPr>
              <a:xfrm>
                <a:off x="4326163" y="123650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347" name="任意多边形 81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8" name="任意多边形 82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01A2B3"/>
                    </a:gs>
                    <a:gs pos="100000">
                      <a:srgbClr val="01C1D5"/>
                    </a:gs>
                    <a:gs pos="0">
                      <a:srgbClr val="01808D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01A6B7"/>
                      </a:gs>
                      <a:gs pos="3000">
                        <a:srgbClr val="01808D"/>
                      </a:gs>
                      <a:gs pos="100000">
                        <a:srgbClr val="01CCE1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41" name="组合 83"/>
              <p:cNvGrpSpPr/>
              <p:nvPr/>
            </p:nvGrpSpPr>
            <p:grpSpPr>
              <a:xfrm>
                <a:off x="6791150" y="124317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345" name="任意多边形 84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6" name="任意多边形 85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ln>
                      <a:solidFill>
                        <a:srgbClr val="CCCCFF"/>
                      </a:solidFill>
                    </a:ln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42" name="组合 86"/>
              <p:cNvGrpSpPr/>
              <p:nvPr/>
            </p:nvGrpSpPr>
            <p:grpSpPr>
              <a:xfrm>
                <a:off x="5559241" y="1258918"/>
                <a:ext cx="426562" cy="747948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343" name="任意多边形 8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4" name="任意多边形 8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171" y="132993"/>
            <a:ext cx="7125731" cy="86175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6600"/>
                </a:solidFill>
                <a:latin typeface="+mn-lt"/>
              </a:rPr>
              <a:t>Структура доходов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бюджета Слюдянского муниципального района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303750" y="1400318"/>
            <a:ext cx="1687500" cy="573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E6ABAA-B1F7-4D47-B81C-AFC1BB9B7DDD}"/>
              </a:ext>
            </a:extLst>
          </p:cNvPr>
          <p:cNvSpPr/>
          <p:nvPr/>
        </p:nvSpPr>
        <p:spPr>
          <a:xfrm>
            <a:off x="1991578" y="1400318"/>
            <a:ext cx="1687500" cy="5737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A0F407-DAB3-484D-AF56-F7EEC36D0C2F}"/>
              </a:ext>
            </a:extLst>
          </p:cNvPr>
          <p:cNvSpPr/>
          <p:nvPr/>
        </p:nvSpPr>
        <p:spPr>
          <a:xfrm>
            <a:off x="3680100" y="1400318"/>
            <a:ext cx="1687500" cy="57375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B886A5-696B-49DA-A237-A597D43BE685}"/>
              </a:ext>
            </a:extLst>
          </p:cNvPr>
          <p:cNvSpPr/>
          <p:nvPr/>
        </p:nvSpPr>
        <p:spPr>
          <a:xfrm>
            <a:off x="307618" y="1978711"/>
            <a:ext cx="1687500" cy="2227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C2BAB8-4DDC-4D3F-9432-BD335E52355E}"/>
              </a:ext>
            </a:extLst>
          </p:cNvPr>
          <p:cNvSpPr/>
          <p:nvPr/>
        </p:nvSpPr>
        <p:spPr>
          <a:xfrm>
            <a:off x="1991578" y="1979103"/>
            <a:ext cx="1687500" cy="2227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A943BA-A41D-43A9-809F-C4D35AA0B94F}"/>
              </a:ext>
            </a:extLst>
          </p:cNvPr>
          <p:cNvSpPr/>
          <p:nvPr/>
        </p:nvSpPr>
        <p:spPr>
          <a:xfrm>
            <a:off x="3680100" y="1979103"/>
            <a:ext cx="1687500" cy="2227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5E1DEA-DB19-458D-97AD-C2E9B32F861A}"/>
              </a:ext>
            </a:extLst>
          </p:cNvPr>
          <p:cNvSpPr/>
          <p:nvPr/>
        </p:nvSpPr>
        <p:spPr>
          <a:xfrm>
            <a:off x="307618" y="4069086"/>
            <a:ext cx="1687500" cy="13751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F8F6D5-8C18-4F76-B905-9DE992A4CD86}"/>
              </a:ext>
            </a:extLst>
          </p:cNvPr>
          <p:cNvSpPr/>
          <p:nvPr/>
        </p:nvSpPr>
        <p:spPr>
          <a:xfrm>
            <a:off x="1994771" y="4069086"/>
            <a:ext cx="1687500" cy="13751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07FE4-D37C-47BB-A72B-8924338F547E}"/>
              </a:ext>
            </a:extLst>
          </p:cNvPr>
          <p:cNvSpPr/>
          <p:nvPr/>
        </p:nvSpPr>
        <p:spPr>
          <a:xfrm>
            <a:off x="3683293" y="4069086"/>
            <a:ext cx="1687500" cy="13751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8C9FC-A7FD-4D1F-9E89-B42634FAEE3F}"/>
              </a:ext>
            </a:extLst>
          </p:cNvPr>
          <p:cNvSpPr txBox="1"/>
          <p:nvPr/>
        </p:nvSpPr>
        <p:spPr>
          <a:xfrm>
            <a:off x="-503563" y="1773897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</a:rPr>
              <a:t>2022 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438804" y="1419443"/>
            <a:ext cx="151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2024 год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7A015A-A44A-4B76-855A-1FE204F281E8}"/>
              </a:ext>
            </a:extLst>
          </p:cNvPr>
          <p:cNvSpPr txBox="1"/>
          <p:nvPr/>
        </p:nvSpPr>
        <p:spPr>
          <a:xfrm>
            <a:off x="2082160" y="1419443"/>
            <a:ext cx="151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2025 год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D7C437-E284-46C9-8883-8C7C3C9A0EBF}"/>
              </a:ext>
            </a:extLst>
          </p:cNvPr>
          <p:cNvSpPr txBox="1"/>
          <p:nvPr/>
        </p:nvSpPr>
        <p:spPr>
          <a:xfrm>
            <a:off x="3818290" y="1439866"/>
            <a:ext cx="151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2026 год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81017-442A-4EA5-A76E-1658B189A28F}"/>
              </a:ext>
            </a:extLst>
          </p:cNvPr>
          <p:cNvSpPr txBox="1"/>
          <p:nvPr/>
        </p:nvSpPr>
        <p:spPr>
          <a:xfrm>
            <a:off x="433936" y="2555415"/>
            <a:ext cx="145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378A6"/>
                </a:solidFill>
              </a:rPr>
              <a:t>1 848 994</a:t>
            </a:r>
          </a:p>
          <a:p>
            <a:pPr algn="ctr"/>
            <a:r>
              <a:rPr lang="ru-RU" b="1" dirty="0">
                <a:solidFill>
                  <a:srgbClr val="0378A6"/>
                </a:solidFill>
              </a:rPr>
              <a:t>тыс.руб.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BB918C-C6BD-4944-A60F-D8AA452E0BAC}"/>
              </a:ext>
            </a:extLst>
          </p:cNvPr>
          <p:cNvSpPr txBox="1"/>
          <p:nvPr/>
        </p:nvSpPr>
        <p:spPr>
          <a:xfrm>
            <a:off x="409136" y="3268996"/>
            <a:ext cx="145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</a:rPr>
              <a:t>Налоговые -16,4 %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Неналоговые – 0,7 %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Безвозмездные поступления – 82,9%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4FB1E2-71CA-4285-99AB-63649D92FBE1}"/>
              </a:ext>
            </a:extLst>
          </p:cNvPr>
          <p:cNvSpPr txBox="1"/>
          <p:nvPr/>
        </p:nvSpPr>
        <p:spPr>
          <a:xfrm>
            <a:off x="2100842" y="2535375"/>
            <a:ext cx="145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2CB05"/>
                </a:solidFill>
              </a:rPr>
              <a:t>1 537 934 тыс.руб.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80C934-C3BA-4FDE-8BBE-8EEB8E669B9B}"/>
              </a:ext>
            </a:extLst>
          </p:cNvPr>
          <p:cNvSpPr txBox="1"/>
          <p:nvPr/>
        </p:nvSpPr>
        <p:spPr>
          <a:xfrm>
            <a:off x="2109877" y="3283370"/>
            <a:ext cx="145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</a:rPr>
              <a:t>Налоговые – 20,3% 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Неналоговые - 0,9%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Безвозмездные поступления – 78,8%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4F04A-A36B-4AE8-AF3B-7EEC30B8174E}"/>
              </a:ext>
            </a:extLst>
          </p:cNvPr>
          <p:cNvSpPr txBox="1"/>
          <p:nvPr/>
        </p:nvSpPr>
        <p:spPr>
          <a:xfrm>
            <a:off x="3795279" y="2560396"/>
            <a:ext cx="145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AD47"/>
                </a:solidFill>
              </a:rPr>
              <a:t>1 473 968 тыс.руб.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A1F4E3-5489-44E5-BCDF-5483E99BB2CE}"/>
              </a:ext>
            </a:extLst>
          </p:cNvPr>
          <p:cNvSpPr txBox="1"/>
          <p:nvPr/>
        </p:nvSpPr>
        <p:spPr>
          <a:xfrm>
            <a:off x="3807079" y="3283370"/>
            <a:ext cx="145444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</a:rPr>
              <a:t>Налоговые -21,7% Неналоговые -1%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Безвозмездные поступления – 77,3%</a:t>
            </a:r>
            <a:endParaRPr lang="en-US" sz="1050" dirty="0">
              <a:solidFill>
                <a:prstClr val="black"/>
              </a:solidFill>
            </a:endParaRPr>
          </a:p>
          <a:p>
            <a:pPr algn="ctr"/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2608363" y="2071098"/>
            <a:ext cx="456487" cy="463388"/>
          </a:xfrm>
          <a:custGeom>
            <a:avLst/>
            <a:gdLst>
              <a:gd name="T0" fmla="*/ 0 w 241"/>
              <a:gd name="T1" fmla="*/ 115 h 241"/>
              <a:gd name="T2" fmla="*/ 0 w 241"/>
              <a:gd name="T3" fmla="*/ 121 h 241"/>
              <a:gd name="T4" fmla="*/ 121 w 241"/>
              <a:gd name="T5" fmla="*/ 241 h 241"/>
              <a:gd name="T6" fmla="*/ 241 w 241"/>
              <a:gd name="T7" fmla="*/ 121 h 241"/>
              <a:gd name="T8" fmla="*/ 121 w 241"/>
              <a:gd name="T9" fmla="*/ 0 h 241"/>
              <a:gd name="T10" fmla="*/ 121 w 241"/>
              <a:gd name="T11" fmla="*/ 115 h 241"/>
              <a:gd name="T12" fmla="*/ 0 w 241"/>
              <a:gd name="T13" fmla="*/ 11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1">
                <a:moveTo>
                  <a:pt x="0" y="115"/>
                </a:moveTo>
                <a:cubicBezTo>
                  <a:pt x="0" y="117"/>
                  <a:pt x="0" y="119"/>
                  <a:pt x="0" y="121"/>
                </a:cubicBezTo>
                <a:cubicBezTo>
                  <a:pt x="0" y="187"/>
                  <a:pt x="54" y="241"/>
                  <a:pt x="121" y="241"/>
                </a:cubicBezTo>
                <a:cubicBezTo>
                  <a:pt x="187" y="241"/>
                  <a:pt x="241" y="187"/>
                  <a:pt x="241" y="121"/>
                </a:cubicBezTo>
                <a:cubicBezTo>
                  <a:pt x="241" y="54"/>
                  <a:pt x="187" y="0"/>
                  <a:pt x="121" y="0"/>
                </a:cubicBezTo>
                <a:cubicBezTo>
                  <a:pt x="121" y="115"/>
                  <a:pt x="121" y="115"/>
                  <a:pt x="121" y="115"/>
                </a:cubicBezTo>
                <a:lnTo>
                  <a:pt x="0" y="11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050">
              <a:ln>
                <a:solidFill>
                  <a:srgbClr val="F2CB05">
                    <a:lumMod val="60000"/>
                    <a:lumOff val="4000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5" name="Freeform 15"/>
          <p:cNvSpPr>
            <a:spLocks noEditPoints="1"/>
          </p:cNvSpPr>
          <p:nvPr/>
        </p:nvSpPr>
        <p:spPr bwMode="auto">
          <a:xfrm>
            <a:off x="2593222" y="2005018"/>
            <a:ext cx="217563" cy="219627"/>
          </a:xfrm>
          <a:custGeom>
            <a:avLst/>
            <a:gdLst>
              <a:gd name="T0" fmla="*/ 0 w 115"/>
              <a:gd name="T1" fmla="*/ 114 h 114"/>
              <a:gd name="T2" fmla="*/ 115 w 115"/>
              <a:gd name="T3" fmla="*/ 114 h 114"/>
              <a:gd name="T4" fmla="*/ 115 w 115"/>
              <a:gd name="T5" fmla="*/ 0 h 114"/>
              <a:gd name="T6" fmla="*/ 0 w 115"/>
              <a:gd name="T7" fmla="*/ 114 h 114"/>
              <a:gd name="T8" fmla="*/ 15 w 115"/>
              <a:gd name="T9" fmla="*/ 104 h 114"/>
              <a:gd name="T10" fmla="*/ 104 w 115"/>
              <a:gd name="T11" fmla="*/ 14 h 114"/>
              <a:gd name="T12" fmla="*/ 104 w 115"/>
              <a:gd name="T13" fmla="*/ 104 h 114"/>
              <a:gd name="T14" fmla="*/ 15 w 115"/>
              <a:gd name="T15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114">
                <a:moveTo>
                  <a:pt x="0" y="114"/>
                </a:moveTo>
                <a:cubicBezTo>
                  <a:pt x="115" y="114"/>
                  <a:pt x="115" y="114"/>
                  <a:pt x="115" y="114"/>
                </a:cubicBezTo>
                <a:cubicBezTo>
                  <a:pt x="115" y="0"/>
                  <a:pt x="115" y="0"/>
                  <a:pt x="115" y="0"/>
                </a:cubicBezTo>
                <a:cubicBezTo>
                  <a:pt x="51" y="0"/>
                  <a:pt x="0" y="51"/>
                  <a:pt x="0" y="114"/>
                </a:cubicBezTo>
                <a:close/>
                <a:moveTo>
                  <a:pt x="15" y="104"/>
                </a:moveTo>
                <a:cubicBezTo>
                  <a:pt x="15" y="54"/>
                  <a:pt x="55" y="14"/>
                  <a:pt x="104" y="14"/>
                </a:cubicBezTo>
                <a:cubicBezTo>
                  <a:pt x="104" y="104"/>
                  <a:pt x="104" y="104"/>
                  <a:pt x="104" y="104"/>
                </a:cubicBezTo>
                <a:lnTo>
                  <a:pt x="15" y="10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ln>
                <a:solidFill>
                  <a:srgbClr val="F2CB05">
                    <a:lumMod val="60000"/>
                    <a:lumOff val="4000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893548" y="2318146"/>
            <a:ext cx="102057" cy="18262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1021713" y="2293208"/>
            <a:ext cx="102057" cy="207559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1152251" y="2258614"/>
            <a:ext cx="102057" cy="24215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1278833" y="2215976"/>
            <a:ext cx="102057" cy="284791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1" name="Freeform 23"/>
          <p:cNvSpPr>
            <a:spLocks/>
          </p:cNvSpPr>
          <p:nvPr/>
        </p:nvSpPr>
        <p:spPr bwMode="auto">
          <a:xfrm>
            <a:off x="961585" y="2038988"/>
            <a:ext cx="292722" cy="217213"/>
          </a:xfrm>
          <a:custGeom>
            <a:avLst/>
            <a:gdLst>
              <a:gd name="T0" fmla="*/ 94 w 155"/>
              <a:gd name="T1" fmla="*/ 21 h 113"/>
              <a:gd name="T2" fmla="*/ 0 w 155"/>
              <a:gd name="T3" fmla="*/ 72 h 113"/>
              <a:gd name="T4" fmla="*/ 114 w 155"/>
              <a:gd name="T5" fmla="*/ 63 h 113"/>
              <a:gd name="T6" fmla="*/ 122 w 155"/>
              <a:gd name="T7" fmla="*/ 82 h 113"/>
              <a:gd name="T8" fmla="*/ 155 w 155"/>
              <a:gd name="T9" fmla="*/ 0 h 113"/>
              <a:gd name="T10" fmla="*/ 85 w 155"/>
              <a:gd name="T11" fmla="*/ 2 h 113"/>
              <a:gd name="T12" fmla="*/ 94 w 155"/>
              <a:gd name="T13" fmla="*/ 2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13">
                <a:moveTo>
                  <a:pt x="94" y="21"/>
                </a:moveTo>
                <a:cubicBezTo>
                  <a:pt x="85" y="33"/>
                  <a:pt x="53" y="68"/>
                  <a:pt x="0" y="72"/>
                </a:cubicBezTo>
                <a:cubicBezTo>
                  <a:pt x="0" y="72"/>
                  <a:pt x="31" y="113"/>
                  <a:pt x="114" y="63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55" y="0"/>
                  <a:pt x="155" y="0"/>
                  <a:pt x="155" y="0"/>
                </a:cubicBezTo>
                <a:cubicBezTo>
                  <a:pt x="85" y="2"/>
                  <a:pt x="85" y="2"/>
                  <a:pt x="85" y="2"/>
                </a:cubicBezTo>
                <a:lnTo>
                  <a:pt x="94" y="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7" name="Freeform 27"/>
          <p:cNvSpPr>
            <a:spLocks/>
          </p:cNvSpPr>
          <p:nvPr/>
        </p:nvSpPr>
        <p:spPr bwMode="auto">
          <a:xfrm>
            <a:off x="4281919" y="2155136"/>
            <a:ext cx="107585" cy="69509"/>
          </a:xfrm>
          <a:custGeom>
            <a:avLst/>
            <a:gdLst>
              <a:gd name="T0" fmla="*/ 25 w 76"/>
              <a:gd name="T1" fmla="*/ 48 h 48"/>
              <a:gd name="T2" fmla="*/ 64 w 76"/>
              <a:gd name="T3" fmla="*/ 44 h 48"/>
              <a:gd name="T4" fmla="*/ 76 w 76"/>
              <a:gd name="T5" fmla="*/ 13 h 48"/>
              <a:gd name="T6" fmla="*/ 39 w 76"/>
              <a:gd name="T7" fmla="*/ 15 h 48"/>
              <a:gd name="T8" fmla="*/ 23 w 76"/>
              <a:gd name="T9" fmla="*/ 10 h 48"/>
              <a:gd name="T10" fmla="*/ 7 w 76"/>
              <a:gd name="T11" fmla="*/ 20 h 48"/>
              <a:gd name="T12" fmla="*/ 25 w 76"/>
              <a:gd name="T1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48">
                <a:moveTo>
                  <a:pt x="25" y="48"/>
                </a:moveTo>
                <a:cubicBezTo>
                  <a:pt x="64" y="44"/>
                  <a:pt x="64" y="44"/>
                  <a:pt x="64" y="44"/>
                </a:cubicBezTo>
                <a:cubicBezTo>
                  <a:pt x="66" y="36"/>
                  <a:pt x="69" y="26"/>
                  <a:pt x="76" y="13"/>
                </a:cubicBezTo>
                <a:cubicBezTo>
                  <a:pt x="76" y="13"/>
                  <a:pt x="70" y="0"/>
                  <a:pt x="39" y="15"/>
                </a:cubicBezTo>
                <a:cubicBezTo>
                  <a:pt x="39" y="15"/>
                  <a:pt x="32" y="14"/>
                  <a:pt x="23" y="10"/>
                </a:cubicBezTo>
                <a:cubicBezTo>
                  <a:pt x="23" y="10"/>
                  <a:pt x="0" y="4"/>
                  <a:pt x="7" y="20"/>
                </a:cubicBezTo>
                <a:lnTo>
                  <a:pt x="25" y="4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8" name="Freeform 31"/>
          <p:cNvSpPr>
            <a:spLocks noEditPoints="1"/>
          </p:cNvSpPr>
          <p:nvPr/>
        </p:nvSpPr>
        <p:spPr bwMode="auto">
          <a:xfrm>
            <a:off x="4239717" y="2248823"/>
            <a:ext cx="252023" cy="224243"/>
          </a:xfrm>
          <a:custGeom>
            <a:avLst/>
            <a:gdLst>
              <a:gd name="T0" fmla="*/ 153 w 178"/>
              <a:gd name="T1" fmla="*/ 137 h 155"/>
              <a:gd name="T2" fmla="*/ 157 w 178"/>
              <a:gd name="T3" fmla="*/ 137 h 155"/>
              <a:gd name="T4" fmla="*/ 165 w 178"/>
              <a:gd name="T5" fmla="*/ 138 h 155"/>
              <a:gd name="T6" fmla="*/ 168 w 178"/>
              <a:gd name="T7" fmla="*/ 139 h 155"/>
              <a:gd name="T8" fmla="*/ 176 w 178"/>
              <a:gd name="T9" fmla="*/ 135 h 155"/>
              <a:gd name="T10" fmla="*/ 172 w 178"/>
              <a:gd name="T11" fmla="*/ 128 h 155"/>
              <a:gd name="T12" fmla="*/ 166 w 178"/>
              <a:gd name="T13" fmla="*/ 105 h 155"/>
              <a:gd name="T14" fmla="*/ 134 w 178"/>
              <a:gd name="T15" fmla="*/ 34 h 155"/>
              <a:gd name="T16" fmla="*/ 95 w 178"/>
              <a:gd name="T17" fmla="*/ 2 h 155"/>
              <a:gd name="T18" fmla="*/ 94 w 178"/>
              <a:gd name="T19" fmla="*/ 0 h 155"/>
              <a:gd name="T20" fmla="*/ 58 w 178"/>
              <a:gd name="T21" fmla="*/ 4 h 155"/>
              <a:gd name="T22" fmla="*/ 35 w 178"/>
              <a:gd name="T23" fmla="*/ 37 h 155"/>
              <a:gd name="T24" fmla="*/ 21 w 178"/>
              <a:gd name="T25" fmla="*/ 133 h 155"/>
              <a:gd name="T26" fmla="*/ 15 w 178"/>
              <a:gd name="T27" fmla="*/ 148 h 155"/>
              <a:gd name="T28" fmla="*/ 15 w 178"/>
              <a:gd name="T29" fmla="*/ 153 h 155"/>
              <a:gd name="T30" fmla="*/ 24 w 178"/>
              <a:gd name="T31" fmla="*/ 153 h 155"/>
              <a:gd name="T32" fmla="*/ 36 w 178"/>
              <a:gd name="T33" fmla="*/ 150 h 155"/>
              <a:gd name="T34" fmla="*/ 36 w 178"/>
              <a:gd name="T35" fmla="*/ 150 h 155"/>
              <a:gd name="T36" fmla="*/ 36 w 178"/>
              <a:gd name="T37" fmla="*/ 150 h 155"/>
              <a:gd name="T38" fmla="*/ 68 w 178"/>
              <a:gd name="T39" fmla="*/ 153 h 155"/>
              <a:gd name="T40" fmla="*/ 153 w 178"/>
              <a:gd name="T41" fmla="*/ 137 h 155"/>
              <a:gd name="T42" fmla="*/ 67 w 178"/>
              <a:gd name="T43" fmla="*/ 57 h 155"/>
              <a:gd name="T44" fmla="*/ 81 w 178"/>
              <a:gd name="T45" fmla="*/ 50 h 155"/>
              <a:gd name="T46" fmla="*/ 80 w 178"/>
              <a:gd name="T47" fmla="*/ 42 h 155"/>
              <a:gd name="T48" fmla="*/ 86 w 178"/>
              <a:gd name="T49" fmla="*/ 41 h 155"/>
              <a:gd name="T50" fmla="*/ 88 w 178"/>
              <a:gd name="T51" fmla="*/ 49 h 155"/>
              <a:gd name="T52" fmla="*/ 102 w 178"/>
              <a:gd name="T53" fmla="*/ 50 h 155"/>
              <a:gd name="T54" fmla="*/ 100 w 178"/>
              <a:gd name="T55" fmla="*/ 55 h 155"/>
              <a:gd name="T56" fmla="*/ 75 w 178"/>
              <a:gd name="T57" fmla="*/ 62 h 155"/>
              <a:gd name="T58" fmla="*/ 92 w 178"/>
              <a:gd name="T59" fmla="*/ 70 h 155"/>
              <a:gd name="T60" fmla="*/ 106 w 178"/>
              <a:gd name="T61" fmla="*/ 92 h 155"/>
              <a:gd name="T62" fmla="*/ 93 w 178"/>
              <a:gd name="T63" fmla="*/ 98 h 155"/>
              <a:gd name="T64" fmla="*/ 94 w 178"/>
              <a:gd name="T65" fmla="*/ 106 h 155"/>
              <a:gd name="T66" fmla="*/ 87 w 178"/>
              <a:gd name="T67" fmla="*/ 107 h 155"/>
              <a:gd name="T68" fmla="*/ 86 w 178"/>
              <a:gd name="T69" fmla="*/ 99 h 155"/>
              <a:gd name="T70" fmla="*/ 69 w 178"/>
              <a:gd name="T71" fmla="*/ 97 h 155"/>
              <a:gd name="T72" fmla="*/ 70 w 178"/>
              <a:gd name="T73" fmla="*/ 92 h 155"/>
              <a:gd name="T74" fmla="*/ 97 w 178"/>
              <a:gd name="T75" fmla="*/ 90 h 155"/>
              <a:gd name="T76" fmla="*/ 93 w 178"/>
              <a:gd name="T77" fmla="*/ 78 h 155"/>
              <a:gd name="T78" fmla="*/ 78 w 178"/>
              <a:gd name="T79" fmla="*/ 74 h 155"/>
              <a:gd name="T80" fmla="*/ 67 w 178"/>
              <a:gd name="T81" fmla="*/ 57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8" h="155">
                <a:moveTo>
                  <a:pt x="153" y="137"/>
                </a:moveTo>
                <a:cubicBezTo>
                  <a:pt x="153" y="137"/>
                  <a:pt x="154" y="137"/>
                  <a:pt x="157" y="137"/>
                </a:cubicBezTo>
                <a:cubicBezTo>
                  <a:pt x="160" y="137"/>
                  <a:pt x="162" y="137"/>
                  <a:pt x="165" y="138"/>
                </a:cubicBezTo>
                <a:cubicBezTo>
                  <a:pt x="165" y="138"/>
                  <a:pt x="166" y="139"/>
                  <a:pt x="168" y="139"/>
                </a:cubicBezTo>
                <a:cubicBezTo>
                  <a:pt x="172" y="139"/>
                  <a:pt x="174" y="137"/>
                  <a:pt x="176" y="135"/>
                </a:cubicBezTo>
                <a:cubicBezTo>
                  <a:pt x="176" y="135"/>
                  <a:pt x="178" y="132"/>
                  <a:pt x="172" y="128"/>
                </a:cubicBezTo>
                <a:cubicBezTo>
                  <a:pt x="172" y="128"/>
                  <a:pt x="162" y="123"/>
                  <a:pt x="166" y="105"/>
                </a:cubicBezTo>
                <a:cubicBezTo>
                  <a:pt x="166" y="105"/>
                  <a:pt x="171" y="57"/>
                  <a:pt x="134" y="34"/>
                </a:cubicBezTo>
                <a:cubicBezTo>
                  <a:pt x="133" y="33"/>
                  <a:pt x="96" y="10"/>
                  <a:pt x="95" y="2"/>
                </a:cubicBezTo>
                <a:cubicBezTo>
                  <a:pt x="95" y="2"/>
                  <a:pt x="95" y="1"/>
                  <a:pt x="94" y="0"/>
                </a:cubicBezTo>
                <a:cubicBezTo>
                  <a:pt x="58" y="4"/>
                  <a:pt x="58" y="4"/>
                  <a:pt x="58" y="4"/>
                </a:cubicBezTo>
                <a:cubicBezTo>
                  <a:pt x="54" y="12"/>
                  <a:pt x="46" y="24"/>
                  <a:pt x="35" y="37"/>
                </a:cubicBezTo>
                <a:cubicBezTo>
                  <a:pt x="35" y="37"/>
                  <a:pt x="0" y="78"/>
                  <a:pt x="21" y="133"/>
                </a:cubicBezTo>
                <a:cubicBezTo>
                  <a:pt x="21" y="134"/>
                  <a:pt x="22" y="137"/>
                  <a:pt x="15" y="148"/>
                </a:cubicBezTo>
                <a:cubicBezTo>
                  <a:pt x="15" y="148"/>
                  <a:pt x="14" y="151"/>
                  <a:pt x="15" y="153"/>
                </a:cubicBezTo>
                <a:cubicBezTo>
                  <a:pt x="16" y="155"/>
                  <a:pt x="19" y="155"/>
                  <a:pt x="24" y="153"/>
                </a:cubicBezTo>
                <a:cubicBezTo>
                  <a:pt x="24" y="153"/>
                  <a:pt x="28" y="151"/>
                  <a:pt x="36" y="150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6" y="150"/>
                  <a:pt x="49" y="153"/>
                  <a:pt x="68" y="153"/>
                </a:cubicBezTo>
                <a:cubicBezTo>
                  <a:pt x="88" y="153"/>
                  <a:pt x="119" y="150"/>
                  <a:pt x="153" y="137"/>
                </a:cubicBezTo>
                <a:close/>
                <a:moveTo>
                  <a:pt x="67" y="57"/>
                </a:moveTo>
                <a:cubicBezTo>
                  <a:pt x="67" y="57"/>
                  <a:pt x="69" y="52"/>
                  <a:pt x="81" y="50"/>
                </a:cubicBezTo>
                <a:cubicBezTo>
                  <a:pt x="80" y="42"/>
                  <a:pt x="80" y="42"/>
                  <a:pt x="80" y="42"/>
                </a:cubicBezTo>
                <a:cubicBezTo>
                  <a:pt x="86" y="41"/>
                  <a:pt x="86" y="41"/>
                  <a:pt x="86" y="41"/>
                </a:cubicBezTo>
                <a:cubicBezTo>
                  <a:pt x="88" y="49"/>
                  <a:pt x="88" y="49"/>
                  <a:pt x="88" y="49"/>
                </a:cubicBezTo>
                <a:cubicBezTo>
                  <a:pt x="88" y="49"/>
                  <a:pt x="96" y="48"/>
                  <a:pt x="102" y="50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0" y="55"/>
                  <a:pt x="78" y="52"/>
                  <a:pt x="75" y="62"/>
                </a:cubicBezTo>
                <a:cubicBezTo>
                  <a:pt x="75" y="62"/>
                  <a:pt x="73" y="69"/>
                  <a:pt x="92" y="70"/>
                </a:cubicBezTo>
                <a:cubicBezTo>
                  <a:pt x="92" y="70"/>
                  <a:pt x="119" y="73"/>
                  <a:pt x="106" y="92"/>
                </a:cubicBezTo>
                <a:cubicBezTo>
                  <a:pt x="106" y="92"/>
                  <a:pt x="102" y="97"/>
                  <a:pt x="93" y="98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99"/>
                  <a:pt x="75" y="100"/>
                  <a:pt x="69" y="97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2"/>
                  <a:pt x="84" y="98"/>
                  <a:pt x="97" y="90"/>
                </a:cubicBezTo>
                <a:cubicBezTo>
                  <a:pt x="97" y="90"/>
                  <a:pt x="108" y="82"/>
                  <a:pt x="93" y="78"/>
                </a:cubicBezTo>
                <a:cubicBezTo>
                  <a:pt x="93" y="78"/>
                  <a:pt x="85" y="76"/>
                  <a:pt x="78" y="74"/>
                </a:cubicBezTo>
                <a:cubicBezTo>
                  <a:pt x="78" y="74"/>
                  <a:pt x="60" y="70"/>
                  <a:pt x="67" y="5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9" name="Freeform 32"/>
          <p:cNvSpPr>
            <a:spLocks/>
          </p:cNvSpPr>
          <p:nvPr/>
        </p:nvSpPr>
        <p:spPr bwMode="auto">
          <a:xfrm>
            <a:off x="4689673" y="2160575"/>
            <a:ext cx="104614" cy="65278"/>
          </a:xfrm>
          <a:custGeom>
            <a:avLst/>
            <a:gdLst>
              <a:gd name="T0" fmla="*/ 21 w 74"/>
              <a:gd name="T1" fmla="*/ 45 h 45"/>
              <a:gd name="T2" fmla="*/ 60 w 74"/>
              <a:gd name="T3" fmla="*/ 44 h 45"/>
              <a:gd name="T4" fmla="*/ 74 w 74"/>
              <a:gd name="T5" fmla="*/ 15 h 45"/>
              <a:gd name="T6" fmla="*/ 38 w 74"/>
              <a:gd name="T7" fmla="*/ 14 h 45"/>
              <a:gd name="T8" fmla="*/ 23 w 74"/>
              <a:gd name="T9" fmla="*/ 8 h 45"/>
              <a:gd name="T10" fmla="*/ 6 w 74"/>
              <a:gd name="T11" fmla="*/ 17 h 45"/>
              <a:gd name="T12" fmla="*/ 21 w 74"/>
              <a:gd name="T1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45">
                <a:moveTo>
                  <a:pt x="21" y="45"/>
                </a:moveTo>
                <a:cubicBezTo>
                  <a:pt x="60" y="44"/>
                  <a:pt x="60" y="44"/>
                  <a:pt x="60" y="44"/>
                </a:cubicBezTo>
                <a:cubicBezTo>
                  <a:pt x="62" y="37"/>
                  <a:pt x="66" y="27"/>
                  <a:pt x="74" y="15"/>
                </a:cubicBezTo>
                <a:cubicBezTo>
                  <a:pt x="74" y="15"/>
                  <a:pt x="69" y="2"/>
                  <a:pt x="38" y="14"/>
                </a:cubicBezTo>
                <a:cubicBezTo>
                  <a:pt x="38" y="14"/>
                  <a:pt x="31" y="13"/>
                  <a:pt x="23" y="8"/>
                </a:cubicBezTo>
                <a:cubicBezTo>
                  <a:pt x="23" y="8"/>
                  <a:pt x="0" y="0"/>
                  <a:pt x="6" y="17"/>
                </a:cubicBezTo>
                <a:lnTo>
                  <a:pt x="21" y="4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0" name="Freeform 36"/>
          <p:cNvSpPr>
            <a:spLocks noEditPoints="1"/>
          </p:cNvSpPr>
          <p:nvPr/>
        </p:nvSpPr>
        <p:spPr bwMode="auto">
          <a:xfrm>
            <a:off x="4631423" y="2254866"/>
            <a:ext cx="238947" cy="213968"/>
          </a:xfrm>
          <a:custGeom>
            <a:avLst/>
            <a:gdLst>
              <a:gd name="T0" fmla="*/ 163 w 169"/>
              <a:gd name="T1" fmla="*/ 131 h 148"/>
              <a:gd name="T2" fmla="*/ 159 w 169"/>
              <a:gd name="T3" fmla="*/ 108 h 148"/>
              <a:gd name="T4" fmla="*/ 135 w 169"/>
              <a:gd name="T5" fmla="*/ 36 h 148"/>
              <a:gd name="T6" fmla="*/ 99 w 169"/>
              <a:gd name="T7" fmla="*/ 2 h 148"/>
              <a:gd name="T8" fmla="*/ 99 w 169"/>
              <a:gd name="T9" fmla="*/ 0 h 148"/>
              <a:gd name="T10" fmla="*/ 63 w 169"/>
              <a:gd name="T11" fmla="*/ 1 h 148"/>
              <a:gd name="T12" fmla="*/ 38 w 169"/>
              <a:gd name="T13" fmla="*/ 31 h 148"/>
              <a:gd name="T14" fmla="*/ 15 w 169"/>
              <a:gd name="T15" fmla="*/ 124 h 148"/>
              <a:gd name="T16" fmla="*/ 8 w 169"/>
              <a:gd name="T17" fmla="*/ 139 h 148"/>
              <a:gd name="T18" fmla="*/ 8 w 169"/>
              <a:gd name="T19" fmla="*/ 139 h 148"/>
              <a:gd name="T20" fmla="*/ 7 w 169"/>
              <a:gd name="T21" fmla="*/ 143 h 148"/>
              <a:gd name="T22" fmla="*/ 16 w 169"/>
              <a:gd name="T23" fmla="*/ 144 h 148"/>
              <a:gd name="T24" fmla="*/ 28 w 169"/>
              <a:gd name="T25" fmla="*/ 142 h 148"/>
              <a:gd name="T26" fmla="*/ 28 w 169"/>
              <a:gd name="T27" fmla="*/ 142 h 148"/>
              <a:gd name="T28" fmla="*/ 29 w 169"/>
              <a:gd name="T29" fmla="*/ 142 h 148"/>
              <a:gd name="T30" fmla="*/ 78 w 169"/>
              <a:gd name="T31" fmla="*/ 148 h 148"/>
              <a:gd name="T32" fmla="*/ 143 w 169"/>
              <a:gd name="T33" fmla="*/ 139 h 148"/>
              <a:gd name="T34" fmla="*/ 155 w 169"/>
              <a:gd name="T35" fmla="*/ 141 h 148"/>
              <a:gd name="T36" fmla="*/ 159 w 169"/>
              <a:gd name="T37" fmla="*/ 142 h 148"/>
              <a:gd name="T38" fmla="*/ 167 w 169"/>
              <a:gd name="T39" fmla="*/ 138 h 148"/>
              <a:gd name="T40" fmla="*/ 163 w 169"/>
              <a:gd name="T41" fmla="*/ 131 h 148"/>
              <a:gd name="T42" fmla="*/ 107 w 169"/>
              <a:gd name="T43" fmla="*/ 101 h 148"/>
              <a:gd name="T44" fmla="*/ 56 w 169"/>
              <a:gd name="T45" fmla="*/ 100 h 148"/>
              <a:gd name="T46" fmla="*/ 56 w 169"/>
              <a:gd name="T47" fmla="*/ 96 h 148"/>
              <a:gd name="T48" fmla="*/ 70 w 169"/>
              <a:gd name="T49" fmla="*/ 79 h 148"/>
              <a:gd name="T50" fmla="*/ 70 w 169"/>
              <a:gd name="T51" fmla="*/ 73 h 148"/>
              <a:gd name="T52" fmla="*/ 57 w 169"/>
              <a:gd name="T53" fmla="*/ 73 h 148"/>
              <a:gd name="T54" fmla="*/ 57 w 169"/>
              <a:gd name="T55" fmla="*/ 67 h 148"/>
              <a:gd name="T56" fmla="*/ 68 w 169"/>
              <a:gd name="T57" fmla="*/ 67 h 148"/>
              <a:gd name="T58" fmla="*/ 67 w 169"/>
              <a:gd name="T59" fmla="*/ 57 h 148"/>
              <a:gd name="T60" fmla="*/ 91 w 169"/>
              <a:gd name="T61" fmla="*/ 39 h 148"/>
              <a:gd name="T62" fmla="*/ 104 w 169"/>
              <a:gd name="T63" fmla="*/ 41 h 148"/>
              <a:gd name="T64" fmla="*/ 102 w 169"/>
              <a:gd name="T65" fmla="*/ 47 h 148"/>
              <a:gd name="T66" fmla="*/ 91 w 169"/>
              <a:gd name="T67" fmla="*/ 45 h 148"/>
              <a:gd name="T68" fmla="*/ 77 w 169"/>
              <a:gd name="T69" fmla="*/ 57 h 148"/>
              <a:gd name="T70" fmla="*/ 79 w 169"/>
              <a:gd name="T71" fmla="*/ 67 h 148"/>
              <a:gd name="T72" fmla="*/ 97 w 169"/>
              <a:gd name="T73" fmla="*/ 67 h 148"/>
              <a:gd name="T74" fmla="*/ 96 w 169"/>
              <a:gd name="T75" fmla="*/ 73 h 148"/>
              <a:gd name="T76" fmla="*/ 80 w 169"/>
              <a:gd name="T77" fmla="*/ 73 h 148"/>
              <a:gd name="T78" fmla="*/ 79 w 169"/>
              <a:gd name="T79" fmla="*/ 83 h 148"/>
              <a:gd name="T80" fmla="*/ 71 w 169"/>
              <a:gd name="T81" fmla="*/ 93 h 148"/>
              <a:gd name="T82" fmla="*/ 71 w 169"/>
              <a:gd name="T83" fmla="*/ 94 h 148"/>
              <a:gd name="T84" fmla="*/ 107 w 169"/>
              <a:gd name="T85" fmla="*/ 94 h 148"/>
              <a:gd name="T86" fmla="*/ 107 w 169"/>
              <a:gd name="T87" fmla="*/ 10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9" h="148">
                <a:moveTo>
                  <a:pt x="163" y="131"/>
                </a:moveTo>
                <a:cubicBezTo>
                  <a:pt x="163" y="131"/>
                  <a:pt x="154" y="125"/>
                  <a:pt x="159" y="108"/>
                </a:cubicBezTo>
                <a:cubicBezTo>
                  <a:pt x="159" y="108"/>
                  <a:pt x="168" y="62"/>
                  <a:pt x="135" y="36"/>
                </a:cubicBezTo>
                <a:cubicBezTo>
                  <a:pt x="133" y="35"/>
                  <a:pt x="100" y="10"/>
                  <a:pt x="99" y="2"/>
                </a:cubicBezTo>
                <a:cubicBezTo>
                  <a:pt x="99" y="2"/>
                  <a:pt x="99" y="1"/>
                  <a:pt x="99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58" y="9"/>
                  <a:pt x="50" y="19"/>
                  <a:pt x="38" y="31"/>
                </a:cubicBezTo>
                <a:cubicBezTo>
                  <a:pt x="37" y="32"/>
                  <a:pt x="0" y="69"/>
                  <a:pt x="15" y="124"/>
                </a:cubicBezTo>
                <a:cubicBezTo>
                  <a:pt x="15" y="125"/>
                  <a:pt x="16" y="128"/>
                  <a:pt x="8" y="139"/>
                </a:cubicBezTo>
                <a:cubicBezTo>
                  <a:pt x="8" y="139"/>
                  <a:pt x="8" y="139"/>
                  <a:pt x="8" y="139"/>
                </a:cubicBezTo>
                <a:cubicBezTo>
                  <a:pt x="8" y="139"/>
                  <a:pt x="6" y="142"/>
                  <a:pt x="7" y="143"/>
                </a:cubicBezTo>
                <a:cubicBezTo>
                  <a:pt x="9" y="145"/>
                  <a:pt x="12" y="145"/>
                  <a:pt x="16" y="144"/>
                </a:cubicBezTo>
                <a:cubicBezTo>
                  <a:pt x="16" y="144"/>
                  <a:pt x="21" y="143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29" y="142"/>
                  <a:pt x="29" y="142"/>
                </a:cubicBezTo>
                <a:cubicBezTo>
                  <a:pt x="29" y="142"/>
                  <a:pt x="48" y="148"/>
                  <a:pt x="78" y="148"/>
                </a:cubicBezTo>
                <a:cubicBezTo>
                  <a:pt x="100" y="148"/>
                  <a:pt x="122" y="145"/>
                  <a:pt x="143" y="139"/>
                </a:cubicBezTo>
                <a:cubicBezTo>
                  <a:pt x="143" y="139"/>
                  <a:pt x="149" y="138"/>
                  <a:pt x="155" y="141"/>
                </a:cubicBezTo>
                <a:cubicBezTo>
                  <a:pt x="155" y="141"/>
                  <a:pt x="157" y="142"/>
                  <a:pt x="159" y="142"/>
                </a:cubicBezTo>
                <a:cubicBezTo>
                  <a:pt x="162" y="142"/>
                  <a:pt x="165" y="140"/>
                  <a:pt x="167" y="138"/>
                </a:cubicBezTo>
                <a:cubicBezTo>
                  <a:pt x="167" y="138"/>
                  <a:pt x="169" y="135"/>
                  <a:pt x="163" y="131"/>
                </a:cubicBezTo>
                <a:close/>
                <a:moveTo>
                  <a:pt x="107" y="101"/>
                </a:moveTo>
                <a:cubicBezTo>
                  <a:pt x="56" y="100"/>
                  <a:pt x="56" y="100"/>
                  <a:pt x="56" y="100"/>
                </a:cubicBezTo>
                <a:cubicBezTo>
                  <a:pt x="56" y="96"/>
                  <a:pt x="56" y="96"/>
                  <a:pt x="56" y="96"/>
                </a:cubicBezTo>
                <a:cubicBezTo>
                  <a:pt x="64" y="93"/>
                  <a:pt x="70" y="86"/>
                  <a:pt x="70" y="79"/>
                </a:cubicBezTo>
                <a:cubicBezTo>
                  <a:pt x="70" y="77"/>
                  <a:pt x="70" y="75"/>
                  <a:pt x="70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4"/>
                  <a:pt x="67" y="61"/>
                  <a:pt x="67" y="57"/>
                </a:cubicBezTo>
                <a:cubicBezTo>
                  <a:pt x="67" y="46"/>
                  <a:pt x="77" y="39"/>
                  <a:pt x="91" y="39"/>
                </a:cubicBezTo>
                <a:cubicBezTo>
                  <a:pt x="97" y="39"/>
                  <a:pt x="102" y="40"/>
                  <a:pt x="104" y="41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100" y="46"/>
                  <a:pt x="96" y="45"/>
                  <a:pt x="91" y="45"/>
                </a:cubicBezTo>
                <a:cubicBezTo>
                  <a:pt x="81" y="45"/>
                  <a:pt x="77" y="50"/>
                  <a:pt x="77" y="57"/>
                </a:cubicBezTo>
                <a:cubicBezTo>
                  <a:pt x="77" y="61"/>
                  <a:pt x="78" y="64"/>
                  <a:pt x="79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73"/>
                  <a:pt x="96" y="73"/>
                  <a:pt x="96" y="73"/>
                </a:cubicBezTo>
                <a:cubicBezTo>
                  <a:pt x="80" y="73"/>
                  <a:pt x="80" y="73"/>
                  <a:pt x="80" y="73"/>
                </a:cubicBezTo>
                <a:cubicBezTo>
                  <a:pt x="80" y="76"/>
                  <a:pt x="80" y="80"/>
                  <a:pt x="79" y="83"/>
                </a:cubicBezTo>
                <a:cubicBezTo>
                  <a:pt x="78" y="87"/>
                  <a:pt x="75" y="91"/>
                  <a:pt x="71" y="93"/>
                </a:cubicBezTo>
                <a:cubicBezTo>
                  <a:pt x="71" y="94"/>
                  <a:pt x="71" y="94"/>
                  <a:pt x="71" y="94"/>
                </a:cubicBezTo>
                <a:cubicBezTo>
                  <a:pt x="107" y="94"/>
                  <a:pt x="107" y="94"/>
                  <a:pt x="107" y="94"/>
                </a:cubicBezTo>
                <a:lnTo>
                  <a:pt x="107" y="10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1" name="Freeform 38"/>
          <p:cNvSpPr>
            <a:spLocks noEditPoints="1"/>
          </p:cNvSpPr>
          <p:nvPr/>
        </p:nvSpPr>
        <p:spPr bwMode="auto">
          <a:xfrm>
            <a:off x="4522648" y="2182334"/>
            <a:ext cx="74894" cy="44728"/>
          </a:xfrm>
          <a:custGeom>
            <a:avLst/>
            <a:gdLst>
              <a:gd name="T0" fmla="*/ 12 w 53"/>
              <a:gd name="T1" fmla="*/ 31 h 31"/>
              <a:gd name="T2" fmla="*/ 1 w 53"/>
              <a:gd name="T3" fmla="*/ 9 h 31"/>
              <a:gd name="T4" fmla="*/ 2 w 53"/>
              <a:gd name="T5" fmla="*/ 2 h 31"/>
              <a:gd name="T6" fmla="*/ 7 w 53"/>
              <a:gd name="T7" fmla="*/ 0 h 31"/>
              <a:gd name="T8" fmla="*/ 15 w 53"/>
              <a:gd name="T9" fmla="*/ 2 h 31"/>
              <a:gd name="T10" fmla="*/ 15 w 53"/>
              <a:gd name="T11" fmla="*/ 2 h 31"/>
              <a:gd name="T12" fmla="*/ 25 w 53"/>
              <a:gd name="T13" fmla="*/ 7 h 31"/>
              <a:gd name="T14" fmla="*/ 42 w 53"/>
              <a:gd name="T15" fmla="*/ 3 h 31"/>
              <a:gd name="T16" fmla="*/ 53 w 53"/>
              <a:gd name="T17" fmla="*/ 9 h 31"/>
              <a:gd name="T18" fmla="*/ 53 w 53"/>
              <a:gd name="T19" fmla="*/ 9 h 31"/>
              <a:gd name="T20" fmla="*/ 53 w 53"/>
              <a:gd name="T21" fmla="*/ 9 h 31"/>
              <a:gd name="T22" fmla="*/ 42 w 53"/>
              <a:gd name="T23" fmla="*/ 31 h 31"/>
              <a:gd name="T24" fmla="*/ 42 w 53"/>
              <a:gd name="T25" fmla="*/ 31 h 31"/>
              <a:gd name="T26" fmla="*/ 12 w 53"/>
              <a:gd name="T27" fmla="*/ 31 h 31"/>
              <a:gd name="T28" fmla="*/ 7 w 53"/>
              <a:gd name="T29" fmla="*/ 1 h 31"/>
              <a:gd name="T30" fmla="*/ 2 w 53"/>
              <a:gd name="T31" fmla="*/ 3 h 31"/>
              <a:gd name="T32" fmla="*/ 2 w 53"/>
              <a:gd name="T33" fmla="*/ 9 h 31"/>
              <a:gd name="T34" fmla="*/ 13 w 53"/>
              <a:gd name="T35" fmla="*/ 30 h 31"/>
              <a:gd name="T36" fmla="*/ 41 w 53"/>
              <a:gd name="T37" fmla="*/ 30 h 31"/>
              <a:gd name="T38" fmla="*/ 52 w 53"/>
              <a:gd name="T39" fmla="*/ 9 h 31"/>
              <a:gd name="T40" fmla="*/ 42 w 53"/>
              <a:gd name="T41" fmla="*/ 4 h 31"/>
              <a:gd name="T42" fmla="*/ 26 w 53"/>
              <a:gd name="T43" fmla="*/ 8 h 31"/>
              <a:gd name="T44" fmla="*/ 26 w 53"/>
              <a:gd name="T45" fmla="*/ 8 h 31"/>
              <a:gd name="T46" fmla="*/ 25 w 53"/>
              <a:gd name="T47" fmla="*/ 8 h 31"/>
              <a:gd name="T48" fmla="*/ 14 w 53"/>
              <a:gd name="T49" fmla="*/ 3 h 31"/>
              <a:gd name="T50" fmla="*/ 7 w 53"/>
              <a:gd name="T51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3" h="31">
                <a:moveTo>
                  <a:pt x="12" y="31"/>
                </a:moveTo>
                <a:cubicBezTo>
                  <a:pt x="1" y="9"/>
                  <a:pt x="1" y="9"/>
                  <a:pt x="1" y="9"/>
                </a:cubicBezTo>
                <a:cubicBezTo>
                  <a:pt x="0" y="6"/>
                  <a:pt x="0" y="4"/>
                  <a:pt x="2" y="2"/>
                </a:cubicBezTo>
                <a:cubicBezTo>
                  <a:pt x="3" y="1"/>
                  <a:pt x="4" y="0"/>
                  <a:pt x="7" y="0"/>
                </a:cubicBezTo>
                <a:cubicBezTo>
                  <a:pt x="10" y="0"/>
                  <a:pt x="14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20" y="6"/>
                  <a:pt x="25" y="7"/>
                  <a:pt x="25" y="7"/>
                </a:cubicBezTo>
                <a:cubicBezTo>
                  <a:pt x="32" y="5"/>
                  <a:pt x="37" y="3"/>
                  <a:pt x="42" y="3"/>
                </a:cubicBezTo>
                <a:cubicBezTo>
                  <a:pt x="51" y="3"/>
                  <a:pt x="53" y="9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48" y="17"/>
                  <a:pt x="44" y="24"/>
                  <a:pt x="42" y="31"/>
                </a:cubicBezTo>
                <a:cubicBezTo>
                  <a:pt x="42" y="31"/>
                  <a:pt x="42" y="31"/>
                  <a:pt x="42" y="31"/>
                </a:cubicBezTo>
                <a:lnTo>
                  <a:pt x="12" y="31"/>
                </a:lnTo>
                <a:close/>
                <a:moveTo>
                  <a:pt x="7" y="1"/>
                </a:moveTo>
                <a:cubicBezTo>
                  <a:pt x="5" y="1"/>
                  <a:pt x="3" y="2"/>
                  <a:pt x="2" y="3"/>
                </a:cubicBezTo>
                <a:cubicBezTo>
                  <a:pt x="1" y="4"/>
                  <a:pt x="1" y="6"/>
                  <a:pt x="2" y="9"/>
                </a:cubicBezTo>
                <a:cubicBezTo>
                  <a:pt x="13" y="30"/>
                  <a:pt x="13" y="30"/>
                  <a:pt x="13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3" y="23"/>
                  <a:pt x="47" y="16"/>
                  <a:pt x="52" y="9"/>
                </a:cubicBezTo>
                <a:cubicBezTo>
                  <a:pt x="51" y="8"/>
                  <a:pt x="49" y="4"/>
                  <a:pt x="42" y="4"/>
                </a:cubicBezTo>
                <a:cubicBezTo>
                  <a:pt x="37" y="4"/>
                  <a:pt x="32" y="6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0" y="7"/>
                  <a:pt x="14" y="3"/>
                </a:cubicBezTo>
                <a:cubicBezTo>
                  <a:pt x="14" y="3"/>
                  <a:pt x="10" y="1"/>
                  <a:pt x="7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2" name="Freeform 41"/>
          <p:cNvSpPr>
            <a:spLocks noEditPoints="1"/>
          </p:cNvSpPr>
          <p:nvPr/>
        </p:nvSpPr>
        <p:spPr bwMode="auto">
          <a:xfrm>
            <a:off x="4471530" y="2248823"/>
            <a:ext cx="178318" cy="159569"/>
          </a:xfrm>
          <a:custGeom>
            <a:avLst/>
            <a:gdLst>
              <a:gd name="T0" fmla="*/ 120 w 126"/>
              <a:gd name="T1" fmla="*/ 99 h 110"/>
              <a:gd name="T2" fmla="*/ 118 w 126"/>
              <a:gd name="T3" fmla="*/ 82 h 110"/>
              <a:gd name="T4" fmla="*/ 101 w 126"/>
              <a:gd name="T5" fmla="*/ 28 h 110"/>
              <a:gd name="T6" fmla="*/ 76 w 126"/>
              <a:gd name="T7" fmla="*/ 2 h 110"/>
              <a:gd name="T8" fmla="*/ 75 w 126"/>
              <a:gd name="T9" fmla="*/ 0 h 110"/>
              <a:gd name="T10" fmla="*/ 48 w 126"/>
              <a:gd name="T11" fmla="*/ 0 h 110"/>
              <a:gd name="T12" fmla="*/ 29 w 126"/>
              <a:gd name="T13" fmla="*/ 22 h 110"/>
              <a:gd name="T14" fmla="*/ 10 w 126"/>
              <a:gd name="T15" fmla="*/ 91 h 110"/>
              <a:gd name="T16" fmla="*/ 4 w 126"/>
              <a:gd name="T17" fmla="*/ 102 h 110"/>
              <a:gd name="T18" fmla="*/ 4 w 126"/>
              <a:gd name="T19" fmla="*/ 105 h 110"/>
              <a:gd name="T20" fmla="*/ 10 w 126"/>
              <a:gd name="T21" fmla="*/ 106 h 110"/>
              <a:gd name="T22" fmla="*/ 19 w 126"/>
              <a:gd name="T23" fmla="*/ 105 h 110"/>
              <a:gd name="T24" fmla="*/ 19 w 126"/>
              <a:gd name="T25" fmla="*/ 105 h 110"/>
              <a:gd name="T26" fmla="*/ 20 w 126"/>
              <a:gd name="T27" fmla="*/ 105 h 110"/>
              <a:gd name="T28" fmla="*/ 61 w 126"/>
              <a:gd name="T29" fmla="*/ 110 h 110"/>
              <a:gd name="T30" fmla="*/ 105 w 126"/>
              <a:gd name="T31" fmla="*/ 104 h 110"/>
              <a:gd name="T32" fmla="*/ 107 w 126"/>
              <a:gd name="T33" fmla="*/ 104 h 110"/>
              <a:gd name="T34" fmla="*/ 114 w 126"/>
              <a:gd name="T35" fmla="*/ 106 h 110"/>
              <a:gd name="T36" fmla="*/ 118 w 126"/>
              <a:gd name="T37" fmla="*/ 107 h 110"/>
              <a:gd name="T38" fmla="*/ 123 w 126"/>
              <a:gd name="T39" fmla="*/ 104 h 110"/>
              <a:gd name="T40" fmla="*/ 120 w 126"/>
              <a:gd name="T41" fmla="*/ 99 h 110"/>
              <a:gd name="T42" fmla="*/ 81 w 126"/>
              <a:gd name="T43" fmla="*/ 55 h 110"/>
              <a:gd name="T44" fmla="*/ 81 w 126"/>
              <a:gd name="T45" fmla="*/ 58 h 110"/>
              <a:gd name="T46" fmla="*/ 53 w 126"/>
              <a:gd name="T47" fmla="*/ 57 h 110"/>
              <a:gd name="T48" fmla="*/ 53 w 126"/>
              <a:gd name="T49" fmla="*/ 62 h 110"/>
              <a:gd name="T50" fmla="*/ 81 w 126"/>
              <a:gd name="T51" fmla="*/ 62 h 110"/>
              <a:gd name="T52" fmla="*/ 81 w 126"/>
              <a:gd name="T53" fmla="*/ 66 h 110"/>
              <a:gd name="T54" fmla="*/ 53 w 126"/>
              <a:gd name="T55" fmla="*/ 65 h 110"/>
              <a:gd name="T56" fmla="*/ 67 w 126"/>
              <a:gd name="T57" fmla="*/ 80 h 110"/>
              <a:gd name="T58" fmla="*/ 83 w 126"/>
              <a:gd name="T59" fmla="*/ 78 h 110"/>
              <a:gd name="T60" fmla="*/ 85 w 126"/>
              <a:gd name="T61" fmla="*/ 83 h 110"/>
              <a:gd name="T62" fmla="*/ 54 w 126"/>
              <a:gd name="T63" fmla="*/ 81 h 110"/>
              <a:gd name="T64" fmla="*/ 45 w 126"/>
              <a:gd name="T65" fmla="*/ 65 h 110"/>
              <a:gd name="T66" fmla="*/ 38 w 126"/>
              <a:gd name="T67" fmla="*/ 65 h 110"/>
              <a:gd name="T68" fmla="*/ 39 w 126"/>
              <a:gd name="T69" fmla="*/ 61 h 110"/>
              <a:gd name="T70" fmla="*/ 44 w 126"/>
              <a:gd name="T71" fmla="*/ 61 h 110"/>
              <a:gd name="T72" fmla="*/ 45 w 126"/>
              <a:gd name="T73" fmla="*/ 58 h 110"/>
              <a:gd name="T74" fmla="*/ 39 w 126"/>
              <a:gd name="T75" fmla="*/ 57 h 110"/>
              <a:gd name="T76" fmla="*/ 39 w 126"/>
              <a:gd name="T77" fmla="*/ 53 h 110"/>
              <a:gd name="T78" fmla="*/ 45 w 126"/>
              <a:gd name="T79" fmla="*/ 53 h 110"/>
              <a:gd name="T80" fmla="*/ 67 w 126"/>
              <a:gd name="T81" fmla="*/ 35 h 110"/>
              <a:gd name="T82" fmla="*/ 86 w 126"/>
              <a:gd name="T83" fmla="*/ 38 h 110"/>
              <a:gd name="T84" fmla="*/ 83 w 126"/>
              <a:gd name="T85" fmla="*/ 43 h 110"/>
              <a:gd name="T86" fmla="*/ 54 w 126"/>
              <a:gd name="T87" fmla="*/ 54 h 110"/>
              <a:gd name="T88" fmla="*/ 81 w 126"/>
              <a:gd name="T89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6" h="110">
                <a:moveTo>
                  <a:pt x="120" y="99"/>
                </a:moveTo>
                <a:cubicBezTo>
                  <a:pt x="120" y="99"/>
                  <a:pt x="114" y="94"/>
                  <a:pt x="118" y="82"/>
                </a:cubicBezTo>
                <a:cubicBezTo>
                  <a:pt x="118" y="82"/>
                  <a:pt x="126" y="48"/>
                  <a:pt x="101" y="28"/>
                </a:cubicBezTo>
                <a:cubicBezTo>
                  <a:pt x="99" y="26"/>
                  <a:pt x="76" y="7"/>
                  <a:pt x="76" y="2"/>
                </a:cubicBezTo>
                <a:cubicBezTo>
                  <a:pt x="76" y="1"/>
                  <a:pt x="75" y="1"/>
                  <a:pt x="7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5" y="6"/>
                  <a:pt x="38" y="13"/>
                  <a:pt x="29" y="22"/>
                </a:cubicBezTo>
                <a:cubicBezTo>
                  <a:pt x="29" y="22"/>
                  <a:pt x="0" y="49"/>
                  <a:pt x="10" y="91"/>
                </a:cubicBezTo>
                <a:cubicBezTo>
                  <a:pt x="10" y="92"/>
                  <a:pt x="10" y="94"/>
                  <a:pt x="4" y="102"/>
                </a:cubicBezTo>
                <a:cubicBezTo>
                  <a:pt x="4" y="102"/>
                  <a:pt x="3" y="104"/>
                  <a:pt x="4" y="105"/>
                </a:cubicBezTo>
                <a:cubicBezTo>
                  <a:pt x="5" y="106"/>
                  <a:pt x="7" y="107"/>
                  <a:pt x="10" y="106"/>
                </a:cubicBezTo>
                <a:cubicBezTo>
                  <a:pt x="10" y="106"/>
                  <a:pt x="14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5"/>
                  <a:pt x="36" y="110"/>
                  <a:pt x="61" y="110"/>
                </a:cubicBezTo>
                <a:cubicBezTo>
                  <a:pt x="76" y="110"/>
                  <a:pt x="91" y="108"/>
                  <a:pt x="105" y="104"/>
                </a:cubicBezTo>
                <a:cubicBezTo>
                  <a:pt x="105" y="104"/>
                  <a:pt x="106" y="104"/>
                  <a:pt x="107" y="104"/>
                </a:cubicBezTo>
                <a:cubicBezTo>
                  <a:pt x="109" y="104"/>
                  <a:pt x="112" y="105"/>
                  <a:pt x="114" y="106"/>
                </a:cubicBezTo>
                <a:cubicBezTo>
                  <a:pt x="114" y="106"/>
                  <a:pt x="116" y="107"/>
                  <a:pt x="118" y="107"/>
                </a:cubicBezTo>
                <a:cubicBezTo>
                  <a:pt x="119" y="107"/>
                  <a:pt x="121" y="106"/>
                  <a:pt x="123" y="104"/>
                </a:cubicBezTo>
                <a:cubicBezTo>
                  <a:pt x="123" y="104"/>
                  <a:pt x="125" y="102"/>
                  <a:pt x="120" y="99"/>
                </a:cubicBezTo>
                <a:close/>
                <a:moveTo>
                  <a:pt x="81" y="55"/>
                </a:moveTo>
                <a:cubicBezTo>
                  <a:pt x="81" y="58"/>
                  <a:pt x="81" y="58"/>
                  <a:pt x="81" y="58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2" y="61"/>
                  <a:pt x="53" y="62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6"/>
                  <a:pt x="81" y="66"/>
                  <a:pt x="81" y="66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4" y="78"/>
                  <a:pt x="67" y="80"/>
                </a:cubicBezTo>
                <a:cubicBezTo>
                  <a:pt x="67" y="80"/>
                  <a:pt x="76" y="82"/>
                  <a:pt x="83" y="78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3"/>
                  <a:pt x="71" y="91"/>
                  <a:pt x="54" y="81"/>
                </a:cubicBezTo>
                <a:cubicBezTo>
                  <a:pt x="54" y="81"/>
                  <a:pt x="46" y="76"/>
                  <a:pt x="45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1"/>
                  <a:pt x="39" y="61"/>
                  <a:pt x="39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0"/>
                  <a:pt x="45" y="58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3"/>
                  <a:pt x="39" y="53"/>
                  <a:pt x="39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8" y="37"/>
                  <a:pt x="67" y="35"/>
                </a:cubicBezTo>
                <a:cubicBezTo>
                  <a:pt x="67" y="35"/>
                  <a:pt x="81" y="33"/>
                  <a:pt x="86" y="38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61" y="33"/>
                  <a:pt x="54" y="54"/>
                </a:cubicBezTo>
                <a:lnTo>
                  <a:pt x="81" y="5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72940" y="6262700"/>
            <a:ext cx="1950206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25373">
                    <a:lumMod val="75000"/>
                  </a:srgbClr>
                </a:solidFill>
                <a:ea typeface="ＭＳ Ｐゴシック" charset="0"/>
              </a:rPr>
              <a:t>2025 год</a:t>
            </a:r>
            <a:endParaRPr lang="en-US" sz="1400" b="1" dirty="0">
              <a:solidFill>
                <a:srgbClr val="025373">
                  <a:lumMod val="75000"/>
                </a:srgbClr>
              </a:solidFill>
              <a:ea typeface="ＭＳ Ｐゴシック" charset="0"/>
            </a:endParaRPr>
          </a:p>
        </p:txBody>
      </p:sp>
      <p:graphicFrame>
        <p:nvGraphicFramePr>
          <p:cNvPr id="56" name="Chart 7"/>
          <p:cNvGraphicFramePr/>
          <p:nvPr>
            <p:extLst/>
          </p:nvPr>
        </p:nvGraphicFramePr>
        <p:xfrm>
          <a:off x="1562541" y="4577369"/>
          <a:ext cx="3892020" cy="228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0" name="Chart 7"/>
          <p:cNvGraphicFramePr/>
          <p:nvPr>
            <p:extLst/>
          </p:nvPr>
        </p:nvGraphicFramePr>
        <p:xfrm>
          <a:off x="-96741" y="3935234"/>
          <a:ext cx="3892020" cy="262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09136" y="6200656"/>
            <a:ext cx="84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2CB05">
                    <a:lumMod val="50000"/>
                  </a:srgbClr>
                </a:solidFill>
              </a:rPr>
              <a:t>2024 год</a:t>
            </a:r>
          </a:p>
        </p:txBody>
      </p:sp>
      <p:graphicFrame>
        <p:nvGraphicFramePr>
          <p:cNvPr id="86" name="Chart 7"/>
          <p:cNvGraphicFramePr/>
          <p:nvPr>
            <p:extLst/>
          </p:nvPr>
        </p:nvGraphicFramePr>
        <p:xfrm>
          <a:off x="3150311" y="4137844"/>
          <a:ext cx="3663842" cy="248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3893350" y="6205611"/>
            <a:ext cx="84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AD47">
                    <a:lumMod val="60000"/>
                    <a:lumOff val="40000"/>
                  </a:srgbClr>
                </a:solidFill>
              </a:rPr>
              <a:t>2026 год</a:t>
            </a:r>
          </a:p>
        </p:txBody>
      </p:sp>
      <p:grpSp>
        <p:nvGrpSpPr>
          <p:cNvPr id="322" name="组合 143"/>
          <p:cNvGrpSpPr/>
          <p:nvPr/>
        </p:nvGrpSpPr>
        <p:grpSpPr>
          <a:xfrm>
            <a:off x="9858902" y="2014137"/>
            <a:ext cx="1086750" cy="534988"/>
            <a:chOff x="4428284" y="717552"/>
            <a:chExt cx="1030514" cy="507305"/>
          </a:xfrm>
          <a:effectLst/>
        </p:grpSpPr>
        <p:sp>
          <p:nvSpPr>
            <p:cNvPr id="323" name="文本框 144"/>
            <p:cNvSpPr txBox="1"/>
            <p:nvPr/>
          </p:nvSpPr>
          <p:spPr>
            <a:xfrm>
              <a:off x="4540771" y="717552"/>
              <a:ext cx="830212" cy="43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FEB85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24" name="文本框 145"/>
            <p:cNvSpPr txBox="1"/>
            <p:nvPr/>
          </p:nvSpPr>
          <p:spPr>
            <a:xfrm>
              <a:off x="4428284" y="1049747"/>
              <a:ext cx="1030514" cy="175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600" dirty="0">
                <a:solidFill>
                  <a:srgbClr val="FEB85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325" name="TextBox 324"/>
          <p:cNvSpPr txBox="1"/>
          <p:nvPr/>
        </p:nvSpPr>
        <p:spPr>
          <a:xfrm>
            <a:off x="6846510" y="1963423"/>
            <a:ext cx="1130698" cy="284663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none" lIns="68550" tIns="34275" rIns="68550" bIns="34275" rtlCol="0">
            <a:spAutoFit/>
          </a:bodyPr>
          <a:lstStyle/>
          <a:p>
            <a:pPr defTabSz="914126">
              <a:defRPr/>
            </a:pPr>
            <a:r>
              <a:rPr lang="ru-RU" altLang="zh-CN" sz="1400" kern="0" dirty="0">
                <a:solidFill>
                  <a:srgbClr val="F2CB05">
                    <a:lumMod val="50000"/>
                  </a:srgbClr>
                </a:solidFill>
                <a:latin typeface="微软雅黑"/>
                <a:ea typeface="微软雅黑"/>
              </a:rPr>
              <a:t>Налоговые</a:t>
            </a:r>
            <a:endParaRPr lang="zh-CN" altLang="en-US" sz="1200" kern="0" dirty="0">
              <a:solidFill>
                <a:srgbClr val="F2CB05">
                  <a:lumMod val="5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6583878" y="2350852"/>
            <a:ext cx="1683261" cy="915605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ЕСХН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altLang="zh-CN" sz="1100" b="1" dirty="0">
              <a:solidFill>
                <a:srgbClr val="7A67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8108100" y="2000002"/>
            <a:ext cx="1170773" cy="253885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none" lIns="68550" tIns="34275" rIns="68550" bIns="3427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r>
              <a:rPr lang="ru-RU" altLang="zh-CN" sz="1200" dirty="0">
                <a:solidFill>
                  <a:srgbClr val="F2CB05">
                    <a:lumMod val="50000"/>
                  </a:srgbClr>
                </a:solidFill>
              </a:rPr>
              <a:t>Неналоговые</a:t>
            </a:r>
            <a:endParaRPr lang="zh-CN" altLang="en-US" sz="1200" dirty="0">
              <a:solidFill>
                <a:srgbClr val="F2CB05">
                  <a:lumMod val="50000"/>
                </a:srgbClr>
              </a:solidFill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7957305" y="2332041"/>
            <a:ext cx="1457473" cy="1423436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земли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имущества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имущества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ОС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9312393" y="2006315"/>
            <a:ext cx="1335883" cy="253885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none" lIns="68550" tIns="34275" rIns="68550" bIns="3427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r>
              <a:rPr lang="ru-RU" altLang="zh-CN" sz="1200" dirty="0">
                <a:solidFill>
                  <a:srgbClr val="F2CB05">
                    <a:lumMod val="50000"/>
                  </a:srgbClr>
                </a:solidFill>
              </a:rPr>
              <a:t>Безвозмездные</a:t>
            </a:r>
            <a:endParaRPr lang="zh-CN" altLang="en-US" sz="1400" dirty="0">
              <a:solidFill>
                <a:srgbClr val="F2CB05">
                  <a:lumMod val="50000"/>
                </a:srgbClr>
              </a:solidFill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9090606" y="2375512"/>
            <a:ext cx="1771204" cy="930994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</a:t>
            </a:r>
          </a:p>
          <a:p>
            <a:r>
              <a:rPr lang="ru-RU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1" name="Номер слайда 3"/>
          <p:cNvSpPr txBox="1">
            <a:spLocks/>
          </p:cNvSpPr>
          <p:nvPr/>
        </p:nvSpPr>
        <p:spPr>
          <a:xfrm>
            <a:off x="10144034" y="6262700"/>
            <a:ext cx="484082" cy="2457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7FD1E93-168C-4E3F-B839-29F00AE470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71" name="组合 137"/>
          <p:cNvGrpSpPr/>
          <p:nvPr/>
        </p:nvGrpSpPr>
        <p:grpSpPr>
          <a:xfrm>
            <a:off x="7485115" y="1042189"/>
            <a:ext cx="813525" cy="557784"/>
            <a:chOff x="5159091" y="1157793"/>
            <a:chExt cx="1030514" cy="564096"/>
          </a:xfrm>
          <a:effectLst/>
        </p:grpSpPr>
        <p:sp>
          <p:nvSpPr>
            <p:cNvPr id="372" name="文本框 138"/>
            <p:cNvSpPr txBox="1"/>
            <p:nvPr/>
          </p:nvSpPr>
          <p:spPr>
            <a:xfrm>
              <a:off x="5249657" y="1157793"/>
              <a:ext cx="830212" cy="52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1ACBE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01</a:t>
              </a:r>
              <a:endParaRPr lang="zh-CN" altLang="en-US" sz="2800" dirty="0">
                <a:solidFill>
                  <a:srgbClr val="01ACBE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73" name="文本框 139"/>
            <p:cNvSpPr txBox="1"/>
            <p:nvPr/>
          </p:nvSpPr>
          <p:spPr>
            <a:xfrm>
              <a:off x="5159091" y="1535133"/>
              <a:ext cx="1030514" cy="186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600" dirty="0">
                  <a:solidFill>
                    <a:srgbClr val="01ACBE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налоговые</a:t>
              </a:r>
              <a:endParaRPr lang="zh-CN" altLang="en-US" sz="700" dirty="0">
                <a:solidFill>
                  <a:srgbClr val="01ACBE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374" name="组合 140"/>
          <p:cNvGrpSpPr/>
          <p:nvPr/>
        </p:nvGrpSpPr>
        <p:grpSpPr>
          <a:xfrm>
            <a:off x="8853576" y="1048705"/>
            <a:ext cx="697402" cy="562797"/>
            <a:chOff x="5230644" y="1157793"/>
            <a:chExt cx="883418" cy="569166"/>
          </a:xfrm>
          <a:effectLst/>
        </p:grpSpPr>
        <p:sp>
          <p:nvSpPr>
            <p:cNvPr id="375" name="文本框 141"/>
            <p:cNvSpPr txBox="1"/>
            <p:nvPr/>
          </p:nvSpPr>
          <p:spPr>
            <a:xfrm>
              <a:off x="5249658" y="1157793"/>
              <a:ext cx="830212" cy="52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8707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02</a:t>
              </a:r>
              <a:endParaRPr lang="zh-CN" altLang="en-US" sz="2800" dirty="0">
                <a:solidFill>
                  <a:srgbClr val="E8707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76" name="文本框 142"/>
            <p:cNvSpPr txBox="1"/>
            <p:nvPr/>
          </p:nvSpPr>
          <p:spPr>
            <a:xfrm>
              <a:off x="5230644" y="1540203"/>
              <a:ext cx="883418" cy="186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600" dirty="0">
                  <a:solidFill>
                    <a:srgbClr val="E8707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неналоговые</a:t>
              </a:r>
              <a:endParaRPr lang="zh-CN" altLang="en-US" sz="700" dirty="0">
                <a:solidFill>
                  <a:srgbClr val="E8707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377" name="组合 143"/>
          <p:cNvGrpSpPr/>
          <p:nvPr/>
        </p:nvGrpSpPr>
        <p:grpSpPr>
          <a:xfrm>
            <a:off x="10126721" y="1036864"/>
            <a:ext cx="813525" cy="557784"/>
            <a:chOff x="5159091" y="1157793"/>
            <a:chExt cx="1030514" cy="564096"/>
          </a:xfrm>
          <a:effectLst/>
        </p:grpSpPr>
        <p:sp>
          <p:nvSpPr>
            <p:cNvPr id="378" name="文本框 144"/>
            <p:cNvSpPr txBox="1"/>
            <p:nvPr/>
          </p:nvSpPr>
          <p:spPr>
            <a:xfrm>
              <a:off x="5249657" y="1157793"/>
              <a:ext cx="830212" cy="46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>
                      <a:lumMod val="50000"/>
                    </a:prstClr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03</a:t>
              </a:r>
              <a:endParaRPr lang="zh-CN" altLang="en-US" sz="2400" dirty="0">
                <a:solidFill>
                  <a:prstClr val="white">
                    <a:lumMod val="50000"/>
                  </a:prst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79" name="文本框 145"/>
            <p:cNvSpPr txBox="1"/>
            <p:nvPr/>
          </p:nvSpPr>
          <p:spPr>
            <a:xfrm>
              <a:off x="5159091" y="1535133"/>
              <a:ext cx="1030514" cy="186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600" dirty="0">
                  <a:solidFill>
                    <a:prstClr val="white">
                      <a:lumMod val="50000"/>
                    </a:prstClr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МБТ</a:t>
              </a:r>
              <a:endParaRPr lang="zh-CN" altLang="en-US" sz="600" dirty="0">
                <a:solidFill>
                  <a:prstClr val="white">
                    <a:lumMod val="50000"/>
                  </a:prst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3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408" y="1"/>
            <a:ext cx="7886699" cy="60693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6600"/>
                </a:solidFill>
                <a:latin typeface="+mn-lt"/>
              </a:rPr>
              <a:t>Доходы бюджета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Слюдянского муниципального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23926822"/>
              </p:ext>
            </p:extLst>
          </p:nvPr>
        </p:nvGraphicFramePr>
        <p:xfrm>
          <a:off x="201000" y="1029435"/>
          <a:ext cx="11160000" cy="582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41000" y="37610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района за 2022-2026 годы в разрезе основных видов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4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192" y="660517"/>
            <a:ext cx="4626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6600"/>
                </a:solidFill>
              </a:rPr>
              <a:t>Налоговые доходы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бюджета Слюдянского муниципального района на 2022-2026 годы (тыс. руб.)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400" b="1" dirty="0">
              <a:solidFill>
                <a:schemeClr val="accent3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D0EAC36-D4EE-4708-9DF9-E3833D12C9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9312" y="1765102"/>
            <a:ext cx="360000" cy="36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48396" y="1849676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249051" y="1833910"/>
            <a:ext cx="360000" cy="360000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/>
          </p:nvPr>
        </p:nvGraphicFramePr>
        <p:xfrm>
          <a:off x="-40949" y="3339000"/>
          <a:ext cx="7469999" cy="365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58343" y="709827"/>
            <a:ext cx="4471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6600"/>
                </a:solidFill>
              </a:rPr>
              <a:t>Неналоговые доходы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бюджета муниципального района на 2022-2026 годы (тыс. руб.)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1000" y="26786"/>
            <a:ext cx="86992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Структура </a:t>
            </a:r>
            <a:r>
              <a:rPr lang="ru-RU" sz="2000" b="1" dirty="0">
                <a:solidFill>
                  <a:srgbClr val="FF6600"/>
                </a:solidFill>
              </a:rPr>
              <a:t>налоговых и неналоговых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доходов бюджета Слюдянского муниципального района на 2024-2026 годы (тыс. руб.)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6712379" y="3368881"/>
          <a:ext cx="5479621" cy="346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D0F83C0-CFF2-4BDD-AF0D-9B6FAF7424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8026" y="1149254"/>
          <a:ext cx="4352974" cy="253365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112974">
                  <a:extLst>
                    <a:ext uri="{9D8B030D-6E8A-4147-A177-3AD203B41FA5}">
                      <a16:colId xmlns:a16="http://schemas.microsoft.com/office/drawing/2014/main" val="3234346475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1888364730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696511078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1879015419"/>
                    </a:ext>
                  </a:extLst>
                </a:gridCol>
                <a:gridCol w="648298">
                  <a:extLst>
                    <a:ext uri="{9D8B030D-6E8A-4147-A177-3AD203B41FA5}">
                      <a16:colId xmlns:a16="http://schemas.microsoft.com/office/drawing/2014/main" val="1736951613"/>
                    </a:ext>
                  </a:extLst>
                </a:gridCol>
                <a:gridCol w="701702">
                  <a:extLst>
                    <a:ext uri="{9D8B030D-6E8A-4147-A177-3AD203B41FA5}">
                      <a16:colId xmlns:a16="http://schemas.microsoft.com/office/drawing/2014/main" val="816964249"/>
                    </a:ext>
                  </a:extLst>
                </a:gridCol>
              </a:tblGrid>
              <a:tr h="299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Наименование доходных источников</a:t>
                      </a:r>
                      <a:endParaRPr lang="ru-RU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Факт 2022</a:t>
                      </a:r>
                      <a:endParaRPr lang="ru-RU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Оценка 2023</a:t>
                      </a:r>
                      <a:endParaRPr lang="ru-RU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Прогноз 2024</a:t>
                      </a:r>
                      <a:endParaRPr lang="ru-RU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Прогноз 2025</a:t>
                      </a:r>
                      <a:endParaRPr lang="ru-RU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Прогноз 2026</a:t>
                      </a:r>
                      <a:endParaRPr lang="ru-RU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1135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Налоговые доходы всего: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276 647,6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319 483,9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303 069,4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311 613,9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319 601,2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45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НДФЛ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222 479,7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263 246,5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262 021,9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269 358,6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276 092,5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594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Акцизы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269,4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218,4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238,0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245,1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253,6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8029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УСН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38 927,0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42 588,4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27 480,0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28 579,2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29 722,4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9394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ЕНВД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-162,9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-87,2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0,0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302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ЕСХН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32,9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38,9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40,4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42,0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43,7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86741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ПАТЕНТ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9 095,9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6 458,9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6 459,0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6 459,0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6 459,0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19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Госпошлина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6 005,6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7 020,0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6 830,0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6 930,0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7 030,0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1443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9577088-5865-470D-98DE-B82BBE30878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1000" y="1189007"/>
          <a:ext cx="5939454" cy="241999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594925">
                  <a:extLst>
                    <a:ext uri="{9D8B030D-6E8A-4147-A177-3AD203B41FA5}">
                      <a16:colId xmlns:a16="http://schemas.microsoft.com/office/drawing/2014/main" val="4218963925"/>
                    </a:ext>
                  </a:extLst>
                </a:gridCol>
                <a:gridCol w="648731">
                  <a:extLst>
                    <a:ext uri="{9D8B030D-6E8A-4147-A177-3AD203B41FA5}">
                      <a16:colId xmlns:a16="http://schemas.microsoft.com/office/drawing/2014/main" val="629140803"/>
                    </a:ext>
                  </a:extLst>
                </a:gridCol>
                <a:gridCol w="695069">
                  <a:extLst>
                    <a:ext uri="{9D8B030D-6E8A-4147-A177-3AD203B41FA5}">
                      <a16:colId xmlns:a16="http://schemas.microsoft.com/office/drawing/2014/main" val="1159400723"/>
                    </a:ext>
                  </a:extLst>
                </a:gridCol>
                <a:gridCol w="648731">
                  <a:extLst>
                    <a:ext uri="{9D8B030D-6E8A-4147-A177-3AD203B41FA5}">
                      <a16:colId xmlns:a16="http://schemas.microsoft.com/office/drawing/2014/main" val="675282595"/>
                    </a:ext>
                  </a:extLst>
                </a:gridCol>
                <a:gridCol w="695069">
                  <a:extLst>
                    <a:ext uri="{9D8B030D-6E8A-4147-A177-3AD203B41FA5}">
                      <a16:colId xmlns:a16="http://schemas.microsoft.com/office/drawing/2014/main" val="1701866323"/>
                    </a:ext>
                  </a:extLst>
                </a:gridCol>
                <a:gridCol w="656929">
                  <a:extLst>
                    <a:ext uri="{9D8B030D-6E8A-4147-A177-3AD203B41FA5}">
                      <a16:colId xmlns:a16="http://schemas.microsoft.com/office/drawing/2014/main" val="3410199626"/>
                    </a:ext>
                  </a:extLst>
                </a:gridCol>
              </a:tblGrid>
              <a:tr h="324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Наименование доходных источников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Факт 2022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Оценка 2023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Прогноз 2024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Прогноз 2025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Прогноз 2026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938"/>
                  </a:ext>
                </a:extLst>
              </a:tr>
              <a:tr h="213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Неналоговые доходы всего: в т.ч.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36 549,2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52 101,8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13 108,4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14 231,2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14 773,9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963930"/>
                  </a:ext>
                </a:extLst>
              </a:tr>
              <a:tr h="482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9 405,2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10 099,4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8 798,1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8 798,1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8 798,1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818642"/>
                  </a:ext>
                </a:extLst>
              </a:tr>
              <a:tr h="324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Платежи при пользовании природными ресурсами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4 034,9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2 262,0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2 697,0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3 843,4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4 381,5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33135"/>
                  </a:ext>
                </a:extLst>
              </a:tr>
              <a:tr h="324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19 084,6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37 765,2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812355"/>
                  </a:ext>
                </a:extLst>
              </a:tr>
              <a:tr h="324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144,6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80200"/>
                  </a:ext>
                </a:extLst>
              </a:tr>
              <a:tr h="213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3 443,9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1 410,2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1 585,3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1 589,7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1 594,2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137008"/>
                  </a:ext>
                </a:extLst>
              </a:tr>
              <a:tr h="213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Прочие неналоговые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435,9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435,7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43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2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59"/>
          <p:cNvGrpSpPr/>
          <p:nvPr/>
        </p:nvGrpSpPr>
        <p:grpSpPr>
          <a:xfrm rot="9611352">
            <a:off x="6030990" y="2031895"/>
            <a:ext cx="4434102" cy="2214430"/>
            <a:chOff x="5170690" y="1991099"/>
            <a:chExt cx="4193436" cy="2094997"/>
          </a:xfrm>
        </p:grpSpPr>
        <p:sp>
          <p:nvSpPr>
            <p:cNvPr id="84" name="任意多边形 60"/>
            <p:cNvSpPr/>
            <p:nvPr/>
          </p:nvSpPr>
          <p:spPr>
            <a:xfrm rot="2700000" flipH="1">
              <a:off x="6665409" y="1089791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5" name="任意多边形 61"/>
            <p:cNvSpPr/>
            <p:nvPr/>
          </p:nvSpPr>
          <p:spPr>
            <a:xfrm rot="2700000" flipH="1">
              <a:off x="6368381" y="1367627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78000">
                  <a:srgbClr val="01484F"/>
                </a:gs>
                <a:gs pos="58000">
                  <a:srgbClr val="0192A1"/>
                </a:gs>
                <a:gs pos="32000">
                  <a:srgbClr val="5EB8C1"/>
                </a:gs>
                <a:gs pos="0">
                  <a:srgbClr val="01D7ED"/>
                </a:gs>
                <a:gs pos="100000">
                  <a:srgbClr val="013F45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6" name="文本框 19"/>
            <p:cNvSpPr txBox="1"/>
            <p:nvPr/>
          </p:nvSpPr>
          <p:spPr>
            <a:xfrm rot="8224442" flipH="1">
              <a:off x="6281062" y="2980729"/>
              <a:ext cx="2011595" cy="43676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prstClr val="white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Субвенция</a:t>
              </a:r>
              <a:endParaRPr lang="zh-CN" altLang="en-US" sz="2400" b="1" dirty="0">
                <a:solidFill>
                  <a:prstClr val="white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63"/>
          <p:cNvGrpSpPr/>
          <p:nvPr/>
        </p:nvGrpSpPr>
        <p:grpSpPr>
          <a:xfrm rot="20660030">
            <a:off x="3548793" y="2005435"/>
            <a:ext cx="4557141" cy="2311983"/>
            <a:chOff x="2785403" y="3085606"/>
            <a:chExt cx="4309797" cy="2187289"/>
          </a:xfrm>
        </p:grpSpPr>
        <p:sp>
          <p:nvSpPr>
            <p:cNvPr id="88" name="任意多边形 64"/>
            <p:cNvSpPr/>
            <p:nvPr/>
          </p:nvSpPr>
          <p:spPr>
            <a:xfrm rot="2700000" flipV="1">
              <a:off x="3686711" y="2574178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9" name="任意多边形 65"/>
            <p:cNvSpPr/>
            <p:nvPr/>
          </p:nvSpPr>
          <p:spPr>
            <a:xfrm rot="2700000" flipV="1">
              <a:off x="4376731" y="1887915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53000">
                  <a:srgbClr val="77448C"/>
                </a:gs>
                <a:gs pos="23000">
                  <a:srgbClr val="3E2349"/>
                </a:gs>
                <a:gs pos="0">
                  <a:srgbClr val="3C2246"/>
                </a:gs>
                <a:gs pos="84000">
                  <a:srgbClr val="AA78BE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0" name="文本框 16"/>
            <p:cNvSpPr txBox="1"/>
            <p:nvPr/>
          </p:nvSpPr>
          <p:spPr>
            <a:xfrm rot="18900000">
              <a:off x="4058389" y="3742974"/>
              <a:ext cx="1728572" cy="43676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prstClr val="white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Субсидия</a:t>
              </a:r>
              <a:endParaRPr lang="zh-CN" altLang="en-US" sz="2400" b="1" dirty="0">
                <a:solidFill>
                  <a:prstClr val="white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67"/>
          <p:cNvGrpSpPr/>
          <p:nvPr/>
        </p:nvGrpSpPr>
        <p:grpSpPr>
          <a:xfrm rot="10021702" flipH="1">
            <a:off x="2189828" y="805656"/>
            <a:ext cx="2094147" cy="4303171"/>
            <a:chOff x="4048479" y="1167067"/>
            <a:chExt cx="1844692" cy="4071085"/>
          </a:xfrm>
        </p:grpSpPr>
        <p:sp>
          <p:nvSpPr>
            <p:cNvPr id="92" name="任意多边形 68"/>
            <p:cNvSpPr/>
            <p:nvPr/>
          </p:nvSpPr>
          <p:spPr>
            <a:xfrm rot="18900000">
              <a:off x="4048479" y="1167067"/>
              <a:ext cx="1563660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3" name="任意多边形 69"/>
            <p:cNvSpPr/>
            <p:nvPr/>
          </p:nvSpPr>
          <p:spPr>
            <a:xfrm rot="19105582">
              <a:off x="4506440" y="1487664"/>
              <a:ext cx="1386731" cy="3750488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FFB850"/>
                </a:gs>
                <a:gs pos="34000">
                  <a:srgbClr val="FFA015"/>
                </a:gs>
                <a:gs pos="0">
                  <a:srgbClr val="EE8E00"/>
                </a:gs>
                <a:gs pos="89000">
                  <a:srgbClr val="FFC67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4" name="文本框 4"/>
            <p:cNvSpPr txBox="1"/>
            <p:nvPr/>
          </p:nvSpPr>
          <p:spPr>
            <a:xfrm rot="13732780">
              <a:off x="4266862" y="2565776"/>
              <a:ext cx="1820258" cy="1111569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prstClr val="white"/>
                  </a:solidFill>
                  <a:effectLst>
                    <a:innerShdw blurRad="25400" dist="254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Дотации</a:t>
              </a:r>
            </a:p>
            <a:p>
              <a:pPr algn="ctr"/>
              <a:r>
                <a:rPr lang="ru-RU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(от лат. «</a:t>
              </a:r>
              <a:r>
                <a:rPr lang="en-US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Dotation</a:t>
              </a:r>
              <a:r>
                <a:rPr lang="ru-RU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» – дар, пожертвование)</a:t>
              </a:r>
            </a:p>
            <a:p>
              <a:pPr algn="ctr"/>
              <a:endParaRPr lang="zh-CN" altLang="en-US" sz="2400" b="1" dirty="0">
                <a:solidFill>
                  <a:prstClr val="white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746811" y="8760"/>
            <a:ext cx="7298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25373"/>
                </a:solidFill>
              </a:rPr>
              <a:t>Межбюджетные трансферты </a:t>
            </a:r>
            <a:r>
              <a:rPr lang="ru-RU" sz="2400" b="1" dirty="0">
                <a:solidFill>
                  <a:schemeClr val="accent3"/>
                </a:solidFill>
              </a:rPr>
              <a:t>бюджета Слюдянского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2282" y="325992"/>
            <a:ext cx="8422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муниципального района</a:t>
            </a:r>
            <a:endParaRPr lang="ru-RU" sz="240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49051" y="1833910"/>
            <a:ext cx="360000" cy="36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5740" y="894194"/>
            <a:ext cx="890869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средства одного бюджета бюджетной системы РФ, перечисляемые другому бюджету бюджетной системы РФ</a:t>
            </a:r>
          </a:p>
        </p:txBody>
      </p:sp>
      <p:grpSp>
        <p:nvGrpSpPr>
          <p:cNvPr id="99" name="Group 4"/>
          <p:cNvGrpSpPr>
            <a:grpSpLocks noChangeAspect="1"/>
          </p:cNvGrpSpPr>
          <p:nvPr/>
        </p:nvGrpSpPr>
        <p:grpSpPr bwMode="auto">
          <a:xfrm>
            <a:off x="7355034" y="4838761"/>
            <a:ext cx="434927" cy="336188"/>
            <a:chOff x="3494" y="1896"/>
            <a:chExt cx="688" cy="532"/>
          </a:xfrm>
          <a:solidFill>
            <a:srgbClr val="01ACBE"/>
          </a:solidFill>
        </p:grpSpPr>
        <p:sp>
          <p:nvSpPr>
            <p:cNvPr id="100" name="Rectangle 5"/>
            <p:cNvSpPr>
              <a:spLocks noChangeArrowheads="1"/>
            </p:cNvSpPr>
            <p:nvPr/>
          </p:nvSpPr>
          <p:spPr bwMode="auto">
            <a:xfrm>
              <a:off x="4124" y="2007"/>
              <a:ext cx="58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01" name="Freeform 6"/>
            <p:cNvSpPr>
              <a:spLocks noEditPoints="1"/>
            </p:cNvSpPr>
            <p:nvPr/>
          </p:nvSpPr>
          <p:spPr bwMode="auto">
            <a:xfrm>
              <a:off x="3608" y="1896"/>
              <a:ext cx="459" cy="532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02" name="Rectangle 7"/>
            <p:cNvSpPr>
              <a:spLocks noChangeArrowheads="1"/>
            </p:cNvSpPr>
            <p:nvPr/>
          </p:nvSpPr>
          <p:spPr bwMode="auto">
            <a:xfrm>
              <a:off x="3494" y="2007"/>
              <a:ext cx="57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108" name="Group 17"/>
          <p:cNvGrpSpPr>
            <a:grpSpLocks noChangeAspect="1"/>
          </p:cNvGrpSpPr>
          <p:nvPr/>
        </p:nvGrpSpPr>
        <p:grpSpPr bwMode="auto">
          <a:xfrm>
            <a:off x="4401632" y="4691276"/>
            <a:ext cx="449023" cy="481826"/>
            <a:chOff x="231" y="1205"/>
            <a:chExt cx="640" cy="687"/>
          </a:xfrm>
          <a:solidFill>
            <a:srgbClr val="663A77"/>
          </a:solidFill>
        </p:grpSpPr>
        <p:sp>
          <p:nvSpPr>
            <p:cNvPr id="109" name="Freeform 18"/>
            <p:cNvSpPr>
              <a:spLocks/>
            </p:cNvSpPr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10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111" name="Freeform 310"/>
          <p:cNvSpPr>
            <a:spLocks noEditPoints="1"/>
          </p:cNvSpPr>
          <p:nvPr/>
        </p:nvSpPr>
        <p:spPr bwMode="auto">
          <a:xfrm>
            <a:off x="1635739" y="4764918"/>
            <a:ext cx="442786" cy="436804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rgbClr val="FFB8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16" name="文本框 113"/>
          <p:cNvSpPr txBox="1"/>
          <p:nvPr/>
        </p:nvSpPr>
        <p:spPr>
          <a:xfrm>
            <a:off x="2085425" y="4864757"/>
            <a:ext cx="2147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cs typeface="Times New Roman" pitchFamily="18" charset="0"/>
              </a:rPr>
              <a:t>Предоставляются  без определения конкретной цели их использования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C00000"/>
                </a:solidFill>
                <a:cs typeface="Times New Roman" pitchFamily="18" charset="0"/>
              </a:rPr>
              <a:t>Вы даете ребенку «карманные деньги».</a:t>
            </a:r>
          </a:p>
        </p:txBody>
      </p:sp>
      <p:sp>
        <p:nvSpPr>
          <p:cNvPr id="117" name="文本框 113"/>
          <p:cNvSpPr txBox="1"/>
          <p:nvPr/>
        </p:nvSpPr>
        <p:spPr>
          <a:xfrm>
            <a:off x="4795579" y="5753659"/>
            <a:ext cx="219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cs typeface="Times New Roman" pitchFamily="18" charset="0"/>
              </a:rPr>
              <a:t>Вы даете ребенку деньги и посылаете его в магазин купить продукты (по списку)</a:t>
            </a:r>
          </a:p>
        </p:txBody>
      </p:sp>
      <p:sp>
        <p:nvSpPr>
          <p:cNvPr id="118" name="文本框 113"/>
          <p:cNvSpPr txBox="1"/>
          <p:nvPr/>
        </p:nvSpPr>
        <p:spPr>
          <a:xfrm>
            <a:off x="7789961" y="5719163"/>
            <a:ext cx="2296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cs typeface="Times New Roman" pitchFamily="18" charset="0"/>
              </a:rPr>
              <a:t>Вы «добавляете» денег для того, чтобы ваш ребенок купил себе новый телефон (а остальные он накопил сам)</a:t>
            </a:r>
          </a:p>
        </p:txBody>
      </p:sp>
      <p:sp>
        <p:nvSpPr>
          <p:cNvPr id="120" name="文本框 37"/>
          <p:cNvSpPr txBox="1"/>
          <p:nvPr/>
        </p:nvSpPr>
        <p:spPr>
          <a:xfrm>
            <a:off x="4804545" y="4900630"/>
            <a:ext cx="245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121" name="文本框 37"/>
          <p:cNvSpPr txBox="1"/>
          <p:nvPr/>
        </p:nvSpPr>
        <p:spPr>
          <a:xfrm>
            <a:off x="7789960" y="4880666"/>
            <a:ext cx="245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30445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12140227"/>
              </p:ext>
            </p:extLst>
          </p:nvPr>
        </p:nvGraphicFramePr>
        <p:xfrm>
          <a:off x="2271000" y="2574000"/>
          <a:ext cx="8235000" cy="3990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21000" y="136101"/>
            <a:ext cx="8522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6600"/>
                </a:solidFill>
              </a:rPr>
              <a:t>Объем межбюджетных трансфертов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 бюджете Слюдянского муниципального района в 2022-2026 годы (тыс. руб.)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D0EAC36-D4EE-4708-9DF9-E3833D12C9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9312" y="1765102"/>
            <a:ext cx="360000" cy="36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548396" y="1849676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49051" y="1833910"/>
            <a:ext cx="360000" cy="360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15973"/>
              </p:ext>
            </p:extLst>
          </p:nvPr>
        </p:nvGraphicFramePr>
        <p:xfrm>
          <a:off x="1686000" y="967098"/>
          <a:ext cx="9557252" cy="19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7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lang="ru-RU" sz="1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2025</a:t>
                      </a:r>
                      <a:r>
                        <a:rPr lang="ru-RU" sz="14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2026 год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201 433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227 018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86 587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65 750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35 348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431 425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390 999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305 377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92 302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58 607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994 876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1 096 453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1 130 744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1 043 928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1 037 513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66 641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54 785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8 125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-122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-26 974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1 694 253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1 742 281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1 532 817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1 212 089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1 139 593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6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21209" y="1245555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91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21209" y="1699588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90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15297" y="2164710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89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34282" y="2705600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71" y="3808497"/>
            <a:ext cx="1782152" cy="178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" name="Freeform 12">
            <a:extLst>
              <a:ext uri="{FF2B5EF4-FFF2-40B4-BE49-F238E27FC236}">
                <a16:creationId xmlns:a16="http://schemas.microsoft.com/office/drawing/2014/main" id="{6B5DC81A-068B-428C-A2E0-34A9D9A04575}"/>
              </a:ext>
            </a:extLst>
          </p:cNvPr>
          <p:cNvSpPr>
            <a:spLocks/>
          </p:cNvSpPr>
          <p:nvPr/>
        </p:nvSpPr>
        <p:spPr bwMode="auto">
          <a:xfrm rot="546258">
            <a:off x="4977963" y="3477901"/>
            <a:ext cx="1113959" cy="416563"/>
          </a:xfrm>
          <a:custGeom>
            <a:avLst/>
            <a:gdLst>
              <a:gd name="T0" fmla="*/ 0 w 1920"/>
              <a:gd name="T1" fmla="*/ 231 h 592"/>
              <a:gd name="T2" fmla="*/ 1920 w 1920"/>
              <a:gd name="T3" fmla="*/ 592 h 592"/>
              <a:gd name="T4" fmla="*/ 1920 w 1920"/>
              <a:gd name="T5" fmla="*/ 155 h 592"/>
              <a:gd name="T6" fmla="*/ 0 w 1920"/>
              <a:gd name="T7" fmla="*/ 0 h 592"/>
              <a:gd name="T8" fmla="*/ 0 w 1920"/>
              <a:gd name="T9" fmla="*/ 23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592">
                <a:moveTo>
                  <a:pt x="0" y="231"/>
                </a:moveTo>
                <a:lnTo>
                  <a:pt x="1920" y="592"/>
                </a:lnTo>
                <a:lnTo>
                  <a:pt x="1920" y="155"/>
                </a:lnTo>
                <a:lnTo>
                  <a:pt x="0" y="0"/>
                </a:lnTo>
                <a:lnTo>
                  <a:pt x="0" y="231"/>
                </a:lnTo>
                <a:close/>
              </a:path>
            </a:pathLst>
          </a:custGeom>
          <a:solidFill>
            <a:srgbClr val="457367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20" name="Freeform 11">
            <a:extLst>
              <a:ext uri="{FF2B5EF4-FFF2-40B4-BE49-F238E27FC236}">
                <a16:creationId xmlns:a16="http://schemas.microsoft.com/office/drawing/2014/main" id="{F34555EC-F0AC-4ADB-9798-E90BFD50E8A3}"/>
              </a:ext>
            </a:extLst>
          </p:cNvPr>
          <p:cNvSpPr>
            <a:spLocks/>
          </p:cNvSpPr>
          <p:nvPr/>
        </p:nvSpPr>
        <p:spPr bwMode="auto">
          <a:xfrm rot="21176704">
            <a:off x="6016328" y="3476798"/>
            <a:ext cx="837705" cy="449454"/>
          </a:xfrm>
          <a:custGeom>
            <a:avLst/>
            <a:gdLst>
              <a:gd name="T0" fmla="*/ 1201 w 1201"/>
              <a:gd name="T1" fmla="*/ 210 h 564"/>
              <a:gd name="T2" fmla="*/ 0 w 1201"/>
              <a:gd name="T3" fmla="*/ 564 h 564"/>
              <a:gd name="T4" fmla="*/ 0 w 1201"/>
              <a:gd name="T5" fmla="*/ 127 h 564"/>
              <a:gd name="T6" fmla="*/ 1201 w 1201"/>
              <a:gd name="T7" fmla="*/ 0 h 564"/>
              <a:gd name="T8" fmla="*/ 1201 w 1201"/>
              <a:gd name="T9" fmla="*/ 21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1" h="564">
                <a:moveTo>
                  <a:pt x="1201" y="210"/>
                </a:moveTo>
                <a:lnTo>
                  <a:pt x="0" y="564"/>
                </a:lnTo>
                <a:lnTo>
                  <a:pt x="0" y="127"/>
                </a:lnTo>
                <a:lnTo>
                  <a:pt x="1201" y="0"/>
                </a:lnTo>
                <a:lnTo>
                  <a:pt x="1201" y="210"/>
                </a:lnTo>
                <a:close/>
              </a:path>
            </a:pathLst>
          </a:custGeom>
          <a:solidFill>
            <a:srgbClr val="496F6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8" name="Freeform 9">
            <a:extLst>
              <a:ext uri="{FF2B5EF4-FFF2-40B4-BE49-F238E27FC236}">
                <a16:creationId xmlns:a16="http://schemas.microsoft.com/office/drawing/2014/main" id="{7059FC6D-29C5-4B56-AF87-213E417C28C7}"/>
              </a:ext>
            </a:extLst>
          </p:cNvPr>
          <p:cNvSpPr>
            <a:spLocks/>
          </p:cNvSpPr>
          <p:nvPr/>
        </p:nvSpPr>
        <p:spPr bwMode="auto">
          <a:xfrm>
            <a:off x="4988881" y="3123871"/>
            <a:ext cx="1834016" cy="556275"/>
          </a:xfrm>
          <a:custGeom>
            <a:avLst/>
            <a:gdLst>
              <a:gd name="T0" fmla="*/ 0 w 3121"/>
              <a:gd name="T1" fmla="*/ 134 h 289"/>
              <a:gd name="T2" fmla="*/ 1920 w 3121"/>
              <a:gd name="T3" fmla="*/ 289 h 289"/>
              <a:gd name="T4" fmla="*/ 3121 w 3121"/>
              <a:gd name="T5" fmla="*/ 162 h 289"/>
              <a:gd name="T6" fmla="*/ 1917 w 3121"/>
              <a:gd name="T7" fmla="*/ 0 h 289"/>
              <a:gd name="T8" fmla="*/ 0 w 3121"/>
              <a:gd name="T9" fmla="*/ 134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1" h="289">
                <a:moveTo>
                  <a:pt x="0" y="134"/>
                </a:moveTo>
                <a:lnTo>
                  <a:pt x="1920" y="289"/>
                </a:lnTo>
                <a:lnTo>
                  <a:pt x="3121" y="162"/>
                </a:lnTo>
                <a:lnTo>
                  <a:pt x="1917" y="0"/>
                </a:lnTo>
                <a:lnTo>
                  <a:pt x="0" y="134"/>
                </a:lnTo>
                <a:close/>
              </a:path>
            </a:pathLst>
          </a:custGeom>
          <a:solidFill>
            <a:srgbClr val="585E6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25373">
                  <a:lumMod val="50000"/>
                </a:srgbClr>
              </a:solidFill>
              <a:ea typeface="宋体" panose="02010600030101010101" pitchFamily="2" charset="-122"/>
            </a:endParaRPr>
          </a:p>
        </p:txBody>
      </p:sp>
      <p:sp>
        <p:nvSpPr>
          <p:cNvPr id="114" name="Freeform 10">
            <a:extLst>
              <a:ext uri="{FF2B5EF4-FFF2-40B4-BE49-F238E27FC236}">
                <a16:creationId xmlns:a16="http://schemas.microsoft.com/office/drawing/2014/main" id="{A84BD65E-2327-4DF3-AD48-235AC14A29CA}"/>
              </a:ext>
            </a:extLst>
          </p:cNvPr>
          <p:cNvSpPr>
            <a:spLocks/>
          </p:cNvSpPr>
          <p:nvPr/>
        </p:nvSpPr>
        <p:spPr bwMode="auto">
          <a:xfrm rot="21441267">
            <a:off x="4934099" y="1331474"/>
            <a:ext cx="1812642" cy="616097"/>
          </a:xfrm>
          <a:custGeom>
            <a:avLst/>
            <a:gdLst>
              <a:gd name="T0" fmla="*/ 0 w 3121"/>
              <a:gd name="T1" fmla="*/ 440 h 722"/>
              <a:gd name="T2" fmla="*/ 1920 w 3121"/>
              <a:gd name="T3" fmla="*/ 0 h 722"/>
              <a:gd name="T4" fmla="*/ 3121 w 3121"/>
              <a:gd name="T5" fmla="*/ 423 h 722"/>
              <a:gd name="T6" fmla="*/ 1920 w 3121"/>
              <a:gd name="T7" fmla="*/ 722 h 722"/>
              <a:gd name="T8" fmla="*/ 0 w 3121"/>
              <a:gd name="T9" fmla="*/ 440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1" h="722">
                <a:moveTo>
                  <a:pt x="0" y="440"/>
                </a:moveTo>
                <a:lnTo>
                  <a:pt x="1920" y="0"/>
                </a:lnTo>
                <a:lnTo>
                  <a:pt x="3121" y="423"/>
                </a:lnTo>
                <a:lnTo>
                  <a:pt x="1920" y="722"/>
                </a:lnTo>
                <a:lnTo>
                  <a:pt x="0" y="440"/>
                </a:lnTo>
                <a:close/>
              </a:path>
            </a:pathLst>
          </a:custGeom>
          <a:solidFill>
            <a:srgbClr val="47314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grpSp>
        <p:nvGrpSpPr>
          <p:cNvPr id="419" name="Group 887"/>
          <p:cNvGrpSpPr>
            <a:grpSpLocks noChangeAspect="1"/>
          </p:cNvGrpSpPr>
          <p:nvPr/>
        </p:nvGrpSpPr>
        <p:grpSpPr bwMode="auto">
          <a:xfrm>
            <a:off x="9670011" y="4537519"/>
            <a:ext cx="281141" cy="349713"/>
            <a:chOff x="5971" y="2553"/>
            <a:chExt cx="246" cy="30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420" name="Freeform 889"/>
            <p:cNvSpPr>
              <a:spLocks/>
            </p:cNvSpPr>
            <p:nvPr/>
          </p:nvSpPr>
          <p:spPr bwMode="auto">
            <a:xfrm>
              <a:off x="5971" y="2715"/>
              <a:ext cx="246" cy="144"/>
            </a:xfrm>
            <a:custGeom>
              <a:avLst/>
              <a:gdLst>
                <a:gd name="T0" fmla="*/ 66 w 101"/>
                <a:gd name="T1" fmla="*/ 0 h 60"/>
                <a:gd name="T2" fmla="*/ 58 w 101"/>
                <a:gd name="T3" fmla="*/ 38 h 60"/>
                <a:gd name="T4" fmla="*/ 54 w 101"/>
                <a:gd name="T5" fmla="*/ 12 h 60"/>
                <a:gd name="T6" fmla="*/ 56 w 101"/>
                <a:gd name="T7" fmla="*/ 6 h 60"/>
                <a:gd name="T8" fmla="*/ 52 w 101"/>
                <a:gd name="T9" fmla="*/ 2 h 60"/>
                <a:gd name="T10" fmla="*/ 51 w 101"/>
                <a:gd name="T11" fmla="*/ 2 h 60"/>
                <a:gd name="T12" fmla="*/ 50 w 101"/>
                <a:gd name="T13" fmla="*/ 2 h 60"/>
                <a:gd name="T14" fmla="*/ 49 w 101"/>
                <a:gd name="T15" fmla="*/ 2 h 60"/>
                <a:gd name="T16" fmla="*/ 45 w 101"/>
                <a:gd name="T17" fmla="*/ 6 h 60"/>
                <a:gd name="T18" fmla="*/ 47 w 101"/>
                <a:gd name="T19" fmla="*/ 12 h 60"/>
                <a:gd name="T20" fmla="*/ 43 w 101"/>
                <a:gd name="T21" fmla="*/ 38 h 60"/>
                <a:gd name="T22" fmla="*/ 35 w 101"/>
                <a:gd name="T23" fmla="*/ 0 h 60"/>
                <a:gd name="T24" fmla="*/ 35 w 101"/>
                <a:gd name="T25" fmla="*/ 0 h 60"/>
                <a:gd name="T26" fmla="*/ 34 w 101"/>
                <a:gd name="T27" fmla="*/ 0 h 60"/>
                <a:gd name="T28" fmla="*/ 8 w 101"/>
                <a:gd name="T29" fmla="*/ 10 h 60"/>
                <a:gd name="T30" fmla="*/ 0 w 101"/>
                <a:gd name="T31" fmla="*/ 32 h 60"/>
                <a:gd name="T32" fmla="*/ 0 w 101"/>
                <a:gd name="T33" fmla="*/ 56 h 60"/>
                <a:gd name="T34" fmla="*/ 16 w 101"/>
                <a:gd name="T35" fmla="*/ 59 h 60"/>
                <a:gd name="T36" fmla="*/ 16 w 101"/>
                <a:gd name="T37" fmla="*/ 38 h 60"/>
                <a:gd name="T38" fmla="*/ 20 w 101"/>
                <a:gd name="T39" fmla="*/ 30 h 60"/>
                <a:gd name="T40" fmla="*/ 20 w 101"/>
                <a:gd name="T41" fmla="*/ 59 h 60"/>
                <a:gd name="T42" fmla="*/ 51 w 101"/>
                <a:gd name="T43" fmla="*/ 60 h 60"/>
                <a:gd name="T44" fmla="*/ 80 w 101"/>
                <a:gd name="T45" fmla="*/ 59 h 60"/>
                <a:gd name="T46" fmla="*/ 80 w 101"/>
                <a:gd name="T47" fmla="*/ 30 h 60"/>
                <a:gd name="T48" fmla="*/ 85 w 101"/>
                <a:gd name="T49" fmla="*/ 38 h 60"/>
                <a:gd name="T50" fmla="*/ 85 w 101"/>
                <a:gd name="T51" fmla="*/ 58 h 60"/>
                <a:gd name="T52" fmla="*/ 101 w 101"/>
                <a:gd name="T53" fmla="*/ 56 h 60"/>
                <a:gd name="T54" fmla="*/ 101 w 101"/>
                <a:gd name="T55" fmla="*/ 32 h 60"/>
                <a:gd name="T56" fmla="*/ 93 w 101"/>
                <a:gd name="T57" fmla="*/ 10 h 60"/>
                <a:gd name="T58" fmla="*/ 67 w 101"/>
                <a:gd name="T59" fmla="*/ 0 h 60"/>
                <a:gd name="T60" fmla="*/ 66 w 101"/>
                <a:gd name="T61" fmla="*/ 0 h 60"/>
                <a:gd name="T62" fmla="*/ 66 w 101"/>
                <a:gd name="T6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60">
                  <a:moveTo>
                    <a:pt x="66" y="0"/>
                  </a:moveTo>
                  <a:cubicBezTo>
                    <a:pt x="66" y="5"/>
                    <a:pt x="58" y="38"/>
                    <a:pt x="58" y="38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35" y="5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"/>
                    <a:pt x="15" y="6"/>
                    <a:pt x="8" y="10"/>
                  </a:cubicBezTo>
                  <a:cubicBezTo>
                    <a:pt x="6" y="12"/>
                    <a:pt x="1" y="17"/>
                    <a:pt x="0" y="32"/>
                  </a:cubicBezTo>
                  <a:cubicBezTo>
                    <a:pt x="0" y="34"/>
                    <a:pt x="0" y="47"/>
                    <a:pt x="0" y="56"/>
                  </a:cubicBezTo>
                  <a:cubicBezTo>
                    <a:pt x="6" y="57"/>
                    <a:pt x="9" y="58"/>
                    <a:pt x="16" y="59"/>
                  </a:cubicBezTo>
                  <a:cubicBezTo>
                    <a:pt x="16" y="51"/>
                    <a:pt x="16" y="40"/>
                    <a:pt x="16" y="38"/>
                  </a:cubicBezTo>
                  <a:cubicBezTo>
                    <a:pt x="16" y="35"/>
                    <a:pt x="19" y="32"/>
                    <a:pt x="20" y="3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9" y="59"/>
                    <a:pt x="41" y="60"/>
                    <a:pt x="51" y="60"/>
                  </a:cubicBezTo>
                  <a:cubicBezTo>
                    <a:pt x="60" y="60"/>
                    <a:pt x="71" y="59"/>
                    <a:pt x="80" y="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32"/>
                    <a:pt x="85" y="34"/>
                    <a:pt x="85" y="38"/>
                  </a:cubicBezTo>
                  <a:cubicBezTo>
                    <a:pt x="85" y="40"/>
                    <a:pt x="85" y="51"/>
                    <a:pt x="85" y="58"/>
                  </a:cubicBezTo>
                  <a:cubicBezTo>
                    <a:pt x="92" y="58"/>
                    <a:pt x="95" y="57"/>
                    <a:pt x="101" y="56"/>
                  </a:cubicBezTo>
                  <a:cubicBezTo>
                    <a:pt x="101" y="47"/>
                    <a:pt x="101" y="34"/>
                    <a:pt x="101" y="32"/>
                  </a:cubicBezTo>
                  <a:cubicBezTo>
                    <a:pt x="100" y="17"/>
                    <a:pt x="95" y="12"/>
                    <a:pt x="93" y="10"/>
                  </a:cubicBezTo>
                  <a:cubicBezTo>
                    <a:pt x="86" y="6"/>
                    <a:pt x="72" y="1"/>
                    <a:pt x="6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21" name="Freeform 890"/>
            <p:cNvSpPr>
              <a:spLocks/>
            </p:cNvSpPr>
            <p:nvPr/>
          </p:nvSpPr>
          <p:spPr bwMode="auto">
            <a:xfrm>
              <a:off x="6032" y="2553"/>
              <a:ext cx="124" cy="147"/>
            </a:xfrm>
            <a:custGeom>
              <a:avLst/>
              <a:gdLst>
                <a:gd name="T0" fmla="*/ 26 w 51"/>
                <a:gd name="T1" fmla="*/ 0 h 61"/>
                <a:gd name="T2" fmla="*/ 4 w 51"/>
                <a:gd name="T3" fmla="*/ 25 h 61"/>
                <a:gd name="T4" fmla="*/ 0 w 51"/>
                <a:gd name="T5" fmla="*/ 30 h 61"/>
                <a:gd name="T6" fmla="*/ 5 w 51"/>
                <a:gd name="T7" fmla="*/ 40 h 61"/>
                <a:gd name="T8" fmla="*/ 26 w 51"/>
                <a:gd name="T9" fmla="*/ 61 h 61"/>
                <a:gd name="T10" fmla="*/ 46 w 51"/>
                <a:gd name="T11" fmla="*/ 39 h 61"/>
                <a:gd name="T12" fmla="*/ 51 w 51"/>
                <a:gd name="T13" fmla="*/ 30 h 61"/>
                <a:gd name="T14" fmla="*/ 48 w 51"/>
                <a:gd name="T15" fmla="*/ 25 h 61"/>
                <a:gd name="T16" fmla="*/ 26 w 51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1">
                  <a:moveTo>
                    <a:pt x="26" y="0"/>
                  </a:moveTo>
                  <a:cubicBezTo>
                    <a:pt x="13" y="0"/>
                    <a:pt x="4" y="11"/>
                    <a:pt x="4" y="25"/>
                  </a:cubicBezTo>
                  <a:cubicBezTo>
                    <a:pt x="2" y="26"/>
                    <a:pt x="0" y="27"/>
                    <a:pt x="0" y="30"/>
                  </a:cubicBezTo>
                  <a:cubicBezTo>
                    <a:pt x="0" y="33"/>
                    <a:pt x="2" y="39"/>
                    <a:pt x="5" y="40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6" y="39"/>
                  </a:cubicBezTo>
                  <a:cubicBezTo>
                    <a:pt x="50" y="38"/>
                    <a:pt x="51" y="33"/>
                    <a:pt x="51" y="30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7" y="11"/>
                    <a:pt x="3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430" name="Group 909"/>
          <p:cNvGrpSpPr>
            <a:grpSpLocks noChangeAspect="1"/>
          </p:cNvGrpSpPr>
          <p:nvPr/>
        </p:nvGrpSpPr>
        <p:grpSpPr bwMode="auto">
          <a:xfrm>
            <a:off x="9819555" y="1599684"/>
            <a:ext cx="302856" cy="258285"/>
            <a:chOff x="6090" y="1175"/>
            <a:chExt cx="265" cy="22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431" name="Freeform 910"/>
            <p:cNvSpPr>
              <a:spLocks/>
            </p:cNvSpPr>
            <p:nvPr/>
          </p:nvSpPr>
          <p:spPr bwMode="auto">
            <a:xfrm>
              <a:off x="6129" y="1269"/>
              <a:ext cx="56" cy="96"/>
            </a:xfrm>
            <a:custGeom>
              <a:avLst/>
              <a:gdLst>
                <a:gd name="T0" fmla="*/ 2 w 23"/>
                <a:gd name="T1" fmla="*/ 40 h 40"/>
                <a:gd name="T2" fmla="*/ 21 w 23"/>
                <a:gd name="T3" fmla="*/ 40 h 40"/>
                <a:gd name="T4" fmla="*/ 23 w 23"/>
                <a:gd name="T5" fmla="*/ 38 h 40"/>
                <a:gd name="T6" fmla="*/ 23 w 23"/>
                <a:gd name="T7" fmla="*/ 2 h 40"/>
                <a:gd name="T8" fmla="*/ 21 w 23"/>
                <a:gd name="T9" fmla="*/ 0 h 40"/>
                <a:gd name="T10" fmla="*/ 2 w 23"/>
                <a:gd name="T11" fmla="*/ 0 h 40"/>
                <a:gd name="T12" fmla="*/ 0 w 23"/>
                <a:gd name="T13" fmla="*/ 2 h 40"/>
                <a:gd name="T14" fmla="*/ 0 w 23"/>
                <a:gd name="T15" fmla="*/ 38 h 40"/>
                <a:gd name="T16" fmla="*/ 2 w 2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2" y="40"/>
                    <a:pt x="23" y="39"/>
                    <a:pt x="23" y="3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32" name="Freeform 911"/>
            <p:cNvSpPr>
              <a:spLocks/>
            </p:cNvSpPr>
            <p:nvPr/>
          </p:nvSpPr>
          <p:spPr bwMode="auto">
            <a:xfrm>
              <a:off x="6209" y="1235"/>
              <a:ext cx="54" cy="130"/>
            </a:xfrm>
            <a:custGeom>
              <a:avLst/>
              <a:gdLst>
                <a:gd name="T0" fmla="*/ 2 w 22"/>
                <a:gd name="T1" fmla="*/ 54 h 54"/>
                <a:gd name="T2" fmla="*/ 20 w 22"/>
                <a:gd name="T3" fmla="*/ 54 h 54"/>
                <a:gd name="T4" fmla="*/ 22 w 22"/>
                <a:gd name="T5" fmla="*/ 52 h 54"/>
                <a:gd name="T6" fmla="*/ 22 w 22"/>
                <a:gd name="T7" fmla="*/ 2 h 54"/>
                <a:gd name="T8" fmla="*/ 20 w 22"/>
                <a:gd name="T9" fmla="*/ 0 h 54"/>
                <a:gd name="T10" fmla="*/ 2 w 22"/>
                <a:gd name="T11" fmla="*/ 0 h 54"/>
                <a:gd name="T12" fmla="*/ 0 w 22"/>
                <a:gd name="T13" fmla="*/ 2 h 54"/>
                <a:gd name="T14" fmla="*/ 0 w 22"/>
                <a:gd name="T15" fmla="*/ 52 h 54"/>
                <a:gd name="T16" fmla="*/ 2 w 2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4">
                  <a:moveTo>
                    <a:pt x="2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3"/>
                    <a:pt x="22" y="5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33" name="Freeform 912"/>
            <p:cNvSpPr>
              <a:spLocks/>
            </p:cNvSpPr>
            <p:nvPr/>
          </p:nvSpPr>
          <p:spPr bwMode="auto">
            <a:xfrm>
              <a:off x="6287" y="1207"/>
              <a:ext cx="56" cy="158"/>
            </a:xfrm>
            <a:custGeom>
              <a:avLst/>
              <a:gdLst>
                <a:gd name="T0" fmla="*/ 2 w 23"/>
                <a:gd name="T1" fmla="*/ 66 h 66"/>
                <a:gd name="T2" fmla="*/ 21 w 23"/>
                <a:gd name="T3" fmla="*/ 66 h 66"/>
                <a:gd name="T4" fmla="*/ 23 w 23"/>
                <a:gd name="T5" fmla="*/ 64 h 66"/>
                <a:gd name="T6" fmla="*/ 23 w 23"/>
                <a:gd name="T7" fmla="*/ 2 h 66"/>
                <a:gd name="T8" fmla="*/ 21 w 23"/>
                <a:gd name="T9" fmla="*/ 0 h 66"/>
                <a:gd name="T10" fmla="*/ 2 w 23"/>
                <a:gd name="T11" fmla="*/ 0 h 66"/>
                <a:gd name="T12" fmla="*/ 0 w 23"/>
                <a:gd name="T13" fmla="*/ 2 h 66"/>
                <a:gd name="T14" fmla="*/ 0 w 23"/>
                <a:gd name="T15" fmla="*/ 64 h 66"/>
                <a:gd name="T16" fmla="*/ 2 w 2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5"/>
                    <a:pt x="23" y="6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34" name="Freeform 913"/>
            <p:cNvSpPr>
              <a:spLocks/>
            </p:cNvSpPr>
            <p:nvPr/>
          </p:nvSpPr>
          <p:spPr bwMode="auto">
            <a:xfrm>
              <a:off x="6090" y="1175"/>
              <a:ext cx="265" cy="226"/>
            </a:xfrm>
            <a:custGeom>
              <a:avLst/>
              <a:gdLst>
                <a:gd name="T0" fmla="*/ 104 w 109"/>
                <a:gd name="T1" fmla="*/ 85 h 94"/>
                <a:gd name="T2" fmla="*/ 9 w 109"/>
                <a:gd name="T3" fmla="*/ 85 h 94"/>
                <a:gd name="T4" fmla="*/ 9 w 109"/>
                <a:gd name="T5" fmla="*/ 85 h 94"/>
                <a:gd name="T6" fmla="*/ 9 w 109"/>
                <a:gd name="T7" fmla="*/ 4 h 94"/>
                <a:gd name="T8" fmla="*/ 4 w 109"/>
                <a:gd name="T9" fmla="*/ 0 h 94"/>
                <a:gd name="T10" fmla="*/ 0 w 109"/>
                <a:gd name="T11" fmla="*/ 4 h 94"/>
                <a:gd name="T12" fmla="*/ 0 w 109"/>
                <a:gd name="T13" fmla="*/ 85 h 94"/>
                <a:gd name="T14" fmla="*/ 9 w 109"/>
                <a:gd name="T15" fmla="*/ 94 h 94"/>
                <a:gd name="T16" fmla="*/ 104 w 109"/>
                <a:gd name="T17" fmla="*/ 94 h 94"/>
                <a:gd name="T18" fmla="*/ 109 w 109"/>
                <a:gd name="T19" fmla="*/ 90 h 94"/>
                <a:gd name="T20" fmla="*/ 104 w 109"/>
                <a:gd name="T21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94">
                  <a:moveTo>
                    <a:pt x="104" y="85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7" y="94"/>
                    <a:pt x="109" y="92"/>
                    <a:pt x="109" y="90"/>
                  </a:cubicBezTo>
                  <a:cubicBezTo>
                    <a:pt x="109" y="87"/>
                    <a:pt x="107" y="85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153" name="文本框 61"/>
          <p:cNvSpPr txBox="1"/>
          <p:nvPr/>
        </p:nvSpPr>
        <p:spPr>
          <a:xfrm>
            <a:off x="6707755" y="1305252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131 489,7</a:t>
            </a:r>
            <a:endParaRPr lang="zh-CN" altLang="en-US" sz="1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54" name="文本框 61"/>
          <p:cNvSpPr txBox="1"/>
          <p:nvPr/>
        </p:nvSpPr>
        <p:spPr>
          <a:xfrm>
            <a:off x="6662000" y="1840463"/>
            <a:ext cx="939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144 218,1</a:t>
            </a:r>
            <a:endParaRPr lang="zh-CN" altLang="en-US" sz="1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57" name="文本框 47"/>
          <p:cNvSpPr txBox="1"/>
          <p:nvPr/>
        </p:nvSpPr>
        <p:spPr>
          <a:xfrm>
            <a:off x="8565599" y="1282868"/>
            <a:ext cx="855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23 274,9</a:t>
            </a:r>
          </a:p>
        </p:txBody>
      </p:sp>
      <p:sp>
        <p:nvSpPr>
          <p:cNvPr id="1158" name="文本框 47"/>
          <p:cNvSpPr txBox="1"/>
          <p:nvPr/>
        </p:nvSpPr>
        <p:spPr>
          <a:xfrm>
            <a:off x="8586673" y="1791288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26 298,4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159" name="文本框 40"/>
          <p:cNvSpPr txBox="1"/>
          <p:nvPr/>
        </p:nvSpPr>
        <p:spPr>
          <a:xfrm>
            <a:off x="9543714" y="1285259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6600"/>
                </a:solidFill>
              </a:rPr>
              <a:t>21 011,2</a:t>
            </a:r>
          </a:p>
        </p:txBody>
      </p:sp>
      <p:sp>
        <p:nvSpPr>
          <p:cNvPr id="1160" name="文本框 40"/>
          <p:cNvSpPr txBox="1"/>
          <p:nvPr/>
        </p:nvSpPr>
        <p:spPr>
          <a:xfrm>
            <a:off x="9505380" y="1796487"/>
            <a:ext cx="78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6600"/>
                </a:solidFill>
              </a:rPr>
              <a:t>232,6</a:t>
            </a:r>
            <a:endParaRPr lang="zh-CN" altLang="en-US" sz="1000" b="1" dirty="0">
              <a:solidFill>
                <a:srgbClr val="FF6600"/>
              </a:solidFill>
            </a:endParaRPr>
          </a:p>
        </p:txBody>
      </p:sp>
      <p:cxnSp>
        <p:nvCxnSpPr>
          <p:cNvPr id="1162" name="Прямая соединительная линия 1161"/>
          <p:cNvCxnSpPr/>
          <p:nvPr/>
        </p:nvCxnSpPr>
        <p:spPr>
          <a:xfrm>
            <a:off x="11310586" y="1245555"/>
            <a:ext cx="31953" cy="2286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6" name="TextBox 1165"/>
          <p:cNvSpPr txBox="1"/>
          <p:nvPr/>
        </p:nvSpPr>
        <p:spPr>
          <a:xfrm>
            <a:off x="11515297" y="1295911"/>
            <a:ext cx="828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431 424,7</a:t>
            </a:r>
          </a:p>
        </p:txBody>
      </p:sp>
      <p:sp>
        <p:nvSpPr>
          <p:cNvPr id="1167" name="TextBox 1166"/>
          <p:cNvSpPr txBox="1"/>
          <p:nvPr/>
        </p:nvSpPr>
        <p:spPr>
          <a:xfrm>
            <a:off x="11531790" y="1751541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390 998,7</a:t>
            </a:r>
          </a:p>
        </p:txBody>
      </p:sp>
      <p:sp>
        <p:nvSpPr>
          <p:cNvPr id="1168" name="TextBox 1167"/>
          <p:cNvSpPr txBox="1"/>
          <p:nvPr/>
        </p:nvSpPr>
        <p:spPr>
          <a:xfrm>
            <a:off x="11505967" y="2211008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350 377,4</a:t>
            </a:r>
          </a:p>
        </p:txBody>
      </p:sp>
      <p:graphicFrame>
        <p:nvGraphicFramePr>
          <p:cNvPr id="1203" name="Таблица 1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425827"/>
              </p:ext>
            </p:extLst>
          </p:nvPr>
        </p:nvGraphicFramePr>
        <p:xfrm>
          <a:off x="202266" y="590409"/>
          <a:ext cx="4723734" cy="573499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21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7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ПРОЧИЕ 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2024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2025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2026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Субсидия на осуществление дорожной деятельности в отношении автомобильных дорог местного значения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40 000,0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38 486,1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Субсидия на реализацию мероприятий перечня проектов народных инициатив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15 000,0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15 000,0</a:t>
                      </a:r>
                      <a:endParaRPr lang="ru-RU" sz="10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15 000,0</a:t>
                      </a:r>
                      <a:endParaRPr lang="ru-RU" sz="10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Субсидии в целях софинансирования расходных обязательств органов местного самоуправления муниципальных образований Иркутской области по вопросам местного значения для организации отдыха детей в каникулярное время на оплату стоимости набора продуктов питания в лагерях с дневным пребыванием детей, организованных органами местного самоуправления муниципальных образований Иркутской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3 341,5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2 922,1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2 922,1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Субсидии из областного бюджета местным бюджетам в целях софинансирования расходных обязательств муниципальных образований Иркутской области по обеспечению бесплатным двухразовым питанием обучающихся с ограниченными возможностями здоровья в муниципальных общеобразовательных организациях Иркутской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7 399,0</a:t>
                      </a:r>
                      <a:endParaRPr lang="ru-RU" sz="10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6 302,8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7 545,3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Субсидии из областного бюджета местным бюджетам в целях софинансирования расходных обязательств муниципальных образований Иркутской области на обеспечение бесплатным питьевым молоком обучающихся 1-4 классов муниципальных общеобразовательных организаций в Иркутской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3 298,3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3 193,3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3 330,9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Субсидии местным бюджетам на приобретение школьных автобусов для обеспечения безопасности школьных перевозок и ежедневного подвоза обучающихся к месту обучения и обратно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3 634,0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2341889"/>
                  </a:ext>
                </a:extLst>
              </a:tr>
              <a:tr h="24225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ИТОГО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69 038,8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65 904,3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32 432,3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093" name="组合 52">
            <a:extLst>
              <a:ext uri="{FF2B5EF4-FFF2-40B4-BE49-F238E27FC236}">
                <a16:creationId xmlns:a16="http://schemas.microsoft.com/office/drawing/2014/main" id="{538516A8-498A-4AF1-8ABD-01E7376E9B00}"/>
              </a:ext>
            </a:extLst>
          </p:cNvPr>
          <p:cNvGrpSpPr/>
          <p:nvPr/>
        </p:nvGrpSpPr>
        <p:grpSpPr>
          <a:xfrm>
            <a:off x="4970081" y="1538688"/>
            <a:ext cx="1775007" cy="1835082"/>
            <a:chOff x="4087813" y="1265238"/>
            <a:chExt cx="4965700" cy="3746500"/>
          </a:xfrm>
        </p:grpSpPr>
        <p:grpSp>
          <p:nvGrpSpPr>
            <p:cNvPr id="1095" name="组合 4">
              <a:extLst>
                <a:ext uri="{FF2B5EF4-FFF2-40B4-BE49-F238E27FC236}">
                  <a16:creationId xmlns:a16="http://schemas.microsoft.com/office/drawing/2014/main" id="{3F2EFF7F-D8CD-4C5A-AB37-4DBC57EBB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7813" y="3859213"/>
              <a:ext cx="4954587" cy="1152525"/>
              <a:chOff x="3618706" y="4143375"/>
              <a:chExt cx="4954588" cy="1152525"/>
            </a:xfrm>
          </p:grpSpPr>
          <p:sp>
            <p:nvSpPr>
              <p:cNvPr id="1112" name="Freeform 9">
                <a:extLst>
                  <a:ext uri="{FF2B5EF4-FFF2-40B4-BE49-F238E27FC236}">
                    <a16:creationId xmlns:a16="http://schemas.microsoft.com/office/drawing/2014/main" id="{7059FC6D-29C5-4B56-AF87-213E417C2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4143375"/>
                <a:ext cx="4954588" cy="458787"/>
              </a:xfrm>
              <a:custGeom>
                <a:avLst/>
                <a:gdLst>
                  <a:gd name="T0" fmla="*/ 0 w 3121"/>
                  <a:gd name="T1" fmla="*/ 134 h 289"/>
                  <a:gd name="T2" fmla="*/ 1920 w 3121"/>
                  <a:gd name="T3" fmla="*/ 289 h 289"/>
                  <a:gd name="T4" fmla="*/ 3121 w 3121"/>
                  <a:gd name="T5" fmla="*/ 162 h 289"/>
                  <a:gd name="T6" fmla="*/ 1917 w 3121"/>
                  <a:gd name="T7" fmla="*/ 0 h 289"/>
                  <a:gd name="T8" fmla="*/ 0 w 3121"/>
                  <a:gd name="T9" fmla="*/ 134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1" h="289">
                    <a:moveTo>
                      <a:pt x="0" y="134"/>
                    </a:moveTo>
                    <a:lnTo>
                      <a:pt x="1920" y="289"/>
                    </a:lnTo>
                    <a:lnTo>
                      <a:pt x="3121" y="162"/>
                    </a:lnTo>
                    <a:lnTo>
                      <a:pt x="1917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802D0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3" name="Freeform 11">
                <a:extLst>
                  <a:ext uri="{FF2B5EF4-FFF2-40B4-BE49-F238E27FC236}">
                    <a16:creationId xmlns:a16="http://schemas.microsoft.com/office/drawing/2014/main" id="{F34555EC-F0AC-4ADB-9798-E90BFD50E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7" y="4400550"/>
                <a:ext cx="1906587" cy="895350"/>
              </a:xfrm>
              <a:custGeom>
                <a:avLst/>
                <a:gdLst>
                  <a:gd name="T0" fmla="*/ 1201 w 1201"/>
                  <a:gd name="T1" fmla="*/ 210 h 564"/>
                  <a:gd name="T2" fmla="*/ 0 w 1201"/>
                  <a:gd name="T3" fmla="*/ 564 h 564"/>
                  <a:gd name="T4" fmla="*/ 0 w 1201"/>
                  <a:gd name="T5" fmla="*/ 127 h 564"/>
                  <a:gd name="T6" fmla="*/ 1201 w 1201"/>
                  <a:gd name="T7" fmla="*/ 0 h 564"/>
                  <a:gd name="T8" fmla="*/ 1201 w 1201"/>
                  <a:gd name="T9" fmla="*/ 21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1" h="564">
                    <a:moveTo>
                      <a:pt x="1201" y="210"/>
                    </a:moveTo>
                    <a:lnTo>
                      <a:pt x="0" y="564"/>
                    </a:lnTo>
                    <a:lnTo>
                      <a:pt x="0" y="127"/>
                    </a:lnTo>
                    <a:lnTo>
                      <a:pt x="1201" y="0"/>
                    </a:lnTo>
                    <a:lnTo>
                      <a:pt x="1201" y="210"/>
                    </a:lnTo>
                    <a:close/>
                  </a:path>
                </a:pathLst>
              </a:custGeom>
              <a:solidFill>
                <a:srgbClr val="AA600D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4" name="Freeform 12">
                <a:extLst>
                  <a:ext uri="{FF2B5EF4-FFF2-40B4-BE49-F238E27FC236}">
                    <a16:creationId xmlns:a16="http://schemas.microsoft.com/office/drawing/2014/main" id="{6B5DC81A-068B-428C-A2E0-34A9D9A04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4356100"/>
                <a:ext cx="3048001" cy="939800"/>
              </a:xfrm>
              <a:custGeom>
                <a:avLst/>
                <a:gdLst>
                  <a:gd name="T0" fmla="*/ 0 w 1920"/>
                  <a:gd name="T1" fmla="*/ 231 h 592"/>
                  <a:gd name="T2" fmla="*/ 1920 w 1920"/>
                  <a:gd name="T3" fmla="*/ 592 h 592"/>
                  <a:gd name="T4" fmla="*/ 1920 w 1920"/>
                  <a:gd name="T5" fmla="*/ 155 h 592"/>
                  <a:gd name="T6" fmla="*/ 0 w 1920"/>
                  <a:gd name="T7" fmla="*/ 0 h 592"/>
                  <a:gd name="T8" fmla="*/ 0 w 1920"/>
                  <a:gd name="T9" fmla="*/ 231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592">
                    <a:moveTo>
                      <a:pt x="0" y="231"/>
                    </a:moveTo>
                    <a:lnTo>
                      <a:pt x="1920" y="592"/>
                    </a:lnTo>
                    <a:lnTo>
                      <a:pt x="1920" y="155"/>
                    </a:lnTo>
                    <a:lnTo>
                      <a:pt x="0" y="0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F5A60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5" name="Freeform 19">
                <a:extLst>
                  <a:ext uri="{FF2B5EF4-FFF2-40B4-BE49-F238E27FC236}">
                    <a16:creationId xmlns:a16="http://schemas.microsoft.com/office/drawing/2014/main" id="{5F5A7F08-CC90-48B0-9C50-3B5F05E9A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4356100"/>
                <a:ext cx="3048000" cy="246063"/>
              </a:xfrm>
              <a:custGeom>
                <a:avLst/>
                <a:gdLst>
                  <a:gd name="T0" fmla="*/ 3048000 w 558"/>
                  <a:gd name="T1" fmla="*/ 246063 h 45"/>
                  <a:gd name="T2" fmla="*/ 0 w 558"/>
                  <a:gd name="T3" fmla="*/ 0 h 45"/>
                  <a:gd name="T4" fmla="*/ 3048000 w 558"/>
                  <a:gd name="T5" fmla="*/ 246063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8" h="45">
                    <a:moveTo>
                      <a:pt x="558" y="45"/>
                    </a:moveTo>
                    <a:cubicBezTo>
                      <a:pt x="371" y="30"/>
                      <a:pt x="186" y="21"/>
                      <a:pt x="0" y="0"/>
                    </a:cubicBezTo>
                    <a:cubicBezTo>
                      <a:pt x="188" y="16"/>
                      <a:pt x="383" y="24"/>
                      <a:pt x="55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6" name="Freeform 20">
                <a:extLst>
                  <a:ext uri="{FF2B5EF4-FFF2-40B4-BE49-F238E27FC236}">
                    <a16:creationId xmlns:a16="http://schemas.microsoft.com/office/drawing/2014/main" id="{9296F95A-2F9D-4244-9A0D-34BA8F98C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4400550"/>
                <a:ext cx="1895475" cy="201613"/>
              </a:xfrm>
              <a:custGeom>
                <a:avLst/>
                <a:gdLst>
                  <a:gd name="T0" fmla="*/ 0 w 347"/>
                  <a:gd name="T1" fmla="*/ 201613 h 37"/>
                  <a:gd name="T2" fmla="*/ 1895475 w 347"/>
                  <a:gd name="T3" fmla="*/ 0 h 37"/>
                  <a:gd name="T4" fmla="*/ 0 w 347"/>
                  <a:gd name="T5" fmla="*/ 201613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7" h="37">
                    <a:moveTo>
                      <a:pt x="0" y="37"/>
                    </a:moveTo>
                    <a:cubicBezTo>
                      <a:pt x="116" y="22"/>
                      <a:pt x="231" y="20"/>
                      <a:pt x="347" y="0"/>
                    </a:cubicBezTo>
                    <a:cubicBezTo>
                      <a:pt x="230" y="15"/>
                      <a:pt x="109" y="16"/>
                      <a:pt x="0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7" name="Freeform 25">
                <a:extLst>
                  <a:ext uri="{FF2B5EF4-FFF2-40B4-BE49-F238E27FC236}">
                    <a16:creationId xmlns:a16="http://schemas.microsoft.com/office/drawing/2014/main" id="{0BE2A400-FD33-4CF2-BA4B-CC2E8A69C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831" y="4602163"/>
                <a:ext cx="33338" cy="666750"/>
              </a:xfrm>
              <a:custGeom>
                <a:avLst/>
                <a:gdLst>
                  <a:gd name="T0" fmla="*/ 16669 w 6"/>
                  <a:gd name="T1" fmla="*/ 0 h 122"/>
                  <a:gd name="T2" fmla="*/ 16669 w 6"/>
                  <a:gd name="T3" fmla="*/ 666750 h 122"/>
                  <a:gd name="T4" fmla="*/ 16669 w 6"/>
                  <a:gd name="T5" fmla="*/ 0 h 1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22">
                    <a:moveTo>
                      <a:pt x="3" y="0"/>
                    </a:moveTo>
                    <a:cubicBezTo>
                      <a:pt x="5" y="53"/>
                      <a:pt x="6" y="71"/>
                      <a:pt x="3" y="122"/>
                    </a:cubicBezTo>
                    <a:cubicBezTo>
                      <a:pt x="1" y="70"/>
                      <a:pt x="0" y="54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8" name="文本框 33">
                <a:extLst>
                  <a:ext uri="{FF2B5EF4-FFF2-40B4-BE49-F238E27FC236}">
                    <a16:creationId xmlns:a16="http://schemas.microsoft.com/office/drawing/2014/main" id="{86DA3E89-88A3-47B1-8C9E-69BE7476F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86291">
                <a:off x="3837428" y="4455392"/>
                <a:ext cx="2978611" cy="69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zh-CN" sz="16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2025 год</a:t>
                </a:r>
                <a:endPara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6" name="组合 2">
              <a:extLst>
                <a:ext uri="{FF2B5EF4-FFF2-40B4-BE49-F238E27FC236}">
                  <a16:creationId xmlns:a16="http://schemas.microsoft.com/office/drawing/2014/main" id="{F20AB511-D927-4AD7-998A-DD6B10E1D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8925" y="1265238"/>
              <a:ext cx="4954588" cy="1906587"/>
              <a:chOff x="3618706" y="1570038"/>
              <a:chExt cx="4954588" cy="1906587"/>
            </a:xfrm>
          </p:grpSpPr>
          <p:sp>
            <p:nvSpPr>
              <p:cNvPr id="1105" name="Freeform 10">
                <a:extLst>
                  <a:ext uri="{FF2B5EF4-FFF2-40B4-BE49-F238E27FC236}">
                    <a16:creationId xmlns:a16="http://schemas.microsoft.com/office/drawing/2014/main" id="{A84BD65E-2327-4DF3-AD48-235AC14A2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2330450"/>
                <a:ext cx="4954588" cy="1146175"/>
              </a:xfrm>
              <a:custGeom>
                <a:avLst/>
                <a:gdLst>
                  <a:gd name="T0" fmla="*/ 0 w 3121"/>
                  <a:gd name="T1" fmla="*/ 440 h 722"/>
                  <a:gd name="T2" fmla="*/ 1920 w 3121"/>
                  <a:gd name="T3" fmla="*/ 0 h 722"/>
                  <a:gd name="T4" fmla="*/ 3121 w 3121"/>
                  <a:gd name="T5" fmla="*/ 423 h 722"/>
                  <a:gd name="T6" fmla="*/ 1920 w 3121"/>
                  <a:gd name="T7" fmla="*/ 722 h 722"/>
                  <a:gd name="T8" fmla="*/ 0 w 3121"/>
                  <a:gd name="T9" fmla="*/ 44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1" h="722">
                    <a:moveTo>
                      <a:pt x="0" y="440"/>
                    </a:moveTo>
                    <a:lnTo>
                      <a:pt x="1920" y="0"/>
                    </a:lnTo>
                    <a:lnTo>
                      <a:pt x="3121" y="423"/>
                    </a:lnTo>
                    <a:lnTo>
                      <a:pt x="1920" y="722"/>
                    </a:lnTo>
                    <a:lnTo>
                      <a:pt x="0" y="440"/>
                    </a:lnTo>
                    <a:close/>
                  </a:path>
                </a:pathLst>
              </a:custGeom>
              <a:solidFill>
                <a:srgbClr val="145D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6" name="Freeform 15">
                <a:extLst>
                  <a:ext uri="{FF2B5EF4-FFF2-40B4-BE49-F238E27FC236}">
                    <a16:creationId xmlns:a16="http://schemas.microsoft.com/office/drawing/2014/main" id="{59E9ADDF-55C9-4D02-9AA0-1E9F1729F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1576388"/>
                <a:ext cx="1906588" cy="1425575"/>
              </a:xfrm>
              <a:custGeom>
                <a:avLst/>
                <a:gdLst>
                  <a:gd name="T0" fmla="*/ 1201 w 1201"/>
                  <a:gd name="T1" fmla="*/ 619 h 898"/>
                  <a:gd name="T2" fmla="*/ 0 w 1201"/>
                  <a:gd name="T3" fmla="*/ 0 h 898"/>
                  <a:gd name="T4" fmla="*/ 0 w 1201"/>
                  <a:gd name="T5" fmla="*/ 475 h 898"/>
                  <a:gd name="T6" fmla="*/ 1201 w 1201"/>
                  <a:gd name="T7" fmla="*/ 898 h 898"/>
                  <a:gd name="T8" fmla="*/ 1201 w 1201"/>
                  <a:gd name="T9" fmla="*/ 619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1" h="898">
                    <a:moveTo>
                      <a:pt x="1201" y="619"/>
                    </a:moveTo>
                    <a:lnTo>
                      <a:pt x="0" y="0"/>
                    </a:lnTo>
                    <a:lnTo>
                      <a:pt x="0" y="475"/>
                    </a:lnTo>
                    <a:lnTo>
                      <a:pt x="1201" y="898"/>
                    </a:lnTo>
                    <a:lnTo>
                      <a:pt x="1201" y="619"/>
                    </a:lnTo>
                    <a:close/>
                  </a:path>
                </a:pathLst>
              </a:custGeom>
              <a:solidFill>
                <a:srgbClr val="2099A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7" name="Freeform 16">
                <a:extLst>
                  <a:ext uri="{FF2B5EF4-FFF2-40B4-BE49-F238E27FC236}">
                    <a16:creationId xmlns:a16="http://schemas.microsoft.com/office/drawing/2014/main" id="{C3758F20-8FF8-4FEF-ADFF-247A1B7B3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1576388"/>
                <a:ext cx="3048000" cy="1452562"/>
              </a:xfrm>
              <a:custGeom>
                <a:avLst/>
                <a:gdLst>
                  <a:gd name="T0" fmla="*/ 0 w 1920"/>
                  <a:gd name="T1" fmla="*/ 609 h 915"/>
                  <a:gd name="T2" fmla="*/ 1920 w 1920"/>
                  <a:gd name="T3" fmla="*/ 0 h 915"/>
                  <a:gd name="T4" fmla="*/ 1920 w 1920"/>
                  <a:gd name="T5" fmla="*/ 475 h 915"/>
                  <a:gd name="T6" fmla="*/ 0 w 1920"/>
                  <a:gd name="T7" fmla="*/ 915 h 915"/>
                  <a:gd name="T8" fmla="*/ 0 w 1920"/>
                  <a:gd name="T9" fmla="*/ 609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915">
                    <a:moveTo>
                      <a:pt x="0" y="609"/>
                    </a:moveTo>
                    <a:lnTo>
                      <a:pt x="1920" y="0"/>
                    </a:lnTo>
                    <a:lnTo>
                      <a:pt x="1920" y="475"/>
                    </a:lnTo>
                    <a:lnTo>
                      <a:pt x="0" y="915"/>
                    </a:lnTo>
                    <a:lnTo>
                      <a:pt x="0" y="609"/>
                    </a:lnTo>
                    <a:close/>
                  </a:path>
                </a:pathLst>
              </a:custGeom>
              <a:solidFill>
                <a:srgbClr val="07C1D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8" name="Freeform 17">
                <a:extLst>
                  <a:ext uri="{FF2B5EF4-FFF2-40B4-BE49-F238E27FC236}">
                    <a16:creationId xmlns:a16="http://schemas.microsoft.com/office/drawing/2014/main" id="{08D1BB2F-5DF9-493A-9920-FBDFA1076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2330450"/>
                <a:ext cx="3048000" cy="693738"/>
              </a:xfrm>
              <a:custGeom>
                <a:avLst/>
                <a:gdLst>
                  <a:gd name="T0" fmla="*/ 3048000 w 558"/>
                  <a:gd name="T1" fmla="*/ 0 h 127"/>
                  <a:gd name="T2" fmla="*/ 0 w 558"/>
                  <a:gd name="T3" fmla="*/ 693738 h 127"/>
                  <a:gd name="T4" fmla="*/ 3048000 w 558"/>
                  <a:gd name="T5" fmla="*/ 0 h 1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8" h="127">
                    <a:moveTo>
                      <a:pt x="558" y="0"/>
                    </a:moveTo>
                    <a:cubicBezTo>
                      <a:pt x="376" y="44"/>
                      <a:pt x="184" y="92"/>
                      <a:pt x="0" y="127"/>
                    </a:cubicBezTo>
                    <a:cubicBezTo>
                      <a:pt x="184" y="85"/>
                      <a:pt x="385" y="34"/>
                      <a:pt x="5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9" name="Freeform 21">
                <a:extLst>
                  <a:ext uri="{FF2B5EF4-FFF2-40B4-BE49-F238E27FC236}">
                    <a16:creationId xmlns:a16="http://schemas.microsoft.com/office/drawing/2014/main" id="{66661262-ACFE-4B89-8B19-6AF734FA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2330450"/>
                <a:ext cx="1906588" cy="666750"/>
              </a:xfrm>
              <a:custGeom>
                <a:avLst/>
                <a:gdLst>
                  <a:gd name="T0" fmla="*/ 0 w 349"/>
                  <a:gd name="T1" fmla="*/ 0 h 122"/>
                  <a:gd name="T2" fmla="*/ 1906588 w 349"/>
                  <a:gd name="T3" fmla="*/ 666750 h 122"/>
                  <a:gd name="T4" fmla="*/ 0 w 349"/>
                  <a:gd name="T5" fmla="*/ 0 h 1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9" h="122">
                    <a:moveTo>
                      <a:pt x="0" y="0"/>
                    </a:moveTo>
                    <a:cubicBezTo>
                      <a:pt x="111" y="44"/>
                      <a:pt x="236" y="87"/>
                      <a:pt x="349" y="122"/>
                    </a:cubicBezTo>
                    <a:cubicBezTo>
                      <a:pt x="237" y="80"/>
                      <a:pt x="106" y="3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0" name="Freeform 23">
                <a:extLst>
                  <a:ext uri="{FF2B5EF4-FFF2-40B4-BE49-F238E27FC236}">
                    <a16:creationId xmlns:a16="http://schemas.microsoft.com/office/drawing/2014/main" id="{6BFEA428-04EA-4BE0-810E-DBC5D87C7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831" y="1570038"/>
                <a:ext cx="33338" cy="754063"/>
              </a:xfrm>
              <a:custGeom>
                <a:avLst/>
                <a:gdLst>
                  <a:gd name="T0" fmla="*/ 16669 w 6"/>
                  <a:gd name="T1" fmla="*/ 0 h 138"/>
                  <a:gd name="T2" fmla="*/ 16669 w 6"/>
                  <a:gd name="T3" fmla="*/ 754063 h 138"/>
                  <a:gd name="T4" fmla="*/ 16669 w 6"/>
                  <a:gd name="T5" fmla="*/ 0 h 1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8">
                    <a:moveTo>
                      <a:pt x="3" y="0"/>
                    </a:moveTo>
                    <a:cubicBezTo>
                      <a:pt x="5" y="54"/>
                      <a:pt x="6" y="87"/>
                      <a:pt x="3" y="138"/>
                    </a:cubicBezTo>
                    <a:cubicBezTo>
                      <a:pt x="1" y="87"/>
                      <a:pt x="0" y="54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1" name="文本框 1">
                <a:extLst>
                  <a:ext uri="{FF2B5EF4-FFF2-40B4-BE49-F238E27FC236}">
                    <a16:creationId xmlns:a16="http://schemas.microsoft.com/office/drawing/2014/main" id="{5FB731DE-BD08-48A9-A623-7459419EAE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620040">
                <a:off x="3763897" y="2056187"/>
                <a:ext cx="2978611" cy="69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zh-CN" sz="1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2023 год</a:t>
                </a:r>
                <a:endPara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7" name="组合 3">
              <a:extLst>
                <a:ext uri="{FF2B5EF4-FFF2-40B4-BE49-F238E27FC236}">
                  <a16:creationId xmlns:a16="http://schemas.microsoft.com/office/drawing/2014/main" id="{1316F884-86D9-421F-B99C-9BD2F602F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8925" y="2713038"/>
              <a:ext cx="4954588" cy="1131887"/>
              <a:chOff x="3618706" y="3017838"/>
              <a:chExt cx="4954588" cy="1131888"/>
            </a:xfrm>
          </p:grpSpPr>
          <p:sp>
            <p:nvSpPr>
              <p:cNvPr id="1098" name="Freeform 8">
                <a:extLst>
                  <a:ext uri="{FF2B5EF4-FFF2-40B4-BE49-F238E27FC236}">
                    <a16:creationId xmlns:a16="http://schemas.microsoft.com/office/drawing/2014/main" id="{5E807D07-B7F1-4804-B4E5-450649264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3684589"/>
                <a:ext cx="4954588" cy="465137"/>
              </a:xfrm>
              <a:custGeom>
                <a:avLst/>
                <a:gdLst>
                  <a:gd name="T0" fmla="*/ 0 w 3121"/>
                  <a:gd name="T1" fmla="*/ 128 h 293"/>
                  <a:gd name="T2" fmla="*/ 1920 w 3121"/>
                  <a:gd name="T3" fmla="*/ 0 h 293"/>
                  <a:gd name="T4" fmla="*/ 3121 w 3121"/>
                  <a:gd name="T5" fmla="*/ 114 h 293"/>
                  <a:gd name="T6" fmla="*/ 1917 w 3121"/>
                  <a:gd name="T7" fmla="*/ 293 h 293"/>
                  <a:gd name="T8" fmla="*/ 0 w 3121"/>
                  <a:gd name="T9" fmla="*/ 12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1" h="293">
                    <a:moveTo>
                      <a:pt x="0" y="128"/>
                    </a:moveTo>
                    <a:lnTo>
                      <a:pt x="1920" y="0"/>
                    </a:lnTo>
                    <a:lnTo>
                      <a:pt x="3121" y="114"/>
                    </a:lnTo>
                    <a:lnTo>
                      <a:pt x="1917" y="293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6C6B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99" name="Freeform 13">
                <a:extLst>
                  <a:ext uri="{FF2B5EF4-FFF2-40B4-BE49-F238E27FC236}">
                    <a16:creationId xmlns:a16="http://schemas.microsoft.com/office/drawing/2014/main" id="{EAFCCEAD-4826-4AAB-8D28-24F57B14D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3017838"/>
                <a:ext cx="1906588" cy="847726"/>
              </a:xfrm>
              <a:custGeom>
                <a:avLst/>
                <a:gdLst>
                  <a:gd name="T0" fmla="*/ 1201 w 1201"/>
                  <a:gd name="T1" fmla="*/ 327 h 534"/>
                  <a:gd name="T2" fmla="*/ 0 w 1201"/>
                  <a:gd name="T3" fmla="*/ 0 h 534"/>
                  <a:gd name="T4" fmla="*/ 0 w 1201"/>
                  <a:gd name="T5" fmla="*/ 420 h 534"/>
                  <a:gd name="T6" fmla="*/ 1201 w 1201"/>
                  <a:gd name="T7" fmla="*/ 534 h 534"/>
                  <a:gd name="T8" fmla="*/ 1201 w 1201"/>
                  <a:gd name="T9" fmla="*/ 32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1" h="534">
                    <a:moveTo>
                      <a:pt x="1201" y="327"/>
                    </a:moveTo>
                    <a:lnTo>
                      <a:pt x="0" y="0"/>
                    </a:lnTo>
                    <a:lnTo>
                      <a:pt x="0" y="420"/>
                    </a:lnTo>
                    <a:lnTo>
                      <a:pt x="1201" y="534"/>
                    </a:lnTo>
                    <a:lnTo>
                      <a:pt x="1201" y="327"/>
                    </a:lnTo>
                    <a:close/>
                  </a:path>
                </a:pathLst>
              </a:custGeom>
              <a:solidFill>
                <a:srgbClr val="96938B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0" name="Freeform 14">
                <a:extLst>
                  <a:ext uri="{FF2B5EF4-FFF2-40B4-BE49-F238E27FC236}">
                    <a16:creationId xmlns:a16="http://schemas.microsoft.com/office/drawing/2014/main" id="{17A13E82-071B-4FE4-951A-ED80FC1F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3017838"/>
                <a:ext cx="3048000" cy="869951"/>
              </a:xfrm>
              <a:custGeom>
                <a:avLst/>
                <a:gdLst>
                  <a:gd name="T0" fmla="*/ 0 w 1920"/>
                  <a:gd name="T1" fmla="*/ 317 h 548"/>
                  <a:gd name="T2" fmla="*/ 1920 w 1920"/>
                  <a:gd name="T3" fmla="*/ 0 h 548"/>
                  <a:gd name="T4" fmla="*/ 1920 w 1920"/>
                  <a:gd name="T5" fmla="*/ 420 h 548"/>
                  <a:gd name="T6" fmla="*/ 0 w 1920"/>
                  <a:gd name="T7" fmla="*/ 548 h 548"/>
                  <a:gd name="T8" fmla="*/ 0 w 1920"/>
                  <a:gd name="T9" fmla="*/ 317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548">
                    <a:moveTo>
                      <a:pt x="0" y="317"/>
                    </a:moveTo>
                    <a:lnTo>
                      <a:pt x="1920" y="0"/>
                    </a:lnTo>
                    <a:lnTo>
                      <a:pt x="1920" y="420"/>
                    </a:lnTo>
                    <a:lnTo>
                      <a:pt x="0" y="548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D7D3C8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1" name="Freeform 18">
                <a:extLst>
                  <a:ext uri="{FF2B5EF4-FFF2-40B4-BE49-F238E27FC236}">
                    <a16:creationId xmlns:a16="http://schemas.microsoft.com/office/drawing/2014/main" id="{9C92FCDD-3DAF-413F-93C2-60073002C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3684588"/>
                <a:ext cx="3048000" cy="196850"/>
              </a:xfrm>
              <a:custGeom>
                <a:avLst/>
                <a:gdLst>
                  <a:gd name="T0" fmla="*/ 3048000 w 558"/>
                  <a:gd name="T1" fmla="*/ 0 h 36"/>
                  <a:gd name="T2" fmla="*/ 0 w 558"/>
                  <a:gd name="T3" fmla="*/ 196850 h 36"/>
                  <a:gd name="T4" fmla="*/ 3048000 w 558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8" h="36">
                    <a:moveTo>
                      <a:pt x="558" y="0"/>
                    </a:moveTo>
                    <a:cubicBezTo>
                      <a:pt x="372" y="13"/>
                      <a:pt x="187" y="30"/>
                      <a:pt x="0" y="36"/>
                    </a:cubicBezTo>
                    <a:cubicBezTo>
                      <a:pt x="188" y="24"/>
                      <a:pt x="382" y="6"/>
                      <a:pt x="5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2" name="Freeform 22">
                <a:extLst>
                  <a:ext uri="{FF2B5EF4-FFF2-40B4-BE49-F238E27FC236}">
                    <a16:creationId xmlns:a16="http://schemas.microsoft.com/office/drawing/2014/main" id="{FF20D027-0D1F-463E-B943-20E0F25C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3684588"/>
                <a:ext cx="1895475" cy="180975"/>
              </a:xfrm>
              <a:custGeom>
                <a:avLst/>
                <a:gdLst>
                  <a:gd name="T0" fmla="*/ 0 w 347"/>
                  <a:gd name="T1" fmla="*/ 0 h 33"/>
                  <a:gd name="T2" fmla="*/ 1895475 w 347"/>
                  <a:gd name="T3" fmla="*/ 180975 h 33"/>
                  <a:gd name="T4" fmla="*/ 0 w 347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7" h="33">
                    <a:moveTo>
                      <a:pt x="0" y="0"/>
                    </a:moveTo>
                    <a:cubicBezTo>
                      <a:pt x="114" y="13"/>
                      <a:pt x="233" y="26"/>
                      <a:pt x="347" y="33"/>
                    </a:cubicBezTo>
                    <a:cubicBezTo>
                      <a:pt x="233" y="21"/>
                      <a:pt x="108" y="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3" name="Freeform 24">
                <a:extLst>
                  <a:ext uri="{FF2B5EF4-FFF2-40B4-BE49-F238E27FC236}">
                    <a16:creationId xmlns:a16="http://schemas.microsoft.com/office/drawing/2014/main" id="{C7F29BFE-8477-4E04-874B-48F105DB3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831" y="3017838"/>
                <a:ext cx="33338" cy="666750"/>
              </a:xfrm>
              <a:custGeom>
                <a:avLst/>
                <a:gdLst>
                  <a:gd name="T0" fmla="*/ 16669 w 6"/>
                  <a:gd name="T1" fmla="*/ 0 h 122"/>
                  <a:gd name="T2" fmla="*/ 16669 w 6"/>
                  <a:gd name="T3" fmla="*/ 666750 h 122"/>
                  <a:gd name="T4" fmla="*/ 16669 w 6"/>
                  <a:gd name="T5" fmla="*/ 0 h 1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22">
                    <a:moveTo>
                      <a:pt x="3" y="0"/>
                    </a:moveTo>
                    <a:cubicBezTo>
                      <a:pt x="5" y="53"/>
                      <a:pt x="6" y="71"/>
                      <a:pt x="3" y="122"/>
                    </a:cubicBezTo>
                    <a:cubicBezTo>
                      <a:pt x="1" y="70"/>
                      <a:pt x="0" y="54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4" name="文本框 32">
                <a:extLst>
                  <a:ext uri="{FF2B5EF4-FFF2-40B4-BE49-F238E27FC236}">
                    <a16:creationId xmlns:a16="http://schemas.microsoft.com/office/drawing/2014/main" id="{6081D2CC-DA38-45E7-B5EE-3524408009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88924">
                <a:off x="3947809" y="3168555"/>
                <a:ext cx="2978611" cy="691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zh-CN" sz="1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2024 год</a:t>
                </a:r>
                <a:endPara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5" name="Freeform 15">
            <a:extLst>
              <a:ext uri="{FF2B5EF4-FFF2-40B4-BE49-F238E27FC236}">
                <a16:creationId xmlns:a16="http://schemas.microsoft.com/office/drawing/2014/main" id="{59E9ADDF-55C9-4D02-9AA0-1E9F1729FFB3}"/>
              </a:ext>
            </a:extLst>
          </p:cNvPr>
          <p:cNvSpPr>
            <a:spLocks/>
          </p:cNvSpPr>
          <p:nvPr/>
        </p:nvSpPr>
        <p:spPr bwMode="auto">
          <a:xfrm>
            <a:off x="6020828" y="1068216"/>
            <a:ext cx="697528" cy="600039"/>
          </a:xfrm>
          <a:custGeom>
            <a:avLst/>
            <a:gdLst>
              <a:gd name="T0" fmla="*/ 1201 w 1201"/>
              <a:gd name="T1" fmla="*/ 619 h 898"/>
              <a:gd name="T2" fmla="*/ 0 w 1201"/>
              <a:gd name="T3" fmla="*/ 0 h 898"/>
              <a:gd name="T4" fmla="*/ 0 w 1201"/>
              <a:gd name="T5" fmla="*/ 475 h 898"/>
              <a:gd name="T6" fmla="*/ 1201 w 1201"/>
              <a:gd name="T7" fmla="*/ 898 h 898"/>
              <a:gd name="T8" fmla="*/ 1201 w 1201"/>
              <a:gd name="T9" fmla="*/ 619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1" h="898">
                <a:moveTo>
                  <a:pt x="1201" y="619"/>
                </a:moveTo>
                <a:lnTo>
                  <a:pt x="0" y="0"/>
                </a:lnTo>
                <a:lnTo>
                  <a:pt x="0" y="475"/>
                </a:lnTo>
                <a:lnTo>
                  <a:pt x="1201" y="898"/>
                </a:lnTo>
                <a:lnTo>
                  <a:pt x="1201" y="619"/>
                </a:lnTo>
                <a:close/>
              </a:path>
            </a:pathLst>
          </a:custGeom>
          <a:solidFill>
            <a:srgbClr val="6C567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0364" y="84625"/>
            <a:ext cx="7315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6600"/>
                </a:solidFill>
              </a:rPr>
              <a:t>Субсидии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на 2024 - 2026 годы (тыс.руб.)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7" name="Freeform 16">
            <a:extLst>
              <a:ext uri="{FF2B5EF4-FFF2-40B4-BE49-F238E27FC236}">
                <a16:creationId xmlns:a16="http://schemas.microsoft.com/office/drawing/2014/main" id="{C3758F20-8FF8-4FEF-ADFF-247A1B7B3E77}"/>
              </a:ext>
            </a:extLst>
          </p:cNvPr>
          <p:cNvSpPr>
            <a:spLocks/>
          </p:cNvSpPr>
          <p:nvPr/>
        </p:nvSpPr>
        <p:spPr bwMode="auto">
          <a:xfrm rot="21346271">
            <a:off x="4941872" y="1093595"/>
            <a:ext cx="1115115" cy="611398"/>
          </a:xfrm>
          <a:custGeom>
            <a:avLst/>
            <a:gdLst>
              <a:gd name="T0" fmla="*/ 0 w 1920"/>
              <a:gd name="T1" fmla="*/ 609 h 915"/>
              <a:gd name="T2" fmla="*/ 1920 w 1920"/>
              <a:gd name="T3" fmla="*/ 0 h 915"/>
              <a:gd name="T4" fmla="*/ 1920 w 1920"/>
              <a:gd name="T5" fmla="*/ 475 h 915"/>
              <a:gd name="T6" fmla="*/ 0 w 1920"/>
              <a:gd name="T7" fmla="*/ 915 h 915"/>
              <a:gd name="T8" fmla="*/ 0 w 1920"/>
              <a:gd name="T9" fmla="*/ 60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915">
                <a:moveTo>
                  <a:pt x="0" y="609"/>
                </a:moveTo>
                <a:lnTo>
                  <a:pt x="1920" y="0"/>
                </a:lnTo>
                <a:lnTo>
                  <a:pt x="1920" y="475"/>
                </a:lnTo>
                <a:lnTo>
                  <a:pt x="0" y="915"/>
                </a:lnTo>
                <a:lnTo>
                  <a:pt x="0" y="609"/>
                </a:lnTo>
                <a:close/>
              </a:path>
            </a:pathLst>
          </a:custGeom>
          <a:solidFill>
            <a:srgbClr val="6C567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6" name="文本框 1">
            <a:extLst>
              <a:ext uri="{FF2B5EF4-FFF2-40B4-BE49-F238E27FC236}">
                <a16:creationId xmlns:a16="http://schemas.microsoft.com/office/drawing/2014/main" id="{5FB731DE-BD08-48A9-A623-7459419EAEB8}"/>
              </a:ext>
            </a:extLst>
          </p:cNvPr>
          <p:cNvSpPr txBox="1">
            <a:spLocks noChangeArrowheads="1"/>
          </p:cNvSpPr>
          <p:nvPr/>
        </p:nvSpPr>
        <p:spPr bwMode="auto">
          <a:xfrm rot="20237777">
            <a:off x="5000074" y="1218825"/>
            <a:ext cx="10647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 год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文本框 61"/>
          <p:cNvSpPr txBox="1"/>
          <p:nvPr/>
        </p:nvSpPr>
        <p:spPr>
          <a:xfrm>
            <a:off x="6707755" y="2350174"/>
            <a:ext cx="855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209 351,0</a:t>
            </a:r>
            <a:endParaRPr lang="zh-CN" altLang="en-US" sz="1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4" name="文本框 61"/>
          <p:cNvSpPr txBox="1"/>
          <p:nvPr/>
        </p:nvSpPr>
        <p:spPr>
          <a:xfrm>
            <a:off x="6758823" y="2802218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0,0</a:t>
            </a:r>
            <a:endParaRPr lang="zh-CN" altLang="en-US" sz="1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6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59668" y="3141764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30" name="文本框 47"/>
          <p:cNvSpPr txBox="1"/>
          <p:nvPr/>
        </p:nvSpPr>
        <p:spPr>
          <a:xfrm>
            <a:off x="8629729" y="2291719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26 774,0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31" name="文本框 47"/>
          <p:cNvSpPr txBox="1"/>
          <p:nvPr/>
        </p:nvSpPr>
        <p:spPr>
          <a:xfrm>
            <a:off x="8623120" y="2786141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26 183,8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32" name="文本框 40"/>
          <p:cNvSpPr txBox="1"/>
          <p:nvPr/>
        </p:nvSpPr>
        <p:spPr>
          <a:xfrm>
            <a:off x="9576551" y="2263197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6600"/>
                </a:solidFill>
              </a:rPr>
              <a:t>213,6</a:t>
            </a:r>
            <a:endParaRPr lang="zh-CN" altLang="en-US" sz="1000" b="1" dirty="0">
              <a:solidFill>
                <a:srgbClr val="FF6600"/>
              </a:solidFill>
            </a:endParaRPr>
          </a:p>
        </p:txBody>
      </p:sp>
      <p:sp>
        <p:nvSpPr>
          <p:cNvPr id="133" name="文本框 40"/>
          <p:cNvSpPr txBox="1"/>
          <p:nvPr/>
        </p:nvSpPr>
        <p:spPr>
          <a:xfrm>
            <a:off x="9587258" y="2800889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6600"/>
                </a:solidFill>
              </a:rPr>
              <a:t>213,9</a:t>
            </a:r>
            <a:endParaRPr lang="zh-CN" altLang="en-US" sz="1000" b="1" dirty="0">
              <a:solidFill>
                <a:srgbClr val="FF66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1522663" y="2739607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92 302,0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1542550" y="3184677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58 606,9</a:t>
            </a:r>
          </a:p>
        </p:txBody>
      </p:sp>
      <p:sp>
        <p:nvSpPr>
          <p:cNvPr id="136" name="文本框 128"/>
          <p:cNvSpPr txBox="1"/>
          <p:nvPr/>
        </p:nvSpPr>
        <p:spPr>
          <a:xfrm>
            <a:off x="6362851" y="350678"/>
            <a:ext cx="1326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Софинансирование капитальных вложений в объекты муниципальной собственности </a:t>
            </a:r>
            <a:endParaRPr lang="zh-CN" altLang="en-US" sz="9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7" name="文本框 128"/>
          <p:cNvSpPr txBox="1"/>
          <p:nvPr/>
        </p:nvSpPr>
        <p:spPr>
          <a:xfrm>
            <a:off x="10309466" y="586208"/>
            <a:ext cx="889143" cy="37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00B050"/>
                </a:solidFill>
              </a:rPr>
              <a:t>Прочие субсидии</a:t>
            </a:r>
            <a:endParaRPr lang="zh-CN" altLang="en-US" sz="900" b="1" dirty="0">
              <a:solidFill>
                <a:srgbClr val="00B050"/>
              </a:solidFill>
            </a:endParaRPr>
          </a:p>
        </p:txBody>
      </p:sp>
      <p:sp>
        <p:nvSpPr>
          <p:cNvPr id="138" name="文本框 128"/>
          <p:cNvSpPr txBox="1"/>
          <p:nvPr/>
        </p:nvSpPr>
        <p:spPr>
          <a:xfrm>
            <a:off x="9432177" y="495611"/>
            <a:ext cx="927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FF6600"/>
                </a:solidFill>
              </a:rPr>
              <a:t>На поддержку отрасли культуры</a:t>
            </a:r>
            <a:endParaRPr lang="zh-CN" altLang="en-US" sz="900" b="1" dirty="0">
              <a:solidFill>
                <a:srgbClr val="FF6600"/>
              </a:solidFill>
            </a:endParaRPr>
          </a:p>
        </p:txBody>
      </p:sp>
      <p:sp>
        <p:nvSpPr>
          <p:cNvPr id="139" name="文本框 128"/>
          <p:cNvSpPr txBox="1"/>
          <p:nvPr/>
        </p:nvSpPr>
        <p:spPr>
          <a:xfrm>
            <a:off x="8508118" y="435266"/>
            <a:ext cx="936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967A89"/>
                </a:solidFill>
              </a:rPr>
              <a:t>Бесплатное горячее питание обучающихся</a:t>
            </a:r>
            <a:endParaRPr lang="zh-CN" altLang="en-US" sz="900" b="1" dirty="0">
              <a:solidFill>
                <a:srgbClr val="967A89"/>
              </a:solidFill>
            </a:endParaRPr>
          </a:p>
        </p:txBody>
      </p:sp>
      <p:sp>
        <p:nvSpPr>
          <p:cNvPr id="141" name="文本框 61"/>
          <p:cNvSpPr txBox="1"/>
          <p:nvPr/>
        </p:nvSpPr>
        <p:spPr>
          <a:xfrm>
            <a:off x="6789713" y="3316272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0,0</a:t>
            </a:r>
            <a:endParaRPr lang="zh-CN" altLang="en-US" sz="10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3" name="文本框 47"/>
          <p:cNvSpPr txBox="1"/>
          <p:nvPr/>
        </p:nvSpPr>
        <p:spPr>
          <a:xfrm>
            <a:off x="8629729" y="3256156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25 955,2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44" name="文本框 40"/>
          <p:cNvSpPr txBox="1"/>
          <p:nvPr/>
        </p:nvSpPr>
        <p:spPr>
          <a:xfrm>
            <a:off x="9610742" y="3250659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6600"/>
                </a:solidFill>
              </a:rPr>
              <a:t>219,4</a:t>
            </a:r>
            <a:endParaRPr lang="zh-CN" altLang="en-US" sz="1000" b="1" dirty="0">
              <a:solidFill>
                <a:srgbClr val="FF6600"/>
              </a:solidFill>
            </a:endParaRPr>
          </a:p>
        </p:txBody>
      </p:sp>
      <p:sp>
        <p:nvSpPr>
          <p:cNvPr id="145" name="文本框 40"/>
          <p:cNvSpPr txBox="1"/>
          <p:nvPr/>
        </p:nvSpPr>
        <p:spPr>
          <a:xfrm>
            <a:off x="10358613" y="1270510"/>
            <a:ext cx="860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137 379,9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6" name="文本框 40"/>
          <p:cNvSpPr txBox="1"/>
          <p:nvPr/>
        </p:nvSpPr>
        <p:spPr>
          <a:xfrm>
            <a:off x="10388074" y="1778321"/>
            <a:ext cx="817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220 249,6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7" name="文本框 40"/>
          <p:cNvSpPr txBox="1"/>
          <p:nvPr/>
        </p:nvSpPr>
        <p:spPr>
          <a:xfrm>
            <a:off x="10413372" y="2242713"/>
            <a:ext cx="805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69 038,8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8" name="文本框 40"/>
          <p:cNvSpPr txBox="1"/>
          <p:nvPr/>
        </p:nvSpPr>
        <p:spPr>
          <a:xfrm>
            <a:off x="10455576" y="2793780"/>
            <a:ext cx="808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65 904,3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9" name="文本框 40"/>
          <p:cNvSpPr txBox="1"/>
          <p:nvPr/>
        </p:nvSpPr>
        <p:spPr>
          <a:xfrm>
            <a:off x="10452056" y="3266912"/>
            <a:ext cx="824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32 432,3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 rot="20398627" flipH="1">
            <a:off x="5204069" y="4544665"/>
            <a:ext cx="6389089" cy="1542466"/>
          </a:xfrm>
          <a:prstGeom prst="curvedUpArrow">
            <a:avLst>
              <a:gd name="adj1" fmla="val 25000"/>
              <a:gd name="adj2" fmla="val 79117"/>
              <a:gd name="adj3" fmla="val 356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3" name="文本框 128"/>
          <p:cNvSpPr txBox="1"/>
          <p:nvPr/>
        </p:nvSpPr>
        <p:spPr>
          <a:xfrm>
            <a:off x="7357587" y="449063"/>
            <a:ext cx="132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C00000"/>
                </a:solidFill>
              </a:rPr>
              <a:t>Модернизация школьных </a:t>
            </a:r>
          </a:p>
          <a:p>
            <a:pPr algn="ctr"/>
            <a:r>
              <a:rPr lang="ru-RU" altLang="zh-CN" sz="900" b="1" dirty="0">
                <a:solidFill>
                  <a:srgbClr val="C00000"/>
                </a:solidFill>
              </a:rPr>
              <a:t>систем </a:t>
            </a:r>
          </a:p>
          <a:p>
            <a:pPr algn="ctr"/>
            <a:r>
              <a:rPr lang="ru-RU" altLang="zh-CN" sz="900" b="1" dirty="0">
                <a:solidFill>
                  <a:srgbClr val="C00000"/>
                </a:solidFill>
              </a:rPr>
              <a:t>образования</a:t>
            </a:r>
            <a:endParaRPr lang="zh-CN" altLang="en-US" sz="900" b="1" dirty="0">
              <a:solidFill>
                <a:srgbClr val="C00000"/>
              </a:solidFill>
            </a:endParaRPr>
          </a:p>
        </p:txBody>
      </p:sp>
      <p:sp>
        <p:nvSpPr>
          <p:cNvPr id="94" name="文本框 61"/>
          <p:cNvSpPr txBox="1"/>
          <p:nvPr/>
        </p:nvSpPr>
        <p:spPr>
          <a:xfrm>
            <a:off x="7673226" y="1291758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118 269,0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5" name="文本框 61"/>
          <p:cNvSpPr txBox="1"/>
          <p:nvPr/>
        </p:nvSpPr>
        <p:spPr>
          <a:xfrm>
            <a:off x="7665651" y="1812467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6" name="文本框 61"/>
          <p:cNvSpPr txBox="1"/>
          <p:nvPr/>
        </p:nvSpPr>
        <p:spPr>
          <a:xfrm>
            <a:off x="7657031" y="2309985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7" name="文本框 61"/>
          <p:cNvSpPr txBox="1"/>
          <p:nvPr/>
        </p:nvSpPr>
        <p:spPr>
          <a:xfrm>
            <a:off x="7674544" y="2797962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8" name="文本框 61"/>
          <p:cNvSpPr txBox="1"/>
          <p:nvPr/>
        </p:nvSpPr>
        <p:spPr>
          <a:xfrm>
            <a:off x="7690656" y="3299691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121" name="文本框 33">
            <a:extLst>
              <a:ext uri="{FF2B5EF4-FFF2-40B4-BE49-F238E27FC236}">
                <a16:creationId xmlns:a16="http://schemas.microsoft.com/office/drawing/2014/main" id="{86DA3E89-88A3-47B1-8C9E-69BE7476FFE5}"/>
              </a:ext>
            </a:extLst>
          </p:cNvPr>
          <p:cNvSpPr txBox="1">
            <a:spLocks noChangeArrowheads="1"/>
          </p:cNvSpPr>
          <p:nvPr/>
        </p:nvSpPr>
        <p:spPr bwMode="auto">
          <a:xfrm rot="937269">
            <a:off x="5071738" y="3499282"/>
            <a:ext cx="10647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 год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128">
            <a:extLst>
              <a:ext uri="{FF2B5EF4-FFF2-40B4-BE49-F238E27FC236}">
                <a16:creationId xmlns:a16="http://schemas.microsoft.com/office/drawing/2014/main" id="{27D6A1AB-45FB-495C-B35F-135B7E17F3F9}"/>
              </a:ext>
            </a:extLst>
          </p:cNvPr>
          <p:cNvSpPr txBox="1"/>
          <p:nvPr/>
        </p:nvSpPr>
        <p:spPr>
          <a:xfrm>
            <a:off x="11385528" y="653763"/>
            <a:ext cx="88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chemeClr val="accent2">
                    <a:lumMod val="50000"/>
                  </a:schemeClr>
                </a:solidFill>
              </a:rPr>
              <a:t>ИТОГО</a:t>
            </a:r>
            <a:endParaRPr lang="zh-CN" alt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9823" y="72768"/>
            <a:ext cx="5749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6600"/>
                </a:solidFill>
              </a:rPr>
              <a:t>Субвенции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на 2022 - 2026 годы (тыс.руб.)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2" name="Group 737"/>
          <p:cNvGrpSpPr>
            <a:grpSpLocks noChangeAspect="1"/>
          </p:cNvGrpSpPr>
          <p:nvPr/>
        </p:nvGrpSpPr>
        <p:grpSpPr bwMode="auto">
          <a:xfrm>
            <a:off x="5520663" y="497697"/>
            <a:ext cx="6561077" cy="6182709"/>
            <a:chOff x="2105" y="527"/>
            <a:chExt cx="3468" cy="3268"/>
          </a:xfrm>
        </p:grpSpPr>
        <p:sp>
          <p:nvSpPr>
            <p:cNvPr id="83" name="AutoShape 736"/>
            <p:cNvSpPr>
              <a:spLocks noChangeAspect="1" noChangeArrowheads="1" noTextEdit="1"/>
            </p:cNvSpPr>
            <p:nvPr/>
          </p:nvSpPr>
          <p:spPr bwMode="auto">
            <a:xfrm>
              <a:off x="2107" y="527"/>
              <a:ext cx="3466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4" name="Freeform 738"/>
            <p:cNvSpPr>
              <a:spLocks noEditPoints="1"/>
            </p:cNvSpPr>
            <p:nvPr/>
          </p:nvSpPr>
          <p:spPr bwMode="auto">
            <a:xfrm>
              <a:off x="2105" y="2581"/>
              <a:ext cx="333" cy="478"/>
            </a:xfrm>
            <a:custGeom>
              <a:avLst/>
              <a:gdLst>
                <a:gd name="T0" fmla="*/ 50 w 141"/>
                <a:gd name="T1" fmla="*/ 181 h 202"/>
                <a:gd name="T2" fmla="*/ 61 w 141"/>
                <a:gd name="T3" fmla="*/ 177 h 202"/>
                <a:gd name="T4" fmla="*/ 58 w 141"/>
                <a:gd name="T5" fmla="*/ 195 h 202"/>
                <a:gd name="T6" fmla="*/ 131 w 141"/>
                <a:gd name="T7" fmla="*/ 171 h 202"/>
                <a:gd name="T8" fmla="*/ 100 w 141"/>
                <a:gd name="T9" fmla="*/ 173 h 202"/>
                <a:gd name="T10" fmla="*/ 83 w 141"/>
                <a:gd name="T11" fmla="*/ 168 h 202"/>
                <a:gd name="T12" fmla="*/ 88 w 141"/>
                <a:gd name="T13" fmla="*/ 167 h 202"/>
                <a:gd name="T14" fmla="*/ 82 w 141"/>
                <a:gd name="T15" fmla="*/ 185 h 202"/>
                <a:gd name="T16" fmla="*/ 121 w 141"/>
                <a:gd name="T17" fmla="*/ 150 h 202"/>
                <a:gd name="T18" fmla="*/ 131 w 141"/>
                <a:gd name="T19" fmla="*/ 148 h 202"/>
                <a:gd name="T20" fmla="*/ 131 w 141"/>
                <a:gd name="T21" fmla="*/ 148 h 202"/>
                <a:gd name="T22" fmla="*/ 95 w 141"/>
                <a:gd name="T23" fmla="*/ 122 h 202"/>
                <a:gd name="T24" fmla="*/ 38 w 141"/>
                <a:gd name="T25" fmla="*/ 115 h 202"/>
                <a:gd name="T26" fmla="*/ 31 w 141"/>
                <a:gd name="T27" fmla="*/ 113 h 202"/>
                <a:gd name="T28" fmla="*/ 92 w 141"/>
                <a:gd name="T29" fmla="*/ 114 h 202"/>
                <a:gd name="T30" fmla="*/ 92 w 141"/>
                <a:gd name="T31" fmla="*/ 114 h 202"/>
                <a:gd name="T32" fmla="*/ 85 w 141"/>
                <a:gd name="T33" fmla="*/ 109 h 202"/>
                <a:gd name="T34" fmla="*/ 63 w 141"/>
                <a:gd name="T35" fmla="*/ 101 h 202"/>
                <a:gd name="T36" fmla="*/ 72 w 141"/>
                <a:gd name="T37" fmla="*/ 107 h 202"/>
                <a:gd name="T38" fmla="*/ 72 w 141"/>
                <a:gd name="T39" fmla="*/ 107 h 202"/>
                <a:gd name="T40" fmla="*/ 33 w 141"/>
                <a:gd name="T41" fmla="*/ 62 h 202"/>
                <a:gd name="T42" fmla="*/ 51 w 141"/>
                <a:gd name="T43" fmla="*/ 45 h 202"/>
                <a:gd name="T44" fmla="*/ 37 w 141"/>
                <a:gd name="T45" fmla="*/ 75 h 202"/>
                <a:gd name="T46" fmla="*/ 57 w 141"/>
                <a:gd name="T47" fmla="*/ 55 h 202"/>
                <a:gd name="T48" fmla="*/ 62 w 141"/>
                <a:gd name="T49" fmla="*/ 53 h 202"/>
                <a:gd name="T50" fmla="*/ 84 w 141"/>
                <a:gd name="T51" fmla="*/ 41 h 202"/>
                <a:gd name="T52" fmla="*/ 35 w 141"/>
                <a:gd name="T53" fmla="*/ 102 h 202"/>
                <a:gd name="T54" fmla="*/ 17 w 141"/>
                <a:gd name="T55" fmla="*/ 37 h 202"/>
                <a:gd name="T56" fmla="*/ 16 w 141"/>
                <a:gd name="T57" fmla="*/ 36 h 202"/>
                <a:gd name="T58" fmla="*/ 36 w 141"/>
                <a:gd name="T59" fmla="*/ 28 h 202"/>
                <a:gd name="T60" fmla="*/ 40 w 141"/>
                <a:gd name="T61" fmla="*/ 46 h 202"/>
                <a:gd name="T62" fmla="*/ 29 w 141"/>
                <a:gd name="T63" fmla="*/ 79 h 202"/>
                <a:gd name="T64" fmla="*/ 87 w 141"/>
                <a:gd name="T65" fmla="*/ 71 h 202"/>
                <a:gd name="T66" fmla="*/ 114 w 141"/>
                <a:gd name="T67" fmla="*/ 142 h 202"/>
                <a:gd name="T68" fmla="*/ 113 w 141"/>
                <a:gd name="T69" fmla="*/ 144 h 202"/>
                <a:gd name="T70" fmla="*/ 128 w 141"/>
                <a:gd name="T71" fmla="*/ 167 h 202"/>
                <a:gd name="T72" fmla="*/ 94 w 141"/>
                <a:gd name="T73" fmla="*/ 157 h 202"/>
                <a:gd name="T74" fmla="*/ 50 w 141"/>
                <a:gd name="T75" fmla="*/ 151 h 202"/>
                <a:gd name="T76" fmla="*/ 98 w 141"/>
                <a:gd name="T77" fmla="*/ 125 h 202"/>
                <a:gd name="T78" fmla="*/ 84 w 141"/>
                <a:gd name="T79" fmla="*/ 95 h 202"/>
                <a:gd name="T80" fmla="*/ 36 w 141"/>
                <a:gd name="T81" fmla="*/ 102 h 202"/>
                <a:gd name="T82" fmla="*/ 2 w 141"/>
                <a:gd name="T83" fmla="*/ 16 h 202"/>
                <a:gd name="T84" fmla="*/ 1 w 141"/>
                <a:gd name="T85" fmla="*/ 17 h 202"/>
                <a:gd name="T86" fmla="*/ 2 w 141"/>
                <a:gd name="T87" fmla="*/ 19 h 202"/>
                <a:gd name="T88" fmla="*/ 8 w 141"/>
                <a:gd name="T89" fmla="*/ 92 h 202"/>
                <a:gd name="T90" fmla="*/ 24 w 141"/>
                <a:gd name="T91" fmla="*/ 114 h 202"/>
                <a:gd name="T92" fmla="*/ 38 w 141"/>
                <a:gd name="T93" fmla="*/ 119 h 202"/>
                <a:gd name="T94" fmla="*/ 77 w 141"/>
                <a:gd name="T95" fmla="*/ 112 h 202"/>
                <a:gd name="T96" fmla="*/ 87 w 141"/>
                <a:gd name="T97" fmla="*/ 115 h 202"/>
                <a:gd name="T98" fmla="*/ 87 w 141"/>
                <a:gd name="T99" fmla="*/ 130 h 202"/>
                <a:gd name="T100" fmla="*/ 55 w 141"/>
                <a:gd name="T101" fmla="*/ 198 h 202"/>
                <a:gd name="T102" fmla="*/ 57 w 141"/>
                <a:gd name="T103" fmla="*/ 199 h 202"/>
                <a:gd name="T104" fmla="*/ 60 w 141"/>
                <a:gd name="T105" fmla="*/ 198 h 202"/>
                <a:gd name="T106" fmla="*/ 116 w 141"/>
                <a:gd name="T107" fmla="*/ 200 h 202"/>
                <a:gd name="T108" fmla="*/ 140 w 141"/>
                <a:gd name="T109" fmla="*/ 182 h 202"/>
                <a:gd name="T110" fmla="*/ 141 w 141"/>
                <a:gd name="T111" fmla="*/ 131 h 202"/>
                <a:gd name="T112" fmla="*/ 128 w 141"/>
                <a:gd name="T113" fmla="*/ 97 h 202"/>
                <a:gd name="T114" fmla="*/ 47 w 141"/>
                <a:gd name="T115" fmla="*/ 77 h 202"/>
                <a:gd name="T116" fmla="*/ 41 w 141"/>
                <a:gd name="T117" fmla="*/ 68 h 202"/>
                <a:gd name="T118" fmla="*/ 86 w 141"/>
                <a:gd name="T119" fmla="*/ 51 h 202"/>
                <a:gd name="T120" fmla="*/ 78 w 141"/>
                <a:gd name="T121" fmla="*/ 8 h 202"/>
                <a:gd name="T122" fmla="*/ 24 w 141"/>
                <a:gd name="T123" fmla="*/ 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202">
                  <a:moveTo>
                    <a:pt x="116" y="191"/>
                  </a:moveTo>
                  <a:cubicBezTo>
                    <a:pt x="115" y="189"/>
                    <a:pt x="114" y="187"/>
                    <a:pt x="113" y="186"/>
                  </a:cubicBezTo>
                  <a:cubicBezTo>
                    <a:pt x="115" y="184"/>
                    <a:pt x="118" y="182"/>
                    <a:pt x="120" y="180"/>
                  </a:cubicBezTo>
                  <a:cubicBezTo>
                    <a:pt x="119" y="183"/>
                    <a:pt x="117" y="187"/>
                    <a:pt x="116" y="191"/>
                  </a:cubicBezTo>
                  <a:moveTo>
                    <a:pt x="53" y="187"/>
                  </a:moveTo>
                  <a:cubicBezTo>
                    <a:pt x="52" y="185"/>
                    <a:pt x="51" y="183"/>
                    <a:pt x="50" y="181"/>
                  </a:cubicBezTo>
                  <a:cubicBezTo>
                    <a:pt x="52" y="181"/>
                    <a:pt x="53" y="180"/>
                    <a:pt x="55" y="179"/>
                  </a:cubicBezTo>
                  <a:cubicBezTo>
                    <a:pt x="55" y="182"/>
                    <a:pt x="54" y="184"/>
                    <a:pt x="53" y="187"/>
                  </a:cubicBezTo>
                  <a:moveTo>
                    <a:pt x="58" y="195"/>
                  </a:moveTo>
                  <a:cubicBezTo>
                    <a:pt x="57" y="194"/>
                    <a:pt x="57" y="192"/>
                    <a:pt x="56" y="191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58" y="186"/>
                    <a:pt x="59" y="182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76"/>
                    <a:pt x="66" y="175"/>
                    <a:pt x="69" y="174"/>
                  </a:cubicBezTo>
                  <a:cubicBezTo>
                    <a:pt x="67" y="180"/>
                    <a:pt x="65" y="186"/>
                    <a:pt x="63" y="192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3" y="193"/>
                    <a:pt x="62" y="193"/>
                    <a:pt x="62" y="193"/>
                  </a:cubicBezTo>
                  <a:cubicBezTo>
                    <a:pt x="60" y="194"/>
                    <a:pt x="59" y="194"/>
                    <a:pt x="58" y="195"/>
                  </a:cubicBezTo>
                  <a:moveTo>
                    <a:pt x="119" y="197"/>
                  </a:moveTo>
                  <a:cubicBezTo>
                    <a:pt x="119" y="196"/>
                    <a:pt x="119" y="196"/>
                    <a:pt x="119" y="196"/>
                  </a:cubicBezTo>
                  <a:cubicBezTo>
                    <a:pt x="119" y="196"/>
                    <a:pt x="119" y="196"/>
                    <a:pt x="119" y="196"/>
                  </a:cubicBezTo>
                  <a:cubicBezTo>
                    <a:pt x="121" y="189"/>
                    <a:pt x="124" y="182"/>
                    <a:pt x="127" y="174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8" y="173"/>
                    <a:pt x="129" y="172"/>
                    <a:pt x="131" y="171"/>
                  </a:cubicBezTo>
                  <a:cubicBezTo>
                    <a:pt x="133" y="175"/>
                    <a:pt x="134" y="178"/>
                    <a:pt x="136" y="182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0" y="187"/>
                    <a:pt x="126" y="191"/>
                    <a:pt x="119" y="197"/>
                  </a:cubicBezTo>
                  <a:moveTo>
                    <a:pt x="95" y="179"/>
                  </a:moveTo>
                  <a:cubicBezTo>
                    <a:pt x="96" y="176"/>
                    <a:pt x="97" y="173"/>
                    <a:pt x="98" y="170"/>
                  </a:cubicBezTo>
                  <a:cubicBezTo>
                    <a:pt x="99" y="171"/>
                    <a:pt x="99" y="172"/>
                    <a:pt x="100" y="173"/>
                  </a:cubicBezTo>
                  <a:cubicBezTo>
                    <a:pt x="100" y="174"/>
                    <a:pt x="101" y="175"/>
                    <a:pt x="101" y="176"/>
                  </a:cubicBezTo>
                  <a:cubicBezTo>
                    <a:pt x="99" y="177"/>
                    <a:pt x="97" y="178"/>
                    <a:pt x="95" y="179"/>
                  </a:cubicBezTo>
                  <a:moveTo>
                    <a:pt x="68" y="191"/>
                  </a:moveTo>
                  <a:cubicBezTo>
                    <a:pt x="70" y="185"/>
                    <a:pt x="72" y="178"/>
                    <a:pt x="74" y="172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77" y="170"/>
                    <a:pt x="80" y="169"/>
                    <a:pt x="83" y="168"/>
                  </a:cubicBezTo>
                  <a:cubicBezTo>
                    <a:pt x="81" y="174"/>
                    <a:pt x="79" y="181"/>
                    <a:pt x="77" y="187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6" y="188"/>
                    <a:pt x="75" y="188"/>
                    <a:pt x="74" y="189"/>
                  </a:cubicBezTo>
                  <a:cubicBezTo>
                    <a:pt x="72" y="189"/>
                    <a:pt x="70" y="190"/>
                    <a:pt x="68" y="191"/>
                  </a:cubicBezTo>
                  <a:moveTo>
                    <a:pt x="82" y="185"/>
                  </a:moveTo>
                  <a:cubicBezTo>
                    <a:pt x="84" y="179"/>
                    <a:pt x="86" y="173"/>
                    <a:pt x="88" y="167"/>
                  </a:cubicBezTo>
                  <a:cubicBezTo>
                    <a:pt x="88" y="166"/>
                    <a:pt x="88" y="166"/>
                    <a:pt x="88" y="165"/>
                  </a:cubicBezTo>
                  <a:cubicBezTo>
                    <a:pt x="90" y="164"/>
                    <a:pt x="92" y="163"/>
                    <a:pt x="94" y="162"/>
                  </a:cubicBezTo>
                  <a:cubicBezTo>
                    <a:pt x="94" y="163"/>
                    <a:pt x="95" y="164"/>
                    <a:pt x="95" y="165"/>
                  </a:cubicBezTo>
                  <a:cubicBezTo>
                    <a:pt x="93" y="170"/>
                    <a:pt x="92" y="175"/>
                    <a:pt x="90" y="181"/>
                  </a:cubicBezTo>
                  <a:cubicBezTo>
                    <a:pt x="90" y="181"/>
                    <a:pt x="90" y="181"/>
                    <a:pt x="90" y="182"/>
                  </a:cubicBezTo>
                  <a:cubicBezTo>
                    <a:pt x="87" y="183"/>
                    <a:pt x="85" y="184"/>
                    <a:pt x="82" y="185"/>
                  </a:cubicBezTo>
                  <a:moveTo>
                    <a:pt x="118" y="146"/>
                  </a:moveTo>
                  <a:cubicBezTo>
                    <a:pt x="118" y="145"/>
                    <a:pt x="118" y="145"/>
                    <a:pt x="118" y="144"/>
                  </a:cubicBezTo>
                  <a:cubicBezTo>
                    <a:pt x="118" y="144"/>
                    <a:pt x="119" y="143"/>
                    <a:pt x="119" y="143"/>
                  </a:cubicBezTo>
                  <a:cubicBezTo>
                    <a:pt x="119" y="144"/>
                    <a:pt x="119" y="145"/>
                    <a:pt x="118" y="146"/>
                  </a:cubicBezTo>
                  <a:moveTo>
                    <a:pt x="124" y="155"/>
                  </a:moveTo>
                  <a:cubicBezTo>
                    <a:pt x="123" y="154"/>
                    <a:pt x="122" y="152"/>
                    <a:pt x="121" y="150"/>
                  </a:cubicBezTo>
                  <a:cubicBezTo>
                    <a:pt x="123" y="145"/>
                    <a:pt x="125" y="140"/>
                    <a:pt x="127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8" y="133"/>
                    <a:pt x="130" y="131"/>
                    <a:pt x="131" y="128"/>
                  </a:cubicBezTo>
                  <a:cubicBezTo>
                    <a:pt x="129" y="133"/>
                    <a:pt x="128" y="139"/>
                    <a:pt x="127" y="143"/>
                  </a:cubicBezTo>
                  <a:cubicBezTo>
                    <a:pt x="126" y="148"/>
                    <a:pt x="125" y="153"/>
                    <a:pt x="124" y="155"/>
                  </a:cubicBezTo>
                  <a:moveTo>
                    <a:pt x="131" y="148"/>
                  </a:moveTo>
                  <a:cubicBezTo>
                    <a:pt x="132" y="143"/>
                    <a:pt x="133" y="138"/>
                    <a:pt x="134" y="133"/>
                  </a:cubicBezTo>
                  <a:cubicBezTo>
                    <a:pt x="135" y="130"/>
                    <a:pt x="135" y="127"/>
                    <a:pt x="136" y="125"/>
                  </a:cubicBezTo>
                  <a:cubicBezTo>
                    <a:pt x="136" y="127"/>
                    <a:pt x="137" y="128"/>
                    <a:pt x="137" y="128"/>
                  </a:cubicBezTo>
                  <a:cubicBezTo>
                    <a:pt x="137" y="129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6"/>
                    <a:pt x="134" y="143"/>
                    <a:pt x="131" y="148"/>
                  </a:cubicBezTo>
                  <a:moveTo>
                    <a:pt x="133" y="119"/>
                  </a:moveTo>
                  <a:cubicBezTo>
                    <a:pt x="133" y="119"/>
                    <a:pt x="133" y="118"/>
                    <a:pt x="133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moveTo>
                    <a:pt x="95" y="122"/>
                  </a:moveTo>
                  <a:cubicBezTo>
                    <a:pt x="95" y="121"/>
                    <a:pt x="95" y="121"/>
                    <a:pt x="95" y="120"/>
                  </a:cubicBezTo>
                  <a:cubicBezTo>
                    <a:pt x="95" y="118"/>
                    <a:pt x="96" y="116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6"/>
                    <a:pt x="96" y="119"/>
                    <a:pt x="95" y="122"/>
                  </a:cubicBezTo>
                  <a:moveTo>
                    <a:pt x="39" y="115"/>
                  </a:moveTo>
                  <a:cubicBezTo>
                    <a:pt x="39" y="115"/>
                    <a:pt x="38" y="115"/>
                    <a:pt x="38" y="115"/>
                  </a:cubicBezTo>
                  <a:cubicBezTo>
                    <a:pt x="37" y="115"/>
                    <a:pt x="36" y="115"/>
                    <a:pt x="35" y="115"/>
                  </a:cubicBezTo>
                  <a:cubicBezTo>
                    <a:pt x="36" y="112"/>
                    <a:pt x="36" y="109"/>
                    <a:pt x="37" y="106"/>
                  </a:cubicBezTo>
                  <a:cubicBezTo>
                    <a:pt x="40" y="106"/>
                    <a:pt x="43" y="106"/>
                    <a:pt x="45" y="105"/>
                  </a:cubicBezTo>
                  <a:cubicBezTo>
                    <a:pt x="44" y="108"/>
                    <a:pt x="43" y="112"/>
                    <a:pt x="42" y="115"/>
                  </a:cubicBezTo>
                  <a:cubicBezTo>
                    <a:pt x="41" y="115"/>
                    <a:pt x="40" y="115"/>
                    <a:pt x="39" y="115"/>
                  </a:cubicBezTo>
                  <a:moveTo>
                    <a:pt x="31" y="113"/>
                  </a:moveTo>
                  <a:cubicBezTo>
                    <a:pt x="29" y="113"/>
                    <a:pt x="28" y="112"/>
                    <a:pt x="26" y="110"/>
                  </a:cubicBezTo>
                  <a:cubicBezTo>
                    <a:pt x="24" y="108"/>
                    <a:pt x="23" y="105"/>
                    <a:pt x="21" y="103"/>
                  </a:cubicBezTo>
                  <a:cubicBezTo>
                    <a:pt x="23" y="104"/>
                    <a:pt x="25" y="105"/>
                    <a:pt x="28" y="105"/>
                  </a:cubicBezTo>
                  <a:cubicBezTo>
                    <a:pt x="29" y="106"/>
                    <a:pt x="31" y="106"/>
                    <a:pt x="33" y="106"/>
                  </a:cubicBezTo>
                  <a:cubicBezTo>
                    <a:pt x="32" y="108"/>
                    <a:pt x="31" y="111"/>
                    <a:pt x="31" y="113"/>
                  </a:cubicBezTo>
                  <a:moveTo>
                    <a:pt x="92" y="114"/>
                  </a:moveTo>
                  <a:cubicBezTo>
                    <a:pt x="92" y="114"/>
                    <a:pt x="91" y="113"/>
                    <a:pt x="91" y="112"/>
                  </a:cubicBezTo>
                  <a:cubicBezTo>
                    <a:pt x="90" y="112"/>
                    <a:pt x="89" y="111"/>
                    <a:pt x="89" y="111"/>
                  </a:cubicBezTo>
                  <a:cubicBezTo>
                    <a:pt x="90" y="108"/>
                    <a:pt x="91" y="106"/>
                    <a:pt x="92" y="103"/>
                  </a:cubicBezTo>
                  <a:cubicBezTo>
                    <a:pt x="93" y="104"/>
                    <a:pt x="94" y="105"/>
                    <a:pt x="95" y="106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4" y="109"/>
                    <a:pt x="93" y="112"/>
                    <a:pt x="92" y="114"/>
                  </a:cubicBezTo>
                  <a:moveTo>
                    <a:pt x="47" y="114"/>
                  </a:moveTo>
                  <a:cubicBezTo>
                    <a:pt x="48" y="111"/>
                    <a:pt x="49" y="107"/>
                    <a:pt x="50" y="104"/>
                  </a:cubicBezTo>
                  <a:cubicBezTo>
                    <a:pt x="53" y="103"/>
                    <a:pt x="55" y="103"/>
                    <a:pt x="58" y="102"/>
                  </a:cubicBezTo>
                  <a:cubicBezTo>
                    <a:pt x="57" y="105"/>
                    <a:pt x="56" y="108"/>
                    <a:pt x="54" y="112"/>
                  </a:cubicBezTo>
                  <a:cubicBezTo>
                    <a:pt x="52" y="112"/>
                    <a:pt x="49" y="113"/>
                    <a:pt x="47" y="114"/>
                  </a:cubicBezTo>
                  <a:moveTo>
                    <a:pt x="85" y="109"/>
                  </a:moveTo>
                  <a:cubicBezTo>
                    <a:pt x="84" y="108"/>
                    <a:pt x="82" y="108"/>
                    <a:pt x="80" y="107"/>
                  </a:cubicBezTo>
                  <a:cubicBezTo>
                    <a:pt x="81" y="105"/>
                    <a:pt x="82" y="102"/>
                    <a:pt x="83" y="99"/>
                  </a:cubicBezTo>
                  <a:cubicBezTo>
                    <a:pt x="85" y="99"/>
                    <a:pt x="87" y="100"/>
                    <a:pt x="88" y="100"/>
                  </a:cubicBezTo>
                  <a:cubicBezTo>
                    <a:pt x="87" y="103"/>
                    <a:pt x="86" y="106"/>
                    <a:pt x="85" y="109"/>
                  </a:cubicBezTo>
                  <a:moveTo>
                    <a:pt x="60" y="110"/>
                  </a:moveTo>
                  <a:cubicBezTo>
                    <a:pt x="61" y="107"/>
                    <a:pt x="62" y="104"/>
                    <a:pt x="63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5" y="100"/>
                  </a:cubicBezTo>
                  <a:cubicBezTo>
                    <a:pt x="67" y="99"/>
                    <a:pt x="69" y="99"/>
                    <a:pt x="71" y="98"/>
                  </a:cubicBezTo>
                  <a:cubicBezTo>
                    <a:pt x="70" y="101"/>
                    <a:pt x="69" y="105"/>
                    <a:pt x="67" y="108"/>
                  </a:cubicBezTo>
                  <a:cubicBezTo>
                    <a:pt x="65" y="108"/>
                    <a:pt x="62" y="109"/>
                    <a:pt x="60" y="110"/>
                  </a:cubicBezTo>
                  <a:moveTo>
                    <a:pt x="72" y="107"/>
                  </a:moveTo>
                  <a:cubicBezTo>
                    <a:pt x="73" y="104"/>
                    <a:pt x="74" y="101"/>
                    <a:pt x="76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7" y="98"/>
                    <a:pt x="78" y="98"/>
                    <a:pt x="79" y="98"/>
                  </a:cubicBezTo>
                  <a:cubicBezTo>
                    <a:pt x="78" y="101"/>
                    <a:pt x="77" y="104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4" y="107"/>
                    <a:pt x="73" y="107"/>
                    <a:pt x="72" y="107"/>
                  </a:cubicBezTo>
                  <a:moveTo>
                    <a:pt x="30" y="74"/>
                  </a:moveTo>
                  <a:cubicBezTo>
                    <a:pt x="28" y="72"/>
                    <a:pt x="27" y="70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4"/>
                    <a:pt x="28" y="61"/>
                    <a:pt x="31" y="57"/>
                  </a:cubicBezTo>
                  <a:cubicBezTo>
                    <a:pt x="33" y="56"/>
                    <a:pt x="34" y="54"/>
                    <a:pt x="36" y="53"/>
                  </a:cubicBezTo>
                  <a:cubicBezTo>
                    <a:pt x="35" y="56"/>
                    <a:pt x="34" y="59"/>
                    <a:pt x="33" y="62"/>
                  </a:cubicBezTo>
                  <a:cubicBezTo>
                    <a:pt x="32" y="67"/>
                    <a:pt x="31" y="71"/>
                    <a:pt x="30" y="74"/>
                  </a:cubicBezTo>
                  <a:moveTo>
                    <a:pt x="38" y="77"/>
                  </a:moveTo>
                  <a:cubicBezTo>
                    <a:pt x="36" y="77"/>
                    <a:pt x="35" y="77"/>
                    <a:pt x="34" y="76"/>
                  </a:cubicBezTo>
                  <a:cubicBezTo>
                    <a:pt x="34" y="73"/>
                    <a:pt x="36" y="68"/>
                    <a:pt x="38" y="63"/>
                  </a:cubicBezTo>
                  <a:cubicBezTo>
                    <a:pt x="39" y="58"/>
                    <a:pt x="41" y="52"/>
                    <a:pt x="42" y="49"/>
                  </a:cubicBezTo>
                  <a:cubicBezTo>
                    <a:pt x="45" y="48"/>
                    <a:pt x="48" y="46"/>
                    <a:pt x="51" y="45"/>
                  </a:cubicBezTo>
                  <a:cubicBezTo>
                    <a:pt x="49" y="49"/>
                    <a:pt x="46" y="54"/>
                    <a:pt x="45" y="58"/>
                  </a:cubicBezTo>
                  <a:cubicBezTo>
                    <a:pt x="44" y="59"/>
                    <a:pt x="44" y="60"/>
                    <a:pt x="45" y="60"/>
                  </a:cubicBezTo>
                  <a:cubicBezTo>
                    <a:pt x="44" y="61"/>
                    <a:pt x="44" y="61"/>
                    <a:pt x="43" y="61"/>
                  </a:cubicBezTo>
                  <a:cubicBezTo>
                    <a:pt x="41" y="63"/>
                    <a:pt x="39" y="64"/>
                    <a:pt x="38" y="66"/>
                  </a:cubicBezTo>
                  <a:cubicBezTo>
                    <a:pt x="37" y="67"/>
                    <a:pt x="36" y="69"/>
                    <a:pt x="36" y="72"/>
                  </a:cubicBezTo>
                  <a:cubicBezTo>
                    <a:pt x="36" y="73"/>
                    <a:pt x="36" y="74"/>
                    <a:pt x="37" y="75"/>
                  </a:cubicBezTo>
                  <a:cubicBezTo>
                    <a:pt x="37" y="76"/>
                    <a:pt x="37" y="77"/>
                    <a:pt x="38" y="77"/>
                  </a:cubicBezTo>
                  <a:moveTo>
                    <a:pt x="49" y="58"/>
                  </a:moveTo>
                  <a:cubicBezTo>
                    <a:pt x="51" y="53"/>
                    <a:pt x="54" y="48"/>
                    <a:pt x="56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2"/>
                    <a:pt x="61" y="41"/>
                    <a:pt x="63" y="41"/>
                  </a:cubicBezTo>
                  <a:cubicBezTo>
                    <a:pt x="61" y="45"/>
                    <a:pt x="59" y="50"/>
                    <a:pt x="57" y="55"/>
                  </a:cubicBezTo>
                  <a:cubicBezTo>
                    <a:pt x="54" y="56"/>
                    <a:pt x="52" y="57"/>
                    <a:pt x="49" y="58"/>
                  </a:cubicBezTo>
                  <a:moveTo>
                    <a:pt x="73" y="50"/>
                  </a:moveTo>
                  <a:cubicBezTo>
                    <a:pt x="75" y="46"/>
                    <a:pt x="77" y="43"/>
                    <a:pt x="78" y="39"/>
                  </a:cubicBezTo>
                  <a:cubicBezTo>
                    <a:pt x="79" y="42"/>
                    <a:pt x="81" y="45"/>
                    <a:pt x="82" y="47"/>
                  </a:cubicBezTo>
                  <a:cubicBezTo>
                    <a:pt x="80" y="48"/>
                    <a:pt x="77" y="49"/>
                    <a:pt x="73" y="50"/>
                  </a:cubicBezTo>
                  <a:moveTo>
                    <a:pt x="62" y="53"/>
                  </a:moveTo>
                  <a:cubicBezTo>
                    <a:pt x="64" y="48"/>
                    <a:pt x="66" y="44"/>
                    <a:pt x="69" y="39"/>
                  </a:cubicBezTo>
                  <a:cubicBezTo>
                    <a:pt x="70" y="39"/>
                    <a:pt x="72" y="39"/>
                    <a:pt x="74" y="39"/>
                  </a:cubicBezTo>
                  <a:cubicBezTo>
                    <a:pt x="72" y="42"/>
                    <a:pt x="70" y="46"/>
                    <a:pt x="68" y="50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6" y="52"/>
                    <a:pt x="64" y="52"/>
                    <a:pt x="62" y="53"/>
                  </a:cubicBezTo>
                  <a:moveTo>
                    <a:pt x="84" y="41"/>
                  </a:moveTo>
                  <a:cubicBezTo>
                    <a:pt x="83" y="39"/>
                    <a:pt x="82" y="37"/>
                    <a:pt x="81" y="35"/>
                  </a:cubicBezTo>
                  <a:cubicBezTo>
                    <a:pt x="81" y="29"/>
                    <a:pt x="80" y="23"/>
                    <a:pt x="80" y="17"/>
                  </a:cubicBezTo>
                  <a:cubicBezTo>
                    <a:pt x="81" y="20"/>
                    <a:pt x="83" y="23"/>
                    <a:pt x="84" y="25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31"/>
                    <a:pt x="84" y="36"/>
                    <a:pt x="84" y="41"/>
                  </a:cubicBezTo>
                  <a:moveTo>
                    <a:pt x="35" y="102"/>
                  </a:moveTo>
                  <a:cubicBezTo>
                    <a:pt x="33" y="102"/>
                    <a:pt x="31" y="102"/>
                    <a:pt x="29" y="101"/>
                  </a:cubicBezTo>
                  <a:cubicBezTo>
                    <a:pt x="20" y="99"/>
                    <a:pt x="15" y="94"/>
                    <a:pt x="11" y="89"/>
                  </a:cubicBezTo>
                  <a:cubicBezTo>
                    <a:pt x="8" y="84"/>
                    <a:pt x="6" y="79"/>
                    <a:pt x="5" y="77"/>
                  </a:cubicBezTo>
                  <a:cubicBezTo>
                    <a:pt x="5" y="75"/>
                    <a:pt x="4" y="72"/>
                    <a:pt x="4" y="70"/>
                  </a:cubicBezTo>
                  <a:cubicBezTo>
                    <a:pt x="4" y="59"/>
                    <a:pt x="10" y="46"/>
                    <a:pt x="16" y="39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4" y="32"/>
                    <a:pt x="12" y="27"/>
                  </a:cubicBezTo>
                  <a:cubicBezTo>
                    <a:pt x="11" y="24"/>
                    <a:pt x="9" y="21"/>
                    <a:pt x="6" y="18"/>
                  </a:cubicBezTo>
                  <a:cubicBezTo>
                    <a:pt x="12" y="14"/>
                    <a:pt x="16" y="10"/>
                    <a:pt x="21" y="6"/>
                  </a:cubicBezTo>
                  <a:cubicBezTo>
                    <a:pt x="25" y="12"/>
                    <a:pt x="29" y="19"/>
                    <a:pt x="33" y="27"/>
                  </a:cubicBezTo>
                  <a:cubicBezTo>
                    <a:pt x="33" y="27"/>
                    <a:pt x="34" y="28"/>
                    <a:pt x="35" y="28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7"/>
                    <a:pt x="37" y="27"/>
                    <a:pt x="37" y="26"/>
                  </a:cubicBezTo>
                  <a:cubicBezTo>
                    <a:pt x="45" y="22"/>
                    <a:pt x="64" y="15"/>
                    <a:pt x="75" y="13"/>
                  </a:cubicBezTo>
                  <a:cubicBezTo>
                    <a:pt x="76" y="20"/>
                    <a:pt x="76" y="27"/>
                    <a:pt x="77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67" y="34"/>
                    <a:pt x="54" y="38"/>
                    <a:pt x="43" y="44"/>
                  </a:cubicBezTo>
                  <a:cubicBezTo>
                    <a:pt x="42" y="45"/>
                    <a:pt x="41" y="45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5" y="49"/>
                    <a:pt x="31" y="51"/>
                    <a:pt x="28" y="54"/>
                  </a:cubicBezTo>
                  <a:cubicBezTo>
                    <a:pt x="25" y="58"/>
                    <a:pt x="22" y="62"/>
                    <a:pt x="22" y="67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3" y="73"/>
                    <a:pt x="25" y="76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30" y="80"/>
                    <a:pt x="30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4" y="81"/>
                    <a:pt x="38" y="82"/>
                    <a:pt x="41" y="82"/>
                  </a:cubicBezTo>
                  <a:cubicBezTo>
                    <a:pt x="43" y="82"/>
                    <a:pt x="46" y="82"/>
                    <a:pt x="48" y="81"/>
                  </a:cubicBezTo>
                  <a:cubicBezTo>
                    <a:pt x="58" y="79"/>
                    <a:pt x="68" y="73"/>
                    <a:pt x="77" y="72"/>
                  </a:cubicBezTo>
                  <a:cubicBezTo>
                    <a:pt x="81" y="72"/>
                    <a:pt x="84" y="71"/>
                    <a:pt x="87" y="71"/>
                  </a:cubicBezTo>
                  <a:cubicBezTo>
                    <a:pt x="92" y="71"/>
                    <a:pt x="97" y="72"/>
                    <a:pt x="101" y="74"/>
                  </a:cubicBezTo>
                  <a:cubicBezTo>
                    <a:pt x="106" y="77"/>
                    <a:pt x="110" y="80"/>
                    <a:pt x="115" y="85"/>
                  </a:cubicBezTo>
                  <a:cubicBezTo>
                    <a:pt x="123" y="94"/>
                    <a:pt x="129" y="105"/>
                    <a:pt x="129" y="116"/>
                  </a:cubicBezTo>
                  <a:cubicBezTo>
                    <a:pt x="129" y="120"/>
                    <a:pt x="128" y="123"/>
                    <a:pt x="127" y="127"/>
                  </a:cubicBezTo>
                  <a:cubicBezTo>
                    <a:pt x="126" y="129"/>
                    <a:pt x="123" y="132"/>
                    <a:pt x="121" y="135"/>
                  </a:cubicBezTo>
                  <a:cubicBezTo>
                    <a:pt x="118" y="138"/>
                    <a:pt x="116" y="140"/>
                    <a:pt x="114" y="142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4" y="147"/>
                    <a:pt x="116" y="149"/>
                    <a:pt x="117" y="151"/>
                  </a:cubicBezTo>
                  <a:cubicBezTo>
                    <a:pt x="116" y="152"/>
                    <a:pt x="117" y="153"/>
                    <a:pt x="118" y="153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21" y="158"/>
                    <a:pt x="124" y="162"/>
                    <a:pt x="128" y="167"/>
                  </a:cubicBezTo>
                  <a:cubicBezTo>
                    <a:pt x="123" y="172"/>
                    <a:pt x="116" y="178"/>
                    <a:pt x="110" y="182"/>
                  </a:cubicBezTo>
                  <a:cubicBezTo>
                    <a:pt x="110" y="182"/>
                    <a:pt x="110" y="182"/>
                    <a:pt x="110" y="182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107" y="177"/>
                    <a:pt x="105" y="174"/>
                    <a:pt x="104" y="171"/>
                  </a:cubicBezTo>
                  <a:cubicBezTo>
                    <a:pt x="102" y="168"/>
                    <a:pt x="100" y="164"/>
                    <a:pt x="96" y="158"/>
                  </a:cubicBezTo>
                  <a:cubicBezTo>
                    <a:pt x="96" y="157"/>
                    <a:pt x="95" y="157"/>
                    <a:pt x="94" y="157"/>
                  </a:cubicBezTo>
                  <a:cubicBezTo>
                    <a:pt x="94" y="157"/>
                    <a:pt x="94" y="157"/>
                    <a:pt x="93" y="157"/>
                  </a:cubicBezTo>
                  <a:cubicBezTo>
                    <a:pt x="93" y="157"/>
                    <a:pt x="93" y="158"/>
                    <a:pt x="92" y="158"/>
                  </a:cubicBezTo>
                  <a:cubicBezTo>
                    <a:pt x="88" y="161"/>
                    <a:pt x="79" y="165"/>
                    <a:pt x="70" y="169"/>
                  </a:cubicBezTo>
                  <a:cubicBezTo>
                    <a:pt x="62" y="172"/>
                    <a:pt x="55" y="175"/>
                    <a:pt x="50" y="177"/>
                  </a:cubicBezTo>
                  <a:cubicBezTo>
                    <a:pt x="50" y="173"/>
                    <a:pt x="51" y="168"/>
                    <a:pt x="51" y="164"/>
                  </a:cubicBezTo>
                  <a:cubicBezTo>
                    <a:pt x="51" y="160"/>
                    <a:pt x="50" y="155"/>
                    <a:pt x="50" y="151"/>
                  </a:cubicBezTo>
                  <a:cubicBezTo>
                    <a:pt x="56" y="149"/>
                    <a:pt x="66" y="146"/>
                    <a:pt x="75" y="142"/>
                  </a:cubicBezTo>
                  <a:cubicBezTo>
                    <a:pt x="80" y="139"/>
                    <a:pt x="84" y="137"/>
                    <a:pt x="88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3" y="131"/>
                    <a:pt x="97" y="128"/>
                    <a:pt x="98" y="125"/>
                  </a:cubicBezTo>
                  <a:cubicBezTo>
                    <a:pt x="100" y="121"/>
                    <a:pt x="101" y="117"/>
                    <a:pt x="101" y="113"/>
                  </a:cubicBezTo>
                  <a:cubicBezTo>
                    <a:pt x="101" y="107"/>
                    <a:pt x="98" y="102"/>
                    <a:pt x="94" y="99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2" y="97"/>
                    <a:pt x="92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89" y="96"/>
                    <a:pt x="86" y="95"/>
                    <a:pt x="84" y="95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0" y="94"/>
                    <a:pt x="78" y="94"/>
                    <a:pt x="76" y="94"/>
                  </a:cubicBezTo>
                  <a:cubicBezTo>
                    <a:pt x="72" y="94"/>
                    <a:pt x="68" y="94"/>
                    <a:pt x="64" y="95"/>
                  </a:cubicBezTo>
                  <a:cubicBezTo>
                    <a:pt x="55" y="98"/>
                    <a:pt x="45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5" y="102"/>
                    <a:pt x="35" y="102"/>
                    <a:pt x="35" y="102"/>
                  </a:cubicBezTo>
                  <a:moveTo>
                    <a:pt x="21" y="0"/>
                  </a:moveTo>
                  <a:cubicBezTo>
                    <a:pt x="21" y="0"/>
                    <a:pt x="20" y="1"/>
                    <a:pt x="20" y="1"/>
                  </a:cubicBezTo>
                  <a:cubicBezTo>
                    <a:pt x="13" y="6"/>
                    <a:pt x="9" y="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1"/>
                    <a:pt x="7" y="26"/>
                    <a:pt x="9" y="30"/>
                  </a:cubicBezTo>
                  <a:cubicBezTo>
                    <a:pt x="10" y="32"/>
                    <a:pt x="11" y="34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6" y="45"/>
                    <a:pt x="0" y="58"/>
                    <a:pt x="0" y="70"/>
                  </a:cubicBezTo>
                  <a:cubicBezTo>
                    <a:pt x="0" y="73"/>
                    <a:pt x="0" y="75"/>
                    <a:pt x="1" y="78"/>
                  </a:cubicBezTo>
                  <a:cubicBezTo>
                    <a:pt x="2" y="80"/>
                    <a:pt x="4" y="86"/>
                    <a:pt x="8" y="92"/>
                  </a:cubicBezTo>
                  <a:cubicBezTo>
                    <a:pt x="8" y="92"/>
                    <a:pt x="8" y="92"/>
                    <a:pt x="9" y="93"/>
                  </a:cubicBezTo>
                  <a:cubicBezTo>
                    <a:pt x="9" y="93"/>
                    <a:pt x="9" y="94"/>
                    <a:pt x="9" y="94"/>
                  </a:cubicBezTo>
                  <a:cubicBezTo>
                    <a:pt x="14" y="101"/>
                    <a:pt x="17" y="105"/>
                    <a:pt x="22" y="111"/>
                  </a:cubicBezTo>
                  <a:cubicBezTo>
                    <a:pt x="22" y="111"/>
                    <a:pt x="22" y="112"/>
                    <a:pt x="22" y="112"/>
                  </a:cubicBezTo>
                  <a:cubicBezTo>
                    <a:pt x="22" y="112"/>
                    <a:pt x="23" y="113"/>
                    <a:pt x="23" y="113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5" y="114"/>
                  </a:cubicBezTo>
                  <a:cubicBezTo>
                    <a:pt x="26" y="116"/>
                    <a:pt x="28" y="117"/>
                    <a:pt x="30" y="118"/>
                  </a:cubicBezTo>
                  <a:cubicBezTo>
                    <a:pt x="30" y="118"/>
                    <a:pt x="31" y="119"/>
                    <a:pt x="3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19"/>
                    <a:pt x="33" y="119"/>
                    <a:pt x="33" y="119"/>
                  </a:cubicBezTo>
                  <a:cubicBezTo>
                    <a:pt x="35" y="119"/>
                    <a:pt x="37" y="119"/>
                    <a:pt x="38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5" y="119"/>
                    <a:pt x="51" y="117"/>
                    <a:pt x="57" y="115"/>
                  </a:cubicBezTo>
                  <a:cubicBezTo>
                    <a:pt x="63" y="113"/>
                    <a:pt x="70" y="111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8" y="112"/>
                    <a:pt x="78" y="112"/>
                    <a:pt x="78" y="111"/>
                  </a:cubicBezTo>
                  <a:cubicBezTo>
                    <a:pt x="81" y="112"/>
                    <a:pt x="82" y="112"/>
                    <a:pt x="84" y="113"/>
                  </a:cubicBezTo>
                  <a:cubicBezTo>
                    <a:pt x="84" y="114"/>
                    <a:pt x="85" y="114"/>
                    <a:pt x="85" y="115"/>
                  </a:cubicBezTo>
                  <a:cubicBezTo>
                    <a:pt x="85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7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7"/>
                    <a:pt x="90" y="118"/>
                    <a:pt x="90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1"/>
                    <a:pt x="90" y="121"/>
                    <a:pt x="90" y="12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5"/>
                    <a:pt x="89" y="128"/>
                    <a:pt x="87" y="130"/>
                  </a:cubicBezTo>
                  <a:cubicBezTo>
                    <a:pt x="75" y="138"/>
                    <a:pt x="55" y="146"/>
                    <a:pt x="47" y="147"/>
                  </a:cubicBezTo>
                  <a:cubicBezTo>
                    <a:pt x="46" y="147"/>
                    <a:pt x="45" y="148"/>
                    <a:pt x="45" y="150"/>
                  </a:cubicBezTo>
                  <a:cubicBezTo>
                    <a:pt x="46" y="154"/>
                    <a:pt x="46" y="159"/>
                    <a:pt x="46" y="164"/>
                  </a:cubicBezTo>
                  <a:cubicBezTo>
                    <a:pt x="46" y="169"/>
                    <a:pt x="46" y="174"/>
                    <a:pt x="45" y="179"/>
                  </a:cubicBezTo>
                  <a:cubicBezTo>
                    <a:pt x="45" y="179"/>
                    <a:pt x="45" y="180"/>
                    <a:pt x="45" y="181"/>
                  </a:cubicBezTo>
                  <a:cubicBezTo>
                    <a:pt x="49" y="187"/>
                    <a:pt x="52" y="193"/>
                    <a:pt x="55" y="198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9" y="199"/>
                    <a:pt x="60" y="198"/>
                  </a:cubicBezTo>
                  <a:cubicBezTo>
                    <a:pt x="64" y="197"/>
                    <a:pt x="72" y="194"/>
                    <a:pt x="81" y="191"/>
                  </a:cubicBezTo>
                  <a:cubicBezTo>
                    <a:pt x="89" y="187"/>
                    <a:pt x="97" y="183"/>
                    <a:pt x="103" y="179"/>
                  </a:cubicBezTo>
                  <a:cubicBezTo>
                    <a:pt x="104" y="182"/>
                    <a:pt x="106" y="184"/>
                    <a:pt x="107" y="187"/>
                  </a:cubicBezTo>
                  <a:cubicBezTo>
                    <a:pt x="108" y="188"/>
                    <a:pt x="108" y="188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92"/>
                    <a:pt x="114" y="196"/>
                    <a:pt x="116" y="200"/>
                  </a:cubicBezTo>
                  <a:cubicBezTo>
                    <a:pt x="116" y="201"/>
                    <a:pt x="117" y="201"/>
                    <a:pt x="118" y="201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8" y="201"/>
                    <a:pt x="119" y="202"/>
                    <a:pt x="119" y="202"/>
                  </a:cubicBezTo>
                  <a:cubicBezTo>
                    <a:pt x="120" y="202"/>
                    <a:pt x="120" y="201"/>
                    <a:pt x="120" y="201"/>
                  </a:cubicBezTo>
                  <a:cubicBezTo>
                    <a:pt x="129" y="195"/>
                    <a:pt x="133" y="190"/>
                    <a:pt x="140" y="185"/>
                  </a:cubicBezTo>
                  <a:cubicBezTo>
                    <a:pt x="141" y="184"/>
                    <a:pt x="141" y="183"/>
                    <a:pt x="140" y="182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140" y="182"/>
                    <a:pt x="140" y="181"/>
                    <a:pt x="140" y="181"/>
                  </a:cubicBezTo>
                  <a:cubicBezTo>
                    <a:pt x="138" y="176"/>
                    <a:pt x="136" y="172"/>
                    <a:pt x="134" y="168"/>
                  </a:cubicBezTo>
                  <a:cubicBezTo>
                    <a:pt x="134" y="167"/>
                    <a:pt x="134" y="167"/>
                    <a:pt x="133" y="166"/>
                  </a:cubicBezTo>
                  <a:cubicBezTo>
                    <a:pt x="131" y="163"/>
                    <a:pt x="129" y="161"/>
                    <a:pt x="127" y="159"/>
                  </a:cubicBezTo>
                  <a:cubicBezTo>
                    <a:pt x="134" y="152"/>
                    <a:pt x="140" y="142"/>
                    <a:pt x="141" y="131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39" y="117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5" y="91"/>
                    <a:pt x="122" y="86"/>
                    <a:pt x="118" y="82"/>
                  </a:cubicBezTo>
                  <a:cubicBezTo>
                    <a:pt x="113" y="77"/>
                    <a:pt x="108" y="73"/>
                    <a:pt x="103" y="71"/>
                  </a:cubicBezTo>
                  <a:cubicBezTo>
                    <a:pt x="98" y="68"/>
                    <a:pt x="93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4" y="67"/>
                    <a:pt x="80" y="67"/>
                    <a:pt x="77" y="68"/>
                  </a:cubicBezTo>
                  <a:cubicBezTo>
                    <a:pt x="66" y="69"/>
                    <a:pt x="57" y="75"/>
                    <a:pt x="47" y="77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3" y="77"/>
                    <a:pt x="43" y="76"/>
                    <a:pt x="42" y="76"/>
                  </a:cubicBezTo>
                  <a:cubicBezTo>
                    <a:pt x="41" y="75"/>
                    <a:pt x="41" y="74"/>
                    <a:pt x="40" y="73"/>
                  </a:cubicBezTo>
                  <a:cubicBezTo>
                    <a:pt x="40" y="73"/>
                    <a:pt x="40" y="72"/>
                    <a:pt x="40" y="72"/>
                  </a:cubicBezTo>
                  <a:cubicBezTo>
                    <a:pt x="40" y="71"/>
                    <a:pt x="40" y="70"/>
                    <a:pt x="41" y="68"/>
                  </a:cubicBezTo>
                  <a:cubicBezTo>
                    <a:pt x="43" y="66"/>
                    <a:pt x="46" y="64"/>
                    <a:pt x="50" y="62"/>
                  </a:cubicBezTo>
                  <a:cubicBezTo>
                    <a:pt x="56" y="59"/>
                    <a:pt x="64" y="57"/>
                    <a:pt x="71" y="55"/>
                  </a:cubicBezTo>
                  <a:cubicBezTo>
                    <a:pt x="78" y="53"/>
                    <a:pt x="83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7" y="51"/>
                    <a:pt x="88" y="50"/>
                    <a:pt x="88" y="49"/>
                  </a:cubicBezTo>
                  <a:cubicBezTo>
                    <a:pt x="88" y="41"/>
                    <a:pt x="89" y="33"/>
                    <a:pt x="89" y="25"/>
                  </a:cubicBezTo>
                  <a:cubicBezTo>
                    <a:pt x="89" y="25"/>
                    <a:pt x="89" y="24"/>
                    <a:pt x="88" y="2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19"/>
                    <a:pt x="83" y="14"/>
                    <a:pt x="80" y="9"/>
                  </a:cubicBezTo>
                  <a:cubicBezTo>
                    <a:pt x="80" y="8"/>
                    <a:pt x="79" y="8"/>
                    <a:pt x="78" y="8"/>
                  </a:cubicBezTo>
                  <a:cubicBezTo>
                    <a:pt x="78" y="8"/>
                    <a:pt x="78" y="8"/>
                    <a:pt x="77" y="8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66" y="10"/>
                    <a:pt x="45" y="17"/>
                    <a:pt x="36" y="22"/>
                  </a:cubicBezTo>
                  <a:cubicBezTo>
                    <a:pt x="32" y="15"/>
                    <a:pt x="28" y="9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5" name="Freeform 739"/>
            <p:cNvSpPr>
              <a:spLocks noEditPoints="1"/>
            </p:cNvSpPr>
            <p:nvPr/>
          </p:nvSpPr>
          <p:spPr bwMode="auto">
            <a:xfrm>
              <a:off x="4761" y="650"/>
              <a:ext cx="362" cy="220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6" name="Freeform 740"/>
            <p:cNvSpPr>
              <a:spLocks noEditPoints="1"/>
            </p:cNvSpPr>
            <p:nvPr/>
          </p:nvSpPr>
          <p:spPr bwMode="auto">
            <a:xfrm>
              <a:off x="4699" y="641"/>
              <a:ext cx="427" cy="340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7" name="Freeform 741"/>
            <p:cNvSpPr>
              <a:spLocks noEditPoints="1"/>
            </p:cNvSpPr>
            <p:nvPr/>
          </p:nvSpPr>
          <p:spPr bwMode="auto">
            <a:xfrm>
              <a:off x="3035" y="1218"/>
              <a:ext cx="187" cy="187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8" name="Freeform 742"/>
            <p:cNvSpPr>
              <a:spLocks noEditPoints="1"/>
            </p:cNvSpPr>
            <p:nvPr/>
          </p:nvSpPr>
          <p:spPr bwMode="auto">
            <a:xfrm>
              <a:off x="2976" y="1164"/>
              <a:ext cx="301" cy="324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9" name="Freeform 743"/>
            <p:cNvSpPr>
              <a:spLocks noEditPoints="1"/>
            </p:cNvSpPr>
            <p:nvPr/>
          </p:nvSpPr>
          <p:spPr bwMode="auto">
            <a:xfrm>
              <a:off x="3300" y="1114"/>
              <a:ext cx="140" cy="140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0" name="Freeform 744"/>
            <p:cNvSpPr>
              <a:spLocks noEditPoints="1"/>
            </p:cNvSpPr>
            <p:nvPr/>
          </p:nvSpPr>
          <p:spPr bwMode="auto">
            <a:xfrm>
              <a:off x="3255" y="1074"/>
              <a:ext cx="225" cy="239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1" name="Freeform 745"/>
            <p:cNvSpPr>
              <a:spLocks noEditPoints="1"/>
            </p:cNvSpPr>
            <p:nvPr/>
          </p:nvSpPr>
          <p:spPr bwMode="auto">
            <a:xfrm>
              <a:off x="3300" y="1353"/>
              <a:ext cx="116" cy="118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2" name="Freeform 746"/>
            <p:cNvSpPr>
              <a:spLocks noEditPoints="1"/>
            </p:cNvSpPr>
            <p:nvPr/>
          </p:nvSpPr>
          <p:spPr bwMode="auto">
            <a:xfrm>
              <a:off x="3260" y="1320"/>
              <a:ext cx="189" cy="201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3" name="Freeform 747"/>
            <p:cNvSpPr>
              <a:spLocks noEditPoints="1"/>
            </p:cNvSpPr>
            <p:nvPr/>
          </p:nvSpPr>
          <p:spPr bwMode="auto">
            <a:xfrm>
              <a:off x="5024" y="3007"/>
              <a:ext cx="296" cy="284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4" name="Freeform 748"/>
            <p:cNvSpPr>
              <a:spLocks noEditPoints="1"/>
            </p:cNvSpPr>
            <p:nvPr/>
          </p:nvSpPr>
          <p:spPr bwMode="auto">
            <a:xfrm>
              <a:off x="4986" y="2969"/>
              <a:ext cx="372" cy="360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5" name="Freeform 749"/>
            <p:cNvSpPr>
              <a:spLocks/>
            </p:cNvSpPr>
            <p:nvPr/>
          </p:nvSpPr>
          <p:spPr bwMode="auto">
            <a:xfrm>
              <a:off x="5159" y="3031"/>
              <a:ext cx="16" cy="31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6" name="Freeform 750"/>
            <p:cNvSpPr>
              <a:spLocks/>
            </p:cNvSpPr>
            <p:nvPr/>
          </p:nvSpPr>
          <p:spPr bwMode="auto">
            <a:xfrm>
              <a:off x="5159" y="3230"/>
              <a:ext cx="16" cy="40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7" name="Freeform 751"/>
            <p:cNvSpPr>
              <a:spLocks/>
            </p:cNvSpPr>
            <p:nvPr/>
          </p:nvSpPr>
          <p:spPr bwMode="auto">
            <a:xfrm>
              <a:off x="5047" y="3142"/>
              <a:ext cx="43" cy="17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8" name="Freeform 752"/>
            <p:cNvSpPr>
              <a:spLocks/>
            </p:cNvSpPr>
            <p:nvPr/>
          </p:nvSpPr>
          <p:spPr bwMode="auto">
            <a:xfrm>
              <a:off x="5246" y="3142"/>
              <a:ext cx="41" cy="17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9" name="Freeform 753"/>
            <p:cNvSpPr>
              <a:spLocks/>
            </p:cNvSpPr>
            <p:nvPr/>
          </p:nvSpPr>
          <p:spPr bwMode="auto">
            <a:xfrm>
              <a:off x="5066" y="3197"/>
              <a:ext cx="22" cy="19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0" name="Freeform 754"/>
            <p:cNvSpPr>
              <a:spLocks/>
            </p:cNvSpPr>
            <p:nvPr/>
          </p:nvSpPr>
          <p:spPr bwMode="auto">
            <a:xfrm>
              <a:off x="5111" y="3232"/>
              <a:ext cx="17" cy="19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1" name="Freeform 755"/>
            <p:cNvSpPr>
              <a:spLocks/>
            </p:cNvSpPr>
            <p:nvPr/>
          </p:nvSpPr>
          <p:spPr bwMode="auto">
            <a:xfrm>
              <a:off x="5211" y="3235"/>
              <a:ext cx="19" cy="14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2" name="Freeform 756"/>
            <p:cNvSpPr>
              <a:spLocks/>
            </p:cNvSpPr>
            <p:nvPr/>
          </p:nvSpPr>
          <p:spPr bwMode="auto">
            <a:xfrm>
              <a:off x="5251" y="3197"/>
              <a:ext cx="21" cy="14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3" name="Freeform 757"/>
            <p:cNvSpPr>
              <a:spLocks/>
            </p:cNvSpPr>
            <p:nvPr/>
          </p:nvSpPr>
          <p:spPr bwMode="auto">
            <a:xfrm>
              <a:off x="5059" y="3093"/>
              <a:ext cx="26" cy="16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4" name="Freeform 758"/>
            <p:cNvSpPr>
              <a:spLocks/>
            </p:cNvSpPr>
            <p:nvPr/>
          </p:nvSpPr>
          <p:spPr bwMode="auto">
            <a:xfrm>
              <a:off x="5211" y="3040"/>
              <a:ext cx="19" cy="22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5" name="Freeform 759"/>
            <p:cNvSpPr>
              <a:spLocks/>
            </p:cNvSpPr>
            <p:nvPr/>
          </p:nvSpPr>
          <p:spPr bwMode="auto">
            <a:xfrm>
              <a:off x="5251" y="3071"/>
              <a:ext cx="19" cy="19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6" name="Freeform 760"/>
            <p:cNvSpPr>
              <a:spLocks noEditPoints="1"/>
            </p:cNvSpPr>
            <p:nvPr/>
          </p:nvSpPr>
          <p:spPr bwMode="auto">
            <a:xfrm>
              <a:off x="5100" y="3057"/>
              <a:ext cx="158" cy="116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7" name="Freeform 761"/>
            <p:cNvSpPr>
              <a:spLocks noEditPoints="1"/>
            </p:cNvSpPr>
            <p:nvPr/>
          </p:nvSpPr>
          <p:spPr bwMode="auto">
            <a:xfrm>
              <a:off x="4716" y="1367"/>
              <a:ext cx="440" cy="450"/>
            </a:xfrm>
            <a:custGeom>
              <a:avLst/>
              <a:gdLst>
                <a:gd name="T0" fmla="*/ 124 w 186"/>
                <a:gd name="T1" fmla="*/ 174 h 190"/>
                <a:gd name="T2" fmla="*/ 90 w 186"/>
                <a:gd name="T3" fmla="*/ 167 h 190"/>
                <a:gd name="T4" fmla="*/ 102 w 186"/>
                <a:gd name="T5" fmla="*/ 167 h 190"/>
                <a:gd name="T6" fmla="*/ 69 w 186"/>
                <a:gd name="T7" fmla="*/ 184 h 190"/>
                <a:gd name="T8" fmla="*/ 105 w 186"/>
                <a:gd name="T9" fmla="*/ 185 h 190"/>
                <a:gd name="T10" fmla="*/ 120 w 186"/>
                <a:gd name="T11" fmla="*/ 172 h 190"/>
                <a:gd name="T12" fmla="*/ 120 w 186"/>
                <a:gd name="T13" fmla="*/ 173 h 190"/>
                <a:gd name="T14" fmla="*/ 46 w 186"/>
                <a:gd name="T15" fmla="*/ 175 h 190"/>
                <a:gd name="T16" fmla="*/ 141 w 186"/>
                <a:gd name="T17" fmla="*/ 156 h 190"/>
                <a:gd name="T18" fmla="*/ 36 w 186"/>
                <a:gd name="T19" fmla="*/ 169 h 190"/>
                <a:gd name="T20" fmla="*/ 118 w 186"/>
                <a:gd name="T21" fmla="*/ 162 h 190"/>
                <a:gd name="T22" fmla="*/ 123 w 186"/>
                <a:gd name="T23" fmla="*/ 154 h 190"/>
                <a:gd name="T24" fmla="*/ 34 w 186"/>
                <a:gd name="T25" fmla="*/ 149 h 190"/>
                <a:gd name="T26" fmla="*/ 151 w 186"/>
                <a:gd name="T27" fmla="*/ 167 h 190"/>
                <a:gd name="T28" fmla="*/ 18 w 186"/>
                <a:gd name="T29" fmla="*/ 149 h 190"/>
                <a:gd name="T30" fmla="*/ 16 w 186"/>
                <a:gd name="T31" fmla="*/ 145 h 190"/>
                <a:gd name="T32" fmla="*/ 161 w 186"/>
                <a:gd name="T33" fmla="*/ 157 h 190"/>
                <a:gd name="T34" fmla="*/ 10 w 186"/>
                <a:gd name="T35" fmla="*/ 134 h 190"/>
                <a:gd name="T36" fmla="*/ 110 w 186"/>
                <a:gd name="T37" fmla="*/ 128 h 190"/>
                <a:gd name="T38" fmla="*/ 170 w 186"/>
                <a:gd name="T39" fmla="*/ 124 h 190"/>
                <a:gd name="T40" fmla="*/ 102 w 186"/>
                <a:gd name="T41" fmla="*/ 121 h 190"/>
                <a:gd name="T42" fmla="*/ 162 w 186"/>
                <a:gd name="T43" fmla="*/ 115 h 190"/>
                <a:gd name="T44" fmla="*/ 156 w 186"/>
                <a:gd name="T45" fmla="*/ 118 h 190"/>
                <a:gd name="T46" fmla="*/ 6 w 186"/>
                <a:gd name="T47" fmla="*/ 117 h 190"/>
                <a:gd name="T48" fmla="*/ 133 w 186"/>
                <a:gd name="T49" fmla="*/ 109 h 190"/>
                <a:gd name="T50" fmla="*/ 177 w 186"/>
                <a:gd name="T51" fmla="*/ 135 h 190"/>
                <a:gd name="T52" fmla="*/ 99 w 186"/>
                <a:gd name="T53" fmla="*/ 107 h 190"/>
                <a:gd name="T54" fmla="*/ 129 w 186"/>
                <a:gd name="T55" fmla="*/ 157 h 190"/>
                <a:gd name="T56" fmla="*/ 106 w 186"/>
                <a:gd name="T57" fmla="*/ 101 h 190"/>
                <a:gd name="T58" fmla="*/ 168 w 186"/>
                <a:gd name="T59" fmla="*/ 128 h 190"/>
                <a:gd name="T60" fmla="*/ 110 w 186"/>
                <a:gd name="T61" fmla="*/ 98 h 190"/>
                <a:gd name="T62" fmla="*/ 97 w 186"/>
                <a:gd name="T63" fmla="*/ 92 h 190"/>
                <a:gd name="T64" fmla="*/ 103 w 186"/>
                <a:gd name="T65" fmla="*/ 88 h 190"/>
                <a:gd name="T66" fmla="*/ 107 w 186"/>
                <a:gd name="T67" fmla="*/ 86 h 190"/>
                <a:gd name="T68" fmla="*/ 123 w 186"/>
                <a:gd name="T69" fmla="*/ 85 h 190"/>
                <a:gd name="T70" fmla="*/ 151 w 186"/>
                <a:gd name="T71" fmla="*/ 107 h 190"/>
                <a:gd name="T72" fmla="*/ 111 w 186"/>
                <a:gd name="T73" fmla="*/ 93 h 190"/>
                <a:gd name="T74" fmla="*/ 123 w 186"/>
                <a:gd name="T75" fmla="*/ 69 h 190"/>
                <a:gd name="T76" fmla="*/ 138 w 186"/>
                <a:gd name="T77" fmla="*/ 60 h 190"/>
                <a:gd name="T78" fmla="*/ 137 w 186"/>
                <a:gd name="T79" fmla="*/ 72 h 190"/>
                <a:gd name="T80" fmla="*/ 168 w 186"/>
                <a:gd name="T81" fmla="*/ 58 h 190"/>
                <a:gd name="T82" fmla="*/ 160 w 186"/>
                <a:gd name="T83" fmla="*/ 62 h 190"/>
                <a:gd name="T84" fmla="*/ 18 w 186"/>
                <a:gd name="T85" fmla="*/ 48 h 190"/>
                <a:gd name="T86" fmla="*/ 95 w 186"/>
                <a:gd name="T87" fmla="*/ 114 h 190"/>
                <a:gd name="T88" fmla="*/ 110 w 186"/>
                <a:gd name="T89" fmla="*/ 162 h 190"/>
                <a:gd name="T90" fmla="*/ 70 w 186"/>
                <a:gd name="T91" fmla="*/ 160 h 190"/>
                <a:gd name="T92" fmla="*/ 117 w 186"/>
                <a:gd name="T93" fmla="*/ 5 h 190"/>
                <a:gd name="T94" fmla="*/ 99 w 186"/>
                <a:gd name="T95" fmla="*/ 78 h 190"/>
                <a:gd name="T96" fmla="*/ 93 w 186"/>
                <a:gd name="T97" fmla="*/ 91 h 190"/>
                <a:gd name="T98" fmla="*/ 94 w 186"/>
                <a:gd name="T99" fmla="*/ 8 h 190"/>
                <a:gd name="T100" fmla="*/ 92 w 186"/>
                <a:gd name="T101" fmla="*/ 6 h 190"/>
                <a:gd name="T102" fmla="*/ 3 w 186"/>
                <a:gd name="T103" fmla="*/ 126 h 190"/>
                <a:gd name="T104" fmla="*/ 16 w 186"/>
                <a:gd name="T105" fmla="*/ 152 h 190"/>
                <a:gd name="T106" fmla="*/ 48 w 186"/>
                <a:gd name="T107" fmla="*/ 181 h 190"/>
                <a:gd name="T108" fmla="*/ 70 w 186"/>
                <a:gd name="T109" fmla="*/ 190 h 190"/>
                <a:gd name="T110" fmla="*/ 89 w 186"/>
                <a:gd name="T111" fmla="*/ 190 h 190"/>
                <a:gd name="T112" fmla="*/ 116 w 186"/>
                <a:gd name="T113" fmla="*/ 184 h 190"/>
                <a:gd name="T114" fmla="*/ 125 w 186"/>
                <a:gd name="T115" fmla="*/ 184 h 190"/>
                <a:gd name="T116" fmla="*/ 147 w 186"/>
                <a:gd name="T117" fmla="*/ 174 h 190"/>
                <a:gd name="T118" fmla="*/ 173 w 186"/>
                <a:gd name="T119" fmla="*/ 139 h 190"/>
                <a:gd name="T120" fmla="*/ 180 w 186"/>
                <a:gd name="T121" fmla="*/ 62 h 190"/>
                <a:gd name="T122" fmla="*/ 179 w 186"/>
                <a:gd name="T123" fmla="*/ 3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190">
                  <a:moveTo>
                    <a:pt x="112" y="184"/>
                  </a:moveTo>
                  <a:cubicBezTo>
                    <a:pt x="112" y="183"/>
                    <a:pt x="112" y="183"/>
                    <a:pt x="112" y="182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2" y="184"/>
                    <a:pt x="112" y="184"/>
                    <a:pt x="112" y="184"/>
                  </a:cubicBezTo>
                  <a:moveTo>
                    <a:pt x="124" y="178"/>
                  </a:moveTo>
                  <a:cubicBezTo>
                    <a:pt x="124" y="177"/>
                    <a:pt x="123" y="177"/>
                    <a:pt x="123" y="176"/>
                  </a:cubicBezTo>
                  <a:cubicBezTo>
                    <a:pt x="123" y="175"/>
                    <a:pt x="124" y="175"/>
                    <a:pt x="124" y="174"/>
                  </a:cubicBezTo>
                  <a:cubicBezTo>
                    <a:pt x="124" y="175"/>
                    <a:pt x="124" y="176"/>
                    <a:pt x="124" y="178"/>
                  </a:cubicBezTo>
                  <a:moveTo>
                    <a:pt x="91" y="167"/>
                  </a:move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7"/>
                    <a:pt x="98" y="167"/>
                  </a:cubicBezTo>
                  <a:cubicBezTo>
                    <a:pt x="95" y="173"/>
                    <a:pt x="92" y="180"/>
                    <a:pt x="90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7" y="186"/>
                    <a:pt x="85" y="186"/>
                    <a:pt x="83" y="186"/>
                  </a:cubicBezTo>
                  <a:cubicBezTo>
                    <a:pt x="86" y="179"/>
                    <a:pt x="88" y="173"/>
                    <a:pt x="90" y="167"/>
                  </a:cubicBezTo>
                  <a:cubicBezTo>
                    <a:pt x="91" y="167"/>
                    <a:pt x="91" y="167"/>
                    <a:pt x="91" y="167"/>
                  </a:cubicBezTo>
                  <a:moveTo>
                    <a:pt x="79" y="185"/>
                  </a:moveTo>
                  <a:cubicBezTo>
                    <a:pt x="77" y="185"/>
                    <a:pt x="75" y="185"/>
                    <a:pt x="73" y="184"/>
                  </a:cubicBezTo>
                  <a:cubicBezTo>
                    <a:pt x="75" y="178"/>
                    <a:pt x="77" y="172"/>
                    <a:pt x="80" y="167"/>
                  </a:cubicBezTo>
                  <a:cubicBezTo>
                    <a:pt x="82" y="167"/>
                    <a:pt x="84" y="167"/>
                    <a:pt x="86" y="167"/>
                  </a:cubicBezTo>
                  <a:cubicBezTo>
                    <a:pt x="84" y="173"/>
                    <a:pt x="81" y="179"/>
                    <a:pt x="79" y="185"/>
                  </a:cubicBezTo>
                  <a:moveTo>
                    <a:pt x="94" y="186"/>
                  </a:moveTo>
                  <a:cubicBezTo>
                    <a:pt x="97" y="179"/>
                    <a:pt x="100" y="173"/>
                    <a:pt x="102" y="167"/>
                  </a:cubicBezTo>
                  <a:cubicBezTo>
                    <a:pt x="104" y="166"/>
                    <a:pt x="106" y="166"/>
                    <a:pt x="108" y="166"/>
                  </a:cubicBezTo>
                  <a:cubicBezTo>
                    <a:pt x="106" y="172"/>
                    <a:pt x="103" y="179"/>
                    <a:pt x="101" y="185"/>
                  </a:cubicBezTo>
                  <a:cubicBezTo>
                    <a:pt x="98" y="185"/>
                    <a:pt x="96" y="186"/>
                    <a:pt x="94" y="186"/>
                  </a:cubicBezTo>
                  <a:moveTo>
                    <a:pt x="69" y="184"/>
                  </a:moveTo>
                  <a:cubicBezTo>
                    <a:pt x="67" y="183"/>
                    <a:pt x="65" y="183"/>
                    <a:pt x="62" y="182"/>
                  </a:cubicBezTo>
                  <a:cubicBezTo>
                    <a:pt x="65" y="176"/>
                    <a:pt x="67" y="170"/>
                    <a:pt x="70" y="165"/>
                  </a:cubicBezTo>
                  <a:cubicBezTo>
                    <a:pt x="72" y="165"/>
                    <a:pt x="74" y="166"/>
                    <a:pt x="76" y="166"/>
                  </a:cubicBezTo>
                  <a:cubicBezTo>
                    <a:pt x="73" y="172"/>
                    <a:pt x="71" y="178"/>
                    <a:pt x="69" y="184"/>
                  </a:cubicBezTo>
                  <a:moveTo>
                    <a:pt x="105" y="185"/>
                  </a:moveTo>
                  <a:cubicBezTo>
                    <a:pt x="107" y="178"/>
                    <a:pt x="110" y="172"/>
                    <a:pt x="113" y="165"/>
                  </a:cubicBezTo>
                  <a:cubicBezTo>
                    <a:pt x="113" y="165"/>
                    <a:pt x="114" y="165"/>
                    <a:pt x="114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7"/>
                    <a:pt x="114" y="169"/>
                    <a:pt x="114" y="170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11" y="176"/>
                    <a:pt x="109" y="180"/>
                    <a:pt x="107" y="184"/>
                  </a:cubicBezTo>
                  <a:cubicBezTo>
                    <a:pt x="106" y="185"/>
                    <a:pt x="106" y="185"/>
                    <a:pt x="105" y="185"/>
                  </a:cubicBezTo>
                  <a:moveTo>
                    <a:pt x="59" y="181"/>
                  </a:moveTo>
                  <a:cubicBezTo>
                    <a:pt x="55" y="180"/>
                    <a:pt x="52" y="178"/>
                    <a:pt x="50" y="17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3" y="171"/>
                    <a:pt x="55" y="166"/>
                    <a:pt x="58" y="161"/>
                  </a:cubicBezTo>
                  <a:cubicBezTo>
                    <a:pt x="61" y="162"/>
                    <a:pt x="64" y="163"/>
                    <a:pt x="66" y="164"/>
                  </a:cubicBezTo>
                  <a:cubicBezTo>
                    <a:pt x="63" y="169"/>
                    <a:pt x="61" y="175"/>
                    <a:pt x="59" y="181"/>
                  </a:cubicBezTo>
                  <a:moveTo>
                    <a:pt x="120" y="173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68"/>
                    <a:pt x="122" y="165"/>
                    <a:pt x="123" y="162"/>
                  </a:cubicBezTo>
                  <a:cubicBezTo>
                    <a:pt x="124" y="161"/>
                    <a:pt x="125" y="160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5" y="162"/>
                    <a:pt x="125" y="165"/>
                  </a:cubicBezTo>
                  <a:cubicBezTo>
                    <a:pt x="125" y="165"/>
                    <a:pt x="124" y="165"/>
                    <a:pt x="124" y="166"/>
                  </a:cubicBezTo>
                  <a:cubicBezTo>
                    <a:pt x="123" y="168"/>
                    <a:pt x="122" y="170"/>
                    <a:pt x="120" y="173"/>
                  </a:cubicBezTo>
                  <a:moveTo>
                    <a:pt x="128" y="179"/>
                  </a:moveTo>
                  <a:cubicBezTo>
                    <a:pt x="128" y="177"/>
                    <a:pt x="128" y="174"/>
                    <a:pt x="129" y="171"/>
                  </a:cubicBezTo>
                  <a:cubicBezTo>
                    <a:pt x="129" y="167"/>
                    <a:pt x="129" y="164"/>
                    <a:pt x="129" y="161"/>
                  </a:cubicBezTo>
                  <a:cubicBezTo>
                    <a:pt x="132" y="160"/>
                    <a:pt x="134" y="160"/>
                    <a:pt x="136" y="159"/>
                  </a:cubicBezTo>
                  <a:cubicBezTo>
                    <a:pt x="134" y="165"/>
                    <a:pt x="132" y="172"/>
                    <a:pt x="130" y="178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29" y="179"/>
                    <a:pt x="128" y="179"/>
                    <a:pt x="128" y="179"/>
                  </a:cubicBezTo>
                  <a:moveTo>
                    <a:pt x="46" y="175"/>
                  </a:moveTo>
                  <a:cubicBezTo>
                    <a:pt x="44" y="174"/>
                    <a:pt x="42" y="172"/>
                    <a:pt x="40" y="171"/>
                  </a:cubicBezTo>
                  <a:cubicBezTo>
                    <a:pt x="42" y="166"/>
                    <a:pt x="44" y="161"/>
                    <a:pt x="47" y="157"/>
                  </a:cubicBezTo>
                  <a:cubicBezTo>
                    <a:pt x="50" y="158"/>
                    <a:pt x="52" y="159"/>
                    <a:pt x="54" y="160"/>
                  </a:cubicBezTo>
                  <a:cubicBezTo>
                    <a:pt x="52" y="165"/>
                    <a:pt x="49" y="170"/>
                    <a:pt x="47" y="174"/>
                  </a:cubicBezTo>
                  <a:cubicBezTo>
                    <a:pt x="46" y="175"/>
                    <a:pt x="46" y="175"/>
                    <a:pt x="46" y="175"/>
                  </a:cubicBezTo>
                  <a:moveTo>
                    <a:pt x="134" y="177"/>
                  </a:moveTo>
                  <a:cubicBezTo>
                    <a:pt x="136" y="170"/>
                    <a:pt x="138" y="163"/>
                    <a:pt x="141" y="157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1" y="156"/>
                    <a:pt x="142" y="156"/>
                    <a:pt x="143" y="155"/>
                  </a:cubicBezTo>
                  <a:cubicBezTo>
                    <a:pt x="141" y="162"/>
                    <a:pt x="139" y="169"/>
                    <a:pt x="137" y="175"/>
                  </a:cubicBezTo>
                  <a:cubicBezTo>
                    <a:pt x="136" y="176"/>
                    <a:pt x="135" y="176"/>
                    <a:pt x="134" y="177"/>
                  </a:cubicBezTo>
                  <a:moveTo>
                    <a:pt x="36" y="169"/>
                  </a:moveTo>
                  <a:cubicBezTo>
                    <a:pt x="35" y="167"/>
                    <a:pt x="33" y="166"/>
                    <a:pt x="31" y="164"/>
                  </a:cubicBezTo>
                  <a:cubicBezTo>
                    <a:pt x="33" y="160"/>
                    <a:pt x="35" y="156"/>
                    <a:pt x="38" y="152"/>
                  </a:cubicBezTo>
                  <a:cubicBezTo>
                    <a:pt x="40" y="153"/>
                    <a:pt x="42" y="154"/>
                    <a:pt x="44" y="155"/>
                  </a:cubicBezTo>
                  <a:cubicBezTo>
                    <a:pt x="41" y="159"/>
                    <a:pt x="38" y="164"/>
                    <a:pt x="36" y="169"/>
                  </a:cubicBezTo>
                  <a:moveTo>
                    <a:pt x="142" y="173"/>
                  </a:moveTo>
                  <a:cubicBezTo>
                    <a:pt x="144" y="166"/>
                    <a:pt x="146" y="159"/>
                    <a:pt x="148" y="153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9" y="152"/>
                    <a:pt x="150" y="151"/>
                    <a:pt x="152" y="150"/>
                  </a:cubicBezTo>
                  <a:cubicBezTo>
                    <a:pt x="150" y="157"/>
                    <a:pt x="148" y="164"/>
                    <a:pt x="145" y="171"/>
                  </a:cubicBezTo>
                  <a:cubicBezTo>
                    <a:pt x="144" y="171"/>
                    <a:pt x="143" y="172"/>
                    <a:pt x="142" y="173"/>
                  </a:cubicBezTo>
                  <a:moveTo>
                    <a:pt x="118" y="165"/>
                  </a:moveTo>
                  <a:cubicBezTo>
                    <a:pt x="118" y="164"/>
                    <a:pt x="118" y="163"/>
                    <a:pt x="118" y="162"/>
                  </a:cubicBezTo>
                  <a:cubicBezTo>
                    <a:pt x="118" y="161"/>
                    <a:pt x="117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8" y="156"/>
                    <a:pt x="119" y="153"/>
                    <a:pt x="121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1"/>
                    <a:pt x="123" y="152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5"/>
                    <a:pt x="123" y="156"/>
                    <a:pt x="122" y="157"/>
                  </a:cubicBezTo>
                  <a:cubicBezTo>
                    <a:pt x="122" y="158"/>
                    <a:pt x="121" y="159"/>
                    <a:pt x="120" y="160"/>
                  </a:cubicBezTo>
                  <a:cubicBezTo>
                    <a:pt x="119" y="162"/>
                    <a:pt x="118" y="163"/>
                    <a:pt x="118" y="165"/>
                  </a:cubicBezTo>
                  <a:moveTo>
                    <a:pt x="28" y="161"/>
                  </a:moveTo>
                  <a:cubicBezTo>
                    <a:pt x="28" y="161"/>
                    <a:pt x="27" y="161"/>
                    <a:pt x="27" y="160"/>
                  </a:cubicBezTo>
                  <a:cubicBezTo>
                    <a:pt x="26" y="159"/>
                    <a:pt x="26" y="159"/>
                    <a:pt x="25" y="158"/>
                  </a:cubicBezTo>
                  <a:cubicBezTo>
                    <a:pt x="27" y="154"/>
                    <a:pt x="28" y="150"/>
                    <a:pt x="30" y="146"/>
                  </a:cubicBezTo>
                  <a:cubicBezTo>
                    <a:pt x="31" y="147"/>
                    <a:pt x="33" y="148"/>
                    <a:pt x="34" y="149"/>
                  </a:cubicBezTo>
                  <a:cubicBezTo>
                    <a:pt x="32" y="153"/>
                    <a:pt x="30" y="157"/>
                    <a:pt x="28" y="161"/>
                  </a:cubicBezTo>
                  <a:moveTo>
                    <a:pt x="151" y="167"/>
                  </a:moveTo>
                  <a:cubicBezTo>
                    <a:pt x="153" y="160"/>
                    <a:pt x="155" y="154"/>
                    <a:pt x="156" y="147"/>
                  </a:cubicBezTo>
                  <a:cubicBezTo>
                    <a:pt x="157" y="147"/>
                    <a:pt x="157" y="147"/>
                    <a:pt x="157" y="147"/>
                  </a:cubicBezTo>
                  <a:cubicBezTo>
                    <a:pt x="158" y="146"/>
                    <a:pt x="159" y="145"/>
                    <a:pt x="160" y="144"/>
                  </a:cubicBezTo>
                  <a:cubicBezTo>
                    <a:pt x="159" y="150"/>
                    <a:pt x="157" y="157"/>
                    <a:pt x="154" y="163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3" y="165"/>
                    <a:pt x="152" y="166"/>
                    <a:pt x="151" y="167"/>
                  </a:cubicBezTo>
                  <a:moveTo>
                    <a:pt x="114" y="155"/>
                  </a:moveTo>
                  <a:cubicBezTo>
                    <a:pt x="114" y="153"/>
                    <a:pt x="113" y="152"/>
                    <a:pt x="112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4" y="147"/>
                    <a:pt x="115" y="144"/>
                    <a:pt x="117" y="142"/>
                  </a:cubicBezTo>
                  <a:cubicBezTo>
                    <a:pt x="118" y="143"/>
                    <a:pt x="118" y="144"/>
                    <a:pt x="119" y="146"/>
                  </a:cubicBezTo>
                  <a:cubicBezTo>
                    <a:pt x="117" y="149"/>
                    <a:pt x="116" y="152"/>
                    <a:pt x="114" y="155"/>
                  </a:cubicBezTo>
                  <a:moveTo>
                    <a:pt x="22" y="154"/>
                  </a:moveTo>
                  <a:cubicBezTo>
                    <a:pt x="21" y="153"/>
                    <a:pt x="20" y="151"/>
                    <a:pt x="18" y="149"/>
                  </a:cubicBezTo>
                  <a:cubicBezTo>
                    <a:pt x="20" y="146"/>
                    <a:pt x="21" y="144"/>
                    <a:pt x="23" y="141"/>
                  </a:cubicBezTo>
                  <a:cubicBezTo>
                    <a:pt x="24" y="142"/>
                    <a:pt x="25" y="143"/>
                    <a:pt x="27" y="144"/>
                  </a:cubicBezTo>
                  <a:cubicBezTo>
                    <a:pt x="25" y="148"/>
                    <a:pt x="24" y="151"/>
                    <a:pt x="22" y="154"/>
                  </a:cubicBezTo>
                  <a:moveTo>
                    <a:pt x="16" y="145"/>
                  </a:moveTo>
                  <a:cubicBezTo>
                    <a:pt x="15" y="145"/>
                    <a:pt x="15" y="144"/>
                    <a:pt x="14" y="143"/>
                  </a:cubicBezTo>
                  <a:cubicBezTo>
                    <a:pt x="16" y="140"/>
                    <a:pt x="17" y="138"/>
                    <a:pt x="18" y="136"/>
                  </a:cubicBezTo>
                  <a:cubicBezTo>
                    <a:pt x="19" y="136"/>
                    <a:pt x="19" y="137"/>
                    <a:pt x="20" y="138"/>
                  </a:cubicBezTo>
                  <a:cubicBezTo>
                    <a:pt x="18" y="140"/>
                    <a:pt x="17" y="143"/>
                    <a:pt x="16" y="145"/>
                  </a:cubicBezTo>
                  <a:moveTo>
                    <a:pt x="161" y="157"/>
                  </a:moveTo>
                  <a:cubicBezTo>
                    <a:pt x="163" y="151"/>
                    <a:pt x="164" y="145"/>
                    <a:pt x="165" y="139"/>
                  </a:cubicBezTo>
                  <a:cubicBezTo>
                    <a:pt x="167" y="138"/>
                    <a:pt x="168" y="136"/>
                    <a:pt x="169" y="135"/>
                  </a:cubicBezTo>
                  <a:cubicBezTo>
                    <a:pt x="169" y="137"/>
                    <a:pt x="169" y="138"/>
                    <a:pt x="168" y="140"/>
                  </a:cubicBezTo>
                  <a:cubicBezTo>
                    <a:pt x="168" y="142"/>
                    <a:pt x="168" y="144"/>
                    <a:pt x="168" y="145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6" y="150"/>
                    <a:pt x="164" y="153"/>
                    <a:pt x="161" y="157"/>
                  </a:cubicBezTo>
                  <a:moveTo>
                    <a:pt x="111" y="145"/>
                  </a:moveTo>
                  <a:cubicBezTo>
                    <a:pt x="110" y="143"/>
                    <a:pt x="109" y="142"/>
                    <a:pt x="109" y="140"/>
                  </a:cubicBezTo>
                  <a:cubicBezTo>
                    <a:pt x="110" y="137"/>
                    <a:pt x="111" y="135"/>
                    <a:pt x="112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34"/>
                    <a:pt x="114" y="136"/>
                    <a:pt x="115" y="138"/>
                  </a:cubicBezTo>
                  <a:cubicBezTo>
                    <a:pt x="113" y="140"/>
                    <a:pt x="112" y="142"/>
                    <a:pt x="111" y="145"/>
                  </a:cubicBezTo>
                  <a:moveTo>
                    <a:pt x="12" y="139"/>
                  </a:moveTo>
                  <a:cubicBezTo>
                    <a:pt x="11" y="137"/>
                    <a:pt x="11" y="135"/>
                    <a:pt x="10" y="134"/>
                  </a:cubicBezTo>
                  <a:cubicBezTo>
                    <a:pt x="11" y="132"/>
                    <a:pt x="12" y="131"/>
                    <a:pt x="13" y="129"/>
                  </a:cubicBezTo>
                  <a:cubicBezTo>
                    <a:pt x="14" y="130"/>
                    <a:pt x="15" y="131"/>
                    <a:pt x="15" y="132"/>
                  </a:cubicBezTo>
                  <a:cubicBezTo>
                    <a:pt x="14" y="134"/>
                    <a:pt x="13" y="136"/>
                    <a:pt x="12" y="139"/>
                  </a:cubicBezTo>
                  <a:moveTo>
                    <a:pt x="107" y="134"/>
                  </a:moveTo>
                  <a:cubicBezTo>
                    <a:pt x="106" y="133"/>
                    <a:pt x="106" y="131"/>
                    <a:pt x="105" y="130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6" y="128"/>
                    <a:pt x="107" y="126"/>
                    <a:pt x="108" y="124"/>
                  </a:cubicBezTo>
                  <a:cubicBezTo>
                    <a:pt x="108" y="126"/>
                    <a:pt x="109" y="127"/>
                    <a:pt x="110" y="128"/>
                  </a:cubicBezTo>
                  <a:cubicBezTo>
                    <a:pt x="109" y="130"/>
                    <a:pt x="108" y="132"/>
                    <a:pt x="107" y="134"/>
                  </a:cubicBezTo>
                  <a:moveTo>
                    <a:pt x="8" y="129"/>
                  </a:moveTo>
                  <a:cubicBezTo>
                    <a:pt x="8" y="127"/>
                    <a:pt x="7" y="125"/>
                    <a:pt x="7" y="123"/>
                  </a:cubicBezTo>
                  <a:cubicBezTo>
                    <a:pt x="7" y="122"/>
                    <a:pt x="8" y="121"/>
                    <a:pt x="8" y="120"/>
                  </a:cubicBezTo>
                  <a:cubicBezTo>
                    <a:pt x="9" y="122"/>
                    <a:pt x="10" y="123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0" y="126"/>
                    <a:pt x="9" y="128"/>
                    <a:pt x="8" y="129"/>
                  </a:cubicBezTo>
                  <a:moveTo>
                    <a:pt x="170" y="124"/>
                  </a:moveTo>
                  <a:cubicBezTo>
                    <a:pt x="169" y="124"/>
                    <a:pt x="169" y="124"/>
                    <a:pt x="168" y="123"/>
                  </a:cubicBezTo>
                  <a:cubicBezTo>
                    <a:pt x="169" y="121"/>
                    <a:pt x="170" y="120"/>
                    <a:pt x="171" y="118"/>
                  </a:cubicBezTo>
                  <a:cubicBezTo>
                    <a:pt x="172" y="119"/>
                    <a:pt x="173" y="119"/>
                    <a:pt x="174" y="119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2" y="122"/>
                    <a:pt x="171" y="123"/>
                    <a:pt x="170" y="124"/>
                  </a:cubicBezTo>
                  <a:moveTo>
                    <a:pt x="103" y="125"/>
                  </a:moveTo>
                  <a:cubicBezTo>
                    <a:pt x="103" y="123"/>
                    <a:pt x="103" y="122"/>
                    <a:pt x="102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3" y="120"/>
                    <a:pt x="104" y="119"/>
                    <a:pt x="104" y="118"/>
                  </a:cubicBezTo>
                  <a:cubicBezTo>
                    <a:pt x="105" y="119"/>
                    <a:pt x="105" y="119"/>
                    <a:pt x="106" y="120"/>
                  </a:cubicBezTo>
                  <a:cubicBezTo>
                    <a:pt x="105" y="122"/>
                    <a:pt x="104" y="123"/>
                    <a:pt x="103" y="125"/>
                  </a:cubicBezTo>
                  <a:moveTo>
                    <a:pt x="164" y="122"/>
                  </a:moveTo>
                  <a:cubicBezTo>
                    <a:pt x="163" y="121"/>
                    <a:pt x="161" y="121"/>
                    <a:pt x="159" y="120"/>
                  </a:cubicBezTo>
                  <a:cubicBezTo>
                    <a:pt x="160" y="118"/>
                    <a:pt x="161" y="117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4" y="116"/>
                    <a:pt x="166" y="116"/>
                    <a:pt x="167" y="117"/>
                  </a:cubicBezTo>
                  <a:cubicBezTo>
                    <a:pt x="166" y="118"/>
                    <a:pt x="165" y="120"/>
                    <a:pt x="164" y="122"/>
                  </a:cubicBezTo>
                  <a:moveTo>
                    <a:pt x="101" y="116"/>
                  </a:moveTo>
                  <a:cubicBezTo>
                    <a:pt x="100" y="115"/>
                    <a:pt x="100" y="115"/>
                    <a:pt x="100" y="114"/>
                  </a:cubicBezTo>
                  <a:cubicBezTo>
                    <a:pt x="100" y="113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1" y="114"/>
                    <a:pt x="101" y="115"/>
                    <a:pt x="101" y="116"/>
                  </a:cubicBezTo>
                  <a:moveTo>
                    <a:pt x="156" y="118"/>
                  </a:moveTo>
                  <a:cubicBezTo>
                    <a:pt x="154" y="117"/>
                    <a:pt x="151" y="116"/>
                    <a:pt x="149" y="115"/>
                  </a:cubicBezTo>
                  <a:cubicBezTo>
                    <a:pt x="150" y="114"/>
                    <a:pt x="150" y="113"/>
                    <a:pt x="151" y="111"/>
                  </a:cubicBezTo>
                  <a:cubicBezTo>
                    <a:pt x="154" y="112"/>
                    <a:pt x="156" y="113"/>
                    <a:pt x="158" y="114"/>
                  </a:cubicBezTo>
                  <a:cubicBezTo>
                    <a:pt x="157" y="115"/>
                    <a:pt x="156" y="117"/>
                    <a:pt x="156" y="118"/>
                  </a:cubicBezTo>
                  <a:moveTo>
                    <a:pt x="6" y="117"/>
                  </a:moveTo>
                  <a:cubicBezTo>
                    <a:pt x="5" y="115"/>
                    <a:pt x="5" y="112"/>
                    <a:pt x="5" y="110"/>
                  </a:cubicBezTo>
                  <a:cubicBezTo>
                    <a:pt x="5" y="112"/>
                    <a:pt x="6" y="114"/>
                    <a:pt x="6" y="115"/>
                  </a:cubicBezTo>
                  <a:cubicBezTo>
                    <a:pt x="6" y="116"/>
                    <a:pt x="6" y="117"/>
                    <a:pt x="6" y="117"/>
                  </a:cubicBezTo>
                  <a:moveTo>
                    <a:pt x="145" y="114"/>
                  </a:moveTo>
                  <a:cubicBezTo>
                    <a:pt x="144" y="113"/>
                    <a:pt x="144" y="113"/>
                    <a:pt x="143" y="113"/>
                  </a:cubicBezTo>
                  <a:cubicBezTo>
                    <a:pt x="143" y="112"/>
                    <a:pt x="144" y="110"/>
                    <a:pt x="144" y="109"/>
                  </a:cubicBezTo>
                  <a:cubicBezTo>
                    <a:pt x="145" y="109"/>
                    <a:pt x="146" y="110"/>
                    <a:pt x="147" y="110"/>
                  </a:cubicBezTo>
                  <a:cubicBezTo>
                    <a:pt x="147" y="111"/>
                    <a:pt x="146" y="113"/>
                    <a:pt x="145" y="114"/>
                  </a:cubicBezTo>
                  <a:moveTo>
                    <a:pt x="139" y="111"/>
                  </a:moveTo>
                  <a:cubicBezTo>
                    <a:pt x="137" y="110"/>
                    <a:pt x="135" y="110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8"/>
                    <a:pt x="134" y="107"/>
                    <a:pt x="134" y="106"/>
                  </a:cubicBezTo>
                  <a:cubicBezTo>
                    <a:pt x="136" y="106"/>
                    <a:pt x="139" y="107"/>
                    <a:pt x="141" y="108"/>
                  </a:cubicBezTo>
                  <a:cubicBezTo>
                    <a:pt x="140" y="109"/>
                    <a:pt x="140" y="110"/>
                    <a:pt x="139" y="111"/>
                  </a:cubicBezTo>
                  <a:moveTo>
                    <a:pt x="177" y="135"/>
                  </a:moveTo>
                  <a:cubicBezTo>
                    <a:pt x="177" y="130"/>
                    <a:pt x="178" y="125"/>
                    <a:pt x="178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80" y="114"/>
                    <a:pt x="181" y="109"/>
                    <a:pt x="182" y="103"/>
                  </a:cubicBezTo>
                  <a:cubicBezTo>
                    <a:pt x="182" y="114"/>
                    <a:pt x="181" y="125"/>
                    <a:pt x="177" y="135"/>
                  </a:cubicBezTo>
                  <a:moveTo>
                    <a:pt x="129" y="107"/>
                  </a:moveTo>
                  <a:cubicBezTo>
                    <a:pt x="128" y="106"/>
                    <a:pt x="126" y="106"/>
                    <a:pt x="125" y="105"/>
                  </a:cubicBezTo>
                  <a:cubicBezTo>
                    <a:pt x="126" y="104"/>
                    <a:pt x="126" y="104"/>
                    <a:pt x="126" y="103"/>
                  </a:cubicBezTo>
                  <a:cubicBezTo>
                    <a:pt x="128" y="103"/>
                    <a:pt x="129" y="104"/>
                    <a:pt x="131" y="104"/>
                  </a:cubicBezTo>
                  <a:cubicBezTo>
                    <a:pt x="130" y="105"/>
                    <a:pt x="130" y="106"/>
                    <a:pt x="129" y="107"/>
                  </a:cubicBezTo>
                  <a:moveTo>
                    <a:pt x="98" y="109"/>
                  </a:moveTo>
                  <a:cubicBezTo>
                    <a:pt x="97" y="106"/>
                    <a:pt x="97" y="104"/>
                    <a:pt x="96" y="102"/>
                  </a:cubicBezTo>
                  <a:cubicBezTo>
                    <a:pt x="97" y="104"/>
                    <a:pt x="98" y="106"/>
                    <a:pt x="99" y="107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8" y="108"/>
                    <a:pt x="98" y="108"/>
                    <a:pt x="98" y="109"/>
                  </a:cubicBezTo>
                  <a:moveTo>
                    <a:pt x="121" y="104"/>
                  </a:moveTo>
                  <a:cubicBezTo>
                    <a:pt x="120" y="103"/>
                    <a:pt x="118" y="102"/>
                    <a:pt x="117" y="102"/>
                  </a:cubicBezTo>
                  <a:cubicBezTo>
                    <a:pt x="117" y="101"/>
                    <a:pt x="117" y="100"/>
                    <a:pt x="117" y="100"/>
                  </a:cubicBezTo>
                  <a:cubicBezTo>
                    <a:pt x="119" y="100"/>
                    <a:pt x="121" y="101"/>
                    <a:pt x="123" y="102"/>
                  </a:cubicBezTo>
                  <a:cubicBezTo>
                    <a:pt x="122" y="102"/>
                    <a:pt x="122" y="103"/>
                    <a:pt x="121" y="104"/>
                  </a:cubicBezTo>
                  <a:moveTo>
                    <a:pt x="129" y="157"/>
                  </a:moveTo>
                  <a:cubicBezTo>
                    <a:pt x="129" y="156"/>
                    <a:pt x="129" y="156"/>
                    <a:pt x="129" y="156"/>
                  </a:cubicBezTo>
                  <a:cubicBezTo>
                    <a:pt x="128" y="154"/>
                    <a:pt x="126" y="150"/>
                    <a:pt x="124" y="146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18" y="135"/>
                    <a:pt x="111" y="123"/>
                    <a:pt x="105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3" y="106"/>
                    <a:pt x="100" y="102"/>
                    <a:pt x="98" y="98"/>
                  </a:cubicBezTo>
                  <a:cubicBezTo>
                    <a:pt x="101" y="99"/>
                    <a:pt x="103" y="100"/>
                    <a:pt x="106" y="101"/>
                  </a:cubicBezTo>
                  <a:cubicBezTo>
                    <a:pt x="115" y="105"/>
                    <a:pt x="127" y="110"/>
                    <a:pt x="138" y="115"/>
                  </a:cubicBezTo>
                  <a:cubicBezTo>
                    <a:pt x="138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9" y="120"/>
                    <a:pt x="158" y="123"/>
                    <a:pt x="164" y="126"/>
                  </a:cubicBezTo>
                  <a:cubicBezTo>
                    <a:pt x="164" y="126"/>
                    <a:pt x="164" y="126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6" y="127"/>
                    <a:pt x="167" y="127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9"/>
                    <a:pt x="168" y="130"/>
                    <a:pt x="168" y="130"/>
                  </a:cubicBezTo>
                  <a:cubicBezTo>
                    <a:pt x="167" y="132"/>
                    <a:pt x="165" y="134"/>
                    <a:pt x="163" y="136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55" y="144"/>
                    <a:pt x="144" y="152"/>
                    <a:pt x="129" y="157"/>
                  </a:cubicBezTo>
                  <a:moveTo>
                    <a:pt x="113" y="100"/>
                  </a:moveTo>
                  <a:cubicBezTo>
                    <a:pt x="112" y="100"/>
                    <a:pt x="111" y="99"/>
                    <a:pt x="110" y="99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7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2" y="98"/>
                    <a:pt x="113" y="98"/>
                    <a:pt x="114" y="98"/>
                  </a:cubicBezTo>
                  <a:cubicBezTo>
                    <a:pt x="113" y="99"/>
                    <a:pt x="113" y="100"/>
                    <a:pt x="113" y="100"/>
                  </a:cubicBezTo>
                  <a:moveTo>
                    <a:pt x="106" y="97"/>
                  </a:moveTo>
                  <a:cubicBezTo>
                    <a:pt x="103" y="96"/>
                    <a:pt x="100" y="94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9" y="93"/>
                    <a:pt x="102" y="94"/>
                    <a:pt x="107" y="96"/>
                  </a:cubicBezTo>
                  <a:cubicBezTo>
                    <a:pt x="106" y="96"/>
                    <a:pt x="106" y="97"/>
                    <a:pt x="106" y="97"/>
                  </a:cubicBezTo>
                  <a:moveTo>
                    <a:pt x="98" y="89"/>
                  </a:moveTo>
                  <a:cubicBezTo>
                    <a:pt x="98" y="87"/>
                    <a:pt x="98" y="85"/>
                    <a:pt x="98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0" y="82"/>
                    <a:pt x="102" y="81"/>
                    <a:pt x="106" y="79"/>
                  </a:cubicBezTo>
                  <a:cubicBezTo>
                    <a:pt x="104" y="82"/>
                    <a:pt x="103" y="85"/>
                    <a:pt x="103" y="88"/>
                  </a:cubicBezTo>
                  <a:cubicBezTo>
                    <a:pt x="101" y="88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moveTo>
                    <a:pt x="107" y="86"/>
                  </a:moveTo>
                  <a:cubicBezTo>
                    <a:pt x="108" y="83"/>
                    <a:pt x="109" y="80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3" y="74"/>
                    <a:pt x="116" y="73"/>
                    <a:pt x="118" y="71"/>
                  </a:cubicBezTo>
                  <a:cubicBezTo>
                    <a:pt x="117" y="75"/>
                    <a:pt x="115" y="79"/>
                    <a:pt x="114" y="83"/>
                  </a:cubicBezTo>
                  <a:cubicBezTo>
                    <a:pt x="113" y="84"/>
                    <a:pt x="112" y="84"/>
                    <a:pt x="111" y="84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09" y="86"/>
                    <a:pt x="108" y="86"/>
                    <a:pt x="107" y="86"/>
                  </a:cubicBezTo>
                  <a:moveTo>
                    <a:pt x="123" y="85"/>
                  </a:moveTo>
                  <a:cubicBezTo>
                    <a:pt x="124" y="85"/>
                    <a:pt x="124" y="85"/>
                    <a:pt x="124" y="84"/>
                  </a:cubicBezTo>
                  <a:cubicBezTo>
                    <a:pt x="129" y="83"/>
                    <a:pt x="134" y="81"/>
                    <a:pt x="140" y="79"/>
                  </a:cubicBezTo>
                  <a:cubicBezTo>
                    <a:pt x="153" y="73"/>
                    <a:pt x="167" y="68"/>
                    <a:pt x="178" y="66"/>
                  </a:cubicBezTo>
                  <a:cubicBezTo>
                    <a:pt x="179" y="72"/>
                    <a:pt x="180" y="79"/>
                    <a:pt x="180" y="86"/>
                  </a:cubicBezTo>
                  <a:cubicBezTo>
                    <a:pt x="180" y="96"/>
                    <a:pt x="178" y="106"/>
                    <a:pt x="176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69" y="113"/>
                    <a:pt x="161" y="110"/>
                    <a:pt x="151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5" y="105"/>
                    <a:pt x="139" y="103"/>
                    <a:pt x="134" y="101"/>
                  </a:cubicBezTo>
                  <a:cubicBezTo>
                    <a:pt x="128" y="99"/>
                    <a:pt x="123" y="97"/>
                    <a:pt x="118" y="96"/>
                  </a:cubicBezTo>
                  <a:cubicBezTo>
                    <a:pt x="118" y="95"/>
                    <a:pt x="117" y="95"/>
                    <a:pt x="117" y="95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16" y="95"/>
                    <a:pt x="115" y="95"/>
                  </a:cubicBezTo>
                  <a:cubicBezTo>
                    <a:pt x="114" y="94"/>
                    <a:pt x="113" y="94"/>
                    <a:pt x="112" y="94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2"/>
                    <a:pt x="110" y="92"/>
                    <a:pt x="110" y="92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8" y="92"/>
                    <a:pt x="106" y="92"/>
                    <a:pt x="105" y="91"/>
                  </a:cubicBezTo>
                  <a:cubicBezTo>
                    <a:pt x="110" y="90"/>
                    <a:pt x="116" y="88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moveTo>
                    <a:pt x="119" y="81"/>
                  </a:moveTo>
                  <a:cubicBezTo>
                    <a:pt x="120" y="77"/>
                    <a:pt x="122" y="73"/>
                    <a:pt x="123" y="69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5" y="67"/>
                    <a:pt x="126" y="66"/>
                    <a:pt x="128" y="65"/>
                  </a:cubicBezTo>
                  <a:cubicBezTo>
                    <a:pt x="126" y="70"/>
                    <a:pt x="124" y="75"/>
                    <a:pt x="122" y="79"/>
                  </a:cubicBezTo>
                  <a:cubicBezTo>
                    <a:pt x="121" y="80"/>
                    <a:pt x="120" y="80"/>
                    <a:pt x="119" y="81"/>
                  </a:cubicBezTo>
                  <a:moveTo>
                    <a:pt x="127" y="77"/>
                  </a:moveTo>
                  <a:cubicBezTo>
                    <a:pt x="129" y="73"/>
                    <a:pt x="131" y="69"/>
                    <a:pt x="133" y="65"/>
                  </a:cubicBezTo>
                  <a:cubicBezTo>
                    <a:pt x="133" y="64"/>
                    <a:pt x="133" y="63"/>
                    <a:pt x="132" y="63"/>
                  </a:cubicBezTo>
                  <a:cubicBezTo>
                    <a:pt x="134" y="62"/>
                    <a:pt x="136" y="61"/>
                    <a:pt x="138" y="60"/>
                  </a:cubicBezTo>
                  <a:cubicBezTo>
                    <a:pt x="136" y="65"/>
                    <a:pt x="134" y="70"/>
                    <a:pt x="132" y="75"/>
                  </a:cubicBezTo>
                  <a:cubicBezTo>
                    <a:pt x="130" y="76"/>
                    <a:pt x="129" y="76"/>
                    <a:pt x="127" y="77"/>
                  </a:cubicBezTo>
                  <a:moveTo>
                    <a:pt x="137" y="72"/>
                  </a:moveTo>
                  <a:cubicBezTo>
                    <a:pt x="139" y="67"/>
                    <a:pt x="141" y="62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6" y="55"/>
                    <a:pt x="148" y="54"/>
                    <a:pt x="150" y="53"/>
                  </a:cubicBezTo>
                  <a:cubicBezTo>
                    <a:pt x="149" y="58"/>
                    <a:pt x="147" y="63"/>
                    <a:pt x="146" y="68"/>
                  </a:cubicBezTo>
                  <a:cubicBezTo>
                    <a:pt x="143" y="70"/>
                    <a:pt x="140" y="71"/>
                    <a:pt x="137" y="72"/>
                  </a:cubicBezTo>
                  <a:moveTo>
                    <a:pt x="151" y="66"/>
                  </a:moveTo>
                  <a:cubicBezTo>
                    <a:pt x="152" y="61"/>
                    <a:pt x="154" y="55"/>
                    <a:pt x="155" y="50"/>
                  </a:cubicBezTo>
                  <a:cubicBezTo>
                    <a:pt x="157" y="49"/>
                    <a:pt x="159" y="48"/>
                    <a:pt x="161" y="47"/>
                  </a:cubicBezTo>
                  <a:cubicBezTo>
                    <a:pt x="159" y="52"/>
                    <a:pt x="157" y="57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4" y="65"/>
                    <a:pt x="152" y="65"/>
                    <a:pt x="151" y="66"/>
                  </a:cubicBezTo>
                  <a:moveTo>
                    <a:pt x="168" y="58"/>
                  </a:moveTo>
                  <a:cubicBezTo>
                    <a:pt x="170" y="53"/>
                    <a:pt x="172" y="48"/>
                    <a:pt x="174" y="43"/>
                  </a:cubicBezTo>
                  <a:cubicBezTo>
                    <a:pt x="172" y="47"/>
                    <a:pt x="171" y="52"/>
                    <a:pt x="171" y="57"/>
                  </a:cubicBezTo>
                  <a:cubicBezTo>
                    <a:pt x="170" y="57"/>
                    <a:pt x="169" y="57"/>
                    <a:pt x="168" y="58"/>
                  </a:cubicBezTo>
                  <a:moveTo>
                    <a:pt x="160" y="62"/>
                  </a:moveTo>
                  <a:cubicBezTo>
                    <a:pt x="162" y="56"/>
                    <a:pt x="164" y="50"/>
                    <a:pt x="166" y="44"/>
                  </a:cubicBezTo>
                  <a:cubicBezTo>
                    <a:pt x="167" y="44"/>
                    <a:pt x="168" y="43"/>
                    <a:pt x="169" y="43"/>
                  </a:cubicBezTo>
                  <a:cubicBezTo>
                    <a:pt x="168" y="49"/>
                    <a:pt x="166" y="54"/>
                    <a:pt x="163" y="60"/>
                  </a:cubicBezTo>
                  <a:cubicBezTo>
                    <a:pt x="162" y="61"/>
                    <a:pt x="161" y="61"/>
                    <a:pt x="160" y="62"/>
                  </a:cubicBezTo>
                  <a:moveTo>
                    <a:pt x="46" y="152"/>
                  </a:moveTo>
                  <a:cubicBezTo>
                    <a:pt x="41" y="149"/>
                    <a:pt x="35" y="145"/>
                    <a:pt x="29" y="141"/>
                  </a:cubicBezTo>
                  <a:cubicBezTo>
                    <a:pt x="21" y="135"/>
                    <a:pt x="15" y="126"/>
                    <a:pt x="11" y="116"/>
                  </a:cubicBezTo>
                  <a:cubicBezTo>
                    <a:pt x="11" y="115"/>
                    <a:pt x="11" y="114"/>
                    <a:pt x="10" y="114"/>
                  </a:cubicBezTo>
                  <a:cubicBezTo>
                    <a:pt x="7" y="106"/>
                    <a:pt x="6" y="98"/>
                    <a:pt x="6" y="90"/>
                  </a:cubicBezTo>
                  <a:cubicBezTo>
                    <a:pt x="6" y="90"/>
                    <a:pt x="6" y="89"/>
                    <a:pt x="6" y="89"/>
                  </a:cubicBezTo>
                  <a:cubicBezTo>
                    <a:pt x="6" y="88"/>
                    <a:pt x="6" y="88"/>
                    <a:pt x="6" y="87"/>
                  </a:cubicBezTo>
                  <a:cubicBezTo>
                    <a:pt x="6" y="73"/>
                    <a:pt x="10" y="59"/>
                    <a:pt x="18" y="48"/>
                  </a:cubicBezTo>
                  <a:cubicBezTo>
                    <a:pt x="33" y="26"/>
                    <a:pt x="60" y="13"/>
                    <a:pt x="90" y="11"/>
                  </a:cubicBezTo>
                  <a:cubicBezTo>
                    <a:pt x="89" y="12"/>
                    <a:pt x="89" y="15"/>
                    <a:pt x="89" y="17"/>
                  </a:cubicBezTo>
                  <a:cubicBezTo>
                    <a:pt x="89" y="31"/>
                    <a:pt x="89" y="54"/>
                    <a:pt x="89" y="71"/>
                  </a:cubicBezTo>
                  <a:cubicBezTo>
                    <a:pt x="89" y="81"/>
                    <a:pt x="89" y="88"/>
                    <a:pt x="89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0" y="95"/>
                    <a:pt x="92" y="104"/>
                    <a:pt x="96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5" y="115"/>
                    <a:pt x="95" y="117"/>
                    <a:pt x="96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9" y="124"/>
                    <a:pt x="102" y="132"/>
                    <a:pt x="105" y="140"/>
                  </a:cubicBezTo>
                  <a:cubicBezTo>
                    <a:pt x="104" y="140"/>
                    <a:pt x="105" y="141"/>
                    <a:pt x="105" y="141"/>
                  </a:cubicBezTo>
                  <a:cubicBezTo>
                    <a:pt x="108" y="149"/>
                    <a:pt x="110" y="156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1" y="161"/>
                  </a:cubicBezTo>
                  <a:cubicBezTo>
                    <a:pt x="111" y="161"/>
                    <a:pt x="111" y="161"/>
                    <a:pt x="110" y="162"/>
                  </a:cubicBezTo>
                  <a:cubicBezTo>
                    <a:pt x="104" y="163"/>
                    <a:pt x="98" y="163"/>
                    <a:pt x="92" y="163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1" y="163"/>
                    <a:pt x="90" y="163"/>
                    <a:pt x="90" y="162"/>
                  </a:cubicBezTo>
                  <a:cubicBezTo>
                    <a:pt x="90" y="162"/>
                    <a:pt x="89" y="162"/>
                    <a:pt x="89" y="162"/>
                  </a:cubicBezTo>
                  <a:cubicBezTo>
                    <a:pt x="89" y="162"/>
                    <a:pt x="88" y="163"/>
                    <a:pt x="88" y="163"/>
                  </a:cubicBezTo>
                  <a:cubicBezTo>
                    <a:pt x="82" y="163"/>
                    <a:pt x="77" y="162"/>
                    <a:pt x="71" y="161"/>
                  </a:cubicBezTo>
                  <a:cubicBezTo>
                    <a:pt x="71" y="161"/>
                    <a:pt x="71" y="160"/>
                    <a:pt x="71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9" y="160"/>
                    <a:pt x="69" y="160"/>
                    <a:pt x="68" y="160"/>
                  </a:cubicBezTo>
                  <a:cubicBezTo>
                    <a:pt x="62" y="159"/>
                    <a:pt x="55" y="156"/>
                    <a:pt x="49" y="153"/>
                  </a:cubicBezTo>
                  <a:cubicBezTo>
                    <a:pt x="49" y="153"/>
                    <a:pt x="48" y="153"/>
                    <a:pt x="48" y="152"/>
                  </a:cubicBezTo>
                  <a:cubicBezTo>
                    <a:pt x="48" y="152"/>
                    <a:pt x="47" y="152"/>
                    <a:pt x="47" y="152"/>
                  </a:cubicBezTo>
                  <a:cubicBezTo>
                    <a:pt x="47" y="152"/>
                    <a:pt x="47" y="152"/>
                    <a:pt x="46" y="152"/>
                  </a:cubicBezTo>
                  <a:moveTo>
                    <a:pt x="99" y="78"/>
                  </a:moveTo>
                  <a:cubicBezTo>
                    <a:pt x="101" y="51"/>
                    <a:pt x="104" y="32"/>
                    <a:pt x="108" y="4"/>
                  </a:cubicBezTo>
                  <a:cubicBezTo>
                    <a:pt x="111" y="4"/>
                    <a:pt x="114" y="4"/>
                    <a:pt x="117" y="5"/>
                  </a:cubicBezTo>
                  <a:cubicBezTo>
                    <a:pt x="138" y="7"/>
                    <a:pt x="158" y="15"/>
                    <a:pt x="170" y="29"/>
                  </a:cubicBezTo>
                  <a:cubicBezTo>
                    <a:pt x="172" y="32"/>
                    <a:pt x="173" y="34"/>
                    <a:pt x="174" y="36"/>
                  </a:cubicBezTo>
                  <a:cubicBezTo>
                    <a:pt x="172" y="37"/>
                    <a:pt x="168" y="39"/>
                    <a:pt x="165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1"/>
                    <a:pt x="163" y="41"/>
                  </a:cubicBezTo>
                  <a:cubicBezTo>
                    <a:pt x="151" y="47"/>
                    <a:pt x="138" y="55"/>
                    <a:pt x="126" y="62"/>
                  </a:cubicBezTo>
                  <a:cubicBezTo>
                    <a:pt x="117" y="67"/>
                    <a:pt x="110" y="72"/>
                    <a:pt x="105" y="75"/>
                  </a:cubicBezTo>
                  <a:cubicBezTo>
                    <a:pt x="102" y="76"/>
                    <a:pt x="100" y="77"/>
                    <a:pt x="99" y="78"/>
                  </a:cubicBezTo>
                  <a:moveTo>
                    <a:pt x="107" y="0"/>
                  </a:moveTo>
                  <a:cubicBezTo>
                    <a:pt x="106" y="0"/>
                    <a:pt x="106" y="0"/>
                    <a:pt x="105" y="1"/>
                  </a:cubicBezTo>
                  <a:cubicBezTo>
                    <a:pt x="105" y="1"/>
                    <a:pt x="104" y="2"/>
                    <a:pt x="104" y="3"/>
                  </a:cubicBezTo>
                  <a:cubicBezTo>
                    <a:pt x="101" y="32"/>
                    <a:pt x="97" y="50"/>
                    <a:pt x="95" y="79"/>
                  </a:cubicBezTo>
                  <a:cubicBezTo>
                    <a:pt x="95" y="79"/>
                    <a:pt x="94" y="80"/>
                    <a:pt x="94" y="80"/>
                  </a:cubicBezTo>
                  <a:cubicBezTo>
                    <a:pt x="94" y="83"/>
                    <a:pt x="94" y="88"/>
                    <a:pt x="94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88"/>
                    <a:pt x="92" y="81"/>
                    <a:pt x="92" y="71"/>
                  </a:cubicBezTo>
                  <a:cubicBezTo>
                    <a:pt x="92" y="60"/>
                    <a:pt x="93" y="46"/>
                    <a:pt x="93" y="33"/>
                  </a:cubicBezTo>
                  <a:cubicBezTo>
                    <a:pt x="93" y="27"/>
                    <a:pt x="93" y="22"/>
                    <a:pt x="93" y="18"/>
                  </a:cubicBezTo>
                  <a:cubicBezTo>
                    <a:pt x="93" y="13"/>
                    <a:pt x="94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1" y="9"/>
                    <a:pt x="31" y="22"/>
                    <a:pt x="14" y="46"/>
                  </a:cubicBezTo>
                  <a:cubicBezTo>
                    <a:pt x="6" y="58"/>
                    <a:pt x="2" y="74"/>
                    <a:pt x="2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5"/>
                    <a:pt x="0" y="99"/>
                    <a:pt x="0" y="104"/>
                  </a:cubicBezTo>
                  <a:cubicBezTo>
                    <a:pt x="0" y="111"/>
                    <a:pt x="1" y="117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4"/>
                    <a:pt x="2" y="125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4" y="129"/>
                    <a:pt x="5" y="131"/>
                    <a:pt x="6" y="134"/>
                  </a:cubicBezTo>
                  <a:cubicBezTo>
                    <a:pt x="6" y="134"/>
                    <a:pt x="6" y="135"/>
                    <a:pt x="6" y="135"/>
                  </a:cubicBezTo>
                  <a:cubicBezTo>
                    <a:pt x="8" y="138"/>
                    <a:pt x="9" y="140"/>
                    <a:pt x="10" y="143"/>
                  </a:cubicBezTo>
                  <a:cubicBezTo>
                    <a:pt x="10" y="144"/>
                    <a:pt x="10" y="145"/>
                    <a:pt x="11" y="145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2" y="147"/>
                    <a:pt x="13" y="149"/>
                    <a:pt x="14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1"/>
                    <a:pt x="15" y="152"/>
                    <a:pt x="16" y="152"/>
                  </a:cubicBezTo>
                  <a:cubicBezTo>
                    <a:pt x="17" y="154"/>
                    <a:pt x="19" y="156"/>
                    <a:pt x="20" y="158"/>
                  </a:cubicBezTo>
                  <a:cubicBezTo>
                    <a:pt x="20" y="159"/>
                    <a:pt x="21" y="160"/>
                    <a:pt x="21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23" y="161"/>
                    <a:pt x="24" y="162"/>
                    <a:pt x="24" y="163"/>
                  </a:cubicBezTo>
                  <a:cubicBezTo>
                    <a:pt x="29" y="168"/>
                    <a:pt x="36" y="174"/>
                    <a:pt x="46" y="179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1"/>
                    <a:pt x="47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51" y="182"/>
                    <a:pt x="54" y="183"/>
                    <a:pt x="57" y="184"/>
                  </a:cubicBezTo>
                  <a:cubicBezTo>
                    <a:pt x="57" y="185"/>
                    <a:pt x="58" y="186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60" y="186"/>
                    <a:pt x="61" y="186"/>
                    <a:pt x="61" y="186"/>
                  </a:cubicBezTo>
                  <a:cubicBezTo>
                    <a:pt x="63" y="186"/>
                    <a:pt x="65" y="187"/>
                    <a:pt x="68" y="187"/>
                  </a:cubicBezTo>
                  <a:cubicBezTo>
                    <a:pt x="68" y="188"/>
                    <a:pt x="68" y="189"/>
                    <a:pt x="69" y="190"/>
                  </a:cubicBezTo>
                  <a:cubicBezTo>
                    <a:pt x="69" y="190"/>
                    <a:pt x="70" y="190"/>
                    <a:pt x="70" y="190"/>
                  </a:cubicBezTo>
                  <a:cubicBezTo>
                    <a:pt x="71" y="190"/>
                    <a:pt x="71" y="189"/>
                    <a:pt x="72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4" y="189"/>
                    <a:pt x="76" y="189"/>
                    <a:pt x="78" y="189"/>
                  </a:cubicBezTo>
                  <a:cubicBezTo>
                    <a:pt x="79" y="189"/>
                    <a:pt x="79" y="190"/>
                    <a:pt x="79" y="190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1" y="190"/>
                    <a:pt x="81" y="190"/>
                    <a:pt x="82" y="189"/>
                  </a:cubicBezTo>
                  <a:cubicBezTo>
                    <a:pt x="84" y="190"/>
                    <a:pt x="87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93" y="190"/>
                    <a:pt x="97" y="189"/>
                    <a:pt x="100" y="189"/>
                  </a:cubicBezTo>
                  <a:cubicBezTo>
                    <a:pt x="100" y="190"/>
                    <a:pt x="101" y="190"/>
                    <a:pt x="102" y="190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103" y="190"/>
                    <a:pt x="103" y="190"/>
                    <a:pt x="104" y="189"/>
                  </a:cubicBezTo>
                  <a:cubicBezTo>
                    <a:pt x="104" y="189"/>
                    <a:pt x="104" y="189"/>
                    <a:pt x="104" y="189"/>
                  </a:cubicBezTo>
                  <a:cubicBezTo>
                    <a:pt x="108" y="188"/>
                    <a:pt x="111" y="188"/>
                    <a:pt x="115" y="187"/>
                  </a:cubicBezTo>
                  <a:cubicBezTo>
                    <a:pt x="116" y="187"/>
                    <a:pt x="117" y="186"/>
                    <a:pt x="117" y="185"/>
                  </a:cubicBezTo>
                  <a:cubicBezTo>
                    <a:pt x="117" y="184"/>
                    <a:pt x="117" y="184"/>
                    <a:pt x="116" y="184"/>
                  </a:cubicBezTo>
                  <a:cubicBezTo>
                    <a:pt x="117" y="181"/>
                    <a:pt x="117" y="178"/>
                    <a:pt x="117" y="175"/>
                  </a:cubicBezTo>
                  <a:cubicBezTo>
                    <a:pt x="118" y="176"/>
                    <a:pt x="118" y="177"/>
                    <a:pt x="119" y="178"/>
                  </a:cubicBezTo>
                  <a:cubicBezTo>
                    <a:pt x="121" y="180"/>
                    <a:pt x="122" y="182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31" y="183"/>
                    <a:pt x="135" y="181"/>
                    <a:pt x="139" y="179"/>
                  </a:cubicBezTo>
                  <a:cubicBezTo>
                    <a:pt x="139" y="179"/>
                    <a:pt x="139" y="179"/>
                    <a:pt x="140" y="178"/>
                  </a:cubicBezTo>
                  <a:cubicBezTo>
                    <a:pt x="142" y="177"/>
                    <a:pt x="144" y="176"/>
                    <a:pt x="147" y="174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148" y="174"/>
                    <a:pt x="148" y="174"/>
                    <a:pt x="149" y="173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58" y="166"/>
                    <a:pt x="166" y="159"/>
                    <a:pt x="170" y="149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1" y="148"/>
                    <a:pt x="171" y="148"/>
                    <a:pt x="172" y="147"/>
                  </a:cubicBezTo>
                  <a:cubicBezTo>
                    <a:pt x="172" y="145"/>
                    <a:pt x="172" y="142"/>
                    <a:pt x="173" y="139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0"/>
                    <a:pt x="173" y="141"/>
                    <a:pt x="174" y="141"/>
                  </a:cubicBezTo>
                  <a:cubicBezTo>
                    <a:pt x="175" y="142"/>
                    <a:pt x="175" y="142"/>
                    <a:pt x="176" y="142"/>
                  </a:cubicBezTo>
                  <a:cubicBezTo>
                    <a:pt x="176" y="142"/>
                    <a:pt x="177" y="142"/>
                    <a:pt x="177" y="142"/>
                  </a:cubicBezTo>
                  <a:cubicBezTo>
                    <a:pt x="178" y="142"/>
                    <a:pt x="178" y="141"/>
                    <a:pt x="179" y="141"/>
                  </a:cubicBezTo>
                  <a:cubicBezTo>
                    <a:pt x="184" y="129"/>
                    <a:pt x="186" y="116"/>
                    <a:pt x="186" y="103"/>
                  </a:cubicBezTo>
                  <a:cubicBezTo>
                    <a:pt x="186" y="103"/>
                    <a:pt x="186" y="102"/>
                    <a:pt x="186" y="102"/>
                  </a:cubicBezTo>
                  <a:cubicBezTo>
                    <a:pt x="186" y="89"/>
                    <a:pt x="184" y="76"/>
                    <a:pt x="182" y="63"/>
                  </a:cubicBezTo>
                  <a:cubicBezTo>
                    <a:pt x="182" y="62"/>
                    <a:pt x="181" y="62"/>
                    <a:pt x="180" y="62"/>
                  </a:cubicBezTo>
                  <a:cubicBezTo>
                    <a:pt x="180" y="61"/>
                    <a:pt x="180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1" y="63"/>
                    <a:pt x="162" y="66"/>
                    <a:pt x="152" y="70"/>
                  </a:cubicBezTo>
                  <a:cubicBezTo>
                    <a:pt x="160" y="66"/>
                    <a:pt x="167" y="63"/>
                    <a:pt x="173" y="60"/>
                  </a:cubicBezTo>
                  <a:cubicBezTo>
                    <a:pt x="174" y="60"/>
                    <a:pt x="174" y="59"/>
                    <a:pt x="174" y="58"/>
                  </a:cubicBezTo>
                  <a:cubicBezTo>
                    <a:pt x="175" y="52"/>
                    <a:pt x="177" y="46"/>
                    <a:pt x="178" y="39"/>
                  </a:cubicBezTo>
                  <a:cubicBezTo>
                    <a:pt x="179" y="39"/>
                    <a:pt x="180" y="38"/>
                    <a:pt x="179" y="37"/>
                  </a:cubicBezTo>
                  <a:cubicBezTo>
                    <a:pt x="177" y="33"/>
                    <a:pt x="175" y="30"/>
                    <a:pt x="173" y="27"/>
                  </a:cubicBezTo>
                  <a:cubicBezTo>
                    <a:pt x="160" y="11"/>
                    <a:pt x="139" y="3"/>
                    <a:pt x="118" y="1"/>
                  </a:cubicBezTo>
                  <a:cubicBezTo>
                    <a:pt x="114" y="0"/>
                    <a:pt x="111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8" name="Freeform 762"/>
            <p:cNvSpPr>
              <a:spLocks noEditPoints="1"/>
            </p:cNvSpPr>
            <p:nvPr/>
          </p:nvSpPr>
          <p:spPr bwMode="auto">
            <a:xfrm>
              <a:off x="4730" y="1107"/>
              <a:ext cx="50" cy="64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9" name="Freeform 763"/>
            <p:cNvSpPr>
              <a:spLocks noEditPoints="1"/>
            </p:cNvSpPr>
            <p:nvPr/>
          </p:nvSpPr>
          <p:spPr bwMode="auto">
            <a:xfrm>
              <a:off x="4702" y="1079"/>
              <a:ext cx="104" cy="142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0" name="Freeform 764"/>
            <p:cNvSpPr>
              <a:spLocks noEditPoints="1"/>
            </p:cNvSpPr>
            <p:nvPr/>
          </p:nvSpPr>
          <p:spPr bwMode="auto">
            <a:xfrm>
              <a:off x="4884" y="1244"/>
              <a:ext cx="47" cy="64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1" name="Freeform 765"/>
            <p:cNvSpPr>
              <a:spLocks noEditPoints="1"/>
            </p:cNvSpPr>
            <p:nvPr/>
          </p:nvSpPr>
          <p:spPr bwMode="auto">
            <a:xfrm>
              <a:off x="4856" y="1216"/>
              <a:ext cx="101" cy="139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2" name="Freeform 766"/>
            <p:cNvSpPr>
              <a:spLocks noEditPoints="1"/>
            </p:cNvSpPr>
            <p:nvPr/>
          </p:nvSpPr>
          <p:spPr bwMode="auto">
            <a:xfrm>
              <a:off x="4740" y="1079"/>
              <a:ext cx="177" cy="276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3" name="Freeform 767"/>
            <p:cNvSpPr>
              <a:spLocks noEditPoints="1"/>
            </p:cNvSpPr>
            <p:nvPr/>
          </p:nvSpPr>
          <p:spPr bwMode="auto">
            <a:xfrm>
              <a:off x="5213" y="3119"/>
              <a:ext cx="339" cy="440"/>
            </a:xfrm>
            <a:custGeom>
              <a:avLst/>
              <a:gdLst>
                <a:gd name="T0" fmla="*/ 68 w 143"/>
                <a:gd name="T1" fmla="*/ 164 h 186"/>
                <a:gd name="T2" fmla="*/ 55 w 143"/>
                <a:gd name="T3" fmla="*/ 181 h 186"/>
                <a:gd name="T4" fmla="*/ 66 w 143"/>
                <a:gd name="T5" fmla="*/ 179 h 186"/>
                <a:gd name="T6" fmla="*/ 33 w 143"/>
                <a:gd name="T7" fmla="*/ 182 h 186"/>
                <a:gd name="T8" fmla="*/ 38 w 143"/>
                <a:gd name="T9" fmla="*/ 181 h 186"/>
                <a:gd name="T10" fmla="*/ 70 w 143"/>
                <a:gd name="T11" fmla="*/ 180 h 186"/>
                <a:gd name="T12" fmla="*/ 77 w 143"/>
                <a:gd name="T13" fmla="*/ 178 h 186"/>
                <a:gd name="T14" fmla="*/ 21 w 143"/>
                <a:gd name="T15" fmla="*/ 181 h 186"/>
                <a:gd name="T16" fmla="*/ 47 w 143"/>
                <a:gd name="T17" fmla="*/ 162 h 186"/>
                <a:gd name="T18" fmla="*/ 109 w 143"/>
                <a:gd name="T19" fmla="*/ 160 h 186"/>
                <a:gd name="T20" fmla="*/ 99 w 143"/>
                <a:gd name="T21" fmla="*/ 160 h 186"/>
                <a:gd name="T22" fmla="*/ 88 w 143"/>
                <a:gd name="T23" fmla="*/ 177 h 186"/>
                <a:gd name="T24" fmla="*/ 5 w 143"/>
                <a:gd name="T25" fmla="*/ 179 h 186"/>
                <a:gd name="T26" fmla="*/ 21 w 143"/>
                <a:gd name="T27" fmla="*/ 156 h 186"/>
                <a:gd name="T28" fmla="*/ 10 w 143"/>
                <a:gd name="T29" fmla="*/ 180 h 186"/>
                <a:gd name="T30" fmla="*/ 24 w 143"/>
                <a:gd name="T31" fmla="*/ 139 h 186"/>
                <a:gd name="T32" fmla="*/ 20 w 143"/>
                <a:gd name="T33" fmla="*/ 151 h 186"/>
                <a:gd name="T34" fmla="*/ 16 w 143"/>
                <a:gd name="T35" fmla="*/ 155 h 186"/>
                <a:gd name="T36" fmla="*/ 30 w 143"/>
                <a:gd name="T37" fmla="*/ 133 h 186"/>
                <a:gd name="T38" fmla="*/ 31 w 143"/>
                <a:gd name="T39" fmla="*/ 124 h 186"/>
                <a:gd name="T40" fmla="*/ 35 w 143"/>
                <a:gd name="T41" fmla="*/ 123 h 186"/>
                <a:gd name="T42" fmla="*/ 68 w 143"/>
                <a:gd name="T43" fmla="*/ 113 h 186"/>
                <a:gd name="T44" fmla="*/ 73 w 143"/>
                <a:gd name="T45" fmla="*/ 112 h 186"/>
                <a:gd name="T46" fmla="*/ 35 w 143"/>
                <a:gd name="T47" fmla="*/ 114 h 186"/>
                <a:gd name="T48" fmla="*/ 76 w 143"/>
                <a:gd name="T49" fmla="*/ 104 h 186"/>
                <a:gd name="T50" fmla="*/ 76 w 143"/>
                <a:gd name="T51" fmla="*/ 104 h 186"/>
                <a:gd name="T52" fmla="*/ 92 w 143"/>
                <a:gd name="T53" fmla="*/ 89 h 186"/>
                <a:gd name="T54" fmla="*/ 95 w 143"/>
                <a:gd name="T55" fmla="*/ 74 h 186"/>
                <a:gd name="T56" fmla="*/ 93 w 143"/>
                <a:gd name="T57" fmla="*/ 79 h 186"/>
                <a:gd name="T58" fmla="*/ 106 w 143"/>
                <a:gd name="T59" fmla="*/ 61 h 186"/>
                <a:gd name="T60" fmla="*/ 103 w 143"/>
                <a:gd name="T61" fmla="*/ 53 h 186"/>
                <a:gd name="T62" fmla="*/ 106 w 143"/>
                <a:gd name="T63" fmla="*/ 58 h 186"/>
                <a:gd name="T64" fmla="*/ 110 w 143"/>
                <a:gd name="T65" fmla="*/ 40 h 186"/>
                <a:gd name="T66" fmla="*/ 105 w 143"/>
                <a:gd name="T67" fmla="*/ 33 h 186"/>
                <a:gd name="T68" fmla="*/ 105 w 143"/>
                <a:gd name="T69" fmla="*/ 30 h 186"/>
                <a:gd name="T70" fmla="*/ 105 w 143"/>
                <a:gd name="T71" fmla="*/ 30 h 186"/>
                <a:gd name="T72" fmla="*/ 110 w 143"/>
                <a:gd name="T73" fmla="*/ 21 h 186"/>
                <a:gd name="T74" fmla="*/ 104 w 143"/>
                <a:gd name="T75" fmla="*/ 17 h 186"/>
                <a:gd name="T76" fmla="*/ 110 w 143"/>
                <a:gd name="T77" fmla="*/ 15 h 186"/>
                <a:gd name="T78" fmla="*/ 114 w 143"/>
                <a:gd name="T79" fmla="*/ 29 h 186"/>
                <a:gd name="T80" fmla="*/ 139 w 143"/>
                <a:gd name="T81" fmla="*/ 53 h 186"/>
                <a:gd name="T82" fmla="*/ 112 w 143"/>
                <a:gd name="T83" fmla="*/ 151 h 186"/>
                <a:gd name="T84" fmla="*/ 37 w 143"/>
                <a:gd name="T85" fmla="*/ 127 h 186"/>
                <a:gd name="T86" fmla="*/ 63 w 143"/>
                <a:gd name="T87" fmla="*/ 115 h 186"/>
                <a:gd name="T88" fmla="*/ 66 w 143"/>
                <a:gd name="T89" fmla="*/ 116 h 186"/>
                <a:gd name="T90" fmla="*/ 109 w 143"/>
                <a:gd name="T91" fmla="*/ 0 h 186"/>
                <a:gd name="T92" fmla="*/ 103 w 143"/>
                <a:gd name="T93" fmla="*/ 7 h 186"/>
                <a:gd name="T94" fmla="*/ 99 w 143"/>
                <a:gd name="T95" fmla="*/ 12 h 186"/>
                <a:gd name="T96" fmla="*/ 101 w 143"/>
                <a:gd name="T97" fmla="*/ 25 h 186"/>
                <a:gd name="T98" fmla="*/ 64 w 143"/>
                <a:gd name="T99" fmla="*/ 110 h 186"/>
                <a:gd name="T100" fmla="*/ 45 w 143"/>
                <a:gd name="T101" fmla="*/ 96 h 186"/>
                <a:gd name="T102" fmla="*/ 43 w 143"/>
                <a:gd name="T103" fmla="*/ 97 h 186"/>
                <a:gd name="T104" fmla="*/ 14 w 143"/>
                <a:gd name="T105" fmla="*/ 150 h 186"/>
                <a:gd name="T106" fmla="*/ 3 w 143"/>
                <a:gd name="T107" fmla="*/ 172 h 186"/>
                <a:gd name="T108" fmla="*/ 1 w 143"/>
                <a:gd name="T109" fmla="*/ 178 h 186"/>
                <a:gd name="T110" fmla="*/ 1 w 143"/>
                <a:gd name="T111" fmla="*/ 181 h 186"/>
                <a:gd name="T112" fmla="*/ 23 w 143"/>
                <a:gd name="T113" fmla="*/ 185 h 186"/>
                <a:gd name="T114" fmla="*/ 35 w 143"/>
                <a:gd name="T115" fmla="*/ 186 h 186"/>
                <a:gd name="T116" fmla="*/ 100 w 143"/>
                <a:gd name="T117" fmla="*/ 177 h 186"/>
                <a:gd name="T118" fmla="*/ 117 w 143"/>
                <a:gd name="T119" fmla="*/ 149 h 186"/>
                <a:gd name="T120" fmla="*/ 134 w 143"/>
                <a:gd name="T121" fmla="*/ 5 h 186"/>
                <a:gd name="T122" fmla="*/ 111 w 143"/>
                <a:gd name="T1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86">
                  <a:moveTo>
                    <a:pt x="42" y="182"/>
                  </a:moveTo>
                  <a:cubicBezTo>
                    <a:pt x="48" y="176"/>
                    <a:pt x="53" y="170"/>
                    <a:pt x="59" y="165"/>
                  </a:cubicBezTo>
                  <a:cubicBezTo>
                    <a:pt x="60" y="164"/>
                    <a:pt x="60" y="164"/>
                    <a:pt x="60" y="163"/>
                  </a:cubicBezTo>
                  <a:cubicBezTo>
                    <a:pt x="63" y="164"/>
                    <a:pt x="65" y="164"/>
                    <a:pt x="68" y="164"/>
                  </a:cubicBezTo>
                  <a:cubicBezTo>
                    <a:pt x="63" y="169"/>
                    <a:pt x="58" y="174"/>
                    <a:pt x="52" y="179"/>
                  </a:cubicBezTo>
                  <a:cubicBezTo>
                    <a:pt x="52" y="180"/>
                    <a:pt x="52" y="180"/>
                    <a:pt x="52" y="181"/>
                  </a:cubicBezTo>
                  <a:cubicBezTo>
                    <a:pt x="49" y="181"/>
                    <a:pt x="45" y="181"/>
                    <a:pt x="42" y="182"/>
                  </a:cubicBezTo>
                  <a:moveTo>
                    <a:pt x="55" y="181"/>
                  </a:moveTo>
                  <a:cubicBezTo>
                    <a:pt x="60" y="175"/>
                    <a:pt x="66" y="170"/>
                    <a:pt x="72" y="165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5" y="164"/>
                    <a:pt x="78" y="164"/>
                    <a:pt x="81" y="163"/>
                  </a:cubicBezTo>
                  <a:cubicBezTo>
                    <a:pt x="76" y="169"/>
                    <a:pt x="71" y="174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2" y="180"/>
                    <a:pt x="58" y="181"/>
                    <a:pt x="55" y="181"/>
                  </a:cubicBezTo>
                  <a:moveTo>
                    <a:pt x="33" y="182"/>
                  </a:moveTo>
                  <a:cubicBezTo>
                    <a:pt x="33" y="182"/>
                    <a:pt x="33" y="182"/>
                    <a:pt x="33" y="182"/>
                  </a:cubicBezTo>
                  <a:cubicBezTo>
                    <a:pt x="31" y="182"/>
                    <a:pt x="30" y="182"/>
                    <a:pt x="29" y="182"/>
                  </a:cubicBezTo>
                  <a:cubicBezTo>
                    <a:pt x="36" y="175"/>
                    <a:pt x="44" y="169"/>
                    <a:pt x="51" y="163"/>
                  </a:cubicBezTo>
                  <a:cubicBezTo>
                    <a:pt x="53" y="163"/>
                    <a:pt x="55" y="163"/>
                    <a:pt x="57" y="163"/>
                  </a:cubicBezTo>
                  <a:cubicBezTo>
                    <a:pt x="50" y="169"/>
                    <a:pt x="44" y="175"/>
                    <a:pt x="38" y="181"/>
                  </a:cubicBezTo>
                  <a:cubicBezTo>
                    <a:pt x="38" y="181"/>
                    <a:pt x="38" y="181"/>
                    <a:pt x="37" y="181"/>
                  </a:cubicBezTo>
                  <a:cubicBezTo>
                    <a:pt x="37" y="181"/>
                    <a:pt x="37" y="181"/>
                    <a:pt x="36" y="182"/>
                  </a:cubicBezTo>
                  <a:cubicBezTo>
                    <a:pt x="35" y="182"/>
                    <a:pt x="34" y="182"/>
                    <a:pt x="33" y="182"/>
                  </a:cubicBezTo>
                  <a:moveTo>
                    <a:pt x="70" y="180"/>
                  </a:moveTo>
                  <a:cubicBezTo>
                    <a:pt x="75" y="174"/>
                    <a:pt x="80" y="169"/>
                    <a:pt x="86" y="163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9" y="162"/>
                    <a:pt x="91" y="162"/>
                    <a:pt x="94" y="161"/>
                  </a:cubicBezTo>
                  <a:cubicBezTo>
                    <a:pt x="88" y="167"/>
                    <a:pt x="83" y="173"/>
                    <a:pt x="77" y="178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4" y="179"/>
                    <a:pt x="72" y="179"/>
                    <a:pt x="70" y="180"/>
                  </a:cubicBezTo>
                  <a:moveTo>
                    <a:pt x="24" y="181"/>
                  </a:moveTo>
                  <a:cubicBezTo>
                    <a:pt x="23" y="181"/>
                    <a:pt x="22" y="181"/>
                    <a:pt x="21" y="181"/>
                  </a:cubicBezTo>
                  <a:cubicBezTo>
                    <a:pt x="19" y="181"/>
                    <a:pt x="16" y="181"/>
                    <a:pt x="14" y="181"/>
                  </a:cubicBezTo>
                  <a:cubicBezTo>
                    <a:pt x="19" y="176"/>
                    <a:pt x="32" y="166"/>
                    <a:pt x="38" y="16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42" y="161"/>
                    <a:pt x="45" y="162"/>
                    <a:pt x="47" y="162"/>
                  </a:cubicBezTo>
                  <a:cubicBezTo>
                    <a:pt x="40" y="169"/>
                    <a:pt x="32" y="175"/>
                    <a:pt x="24" y="181"/>
                  </a:cubicBezTo>
                  <a:moveTo>
                    <a:pt x="92" y="176"/>
                  </a:moveTo>
                  <a:cubicBezTo>
                    <a:pt x="97" y="171"/>
                    <a:pt x="102" y="166"/>
                    <a:pt x="108" y="161"/>
                  </a:cubicBezTo>
                  <a:cubicBezTo>
                    <a:pt x="108" y="160"/>
                    <a:pt x="108" y="160"/>
                    <a:pt x="109" y="160"/>
                  </a:cubicBezTo>
                  <a:cubicBezTo>
                    <a:pt x="105" y="164"/>
                    <a:pt x="102" y="169"/>
                    <a:pt x="99" y="174"/>
                  </a:cubicBezTo>
                  <a:cubicBezTo>
                    <a:pt x="97" y="174"/>
                    <a:pt x="94" y="175"/>
                    <a:pt x="92" y="176"/>
                  </a:cubicBezTo>
                  <a:moveTo>
                    <a:pt x="82" y="178"/>
                  </a:moveTo>
                  <a:cubicBezTo>
                    <a:pt x="88" y="172"/>
                    <a:pt x="94" y="166"/>
                    <a:pt x="99" y="160"/>
                  </a:cubicBezTo>
                  <a:cubicBezTo>
                    <a:pt x="102" y="159"/>
                    <a:pt x="105" y="158"/>
                    <a:pt x="107" y="157"/>
                  </a:cubicBezTo>
                  <a:cubicBezTo>
                    <a:pt x="107" y="158"/>
                    <a:pt x="106" y="158"/>
                    <a:pt x="106" y="159"/>
                  </a:cubicBezTo>
                  <a:cubicBezTo>
                    <a:pt x="100" y="164"/>
                    <a:pt x="94" y="170"/>
                    <a:pt x="88" y="175"/>
                  </a:cubicBezTo>
                  <a:cubicBezTo>
                    <a:pt x="88" y="176"/>
                    <a:pt x="88" y="176"/>
                    <a:pt x="88" y="177"/>
                  </a:cubicBezTo>
                  <a:cubicBezTo>
                    <a:pt x="86" y="177"/>
                    <a:pt x="84" y="177"/>
                    <a:pt x="82" y="178"/>
                  </a:cubicBezTo>
                  <a:moveTo>
                    <a:pt x="10" y="180"/>
                  </a:moveTo>
                  <a:cubicBezTo>
                    <a:pt x="8" y="180"/>
                    <a:pt x="7" y="179"/>
                    <a:pt x="5" y="179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175"/>
                    <a:pt x="10" y="172"/>
                    <a:pt x="13" y="168"/>
                  </a:cubicBezTo>
                  <a:cubicBezTo>
                    <a:pt x="15" y="163"/>
                    <a:pt x="18" y="159"/>
                    <a:pt x="20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5" y="157"/>
                    <a:pt x="30" y="159"/>
                    <a:pt x="35" y="160"/>
                  </a:cubicBezTo>
                  <a:cubicBezTo>
                    <a:pt x="31" y="163"/>
                    <a:pt x="25" y="168"/>
                    <a:pt x="20" y="172"/>
                  </a:cubicBezTo>
                  <a:cubicBezTo>
                    <a:pt x="17" y="174"/>
                    <a:pt x="14" y="176"/>
                    <a:pt x="12" y="178"/>
                  </a:cubicBezTo>
                  <a:cubicBezTo>
                    <a:pt x="12" y="179"/>
                    <a:pt x="11" y="179"/>
                    <a:pt x="10" y="180"/>
                  </a:cubicBezTo>
                  <a:cubicBezTo>
                    <a:pt x="10" y="180"/>
                    <a:pt x="10" y="180"/>
                    <a:pt x="10" y="180"/>
                  </a:cubicBezTo>
                  <a:moveTo>
                    <a:pt x="16" y="155"/>
                  </a:moveTo>
                  <a:cubicBezTo>
                    <a:pt x="18" y="151"/>
                    <a:pt x="20" y="146"/>
                    <a:pt x="23" y="141"/>
                  </a:cubicBezTo>
                  <a:cubicBezTo>
                    <a:pt x="23" y="140"/>
                    <a:pt x="24" y="139"/>
                    <a:pt x="24" y="139"/>
                  </a:cubicBezTo>
                  <a:cubicBezTo>
                    <a:pt x="25" y="138"/>
                    <a:pt x="26" y="137"/>
                    <a:pt x="28" y="136"/>
                  </a:cubicBezTo>
                  <a:cubicBezTo>
                    <a:pt x="27" y="137"/>
                    <a:pt x="27" y="138"/>
                    <a:pt x="27" y="138"/>
                  </a:cubicBezTo>
                  <a:cubicBezTo>
                    <a:pt x="25" y="142"/>
                    <a:pt x="23" y="145"/>
                    <a:pt x="21" y="148"/>
                  </a:cubicBezTo>
                  <a:cubicBezTo>
                    <a:pt x="21" y="149"/>
                    <a:pt x="20" y="150"/>
                    <a:pt x="20" y="151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8" y="152"/>
                    <a:pt x="18" y="153"/>
                  </a:cubicBezTo>
                  <a:cubicBezTo>
                    <a:pt x="17" y="153"/>
                    <a:pt x="17" y="154"/>
                    <a:pt x="16" y="155"/>
                  </a:cubicBezTo>
                  <a:moveTo>
                    <a:pt x="26" y="134"/>
                  </a:moveTo>
                  <a:cubicBezTo>
                    <a:pt x="27" y="132"/>
                    <a:pt x="28" y="131"/>
                    <a:pt x="29" y="129"/>
                  </a:cubicBezTo>
                  <a:cubicBezTo>
                    <a:pt x="30" y="128"/>
                    <a:pt x="31" y="127"/>
                    <a:pt x="33" y="127"/>
                  </a:cubicBezTo>
                  <a:cubicBezTo>
                    <a:pt x="32" y="129"/>
                    <a:pt x="31" y="131"/>
                    <a:pt x="3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8" y="133"/>
                    <a:pt x="28" y="133"/>
                  </a:cubicBezTo>
                  <a:cubicBezTo>
                    <a:pt x="28" y="133"/>
                    <a:pt x="27" y="133"/>
                    <a:pt x="26" y="134"/>
                  </a:cubicBezTo>
                  <a:moveTo>
                    <a:pt x="31" y="124"/>
                  </a:moveTo>
                  <a:cubicBezTo>
                    <a:pt x="31" y="124"/>
                    <a:pt x="31" y="124"/>
                    <a:pt x="31" y="124"/>
                  </a:cubicBezTo>
                  <a:cubicBezTo>
                    <a:pt x="32" y="122"/>
                    <a:pt x="33" y="120"/>
                    <a:pt x="33" y="118"/>
                  </a:cubicBezTo>
                  <a:cubicBezTo>
                    <a:pt x="35" y="118"/>
                    <a:pt x="36" y="117"/>
                    <a:pt x="38" y="116"/>
                  </a:cubicBezTo>
                  <a:cubicBezTo>
                    <a:pt x="37" y="118"/>
                    <a:pt x="36" y="120"/>
                    <a:pt x="35" y="123"/>
                  </a:cubicBezTo>
                  <a:cubicBezTo>
                    <a:pt x="35" y="122"/>
                    <a:pt x="34" y="122"/>
                    <a:pt x="34" y="122"/>
                  </a:cubicBezTo>
                  <a:cubicBezTo>
                    <a:pt x="34" y="122"/>
                    <a:pt x="33" y="123"/>
                    <a:pt x="33" y="123"/>
                  </a:cubicBezTo>
                  <a:cubicBezTo>
                    <a:pt x="32" y="123"/>
                    <a:pt x="32" y="124"/>
                    <a:pt x="31" y="124"/>
                  </a:cubicBezTo>
                  <a:moveTo>
                    <a:pt x="68" y="113"/>
                  </a:moveTo>
                  <a:cubicBezTo>
                    <a:pt x="69" y="111"/>
                    <a:pt x="70" y="110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4" y="108"/>
                    <a:pt x="76" y="107"/>
                    <a:pt x="78" y="107"/>
                  </a:cubicBezTo>
                  <a:cubicBezTo>
                    <a:pt x="77" y="108"/>
                    <a:pt x="75" y="110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1" y="112"/>
                    <a:pt x="69" y="112"/>
                    <a:pt x="68" y="113"/>
                  </a:cubicBezTo>
                  <a:moveTo>
                    <a:pt x="35" y="114"/>
                  </a:moveTo>
                  <a:cubicBezTo>
                    <a:pt x="37" y="111"/>
                    <a:pt x="40" y="108"/>
                    <a:pt x="42" y="105"/>
                  </a:cubicBezTo>
                  <a:cubicBezTo>
                    <a:pt x="41" y="107"/>
                    <a:pt x="40" y="109"/>
                    <a:pt x="40" y="112"/>
                  </a:cubicBezTo>
                  <a:cubicBezTo>
                    <a:pt x="38" y="112"/>
                    <a:pt x="37" y="113"/>
                    <a:pt x="35" y="114"/>
                  </a:cubicBezTo>
                  <a:moveTo>
                    <a:pt x="76" y="104"/>
                  </a:moveTo>
                  <a:cubicBezTo>
                    <a:pt x="78" y="102"/>
                    <a:pt x="80" y="99"/>
                    <a:pt x="82" y="96"/>
                  </a:cubicBezTo>
                  <a:cubicBezTo>
                    <a:pt x="84" y="95"/>
                    <a:pt x="87" y="95"/>
                    <a:pt x="89" y="94"/>
                  </a:cubicBezTo>
                  <a:cubicBezTo>
                    <a:pt x="87" y="96"/>
                    <a:pt x="85" y="99"/>
                    <a:pt x="83" y="101"/>
                  </a:cubicBezTo>
                  <a:cubicBezTo>
                    <a:pt x="80" y="102"/>
                    <a:pt x="78" y="103"/>
                    <a:pt x="76" y="104"/>
                  </a:cubicBezTo>
                  <a:moveTo>
                    <a:pt x="85" y="92"/>
                  </a:moveTo>
                  <a:cubicBezTo>
                    <a:pt x="87" y="89"/>
                    <a:pt x="89" y="86"/>
                    <a:pt x="91" y="83"/>
                  </a:cubicBezTo>
                  <a:cubicBezTo>
                    <a:pt x="93" y="82"/>
                    <a:pt x="95" y="82"/>
                    <a:pt x="97" y="81"/>
                  </a:cubicBezTo>
                  <a:cubicBezTo>
                    <a:pt x="96" y="84"/>
                    <a:pt x="94" y="86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0" y="90"/>
                    <a:pt x="88" y="91"/>
                    <a:pt x="85" y="92"/>
                  </a:cubicBezTo>
                  <a:moveTo>
                    <a:pt x="93" y="79"/>
                  </a:moveTo>
                  <a:cubicBezTo>
                    <a:pt x="94" y="77"/>
                    <a:pt x="95" y="76"/>
                    <a:pt x="95" y="74"/>
                  </a:cubicBezTo>
                  <a:cubicBezTo>
                    <a:pt x="97" y="73"/>
                    <a:pt x="99" y="73"/>
                    <a:pt x="101" y="72"/>
                  </a:cubicBezTo>
                  <a:cubicBezTo>
                    <a:pt x="101" y="74"/>
                    <a:pt x="100" y="76"/>
                    <a:pt x="99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7" y="78"/>
                    <a:pt x="95" y="79"/>
                    <a:pt x="93" y="79"/>
                  </a:cubicBezTo>
                  <a:moveTo>
                    <a:pt x="97" y="71"/>
                  </a:moveTo>
                  <a:cubicBezTo>
                    <a:pt x="98" y="68"/>
                    <a:pt x="99" y="66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2" y="62"/>
                    <a:pt x="104" y="61"/>
                    <a:pt x="106" y="61"/>
                  </a:cubicBezTo>
                  <a:cubicBezTo>
                    <a:pt x="105" y="63"/>
                    <a:pt x="104" y="66"/>
                    <a:pt x="103" y="69"/>
                  </a:cubicBezTo>
                  <a:cubicBezTo>
                    <a:pt x="101" y="69"/>
                    <a:pt x="99" y="70"/>
                    <a:pt x="97" y="71"/>
                  </a:cubicBezTo>
                  <a:moveTo>
                    <a:pt x="101" y="59"/>
                  </a:moveTo>
                  <a:cubicBezTo>
                    <a:pt x="102" y="57"/>
                    <a:pt x="102" y="55"/>
                    <a:pt x="103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5" y="52"/>
                    <a:pt x="107" y="51"/>
                    <a:pt x="108" y="51"/>
                  </a:cubicBezTo>
                  <a:cubicBezTo>
                    <a:pt x="108" y="53"/>
                    <a:pt x="107" y="55"/>
                    <a:pt x="107" y="58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8"/>
                    <a:pt x="103" y="58"/>
                    <a:pt x="101" y="59"/>
                  </a:cubicBezTo>
                  <a:moveTo>
                    <a:pt x="103" y="49"/>
                  </a:moveTo>
                  <a:cubicBezTo>
                    <a:pt x="104" y="47"/>
                    <a:pt x="104" y="44"/>
                    <a:pt x="104" y="42"/>
                  </a:cubicBezTo>
                  <a:cubicBezTo>
                    <a:pt x="106" y="42"/>
                    <a:pt x="108" y="41"/>
                    <a:pt x="110" y="40"/>
                  </a:cubicBezTo>
                  <a:cubicBezTo>
                    <a:pt x="110" y="43"/>
                    <a:pt x="109" y="45"/>
                    <a:pt x="109" y="47"/>
                  </a:cubicBezTo>
                  <a:cubicBezTo>
                    <a:pt x="107" y="48"/>
                    <a:pt x="105" y="48"/>
                    <a:pt x="103" y="49"/>
                  </a:cubicBezTo>
                  <a:moveTo>
                    <a:pt x="105" y="39"/>
                  </a:moveTo>
                  <a:cubicBezTo>
                    <a:pt x="105" y="37"/>
                    <a:pt x="105" y="35"/>
                    <a:pt x="105" y="33"/>
                  </a:cubicBezTo>
                  <a:cubicBezTo>
                    <a:pt x="107" y="32"/>
                    <a:pt x="109" y="32"/>
                    <a:pt x="111" y="31"/>
                  </a:cubicBezTo>
                  <a:cubicBezTo>
                    <a:pt x="110" y="33"/>
                    <a:pt x="110" y="35"/>
                    <a:pt x="110" y="37"/>
                  </a:cubicBezTo>
                  <a:cubicBezTo>
                    <a:pt x="108" y="38"/>
                    <a:pt x="106" y="38"/>
                    <a:pt x="105" y="39"/>
                  </a:cubicBezTo>
                  <a:moveTo>
                    <a:pt x="105" y="30"/>
                  </a:moveTo>
                  <a:cubicBezTo>
                    <a:pt x="105" y="29"/>
                    <a:pt x="105" y="28"/>
                    <a:pt x="105" y="27"/>
                  </a:cubicBezTo>
                  <a:cubicBezTo>
                    <a:pt x="107" y="26"/>
                    <a:pt x="109" y="25"/>
                    <a:pt x="110" y="24"/>
                  </a:cubicBezTo>
                  <a:cubicBezTo>
                    <a:pt x="110" y="25"/>
                    <a:pt x="111" y="27"/>
                    <a:pt x="111" y="28"/>
                  </a:cubicBezTo>
                  <a:cubicBezTo>
                    <a:pt x="109" y="29"/>
                    <a:pt x="107" y="29"/>
                    <a:pt x="105" y="30"/>
                  </a:cubicBezTo>
                  <a:moveTo>
                    <a:pt x="105" y="24"/>
                  </a:moveTo>
                  <a:cubicBezTo>
                    <a:pt x="105" y="22"/>
                    <a:pt x="104" y="21"/>
                    <a:pt x="104" y="20"/>
                  </a:cubicBezTo>
                  <a:cubicBezTo>
                    <a:pt x="106" y="19"/>
                    <a:pt x="108" y="19"/>
                    <a:pt x="110" y="18"/>
                  </a:cubicBezTo>
                  <a:cubicBezTo>
                    <a:pt x="110" y="19"/>
                    <a:pt x="110" y="20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09" y="21"/>
                    <a:pt x="109" y="21"/>
                  </a:cubicBezTo>
                  <a:cubicBezTo>
                    <a:pt x="108" y="22"/>
                    <a:pt x="106" y="23"/>
                    <a:pt x="105" y="24"/>
                  </a:cubicBezTo>
                  <a:moveTo>
                    <a:pt x="104" y="17"/>
                  </a:moveTo>
                  <a:cubicBezTo>
                    <a:pt x="104" y="16"/>
                    <a:pt x="103" y="14"/>
                    <a:pt x="103" y="13"/>
                  </a:cubicBezTo>
                  <a:cubicBezTo>
                    <a:pt x="104" y="12"/>
                    <a:pt x="105" y="11"/>
                    <a:pt x="106" y="9"/>
                  </a:cubicBezTo>
                  <a:cubicBezTo>
                    <a:pt x="107" y="8"/>
                    <a:pt x="107" y="7"/>
                    <a:pt x="108" y="6"/>
                  </a:cubicBezTo>
                  <a:cubicBezTo>
                    <a:pt x="109" y="9"/>
                    <a:pt x="109" y="12"/>
                    <a:pt x="110" y="15"/>
                  </a:cubicBezTo>
                  <a:cubicBezTo>
                    <a:pt x="108" y="16"/>
                    <a:pt x="106" y="16"/>
                    <a:pt x="104" y="17"/>
                  </a:cubicBezTo>
                  <a:moveTo>
                    <a:pt x="70" y="119"/>
                  </a:moveTo>
                  <a:cubicBezTo>
                    <a:pt x="71" y="119"/>
                    <a:pt x="71" y="119"/>
                    <a:pt x="72" y="119"/>
                  </a:cubicBezTo>
                  <a:cubicBezTo>
                    <a:pt x="107" y="87"/>
                    <a:pt x="115" y="53"/>
                    <a:pt x="114" y="29"/>
                  </a:cubicBezTo>
                  <a:cubicBezTo>
                    <a:pt x="114" y="19"/>
                    <a:pt x="113" y="11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8" y="7"/>
                    <a:pt x="126" y="7"/>
                    <a:pt x="131" y="7"/>
                  </a:cubicBezTo>
                  <a:cubicBezTo>
                    <a:pt x="133" y="14"/>
                    <a:pt x="139" y="32"/>
                    <a:pt x="139" y="53"/>
                  </a:cubicBezTo>
                  <a:cubicBezTo>
                    <a:pt x="139" y="80"/>
                    <a:pt x="130" y="113"/>
                    <a:pt x="98" y="140"/>
                  </a:cubicBezTo>
                  <a:cubicBezTo>
                    <a:pt x="98" y="140"/>
                    <a:pt x="97" y="141"/>
                    <a:pt x="97" y="141"/>
                  </a:cubicBezTo>
                  <a:cubicBezTo>
                    <a:pt x="97" y="142"/>
                    <a:pt x="98" y="142"/>
                    <a:pt x="98" y="143"/>
                  </a:cubicBezTo>
                  <a:cubicBezTo>
                    <a:pt x="103" y="145"/>
                    <a:pt x="107" y="148"/>
                    <a:pt x="112" y="151"/>
                  </a:cubicBezTo>
                  <a:cubicBezTo>
                    <a:pt x="100" y="157"/>
                    <a:pt x="86" y="160"/>
                    <a:pt x="70" y="160"/>
                  </a:cubicBezTo>
                  <a:cubicBezTo>
                    <a:pt x="56" y="160"/>
                    <a:pt x="40" y="158"/>
                    <a:pt x="23" y="153"/>
                  </a:cubicBezTo>
                  <a:cubicBezTo>
                    <a:pt x="23" y="152"/>
                    <a:pt x="24" y="152"/>
                    <a:pt x="24" y="151"/>
                  </a:cubicBezTo>
                  <a:cubicBezTo>
                    <a:pt x="26" y="147"/>
                    <a:pt x="32" y="137"/>
                    <a:pt x="37" y="127"/>
                  </a:cubicBezTo>
                  <a:cubicBezTo>
                    <a:pt x="40" y="122"/>
                    <a:pt x="42" y="117"/>
                    <a:pt x="44" y="112"/>
                  </a:cubicBezTo>
                  <a:cubicBezTo>
                    <a:pt x="45" y="108"/>
                    <a:pt x="46" y="105"/>
                    <a:pt x="47" y="102"/>
                  </a:cubicBezTo>
                  <a:cubicBezTo>
                    <a:pt x="51" y="105"/>
                    <a:pt x="57" y="110"/>
                    <a:pt x="62" y="114"/>
                  </a:cubicBezTo>
                  <a:cubicBezTo>
                    <a:pt x="62" y="114"/>
                    <a:pt x="62" y="114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15"/>
                    <a:pt x="65" y="116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7" y="117"/>
                    <a:pt x="68" y="118"/>
                    <a:pt x="69" y="119"/>
                  </a:cubicBezTo>
                  <a:cubicBezTo>
                    <a:pt x="70" y="119"/>
                    <a:pt x="70" y="119"/>
                    <a:pt x="70" y="119"/>
                  </a:cubicBezTo>
                  <a:moveTo>
                    <a:pt x="11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6" y="3"/>
                    <a:pt x="104" y="5"/>
                    <a:pt x="103" y="7"/>
                  </a:cubicBezTo>
                  <a:cubicBezTo>
                    <a:pt x="101" y="9"/>
                    <a:pt x="100" y="11"/>
                    <a:pt x="100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0" y="15"/>
                    <a:pt x="101" y="19"/>
                    <a:pt x="101" y="25"/>
                  </a:cubicBezTo>
                  <a:cubicBezTo>
                    <a:pt x="101" y="25"/>
                    <a:pt x="100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29"/>
                    <a:pt x="101" y="31"/>
                  </a:cubicBezTo>
                  <a:cubicBezTo>
                    <a:pt x="101" y="50"/>
                    <a:pt x="95" y="81"/>
                    <a:pt x="64" y="110"/>
                  </a:cubicBezTo>
                  <a:cubicBezTo>
                    <a:pt x="58" y="105"/>
                    <a:pt x="51" y="100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37" y="104"/>
                    <a:pt x="32" y="112"/>
                    <a:pt x="27" y="120"/>
                  </a:cubicBezTo>
                  <a:cubicBezTo>
                    <a:pt x="26" y="121"/>
                    <a:pt x="26" y="122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4" y="130"/>
                    <a:pt x="19" y="140"/>
                    <a:pt x="14" y="150"/>
                  </a:cubicBezTo>
                  <a:cubicBezTo>
                    <a:pt x="11" y="157"/>
                    <a:pt x="7" y="164"/>
                    <a:pt x="5" y="169"/>
                  </a:cubicBezTo>
                  <a:cubicBezTo>
                    <a:pt x="5" y="170"/>
                    <a:pt x="4" y="170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3" y="172"/>
                    <a:pt x="3" y="173"/>
                    <a:pt x="3" y="173"/>
                  </a:cubicBezTo>
                  <a:cubicBezTo>
                    <a:pt x="2" y="174"/>
                    <a:pt x="2" y="176"/>
                    <a:pt x="1" y="177"/>
                  </a:cubicBezTo>
                  <a:cubicBezTo>
                    <a:pt x="1" y="177"/>
                    <a:pt x="1" y="177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1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81"/>
                    <a:pt x="1" y="181"/>
                  </a:cubicBezTo>
                  <a:cubicBezTo>
                    <a:pt x="1" y="182"/>
                    <a:pt x="2" y="182"/>
                    <a:pt x="2" y="182"/>
                  </a:cubicBezTo>
                  <a:cubicBezTo>
                    <a:pt x="3" y="183"/>
                    <a:pt x="3" y="183"/>
                    <a:pt x="4" y="183"/>
                  </a:cubicBezTo>
                  <a:cubicBezTo>
                    <a:pt x="9" y="184"/>
                    <a:pt x="15" y="185"/>
                    <a:pt x="21" y="185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7" y="186"/>
                    <a:pt x="30" y="186"/>
                    <a:pt x="33" y="186"/>
                  </a:cubicBezTo>
                  <a:cubicBezTo>
                    <a:pt x="33" y="186"/>
                    <a:pt x="34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6" y="186"/>
                    <a:pt x="36" y="186"/>
                  </a:cubicBezTo>
                  <a:cubicBezTo>
                    <a:pt x="36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58" y="185"/>
                    <a:pt x="84" y="183"/>
                    <a:pt x="100" y="177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7" y="169"/>
                    <a:pt x="113" y="160"/>
                    <a:pt x="119" y="152"/>
                  </a:cubicBezTo>
                  <a:cubicBezTo>
                    <a:pt x="119" y="151"/>
                    <a:pt x="119" y="150"/>
                    <a:pt x="118" y="149"/>
                  </a:cubicBezTo>
                  <a:cubicBezTo>
                    <a:pt x="118" y="149"/>
                    <a:pt x="117" y="149"/>
                    <a:pt x="11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2" y="146"/>
                    <a:pt x="107" y="143"/>
                    <a:pt x="103" y="141"/>
                  </a:cubicBezTo>
                  <a:cubicBezTo>
                    <a:pt x="134" y="113"/>
                    <a:pt x="143" y="80"/>
                    <a:pt x="143" y="53"/>
                  </a:cubicBezTo>
                  <a:cubicBezTo>
                    <a:pt x="143" y="30"/>
                    <a:pt x="137" y="11"/>
                    <a:pt x="134" y="5"/>
                  </a:cubicBezTo>
                  <a:cubicBezTo>
                    <a:pt x="134" y="4"/>
                    <a:pt x="133" y="4"/>
                    <a:pt x="132" y="4"/>
                  </a:cubicBezTo>
                  <a:cubicBezTo>
                    <a:pt x="130" y="3"/>
                    <a:pt x="125" y="3"/>
                    <a:pt x="120" y="3"/>
                  </a:cubicBezTo>
                  <a:cubicBezTo>
                    <a:pt x="118" y="2"/>
                    <a:pt x="116" y="2"/>
                    <a:pt x="114" y="2"/>
                  </a:cubicBezTo>
                  <a:cubicBezTo>
                    <a:pt x="112" y="1"/>
                    <a:pt x="111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4" name="Freeform 768"/>
            <p:cNvSpPr>
              <a:spLocks noEditPoints="1"/>
            </p:cNvSpPr>
            <p:nvPr/>
          </p:nvSpPr>
          <p:spPr bwMode="auto">
            <a:xfrm>
              <a:off x="3625" y="937"/>
              <a:ext cx="336" cy="326"/>
            </a:xfrm>
            <a:custGeom>
              <a:avLst/>
              <a:gdLst>
                <a:gd name="T0" fmla="*/ 80 w 142"/>
                <a:gd name="T1" fmla="*/ 133 h 138"/>
                <a:gd name="T2" fmla="*/ 80 w 142"/>
                <a:gd name="T3" fmla="*/ 133 h 138"/>
                <a:gd name="T4" fmla="*/ 78 w 142"/>
                <a:gd name="T5" fmla="*/ 133 h 138"/>
                <a:gd name="T6" fmla="*/ 83 w 142"/>
                <a:gd name="T7" fmla="*/ 95 h 138"/>
                <a:gd name="T8" fmla="*/ 77 w 142"/>
                <a:gd name="T9" fmla="*/ 92 h 138"/>
                <a:gd name="T10" fmla="*/ 53 w 142"/>
                <a:gd name="T11" fmla="*/ 74 h 138"/>
                <a:gd name="T12" fmla="*/ 65 w 142"/>
                <a:gd name="T13" fmla="*/ 91 h 138"/>
                <a:gd name="T14" fmla="*/ 52 w 142"/>
                <a:gd name="T15" fmla="*/ 83 h 138"/>
                <a:gd name="T16" fmla="*/ 49 w 142"/>
                <a:gd name="T17" fmla="*/ 74 h 138"/>
                <a:gd name="T18" fmla="*/ 137 w 142"/>
                <a:gd name="T19" fmla="*/ 82 h 138"/>
                <a:gd name="T20" fmla="*/ 124 w 142"/>
                <a:gd name="T21" fmla="*/ 83 h 138"/>
                <a:gd name="T22" fmla="*/ 132 w 142"/>
                <a:gd name="T23" fmla="*/ 56 h 138"/>
                <a:gd name="T24" fmla="*/ 125 w 142"/>
                <a:gd name="T25" fmla="*/ 83 h 138"/>
                <a:gd name="T26" fmla="*/ 124 w 142"/>
                <a:gd name="T27" fmla="*/ 59 h 138"/>
                <a:gd name="T28" fmla="*/ 120 w 142"/>
                <a:gd name="T29" fmla="*/ 76 h 138"/>
                <a:gd name="T30" fmla="*/ 84 w 142"/>
                <a:gd name="T31" fmla="*/ 49 h 138"/>
                <a:gd name="T32" fmla="*/ 56 w 142"/>
                <a:gd name="T33" fmla="*/ 35 h 138"/>
                <a:gd name="T34" fmla="*/ 126 w 142"/>
                <a:gd name="T35" fmla="*/ 33 h 138"/>
                <a:gd name="T36" fmla="*/ 29 w 142"/>
                <a:gd name="T37" fmla="*/ 64 h 138"/>
                <a:gd name="T38" fmla="*/ 75 w 142"/>
                <a:gd name="T39" fmla="*/ 31 h 138"/>
                <a:gd name="T40" fmla="*/ 111 w 142"/>
                <a:gd name="T41" fmla="*/ 30 h 138"/>
                <a:gd name="T42" fmla="*/ 50 w 142"/>
                <a:gd name="T43" fmla="*/ 66 h 138"/>
                <a:gd name="T44" fmla="*/ 54 w 142"/>
                <a:gd name="T45" fmla="*/ 65 h 138"/>
                <a:gd name="T46" fmla="*/ 25 w 142"/>
                <a:gd name="T47" fmla="*/ 47 h 138"/>
                <a:gd name="T48" fmla="*/ 121 w 142"/>
                <a:gd name="T49" fmla="*/ 40 h 138"/>
                <a:gd name="T50" fmla="*/ 55 w 142"/>
                <a:gd name="T51" fmla="*/ 22 h 138"/>
                <a:gd name="T52" fmla="*/ 28 w 142"/>
                <a:gd name="T53" fmla="*/ 61 h 138"/>
                <a:gd name="T54" fmla="*/ 115 w 142"/>
                <a:gd name="T55" fmla="*/ 19 h 138"/>
                <a:gd name="T56" fmla="*/ 65 w 142"/>
                <a:gd name="T57" fmla="*/ 12 h 138"/>
                <a:gd name="T58" fmla="*/ 84 w 142"/>
                <a:gd name="T59" fmla="*/ 16 h 138"/>
                <a:gd name="T60" fmla="*/ 97 w 142"/>
                <a:gd name="T61" fmla="*/ 24 h 138"/>
                <a:gd name="T62" fmla="*/ 110 w 142"/>
                <a:gd name="T63" fmla="*/ 19 h 138"/>
                <a:gd name="T64" fmla="*/ 111 w 142"/>
                <a:gd name="T65" fmla="*/ 31 h 138"/>
                <a:gd name="T66" fmla="*/ 124 w 142"/>
                <a:gd name="T67" fmla="*/ 46 h 138"/>
                <a:gd name="T68" fmla="*/ 134 w 142"/>
                <a:gd name="T69" fmla="*/ 52 h 138"/>
                <a:gd name="T70" fmla="*/ 127 w 142"/>
                <a:gd name="T71" fmla="*/ 52 h 138"/>
                <a:gd name="T72" fmla="*/ 119 w 142"/>
                <a:gd name="T73" fmla="*/ 86 h 138"/>
                <a:gd name="T74" fmla="*/ 129 w 142"/>
                <a:gd name="T75" fmla="*/ 86 h 138"/>
                <a:gd name="T76" fmla="*/ 128 w 142"/>
                <a:gd name="T77" fmla="*/ 104 h 138"/>
                <a:gd name="T78" fmla="*/ 100 w 142"/>
                <a:gd name="T79" fmla="*/ 98 h 138"/>
                <a:gd name="T80" fmla="*/ 63 w 142"/>
                <a:gd name="T81" fmla="*/ 83 h 138"/>
                <a:gd name="T82" fmla="*/ 75 w 142"/>
                <a:gd name="T83" fmla="*/ 52 h 138"/>
                <a:gd name="T84" fmla="*/ 92 w 142"/>
                <a:gd name="T85" fmla="*/ 41 h 138"/>
                <a:gd name="T86" fmla="*/ 71 w 142"/>
                <a:gd name="T87" fmla="*/ 25 h 138"/>
                <a:gd name="T88" fmla="*/ 57 w 142"/>
                <a:gd name="T89" fmla="*/ 17 h 138"/>
                <a:gd name="T90" fmla="*/ 21 w 142"/>
                <a:gd name="T91" fmla="*/ 48 h 138"/>
                <a:gd name="T92" fmla="*/ 25 w 142"/>
                <a:gd name="T93" fmla="*/ 70 h 138"/>
                <a:gd name="T94" fmla="*/ 51 w 142"/>
                <a:gd name="T95" fmla="*/ 88 h 138"/>
                <a:gd name="T96" fmla="*/ 55 w 142"/>
                <a:gd name="T97" fmla="*/ 114 h 138"/>
                <a:gd name="T98" fmla="*/ 61 w 142"/>
                <a:gd name="T99" fmla="*/ 119 h 138"/>
                <a:gd name="T100" fmla="*/ 60 w 142"/>
                <a:gd name="T101" fmla="*/ 132 h 138"/>
                <a:gd name="T102" fmla="*/ 97 w 142"/>
                <a:gd name="T103" fmla="*/ 18 h 138"/>
                <a:gd name="T104" fmla="*/ 38 w 142"/>
                <a:gd name="T105" fmla="*/ 15 h 138"/>
                <a:gd name="T106" fmla="*/ 38 w 142"/>
                <a:gd name="T107" fmla="*/ 15 h 138"/>
                <a:gd name="T108" fmla="*/ 91 w 142"/>
                <a:gd name="T109" fmla="*/ 15 h 138"/>
                <a:gd name="T110" fmla="*/ 75 w 142"/>
                <a:gd name="T111" fmla="*/ 8 h 138"/>
                <a:gd name="T112" fmla="*/ 62 w 142"/>
                <a:gd name="T113" fmla="*/ 6 h 138"/>
                <a:gd name="T114" fmla="*/ 71 w 142"/>
                <a:gd name="T115" fmla="*/ 0 h 138"/>
                <a:gd name="T116" fmla="*/ 23 w 142"/>
                <a:gd name="T117" fmla="*/ 18 h 138"/>
                <a:gd name="T118" fmla="*/ 141 w 142"/>
                <a:gd name="T119" fmla="*/ 82 h 138"/>
                <a:gd name="T120" fmla="*/ 117 w 142"/>
                <a:gd name="T12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138">
                  <a:moveTo>
                    <a:pt x="90" y="131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94" y="121"/>
                    <a:pt x="99" y="112"/>
                    <a:pt x="103" y="103"/>
                  </a:cubicBezTo>
                  <a:cubicBezTo>
                    <a:pt x="114" y="112"/>
                    <a:pt x="97" y="126"/>
                    <a:pt x="91" y="131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0" y="131"/>
                    <a:pt x="90" y="131"/>
                    <a:pt x="90" y="131"/>
                  </a:cubicBezTo>
                  <a:moveTo>
                    <a:pt x="80" y="133"/>
                  </a:moveTo>
                  <a:cubicBezTo>
                    <a:pt x="84" y="123"/>
                    <a:pt x="89" y="112"/>
                    <a:pt x="93" y="102"/>
                  </a:cubicBezTo>
                  <a:cubicBezTo>
                    <a:pt x="95" y="102"/>
                    <a:pt x="98" y="103"/>
                    <a:pt x="100" y="10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6" y="112"/>
                    <a:pt x="92" y="121"/>
                    <a:pt x="88" y="130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8" y="131"/>
                    <a:pt x="87" y="131"/>
                    <a:pt x="87" y="132"/>
                  </a:cubicBezTo>
                  <a:cubicBezTo>
                    <a:pt x="85" y="132"/>
                    <a:pt x="83" y="133"/>
                    <a:pt x="80" y="133"/>
                  </a:cubicBezTo>
                  <a:moveTo>
                    <a:pt x="71" y="133"/>
                  </a:moveTo>
                  <a:cubicBezTo>
                    <a:pt x="70" y="133"/>
                    <a:pt x="69" y="133"/>
                    <a:pt x="68" y="133"/>
                  </a:cubicBezTo>
                  <a:cubicBezTo>
                    <a:pt x="74" y="121"/>
                    <a:pt x="79" y="109"/>
                    <a:pt x="85" y="97"/>
                  </a:cubicBezTo>
                  <a:cubicBezTo>
                    <a:pt x="86" y="99"/>
                    <a:pt x="87" y="100"/>
                    <a:pt x="85" y="101"/>
                  </a:cubicBezTo>
                  <a:cubicBezTo>
                    <a:pt x="85" y="101"/>
                    <a:pt x="86" y="101"/>
                    <a:pt x="87" y="101"/>
                  </a:cubicBezTo>
                  <a:cubicBezTo>
                    <a:pt x="88" y="101"/>
                    <a:pt x="89" y="101"/>
                    <a:pt x="91" y="102"/>
                  </a:cubicBezTo>
                  <a:cubicBezTo>
                    <a:pt x="86" y="112"/>
                    <a:pt x="82" y="123"/>
                    <a:pt x="78" y="133"/>
                  </a:cubicBezTo>
                  <a:cubicBezTo>
                    <a:pt x="76" y="133"/>
                    <a:pt x="73" y="133"/>
                    <a:pt x="71" y="133"/>
                  </a:cubicBezTo>
                  <a:moveTo>
                    <a:pt x="66" y="133"/>
                  </a:moveTo>
                  <a:cubicBezTo>
                    <a:pt x="65" y="133"/>
                    <a:pt x="65" y="133"/>
                    <a:pt x="64" y="133"/>
                  </a:cubicBezTo>
                  <a:cubicBezTo>
                    <a:pt x="66" y="126"/>
                    <a:pt x="69" y="120"/>
                    <a:pt x="65" y="116"/>
                  </a:cubicBezTo>
                  <a:cubicBezTo>
                    <a:pt x="68" y="110"/>
                    <a:pt x="71" y="104"/>
                    <a:pt x="75" y="98"/>
                  </a:cubicBezTo>
                  <a:cubicBezTo>
                    <a:pt x="76" y="96"/>
                    <a:pt x="78" y="94"/>
                    <a:pt x="79" y="93"/>
                  </a:cubicBezTo>
                  <a:cubicBezTo>
                    <a:pt x="81" y="94"/>
                    <a:pt x="82" y="95"/>
                    <a:pt x="83" y="95"/>
                  </a:cubicBezTo>
                  <a:cubicBezTo>
                    <a:pt x="77" y="108"/>
                    <a:pt x="72" y="121"/>
                    <a:pt x="66" y="133"/>
                  </a:cubicBezTo>
                  <a:moveTo>
                    <a:pt x="63" y="115"/>
                  </a:moveTo>
                  <a:cubicBezTo>
                    <a:pt x="61" y="114"/>
                    <a:pt x="60" y="112"/>
                    <a:pt x="59" y="111"/>
                  </a:cubicBezTo>
                  <a:cubicBezTo>
                    <a:pt x="62" y="104"/>
                    <a:pt x="65" y="97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1" y="90"/>
                    <a:pt x="74" y="91"/>
                    <a:pt x="77" y="92"/>
                  </a:cubicBezTo>
                  <a:cubicBezTo>
                    <a:pt x="75" y="93"/>
                    <a:pt x="74" y="95"/>
                    <a:pt x="73" y="97"/>
                  </a:cubicBezTo>
                  <a:cubicBezTo>
                    <a:pt x="69" y="103"/>
                    <a:pt x="66" y="109"/>
                    <a:pt x="63" y="115"/>
                  </a:cubicBezTo>
                  <a:moveTo>
                    <a:pt x="50" y="75"/>
                  </a:moveTo>
                  <a:cubicBezTo>
                    <a:pt x="51" y="75"/>
                    <a:pt x="51" y="74"/>
                    <a:pt x="52" y="74"/>
                  </a:cubicBezTo>
                  <a:cubicBezTo>
                    <a:pt x="52" y="74"/>
                    <a:pt x="52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7" y="80"/>
                    <a:pt x="56" y="82"/>
                  </a:cubicBezTo>
                  <a:cubicBezTo>
                    <a:pt x="56" y="82"/>
                    <a:pt x="60" y="85"/>
                    <a:pt x="60" y="87"/>
                  </a:cubicBezTo>
                  <a:cubicBezTo>
                    <a:pt x="61" y="87"/>
                    <a:pt x="62" y="87"/>
                    <a:pt x="63" y="87"/>
                  </a:cubicBezTo>
                  <a:cubicBezTo>
                    <a:pt x="63" y="88"/>
                    <a:pt x="63" y="89"/>
                    <a:pt x="63" y="90"/>
                  </a:cubicBezTo>
                  <a:cubicBezTo>
                    <a:pt x="63" y="90"/>
                    <a:pt x="64" y="91"/>
                    <a:pt x="64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2" y="97"/>
                    <a:pt x="60" y="102"/>
                    <a:pt x="58" y="108"/>
                  </a:cubicBezTo>
                  <a:cubicBezTo>
                    <a:pt x="57" y="105"/>
                    <a:pt x="57" y="102"/>
                    <a:pt x="58" y="99"/>
                  </a:cubicBezTo>
                  <a:cubicBezTo>
                    <a:pt x="58" y="96"/>
                    <a:pt x="58" y="93"/>
                    <a:pt x="61" y="91"/>
                  </a:cubicBezTo>
                  <a:cubicBezTo>
                    <a:pt x="60" y="91"/>
                    <a:pt x="59" y="90"/>
                    <a:pt x="58" y="89"/>
                  </a:cubicBezTo>
                  <a:cubicBezTo>
                    <a:pt x="58" y="89"/>
                    <a:pt x="57" y="89"/>
                    <a:pt x="57" y="89"/>
                  </a:cubicBezTo>
                  <a:cubicBezTo>
                    <a:pt x="56" y="88"/>
                    <a:pt x="57" y="87"/>
                    <a:pt x="57" y="87"/>
                  </a:cubicBezTo>
                  <a:cubicBezTo>
                    <a:pt x="55" y="87"/>
                    <a:pt x="54" y="84"/>
                    <a:pt x="52" y="83"/>
                  </a:cubicBezTo>
                  <a:cubicBezTo>
                    <a:pt x="53" y="81"/>
                    <a:pt x="54" y="80"/>
                    <a:pt x="55" y="78"/>
                  </a:cubicBezTo>
                  <a:cubicBezTo>
                    <a:pt x="55" y="77"/>
                    <a:pt x="55" y="77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3" y="76"/>
                    <a:pt x="53" y="77"/>
                    <a:pt x="53" y="77"/>
                  </a:cubicBezTo>
                  <a:cubicBezTo>
                    <a:pt x="52" y="79"/>
                    <a:pt x="51" y="81"/>
                    <a:pt x="50" y="82"/>
                  </a:cubicBezTo>
                  <a:cubicBezTo>
                    <a:pt x="49" y="82"/>
                    <a:pt x="48" y="81"/>
                    <a:pt x="46" y="81"/>
                  </a:cubicBezTo>
                  <a:cubicBezTo>
                    <a:pt x="48" y="79"/>
                    <a:pt x="48" y="77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moveTo>
                    <a:pt x="128" y="8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30" y="75"/>
                    <a:pt x="133" y="68"/>
                    <a:pt x="136" y="62"/>
                  </a:cubicBezTo>
                  <a:cubicBezTo>
                    <a:pt x="137" y="64"/>
                    <a:pt x="138" y="67"/>
                    <a:pt x="138" y="70"/>
                  </a:cubicBezTo>
                  <a:cubicBezTo>
                    <a:pt x="138" y="74"/>
                    <a:pt x="137" y="78"/>
                    <a:pt x="137" y="82"/>
                  </a:cubicBezTo>
                  <a:cubicBezTo>
                    <a:pt x="136" y="83"/>
                    <a:pt x="136" y="85"/>
                    <a:pt x="136" y="86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5"/>
                    <a:pt x="134" y="83"/>
                    <a:pt x="133" y="83"/>
                  </a:cubicBezTo>
                  <a:cubicBezTo>
                    <a:pt x="132" y="82"/>
                    <a:pt x="131" y="82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29" y="82"/>
                    <a:pt x="128" y="82"/>
                    <a:pt x="128" y="82"/>
                  </a:cubicBezTo>
                  <a:moveTo>
                    <a:pt x="124" y="83"/>
                  </a:moveTo>
                  <a:cubicBezTo>
                    <a:pt x="123" y="83"/>
                    <a:pt x="122" y="83"/>
                    <a:pt x="122" y="83"/>
                  </a:cubicBezTo>
                  <a:cubicBezTo>
                    <a:pt x="122" y="82"/>
                    <a:pt x="121" y="82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3" y="72"/>
                    <a:pt x="126" y="65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1" y="57"/>
                    <a:pt x="132" y="57"/>
                    <a:pt x="132" y="56"/>
                  </a:cubicBezTo>
                  <a:cubicBezTo>
                    <a:pt x="133" y="56"/>
                    <a:pt x="133" y="56"/>
                    <a:pt x="134" y="56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1" y="67"/>
                    <a:pt x="128" y="74"/>
                    <a:pt x="125" y="81"/>
                  </a:cubicBezTo>
                  <a:cubicBezTo>
                    <a:pt x="125" y="81"/>
                    <a:pt x="125" y="82"/>
                    <a:pt x="125" y="82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5" y="83"/>
                    <a:pt x="125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moveTo>
                    <a:pt x="120" y="76"/>
                  </a:moveTo>
                  <a:cubicBezTo>
                    <a:pt x="120" y="76"/>
                    <a:pt x="120" y="75"/>
                    <a:pt x="120" y="74"/>
                  </a:cubicBezTo>
                  <a:cubicBezTo>
                    <a:pt x="120" y="72"/>
                    <a:pt x="120" y="70"/>
                    <a:pt x="120" y="68"/>
                  </a:cubicBezTo>
                  <a:cubicBezTo>
                    <a:pt x="120" y="66"/>
                    <a:pt x="121" y="65"/>
                    <a:pt x="121" y="64"/>
                  </a:cubicBezTo>
                  <a:cubicBezTo>
                    <a:pt x="122" y="63"/>
                    <a:pt x="123" y="61"/>
                    <a:pt x="124" y="59"/>
                  </a:cubicBezTo>
                  <a:cubicBezTo>
                    <a:pt x="125" y="58"/>
                    <a:pt x="125" y="57"/>
                    <a:pt x="126" y="57"/>
                  </a:cubicBezTo>
                  <a:cubicBezTo>
                    <a:pt x="126" y="56"/>
                    <a:pt x="127" y="56"/>
                    <a:pt x="127" y="5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5" y="63"/>
                    <a:pt x="122" y="70"/>
                    <a:pt x="120" y="76"/>
                  </a:cubicBezTo>
                  <a:moveTo>
                    <a:pt x="75" y="48"/>
                  </a:moveTo>
                  <a:cubicBezTo>
                    <a:pt x="77" y="44"/>
                    <a:pt x="79" y="40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7"/>
                    <a:pt x="87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40"/>
                    <a:pt x="82" y="47"/>
                    <a:pt x="84" y="49"/>
                  </a:cubicBezTo>
                  <a:cubicBezTo>
                    <a:pt x="82" y="48"/>
                    <a:pt x="79" y="48"/>
                    <a:pt x="76" y="48"/>
                  </a:cubicBezTo>
                  <a:cubicBezTo>
                    <a:pt x="76" y="48"/>
                    <a:pt x="75" y="48"/>
                    <a:pt x="75" y="48"/>
                  </a:cubicBezTo>
                  <a:moveTo>
                    <a:pt x="44" y="80"/>
                  </a:moveTo>
                  <a:cubicBezTo>
                    <a:pt x="42" y="79"/>
                    <a:pt x="40" y="78"/>
                    <a:pt x="39" y="77"/>
                  </a:cubicBezTo>
                  <a:cubicBezTo>
                    <a:pt x="38" y="77"/>
                    <a:pt x="36" y="74"/>
                    <a:pt x="34" y="72"/>
                  </a:cubicBezTo>
                  <a:cubicBezTo>
                    <a:pt x="41" y="59"/>
                    <a:pt x="48" y="47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6"/>
                    <a:pt x="59" y="37"/>
                    <a:pt x="61" y="38"/>
                  </a:cubicBezTo>
                  <a:cubicBezTo>
                    <a:pt x="56" y="47"/>
                    <a:pt x="51" y="56"/>
                    <a:pt x="46" y="65"/>
                  </a:cubicBezTo>
                  <a:cubicBezTo>
                    <a:pt x="46" y="66"/>
                    <a:pt x="46" y="66"/>
                    <a:pt x="45" y="66"/>
                  </a:cubicBezTo>
                  <a:cubicBezTo>
                    <a:pt x="43" y="68"/>
                    <a:pt x="46" y="71"/>
                    <a:pt x="47" y="72"/>
                  </a:cubicBezTo>
                  <a:cubicBezTo>
                    <a:pt x="47" y="75"/>
                    <a:pt x="46" y="78"/>
                    <a:pt x="44" y="80"/>
                  </a:cubicBezTo>
                  <a:moveTo>
                    <a:pt x="124" y="37"/>
                  </a:moveTo>
                  <a:cubicBezTo>
                    <a:pt x="125" y="36"/>
                    <a:pt x="125" y="34"/>
                    <a:pt x="126" y="33"/>
                  </a:cubicBezTo>
                  <a:cubicBezTo>
                    <a:pt x="127" y="34"/>
                    <a:pt x="128" y="36"/>
                    <a:pt x="128" y="38"/>
                  </a:cubicBezTo>
                  <a:cubicBezTo>
                    <a:pt x="128" y="37"/>
                    <a:pt x="127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4" y="37"/>
                    <a:pt x="124" y="37"/>
                    <a:pt x="124" y="37"/>
                  </a:cubicBezTo>
                  <a:moveTo>
                    <a:pt x="33" y="70"/>
                  </a:moveTo>
                  <a:cubicBezTo>
                    <a:pt x="31" y="68"/>
                    <a:pt x="30" y="66"/>
                    <a:pt x="29" y="64"/>
                  </a:cubicBezTo>
                  <a:cubicBezTo>
                    <a:pt x="35" y="53"/>
                    <a:pt x="44" y="43"/>
                    <a:pt x="49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2" y="34"/>
                    <a:pt x="53" y="33"/>
                    <a:pt x="54" y="34"/>
                  </a:cubicBezTo>
                  <a:cubicBezTo>
                    <a:pt x="46" y="45"/>
                    <a:pt x="39" y="57"/>
                    <a:pt x="33" y="70"/>
                  </a:cubicBezTo>
                  <a:moveTo>
                    <a:pt x="59" y="69"/>
                  </a:moveTo>
                  <a:cubicBezTo>
                    <a:pt x="58" y="69"/>
                    <a:pt x="58" y="68"/>
                    <a:pt x="57" y="67"/>
                  </a:cubicBezTo>
                  <a:cubicBezTo>
                    <a:pt x="62" y="54"/>
                    <a:pt x="68" y="43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7" y="32"/>
                    <a:pt x="80" y="31"/>
                    <a:pt x="81" y="34"/>
                  </a:cubicBezTo>
                  <a:cubicBezTo>
                    <a:pt x="78" y="39"/>
                    <a:pt x="75" y="43"/>
                    <a:pt x="72" y="48"/>
                  </a:cubicBezTo>
                  <a:cubicBezTo>
                    <a:pt x="71" y="49"/>
                    <a:pt x="71" y="49"/>
                    <a:pt x="71" y="50"/>
                  </a:cubicBezTo>
                  <a:cubicBezTo>
                    <a:pt x="71" y="51"/>
                    <a:pt x="59" y="69"/>
                    <a:pt x="59" y="69"/>
                  </a:cubicBezTo>
                  <a:moveTo>
                    <a:pt x="111" y="30"/>
                  </a:move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moveTo>
                    <a:pt x="61" y="32"/>
                  </a:moveTo>
                  <a:cubicBezTo>
                    <a:pt x="60" y="32"/>
                    <a:pt x="59" y="32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0"/>
                    <a:pt x="60" y="30"/>
                    <a:pt x="61" y="29"/>
                  </a:cubicBezTo>
                  <a:cubicBezTo>
                    <a:pt x="61" y="30"/>
                    <a:pt x="61" y="31"/>
                    <a:pt x="61" y="32"/>
                  </a:cubicBezTo>
                  <a:moveTo>
                    <a:pt x="50" y="66"/>
                  </a:moveTo>
                  <a:cubicBezTo>
                    <a:pt x="49" y="65"/>
                    <a:pt x="49" y="65"/>
                    <a:pt x="49" y="65"/>
                  </a:cubicBezTo>
                  <a:cubicBezTo>
                    <a:pt x="54" y="56"/>
                    <a:pt x="59" y="47"/>
                    <a:pt x="64" y="38"/>
                  </a:cubicBezTo>
                  <a:cubicBezTo>
                    <a:pt x="65" y="38"/>
                    <a:pt x="66" y="37"/>
                    <a:pt x="65" y="34"/>
                  </a:cubicBezTo>
                  <a:cubicBezTo>
                    <a:pt x="65" y="29"/>
                    <a:pt x="65" y="28"/>
                    <a:pt x="66" y="28"/>
                  </a:cubicBezTo>
                  <a:cubicBezTo>
                    <a:pt x="67" y="28"/>
                    <a:pt x="69" y="30"/>
                    <a:pt x="72" y="31"/>
                  </a:cubicBezTo>
                  <a:cubicBezTo>
                    <a:pt x="66" y="42"/>
                    <a:pt x="60" y="53"/>
                    <a:pt x="55" y="65"/>
                  </a:cubicBezTo>
                  <a:cubicBezTo>
                    <a:pt x="55" y="65"/>
                    <a:pt x="55" y="65"/>
                    <a:pt x="54" y="65"/>
                  </a:cubicBezTo>
                  <a:cubicBezTo>
                    <a:pt x="54" y="65"/>
                    <a:pt x="53" y="65"/>
                    <a:pt x="51" y="65"/>
                  </a:cubicBezTo>
                  <a:cubicBezTo>
                    <a:pt x="51" y="65"/>
                    <a:pt x="50" y="66"/>
                    <a:pt x="50" y="66"/>
                  </a:cubicBezTo>
                  <a:moveTo>
                    <a:pt x="25" y="47"/>
                  </a:moveTo>
                  <a:cubicBezTo>
                    <a:pt x="25" y="45"/>
                    <a:pt x="24" y="43"/>
                    <a:pt x="24" y="42"/>
                  </a:cubicBezTo>
                  <a:cubicBezTo>
                    <a:pt x="27" y="37"/>
                    <a:pt x="34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5" y="33"/>
                    <a:pt x="30" y="40"/>
                    <a:pt x="25" y="47"/>
                  </a:cubicBezTo>
                  <a:moveTo>
                    <a:pt x="121" y="40"/>
                  </a:moveTo>
                  <a:cubicBezTo>
                    <a:pt x="121" y="40"/>
                    <a:pt x="120" y="39"/>
                    <a:pt x="120" y="39"/>
                  </a:cubicBezTo>
                  <a:cubicBezTo>
                    <a:pt x="119" y="38"/>
                    <a:pt x="119" y="37"/>
                    <a:pt x="118" y="35"/>
                  </a:cubicBezTo>
                  <a:cubicBezTo>
                    <a:pt x="119" y="32"/>
                    <a:pt x="120" y="29"/>
                    <a:pt x="121" y="25"/>
                  </a:cubicBezTo>
                  <a:cubicBezTo>
                    <a:pt x="122" y="27"/>
                    <a:pt x="123" y="28"/>
                    <a:pt x="124" y="3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3" y="33"/>
                    <a:pt x="122" y="37"/>
                    <a:pt x="121" y="40"/>
                  </a:cubicBezTo>
                  <a:moveTo>
                    <a:pt x="28" y="61"/>
                  </a:moveTo>
                  <a:cubicBezTo>
                    <a:pt x="26" y="58"/>
                    <a:pt x="26" y="56"/>
                    <a:pt x="26" y="55"/>
                  </a:cubicBezTo>
                  <a:cubicBezTo>
                    <a:pt x="26" y="53"/>
                    <a:pt x="26" y="51"/>
                    <a:pt x="26" y="50"/>
                  </a:cubicBezTo>
                  <a:cubicBezTo>
                    <a:pt x="31" y="42"/>
                    <a:pt x="37" y="35"/>
                    <a:pt x="42" y="27"/>
                  </a:cubicBezTo>
                  <a:cubicBezTo>
                    <a:pt x="42" y="27"/>
                    <a:pt x="43" y="26"/>
                    <a:pt x="43" y="26"/>
                  </a:cubicBezTo>
                  <a:cubicBezTo>
                    <a:pt x="46" y="25"/>
                    <a:pt x="52" y="22"/>
                    <a:pt x="55" y="20"/>
                  </a:cubicBezTo>
                  <a:cubicBezTo>
                    <a:pt x="54" y="21"/>
                    <a:pt x="55" y="21"/>
                    <a:pt x="55" y="22"/>
                  </a:cubicBezTo>
                  <a:cubicBezTo>
                    <a:pt x="56" y="23"/>
                    <a:pt x="57" y="24"/>
                    <a:pt x="58" y="25"/>
                  </a:cubicBezTo>
                  <a:cubicBezTo>
                    <a:pt x="59" y="26"/>
                    <a:pt x="52" y="28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8" y="29"/>
                    <a:pt x="48" y="29"/>
                  </a:cubicBezTo>
                  <a:cubicBezTo>
                    <a:pt x="43" y="41"/>
                    <a:pt x="34" y="50"/>
                    <a:pt x="28" y="61"/>
                  </a:cubicBezTo>
                  <a:moveTo>
                    <a:pt x="117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116" y="31"/>
                    <a:pt x="116" y="30"/>
                    <a:pt x="115" y="29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7"/>
                    <a:pt x="115" y="25"/>
                    <a:pt x="115" y="24"/>
                  </a:cubicBezTo>
                  <a:cubicBezTo>
                    <a:pt x="115" y="22"/>
                    <a:pt x="115" y="21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20"/>
                    <a:pt x="118" y="22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8" y="27"/>
                    <a:pt x="118" y="30"/>
                    <a:pt x="117" y="32"/>
                  </a:cubicBezTo>
                  <a:moveTo>
                    <a:pt x="38" y="20"/>
                  </a:moveTo>
                  <a:cubicBezTo>
                    <a:pt x="42" y="20"/>
                    <a:pt x="45" y="18"/>
                    <a:pt x="48" y="17"/>
                  </a:cubicBezTo>
                  <a:cubicBezTo>
                    <a:pt x="53" y="13"/>
                    <a:pt x="59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71" y="12"/>
                    <a:pt x="76" y="13"/>
                    <a:pt x="81" y="15"/>
                  </a:cubicBezTo>
                  <a:cubicBezTo>
                    <a:pt x="81" y="15"/>
                    <a:pt x="81" y="16"/>
                    <a:pt x="81" y="16"/>
                  </a:cubicBezTo>
                  <a:cubicBezTo>
                    <a:pt x="81" y="17"/>
                    <a:pt x="81" y="17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7"/>
                    <a:pt x="83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7" y="18"/>
                    <a:pt x="89" y="19"/>
                    <a:pt x="91" y="20"/>
                  </a:cubicBezTo>
                  <a:cubicBezTo>
                    <a:pt x="92" y="20"/>
                    <a:pt x="93" y="20"/>
                    <a:pt x="93" y="21"/>
                  </a:cubicBezTo>
                  <a:cubicBezTo>
                    <a:pt x="94" y="21"/>
                    <a:pt x="94" y="22"/>
                    <a:pt x="95" y="23"/>
                  </a:cubicBezTo>
                  <a:cubicBezTo>
                    <a:pt x="95" y="23"/>
                    <a:pt x="96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99" y="22"/>
                    <a:pt x="101" y="20"/>
                    <a:pt x="102" y="18"/>
                  </a:cubicBezTo>
                  <a:cubicBezTo>
                    <a:pt x="104" y="17"/>
                    <a:pt x="106" y="16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0" y="17"/>
                    <a:pt x="110" y="18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1" y="20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25"/>
                    <a:pt x="111" y="27"/>
                    <a:pt x="110" y="27"/>
                  </a:cubicBezTo>
                  <a:cubicBezTo>
                    <a:pt x="110" y="28"/>
                    <a:pt x="110" y="29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1"/>
                  </a:cubicBezTo>
                  <a:cubicBezTo>
                    <a:pt x="112" y="32"/>
                    <a:pt x="113" y="35"/>
                    <a:pt x="114" y="38"/>
                  </a:cubicBezTo>
                  <a:cubicBezTo>
                    <a:pt x="115" y="39"/>
                    <a:pt x="116" y="40"/>
                    <a:pt x="116" y="41"/>
                  </a:cubicBezTo>
                  <a:cubicBezTo>
                    <a:pt x="117" y="43"/>
                    <a:pt x="118" y="44"/>
                    <a:pt x="118" y="44"/>
                  </a:cubicBezTo>
                  <a:cubicBezTo>
                    <a:pt x="119" y="45"/>
                    <a:pt x="119" y="45"/>
                    <a:pt x="120" y="46"/>
                  </a:cubicBezTo>
                  <a:cubicBezTo>
                    <a:pt x="121" y="46"/>
                    <a:pt x="121" y="46"/>
                    <a:pt x="122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3" y="46"/>
                    <a:pt x="123" y="46"/>
                    <a:pt x="124" y="46"/>
                  </a:cubicBezTo>
                  <a:cubicBezTo>
                    <a:pt x="125" y="45"/>
                    <a:pt x="125" y="44"/>
                    <a:pt x="125" y="44"/>
                  </a:cubicBezTo>
                  <a:cubicBezTo>
                    <a:pt x="126" y="43"/>
                    <a:pt x="126" y="42"/>
                    <a:pt x="126" y="42"/>
                  </a:cubicBezTo>
                  <a:cubicBezTo>
                    <a:pt x="127" y="42"/>
                    <a:pt x="128" y="42"/>
                    <a:pt x="129" y="43"/>
                  </a:cubicBezTo>
                  <a:cubicBezTo>
                    <a:pt x="131" y="44"/>
                    <a:pt x="132" y="46"/>
                    <a:pt x="133" y="47"/>
                  </a:cubicBezTo>
                  <a:cubicBezTo>
                    <a:pt x="134" y="48"/>
                    <a:pt x="134" y="48"/>
                    <a:pt x="135" y="48"/>
                  </a:cubicBezTo>
                  <a:cubicBezTo>
                    <a:pt x="135" y="49"/>
                    <a:pt x="135" y="51"/>
                    <a:pt x="136" y="52"/>
                  </a:cubicBezTo>
                  <a:cubicBezTo>
                    <a:pt x="135" y="52"/>
                    <a:pt x="134" y="52"/>
                    <a:pt x="134" y="52"/>
                  </a:cubicBezTo>
                  <a:cubicBezTo>
                    <a:pt x="133" y="52"/>
                    <a:pt x="132" y="52"/>
                    <a:pt x="132" y="52"/>
                  </a:cubicBezTo>
                  <a:cubicBezTo>
                    <a:pt x="131" y="52"/>
                    <a:pt x="130" y="52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8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6" y="52"/>
                    <a:pt x="124" y="52"/>
                    <a:pt x="123" y="53"/>
                  </a:cubicBezTo>
                  <a:cubicBezTo>
                    <a:pt x="122" y="55"/>
                    <a:pt x="120" y="56"/>
                    <a:pt x="119" y="58"/>
                  </a:cubicBezTo>
                  <a:cubicBezTo>
                    <a:pt x="118" y="60"/>
                    <a:pt x="117" y="61"/>
                    <a:pt x="117" y="63"/>
                  </a:cubicBezTo>
                  <a:cubicBezTo>
                    <a:pt x="116" y="64"/>
                    <a:pt x="116" y="65"/>
                    <a:pt x="116" y="67"/>
                  </a:cubicBezTo>
                  <a:cubicBezTo>
                    <a:pt x="115" y="69"/>
                    <a:pt x="115" y="72"/>
                    <a:pt x="115" y="74"/>
                  </a:cubicBezTo>
                  <a:cubicBezTo>
                    <a:pt x="115" y="77"/>
                    <a:pt x="116" y="80"/>
                    <a:pt x="117" y="83"/>
                  </a:cubicBezTo>
                  <a:cubicBezTo>
                    <a:pt x="117" y="84"/>
                    <a:pt x="118" y="85"/>
                    <a:pt x="119" y="86"/>
                  </a:cubicBezTo>
                  <a:cubicBezTo>
                    <a:pt x="121" y="87"/>
                    <a:pt x="122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6" y="87"/>
                    <a:pt x="128" y="87"/>
                    <a:pt x="128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30" y="86"/>
                    <a:pt x="131" y="87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1" y="88"/>
                    <a:pt x="132" y="88"/>
                    <a:pt x="132" y="89"/>
                  </a:cubicBezTo>
                  <a:cubicBezTo>
                    <a:pt x="132" y="91"/>
                    <a:pt x="131" y="94"/>
                    <a:pt x="130" y="97"/>
                  </a:cubicBezTo>
                  <a:cubicBezTo>
                    <a:pt x="130" y="99"/>
                    <a:pt x="129" y="102"/>
                    <a:pt x="128" y="103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2" y="114"/>
                    <a:pt x="113" y="122"/>
                    <a:pt x="102" y="127"/>
                  </a:cubicBezTo>
                  <a:cubicBezTo>
                    <a:pt x="107" y="122"/>
                    <a:pt x="111" y="117"/>
                    <a:pt x="111" y="111"/>
                  </a:cubicBezTo>
                  <a:cubicBezTo>
                    <a:pt x="111" y="106"/>
                    <a:pt x="109" y="102"/>
                    <a:pt x="106" y="99"/>
                  </a:cubicBezTo>
                  <a:cubicBezTo>
                    <a:pt x="105" y="99"/>
                    <a:pt x="104" y="98"/>
                    <a:pt x="103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8"/>
                    <a:pt x="101" y="98"/>
                    <a:pt x="100" y="98"/>
                  </a:cubicBezTo>
                  <a:cubicBezTo>
                    <a:pt x="98" y="98"/>
                    <a:pt x="96" y="98"/>
                    <a:pt x="94" y="98"/>
                  </a:cubicBezTo>
                  <a:cubicBezTo>
                    <a:pt x="92" y="97"/>
                    <a:pt x="91" y="97"/>
                    <a:pt x="90" y="97"/>
                  </a:cubicBezTo>
                  <a:cubicBezTo>
                    <a:pt x="87" y="90"/>
                    <a:pt x="74" y="85"/>
                    <a:pt x="68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5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2" y="82"/>
                    <a:pt x="61" y="81"/>
                    <a:pt x="61" y="80"/>
                  </a:cubicBezTo>
                  <a:cubicBezTo>
                    <a:pt x="61" y="79"/>
                    <a:pt x="61" y="78"/>
                    <a:pt x="61" y="77"/>
                  </a:cubicBezTo>
                  <a:cubicBezTo>
                    <a:pt x="60" y="76"/>
                    <a:pt x="60" y="74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2" y="73"/>
                    <a:pt x="63" y="72"/>
                    <a:pt x="64" y="70"/>
                  </a:cubicBezTo>
                  <a:cubicBezTo>
                    <a:pt x="65" y="68"/>
                    <a:pt x="68" y="63"/>
                    <a:pt x="70" y="60"/>
                  </a:cubicBezTo>
                  <a:cubicBezTo>
                    <a:pt x="73" y="56"/>
                    <a:pt x="74" y="54"/>
                    <a:pt x="75" y="52"/>
                  </a:cubicBezTo>
                  <a:cubicBezTo>
                    <a:pt x="75" y="52"/>
                    <a:pt x="76" y="52"/>
                    <a:pt x="76" y="52"/>
                  </a:cubicBezTo>
                  <a:cubicBezTo>
                    <a:pt x="79" y="52"/>
                    <a:pt x="82" y="53"/>
                    <a:pt x="83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5" y="53"/>
                    <a:pt x="87" y="52"/>
                    <a:pt x="87" y="51"/>
                  </a:cubicBezTo>
                  <a:cubicBezTo>
                    <a:pt x="88" y="50"/>
                    <a:pt x="88" y="49"/>
                    <a:pt x="88" y="48"/>
                  </a:cubicBezTo>
                  <a:cubicBezTo>
                    <a:pt x="88" y="47"/>
                    <a:pt x="89" y="45"/>
                    <a:pt x="91" y="42"/>
                  </a:cubicBezTo>
                  <a:cubicBezTo>
                    <a:pt x="91" y="42"/>
                    <a:pt x="92" y="41"/>
                    <a:pt x="92" y="41"/>
                  </a:cubicBezTo>
                  <a:cubicBezTo>
                    <a:pt x="93" y="39"/>
                    <a:pt x="92" y="37"/>
                    <a:pt x="91" y="36"/>
                  </a:cubicBezTo>
                  <a:cubicBezTo>
                    <a:pt x="90" y="35"/>
                    <a:pt x="89" y="35"/>
                    <a:pt x="88" y="34"/>
                  </a:cubicBezTo>
                  <a:cubicBezTo>
                    <a:pt x="88" y="34"/>
                    <a:pt x="87" y="34"/>
                    <a:pt x="87" y="34"/>
                  </a:cubicBezTo>
                  <a:cubicBezTo>
                    <a:pt x="86" y="34"/>
                    <a:pt x="86" y="34"/>
                    <a:pt x="86" y="33"/>
                  </a:cubicBezTo>
                  <a:cubicBezTo>
                    <a:pt x="84" y="28"/>
                    <a:pt x="80" y="27"/>
                    <a:pt x="77" y="27"/>
                  </a:cubicBezTo>
                  <a:cubicBezTo>
                    <a:pt x="76" y="27"/>
                    <a:pt x="75" y="27"/>
                    <a:pt x="74" y="27"/>
                  </a:cubicBezTo>
                  <a:cubicBezTo>
                    <a:pt x="73" y="26"/>
                    <a:pt x="72" y="26"/>
                    <a:pt x="71" y="25"/>
                  </a:cubicBezTo>
                  <a:cubicBezTo>
                    <a:pt x="69" y="24"/>
                    <a:pt x="68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3"/>
                    <a:pt x="64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3"/>
                    <a:pt x="62" y="22"/>
                    <a:pt x="61" y="22"/>
                  </a:cubicBezTo>
                  <a:cubicBezTo>
                    <a:pt x="60" y="21"/>
                    <a:pt x="60" y="20"/>
                    <a:pt x="59" y="20"/>
                  </a:cubicBezTo>
                  <a:cubicBezTo>
                    <a:pt x="59" y="18"/>
                    <a:pt x="58" y="17"/>
                    <a:pt x="57" y="17"/>
                  </a:cubicBezTo>
                  <a:cubicBezTo>
                    <a:pt x="56" y="16"/>
                    <a:pt x="56" y="16"/>
                    <a:pt x="55" y="16"/>
                  </a:cubicBezTo>
                  <a:cubicBezTo>
                    <a:pt x="54" y="16"/>
                    <a:pt x="53" y="16"/>
                    <a:pt x="52" y="17"/>
                  </a:cubicBezTo>
                  <a:cubicBezTo>
                    <a:pt x="49" y="19"/>
                    <a:pt x="41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2" y="22"/>
                    <a:pt x="26" y="30"/>
                    <a:pt x="21" y="39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20" y="43"/>
                    <a:pt x="20" y="45"/>
                    <a:pt x="21" y="48"/>
                  </a:cubicBezTo>
                  <a:cubicBezTo>
                    <a:pt x="21" y="49"/>
                    <a:pt x="21" y="51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3"/>
                    <a:pt x="21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7"/>
                    <a:pt x="22" y="61"/>
                    <a:pt x="25" y="66"/>
                  </a:cubicBezTo>
                  <a:cubicBezTo>
                    <a:pt x="25" y="67"/>
                    <a:pt x="25" y="68"/>
                    <a:pt x="24" y="68"/>
                  </a:cubicBezTo>
                  <a:cubicBezTo>
                    <a:pt x="24" y="69"/>
                    <a:pt x="24" y="69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71"/>
                    <a:pt x="33" y="79"/>
                    <a:pt x="37" y="81"/>
                  </a:cubicBezTo>
                  <a:cubicBezTo>
                    <a:pt x="40" y="83"/>
                    <a:pt x="46" y="86"/>
                    <a:pt x="50" y="87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9"/>
                    <a:pt x="52" y="89"/>
                    <a:pt x="52" y="90"/>
                  </a:cubicBezTo>
                  <a:cubicBezTo>
                    <a:pt x="53" y="90"/>
                    <a:pt x="53" y="91"/>
                    <a:pt x="53" y="92"/>
                  </a:cubicBezTo>
                  <a:cubicBezTo>
                    <a:pt x="54" y="92"/>
                    <a:pt x="54" y="92"/>
                    <a:pt x="54" y="93"/>
                  </a:cubicBezTo>
                  <a:cubicBezTo>
                    <a:pt x="54" y="94"/>
                    <a:pt x="54" y="96"/>
                    <a:pt x="54" y="97"/>
                  </a:cubicBezTo>
                  <a:cubicBezTo>
                    <a:pt x="54" y="97"/>
                    <a:pt x="53" y="98"/>
                    <a:pt x="53" y="99"/>
                  </a:cubicBezTo>
                  <a:cubicBezTo>
                    <a:pt x="53" y="101"/>
                    <a:pt x="52" y="108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5"/>
                    <a:pt x="55" y="115"/>
                    <a:pt x="55" y="116"/>
                  </a:cubicBezTo>
                  <a:cubicBezTo>
                    <a:pt x="55" y="116"/>
                    <a:pt x="55" y="117"/>
                    <a:pt x="56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8"/>
                    <a:pt x="57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9" y="117"/>
                    <a:pt x="60" y="118"/>
                    <a:pt x="61" y="119"/>
                  </a:cubicBezTo>
                  <a:cubicBezTo>
                    <a:pt x="61" y="119"/>
                    <a:pt x="60" y="120"/>
                    <a:pt x="60" y="121"/>
                  </a:cubicBezTo>
                  <a:cubicBezTo>
                    <a:pt x="60" y="121"/>
                    <a:pt x="60" y="122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62" y="122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3" y="122"/>
                    <a:pt x="62" y="124"/>
                    <a:pt x="61" y="127"/>
                  </a:cubicBezTo>
                  <a:cubicBezTo>
                    <a:pt x="61" y="129"/>
                    <a:pt x="60" y="131"/>
                    <a:pt x="60" y="132"/>
                  </a:cubicBezTo>
                  <a:cubicBezTo>
                    <a:pt x="31" y="128"/>
                    <a:pt x="5" y="107"/>
                    <a:pt x="5" y="69"/>
                  </a:cubicBezTo>
                  <a:cubicBezTo>
                    <a:pt x="5" y="46"/>
                    <a:pt x="15" y="29"/>
                    <a:pt x="29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19"/>
                    <a:pt x="33" y="19"/>
                  </a:cubicBezTo>
                  <a:cubicBezTo>
                    <a:pt x="34" y="19"/>
                    <a:pt x="35" y="19"/>
                    <a:pt x="35" y="20"/>
                  </a:cubicBezTo>
                  <a:cubicBezTo>
                    <a:pt x="36" y="20"/>
                    <a:pt x="37" y="20"/>
                    <a:pt x="38" y="20"/>
                  </a:cubicBezTo>
                  <a:moveTo>
                    <a:pt x="97" y="18"/>
                  </a:move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4" y="16"/>
                    <a:pt x="93" y="16"/>
                  </a:cubicBezTo>
                  <a:cubicBezTo>
                    <a:pt x="94" y="14"/>
                    <a:pt x="95" y="12"/>
                    <a:pt x="96" y="10"/>
                  </a:cubicBezTo>
                  <a:cubicBezTo>
                    <a:pt x="98" y="11"/>
                    <a:pt x="100" y="12"/>
                    <a:pt x="102" y="13"/>
                  </a:cubicBezTo>
                  <a:cubicBezTo>
                    <a:pt x="101" y="14"/>
                    <a:pt x="99" y="15"/>
                    <a:pt x="98" y="16"/>
                  </a:cubicBezTo>
                  <a:cubicBezTo>
                    <a:pt x="98" y="17"/>
                    <a:pt x="97" y="17"/>
                    <a:pt x="97" y="18"/>
                  </a:cubicBezTo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6" y="15"/>
                    <a:pt x="35" y="15"/>
                    <a:pt x="34" y="15"/>
                  </a:cubicBezTo>
                  <a:cubicBezTo>
                    <a:pt x="38" y="12"/>
                    <a:pt x="43" y="10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3" y="14"/>
                    <a:pt x="41" y="15"/>
                    <a:pt x="38" y="15"/>
                  </a:cubicBezTo>
                  <a:moveTo>
                    <a:pt x="91" y="15"/>
                  </a:moveTo>
                  <a:cubicBezTo>
                    <a:pt x="89" y="14"/>
                    <a:pt x="88" y="13"/>
                    <a:pt x="87" y="12"/>
                  </a:cubicBezTo>
                  <a:cubicBezTo>
                    <a:pt x="87" y="12"/>
                    <a:pt x="86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10"/>
                    <a:pt x="87" y="9"/>
                    <a:pt x="88" y="7"/>
                  </a:cubicBezTo>
                  <a:cubicBezTo>
                    <a:pt x="90" y="8"/>
                    <a:pt x="92" y="8"/>
                    <a:pt x="94" y="9"/>
                  </a:cubicBezTo>
                  <a:cubicBezTo>
                    <a:pt x="93" y="11"/>
                    <a:pt x="92" y="13"/>
                    <a:pt x="91" y="15"/>
                  </a:cubicBezTo>
                  <a:moveTo>
                    <a:pt x="49" y="11"/>
                  </a:moveTo>
                  <a:cubicBezTo>
                    <a:pt x="49" y="10"/>
                    <a:pt x="49" y="9"/>
                    <a:pt x="49" y="8"/>
                  </a:cubicBezTo>
                  <a:cubicBezTo>
                    <a:pt x="52" y="7"/>
                    <a:pt x="55" y="7"/>
                    <a:pt x="58" y="6"/>
                  </a:cubicBezTo>
                  <a:cubicBezTo>
                    <a:pt x="58" y="7"/>
                    <a:pt x="58" y="7"/>
                    <a:pt x="58" y="8"/>
                  </a:cubicBezTo>
                  <a:cubicBezTo>
                    <a:pt x="55" y="9"/>
                    <a:pt x="52" y="10"/>
                    <a:pt x="49" y="11"/>
                  </a:cubicBezTo>
                  <a:moveTo>
                    <a:pt x="83" y="11"/>
                  </a:moveTo>
                  <a:cubicBezTo>
                    <a:pt x="81" y="10"/>
                    <a:pt x="78" y="9"/>
                    <a:pt x="75" y="8"/>
                  </a:cubicBezTo>
                  <a:cubicBezTo>
                    <a:pt x="75" y="7"/>
                    <a:pt x="76" y="6"/>
                    <a:pt x="77" y="5"/>
                  </a:cubicBezTo>
                  <a:cubicBezTo>
                    <a:pt x="79" y="6"/>
                    <a:pt x="82" y="6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5" y="7"/>
                    <a:pt x="86" y="7"/>
                  </a:cubicBezTo>
                  <a:cubicBezTo>
                    <a:pt x="85" y="8"/>
                    <a:pt x="84" y="10"/>
                    <a:pt x="83" y="11"/>
                  </a:cubicBezTo>
                  <a:moveTo>
                    <a:pt x="61" y="8"/>
                  </a:moveTo>
                  <a:cubicBezTo>
                    <a:pt x="61" y="7"/>
                    <a:pt x="61" y="6"/>
                    <a:pt x="62" y="6"/>
                  </a:cubicBezTo>
                  <a:cubicBezTo>
                    <a:pt x="63" y="5"/>
                    <a:pt x="64" y="5"/>
                    <a:pt x="65" y="5"/>
                  </a:cubicBezTo>
                  <a:cubicBezTo>
                    <a:pt x="66" y="5"/>
                    <a:pt x="68" y="5"/>
                    <a:pt x="69" y="5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4" y="6"/>
                    <a:pt x="73" y="7"/>
                    <a:pt x="73" y="8"/>
                  </a:cubicBezTo>
                  <a:cubicBezTo>
                    <a:pt x="70" y="8"/>
                    <a:pt x="67" y="7"/>
                    <a:pt x="65" y="7"/>
                  </a:cubicBezTo>
                  <a:cubicBezTo>
                    <a:pt x="64" y="7"/>
                    <a:pt x="62" y="7"/>
                    <a:pt x="61" y="8"/>
                  </a:cubicBezTo>
                  <a:moveTo>
                    <a:pt x="71" y="0"/>
                  </a:moveTo>
                  <a:cubicBezTo>
                    <a:pt x="69" y="0"/>
                    <a:pt x="68" y="1"/>
                    <a:pt x="66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3" y="2"/>
                    <a:pt x="41" y="5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5" y="16"/>
                    <a:pt x="24" y="17"/>
                    <a:pt x="23" y="18"/>
                  </a:cubicBezTo>
                  <a:cubicBezTo>
                    <a:pt x="8" y="30"/>
                    <a:pt x="0" y="48"/>
                    <a:pt x="0" y="69"/>
                  </a:cubicBezTo>
                  <a:cubicBezTo>
                    <a:pt x="0" y="110"/>
                    <a:pt x="30" y="133"/>
                    <a:pt x="62" y="137"/>
                  </a:cubicBezTo>
                  <a:cubicBezTo>
                    <a:pt x="62" y="138"/>
                    <a:pt x="63" y="138"/>
                    <a:pt x="64" y="138"/>
                  </a:cubicBezTo>
                  <a:cubicBezTo>
                    <a:pt x="64" y="138"/>
                    <a:pt x="67" y="138"/>
                    <a:pt x="72" y="138"/>
                  </a:cubicBezTo>
                  <a:cubicBezTo>
                    <a:pt x="85" y="138"/>
                    <a:pt x="90" y="136"/>
                    <a:pt x="92" y="135"/>
                  </a:cubicBezTo>
                  <a:cubicBezTo>
                    <a:pt x="103" y="132"/>
                    <a:pt x="112" y="127"/>
                    <a:pt x="120" y="121"/>
                  </a:cubicBezTo>
                  <a:cubicBezTo>
                    <a:pt x="131" y="111"/>
                    <a:pt x="138" y="98"/>
                    <a:pt x="141" y="82"/>
                  </a:cubicBezTo>
                  <a:cubicBezTo>
                    <a:pt x="142" y="79"/>
                    <a:pt x="142" y="75"/>
                    <a:pt x="142" y="72"/>
                  </a:cubicBezTo>
                  <a:cubicBezTo>
                    <a:pt x="142" y="71"/>
                    <a:pt x="142" y="71"/>
                    <a:pt x="142" y="70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2" y="49"/>
                    <a:pt x="135" y="32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0" y="18"/>
                    <a:pt x="119" y="17"/>
                    <a:pt x="118" y="16"/>
                  </a:cubicBezTo>
                  <a:cubicBezTo>
                    <a:pt x="118" y="15"/>
                    <a:pt x="117" y="15"/>
                    <a:pt x="117" y="15"/>
                  </a:cubicBezTo>
                  <a:cubicBezTo>
                    <a:pt x="104" y="6"/>
                    <a:pt x="88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5" name="Freeform 769"/>
            <p:cNvSpPr>
              <a:spLocks noEditPoints="1"/>
            </p:cNvSpPr>
            <p:nvPr/>
          </p:nvSpPr>
          <p:spPr bwMode="auto">
            <a:xfrm>
              <a:off x="4235" y="529"/>
              <a:ext cx="325" cy="434"/>
            </a:xfrm>
            <a:custGeom>
              <a:avLst/>
              <a:gdLst>
                <a:gd name="T0" fmla="*/ 107 w 137"/>
                <a:gd name="T1" fmla="*/ 84 h 183"/>
                <a:gd name="T2" fmla="*/ 125 w 137"/>
                <a:gd name="T3" fmla="*/ 157 h 183"/>
                <a:gd name="T4" fmla="*/ 128 w 137"/>
                <a:gd name="T5" fmla="*/ 169 h 183"/>
                <a:gd name="T6" fmla="*/ 121 w 137"/>
                <a:gd name="T7" fmla="*/ 169 h 183"/>
                <a:gd name="T8" fmla="*/ 116 w 137"/>
                <a:gd name="T9" fmla="*/ 167 h 183"/>
                <a:gd name="T10" fmla="*/ 35 w 137"/>
                <a:gd name="T11" fmla="*/ 172 h 183"/>
                <a:gd name="T12" fmla="*/ 16 w 137"/>
                <a:gd name="T13" fmla="*/ 177 h 183"/>
                <a:gd name="T14" fmla="*/ 5 w 137"/>
                <a:gd name="T15" fmla="*/ 133 h 183"/>
                <a:gd name="T16" fmla="*/ 39 w 137"/>
                <a:gd name="T17" fmla="*/ 62 h 183"/>
                <a:gd name="T18" fmla="*/ 35 w 137"/>
                <a:gd name="T19" fmla="*/ 59 h 183"/>
                <a:gd name="T20" fmla="*/ 122 w 137"/>
                <a:gd name="T21" fmla="*/ 64 h 183"/>
                <a:gd name="T22" fmla="*/ 124 w 137"/>
                <a:gd name="T23" fmla="*/ 64 h 183"/>
                <a:gd name="T24" fmla="*/ 52 w 137"/>
                <a:gd name="T25" fmla="*/ 60 h 183"/>
                <a:gd name="T26" fmla="*/ 115 w 137"/>
                <a:gd name="T27" fmla="*/ 57 h 183"/>
                <a:gd name="T28" fmla="*/ 65 w 137"/>
                <a:gd name="T29" fmla="*/ 56 h 183"/>
                <a:gd name="T30" fmla="*/ 104 w 137"/>
                <a:gd name="T31" fmla="*/ 56 h 183"/>
                <a:gd name="T32" fmla="*/ 76 w 137"/>
                <a:gd name="T33" fmla="*/ 54 h 183"/>
                <a:gd name="T34" fmla="*/ 96 w 137"/>
                <a:gd name="T35" fmla="*/ 54 h 183"/>
                <a:gd name="T36" fmla="*/ 82 w 137"/>
                <a:gd name="T37" fmla="*/ 53 h 183"/>
                <a:gd name="T38" fmla="*/ 81 w 137"/>
                <a:gd name="T39" fmla="*/ 57 h 183"/>
                <a:gd name="T40" fmla="*/ 88 w 137"/>
                <a:gd name="T41" fmla="*/ 55 h 183"/>
                <a:gd name="T42" fmla="*/ 89 w 137"/>
                <a:gd name="T43" fmla="*/ 57 h 183"/>
                <a:gd name="T44" fmla="*/ 38 w 137"/>
                <a:gd name="T45" fmla="*/ 55 h 183"/>
                <a:gd name="T46" fmla="*/ 35 w 137"/>
                <a:gd name="T47" fmla="*/ 49 h 183"/>
                <a:gd name="T48" fmla="*/ 89 w 137"/>
                <a:gd name="T49" fmla="*/ 46 h 183"/>
                <a:gd name="T50" fmla="*/ 51 w 137"/>
                <a:gd name="T51" fmla="*/ 53 h 183"/>
                <a:gd name="T52" fmla="*/ 63 w 137"/>
                <a:gd name="T53" fmla="*/ 52 h 183"/>
                <a:gd name="T54" fmla="*/ 100 w 137"/>
                <a:gd name="T55" fmla="*/ 43 h 183"/>
                <a:gd name="T56" fmla="*/ 73 w 137"/>
                <a:gd name="T57" fmla="*/ 50 h 183"/>
                <a:gd name="T58" fmla="*/ 85 w 137"/>
                <a:gd name="T59" fmla="*/ 45 h 183"/>
                <a:gd name="T60" fmla="*/ 82 w 137"/>
                <a:gd name="T61" fmla="*/ 49 h 183"/>
                <a:gd name="T62" fmla="*/ 111 w 137"/>
                <a:gd name="T63" fmla="*/ 40 h 183"/>
                <a:gd name="T64" fmla="*/ 49 w 137"/>
                <a:gd name="T65" fmla="*/ 28 h 183"/>
                <a:gd name="T66" fmla="*/ 65 w 137"/>
                <a:gd name="T67" fmla="*/ 5 h 183"/>
                <a:gd name="T68" fmla="*/ 63 w 137"/>
                <a:gd name="T69" fmla="*/ 30 h 183"/>
                <a:gd name="T70" fmla="*/ 78 w 137"/>
                <a:gd name="T71" fmla="*/ 8 h 183"/>
                <a:gd name="T72" fmla="*/ 44 w 137"/>
                <a:gd name="T73" fmla="*/ 42 h 183"/>
                <a:gd name="T74" fmla="*/ 41 w 137"/>
                <a:gd name="T75" fmla="*/ 32 h 183"/>
                <a:gd name="T76" fmla="*/ 65 w 137"/>
                <a:gd name="T77" fmla="*/ 0 h 183"/>
                <a:gd name="T78" fmla="*/ 31 w 137"/>
                <a:gd name="T79" fmla="*/ 10 h 183"/>
                <a:gd name="T80" fmla="*/ 34 w 137"/>
                <a:gd name="T81" fmla="*/ 42 h 183"/>
                <a:gd name="T82" fmla="*/ 31 w 137"/>
                <a:gd name="T83" fmla="*/ 59 h 183"/>
                <a:gd name="T84" fmla="*/ 0 w 137"/>
                <a:gd name="T85" fmla="*/ 133 h 183"/>
                <a:gd name="T86" fmla="*/ 12 w 137"/>
                <a:gd name="T87" fmla="*/ 180 h 183"/>
                <a:gd name="T88" fmla="*/ 35 w 137"/>
                <a:gd name="T89" fmla="*/ 177 h 183"/>
                <a:gd name="T90" fmla="*/ 106 w 137"/>
                <a:gd name="T91" fmla="*/ 174 h 183"/>
                <a:gd name="T92" fmla="*/ 131 w 137"/>
                <a:gd name="T93" fmla="*/ 173 h 183"/>
                <a:gd name="T94" fmla="*/ 130 w 137"/>
                <a:gd name="T95" fmla="*/ 157 h 183"/>
                <a:gd name="T96" fmla="*/ 89 w 137"/>
                <a:gd name="T97" fmla="*/ 64 h 183"/>
                <a:gd name="T98" fmla="*/ 124 w 137"/>
                <a:gd name="T99" fmla="*/ 69 h 183"/>
                <a:gd name="T100" fmla="*/ 134 w 137"/>
                <a:gd name="T101" fmla="*/ 54 h 183"/>
                <a:gd name="T102" fmla="*/ 115 w 137"/>
                <a:gd name="T103" fmla="*/ 43 h 183"/>
                <a:gd name="T104" fmla="*/ 112 w 137"/>
                <a:gd name="T105" fmla="*/ 32 h 183"/>
                <a:gd name="T106" fmla="*/ 100 w 137"/>
                <a:gd name="T107" fmla="*/ 15 h 183"/>
                <a:gd name="T108" fmla="*/ 82 w 137"/>
                <a:gd name="T109" fmla="*/ 4 h 183"/>
                <a:gd name="T110" fmla="*/ 69 w 137"/>
                <a:gd name="T1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6" name="Freeform 770"/>
            <p:cNvSpPr>
              <a:spLocks noEditPoints="1"/>
            </p:cNvSpPr>
            <p:nvPr/>
          </p:nvSpPr>
          <p:spPr bwMode="auto">
            <a:xfrm>
              <a:off x="4332" y="726"/>
              <a:ext cx="126" cy="189"/>
            </a:xfrm>
            <a:custGeom>
              <a:avLst/>
              <a:gdLst>
                <a:gd name="T0" fmla="*/ 26 w 53"/>
                <a:gd name="T1" fmla="*/ 65 h 80"/>
                <a:gd name="T2" fmla="*/ 24 w 53"/>
                <a:gd name="T3" fmla="*/ 43 h 80"/>
                <a:gd name="T4" fmla="*/ 10 w 53"/>
                <a:gd name="T5" fmla="*/ 34 h 80"/>
                <a:gd name="T6" fmla="*/ 8 w 53"/>
                <a:gd name="T7" fmla="*/ 22 h 80"/>
                <a:gd name="T8" fmla="*/ 20 w 53"/>
                <a:gd name="T9" fmla="*/ 13 h 80"/>
                <a:gd name="T10" fmla="*/ 21 w 53"/>
                <a:gd name="T11" fmla="*/ 5 h 80"/>
                <a:gd name="T12" fmla="*/ 25 w 53"/>
                <a:gd name="T13" fmla="*/ 9 h 80"/>
                <a:gd name="T14" fmla="*/ 28 w 53"/>
                <a:gd name="T15" fmla="*/ 11 h 80"/>
                <a:gd name="T16" fmla="*/ 28 w 53"/>
                <a:gd name="T17" fmla="*/ 11 h 80"/>
                <a:gd name="T18" fmla="*/ 31 w 53"/>
                <a:gd name="T19" fmla="*/ 12 h 80"/>
                <a:gd name="T20" fmla="*/ 45 w 53"/>
                <a:gd name="T21" fmla="*/ 17 h 80"/>
                <a:gd name="T22" fmla="*/ 41 w 53"/>
                <a:gd name="T23" fmla="*/ 23 h 80"/>
                <a:gd name="T24" fmla="*/ 35 w 53"/>
                <a:gd name="T25" fmla="*/ 19 h 80"/>
                <a:gd name="T26" fmla="*/ 29 w 53"/>
                <a:gd name="T27" fmla="*/ 16 h 80"/>
                <a:gd name="T28" fmla="*/ 27 w 53"/>
                <a:gd name="T29" fmla="*/ 17 h 80"/>
                <a:gd name="T30" fmla="*/ 27 w 53"/>
                <a:gd name="T31" fmla="*/ 37 h 80"/>
                <a:gd name="T32" fmla="*/ 30 w 53"/>
                <a:gd name="T33" fmla="*/ 39 h 80"/>
                <a:gd name="T34" fmla="*/ 48 w 53"/>
                <a:gd name="T35" fmla="*/ 52 h 80"/>
                <a:gd name="T36" fmla="*/ 46 w 53"/>
                <a:gd name="T37" fmla="*/ 63 h 80"/>
                <a:gd name="T38" fmla="*/ 33 w 53"/>
                <a:gd name="T39" fmla="*/ 69 h 80"/>
                <a:gd name="T40" fmla="*/ 31 w 53"/>
                <a:gd name="T41" fmla="*/ 75 h 80"/>
                <a:gd name="T42" fmla="*/ 28 w 53"/>
                <a:gd name="T43" fmla="*/ 71 h 80"/>
                <a:gd name="T44" fmla="*/ 23 w 53"/>
                <a:gd name="T45" fmla="*/ 69 h 80"/>
                <a:gd name="T46" fmla="*/ 9 w 53"/>
                <a:gd name="T47" fmla="*/ 60 h 80"/>
                <a:gd name="T48" fmla="*/ 24 w 53"/>
                <a:gd name="T49" fmla="*/ 66 h 80"/>
                <a:gd name="T50" fmla="*/ 27 w 53"/>
                <a:gd name="T51" fmla="*/ 0 h 80"/>
                <a:gd name="T52" fmla="*/ 17 w 53"/>
                <a:gd name="T53" fmla="*/ 3 h 80"/>
                <a:gd name="T54" fmla="*/ 7 w 53"/>
                <a:gd name="T55" fmla="*/ 16 h 80"/>
                <a:gd name="T56" fmla="*/ 2 w 53"/>
                <a:gd name="T57" fmla="*/ 27 h 80"/>
                <a:gd name="T58" fmla="*/ 20 w 53"/>
                <a:gd name="T59" fmla="*/ 45 h 80"/>
                <a:gd name="T60" fmla="*/ 9 w 53"/>
                <a:gd name="T61" fmla="*/ 56 h 80"/>
                <a:gd name="T62" fmla="*/ 7 w 53"/>
                <a:gd name="T63" fmla="*/ 55 h 80"/>
                <a:gd name="T64" fmla="*/ 0 w 53"/>
                <a:gd name="T65" fmla="*/ 65 h 80"/>
                <a:gd name="T66" fmla="*/ 1 w 53"/>
                <a:gd name="T67" fmla="*/ 68 h 80"/>
                <a:gd name="T68" fmla="*/ 22 w 53"/>
                <a:gd name="T69" fmla="*/ 73 h 80"/>
                <a:gd name="T70" fmla="*/ 25 w 53"/>
                <a:gd name="T71" fmla="*/ 78 h 80"/>
                <a:gd name="T72" fmla="*/ 27 w 53"/>
                <a:gd name="T73" fmla="*/ 80 h 80"/>
                <a:gd name="T74" fmla="*/ 36 w 53"/>
                <a:gd name="T75" fmla="*/ 77 h 80"/>
                <a:gd name="T76" fmla="*/ 36 w 53"/>
                <a:gd name="T77" fmla="*/ 73 h 80"/>
                <a:gd name="T78" fmla="*/ 53 w 53"/>
                <a:gd name="T79" fmla="*/ 55 h 80"/>
                <a:gd name="T80" fmla="*/ 45 w 53"/>
                <a:gd name="T81" fmla="*/ 42 h 80"/>
                <a:gd name="T82" fmla="*/ 31 w 53"/>
                <a:gd name="T83" fmla="*/ 22 h 80"/>
                <a:gd name="T84" fmla="*/ 41 w 53"/>
                <a:gd name="T85" fmla="*/ 27 h 80"/>
                <a:gd name="T86" fmla="*/ 41 w 53"/>
                <a:gd name="T87" fmla="*/ 27 h 80"/>
                <a:gd name="T88" fmla="*/ 44 w 53"/>
                <a:gd name="T89" fmla="*/ 25 h 80"/>
                <a:gd name="T90" fmla="*/ 49 w 53"/>
                <a:gd name="T91" fmla="*/ 19 h 80"/>
                <a:gd name="T92" fmla="*/ 48 w 53"/>
                <a:gd name="T93" fmla="*/ 14 h 80"/>
                <a:gd name="T94" fmla="*/ 32 w 53"/>
                <a:gd name="T95" fmla="*/ 8 h 80"/>
                <a:gd name="T96" fmla="*/ 29 w 53"/>
                <a:gd name="T97" fmla="*/ 2 h 80"/>
                <a:gd name="T98" fmla="*/ 27 w 53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7" name="Freeform 771"/>
            <p:cNvSpPr>
              <a:spLocks noEditPoints="1"/>
            </p:cNvSpPr>
            <p:nvPr/>
          </p:nvSpPr>
          <p:spPr bwMode="auto">
            <a:xfrm>
              <a:off x="4359" y="764"/>
              <a:ext cx="28" cy="47"/>
            </a:xfrm>
            <a:custGeom>
              <a:avLst/>
              <a:gdLst>
                <a:gd name="T0" fmla="*/ 7 w 12"/>
                <a:gd name="T1" fmla="*/ 14 h 20"/>
                <a:gd name="T2" fmla="*/ 6 w 12"/>
                <a:gd name="T3" fmla="*/ 13 h 20"/>
                <a:gd name="T4" fmla="*/ 5 w 12"/>
                <a:gd name="T5" fmla="*/ 9 h 20"/>
                <a:gd name="T6" fmla="*/ 5 w 12"/>
                <a:gd name="T7" fmla="*/ 9 h 20"/>
                <a:gd name="T8" fmla="*/ 5 w 12"/>
                <a:gd name="T9" fmla="*/ 8 h 20"/>
                <a:gd name="T10" fmla="*/ 7 w 12"/>
                <a:gd name="T11" fmla="*/ 6 h 20"/>
                <a:gd name="T12" fmla="*/ 7 w 12"/>
                <a:gd name="T13" fmla="*/ 14 h 20"/>
                <a:gd name="T14" fmla="*/ 9 w 12"/>
                <a:gd name="T15" fmla="*/ 0 h 20"/>
                <a:gd name="T16" fmla="*/ 8 w 12"/>
                <a:gd name="T17" fmla="*/ 0 h 20"/>
                <a:gd name="T18" fmla="*/ 6 w 12"/>
                <a:gd name="T19" fmla="*/ 1 h 20"/>
                <a:gd name="T20" fmla="*/ 2 w 12"/>
                <a:gd name="T21" fmla="*/ 4 h 20"/>
                <a:gd name="T22" fmla="*/ 0 w 12"/>
                <a:gd name="T23" fmla="*/ 9 h 20"/>
                <a:gd name="T24" fmla="*/ 0 w 12"/>
                <a:gd name="T25" fmla="*/ 10 h 20"/>
                <a:gd name="T26" fmla="*/ 3 w 12"/>
                <a:gd name="T27" fmla="*/ 15 h 20"/>
                <a:gd name="T28" fmla="*/ 7 w 12"/>
                <a:gd name="T29" fmla="*/ 19 h 20"/>
                <a:gd name="T30" fmla="*/ 9 w 12"/>
                <a:gd name="T31" fmla="*/ 20 h 20"/>
                <a:gd name="T32" fmla="*/ 10 w 12"/>
                <a:gd name="T33" fmla="*/ 20 h 20"/>
                <a:gd name="T34" fmla="*/ 11 w 12"/>
                <a:gd name="T35" fmla="*/ 20 h 20"/>
                <a:gd name="T36" fmla="*/ 12 w 12"/>
                <a:gd name="T37" fmla="*/ 18 h 20"/>
                <a:gd name="T38" fmla="*/ 11 w 12"/>
                <a:gd name="T39" fmla="*/ 2 h 20"/>
                <a:gd name="T40" fmla="*/ 10 w 12"/>
                <a:gd name="T41" fmla="*/ 0 h 20"/>
                <a:gd name="T42" fmla="*/ 9 w 1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8" name="Freeform 772"/>
            <p:cNvSpPr>
              <a:spLocks noEditPoints="1"/>
            </p:cNvSpPr>
            <p:nvPr/>
          </p:nvSpPr>
          <p:spPr bwMode="auto">
            <a:xfrm>
              <a:off x="4399" y="830"/>
              <a:ext cx="33" cy="52"/>
            </a:xfrm>
            <a:custGeom>
              <a:avLst/>
              <a:gdLst>
                <a:gd name="T0" fmla="*/ 6 w 14"/>
                <a:gd name="T1" fmla="*/ 18 h 22"/>
                <a:gd name="T2" fmla="*/ 5 w 14"/>
                <a:gd name="T3" fmla="*/ 7 h 22"/>
                <a:gd name="T4" fmla="*/ 7 w 14"/>
                <a:gd name="T5" fmla="*/ 9 h 22"/>
                <a:gd name="T6" fmla="*/ 10 w 14"/>
                <a:gd name="T7" fmla="*/ 14 h 22"/>
                <a:gd name="T8" fmla="*/ 10 w 14"/>
                <a:gd name="T9" fmla="*/ 14 h 22"/>
                <a:gd name="T10" fmla="*/ 8 w 14"/>
                <a:gd name="T11" fmla="*/ 16 h 22"/>
                <a:gd name="T12" fmla="*/ 6 w 14"/>
                <a:gd name="T13" fmla="*/ 18 h 22"/>
                <a:gd name="T14" fmla="*/ 2 w 14"/>
                <a:gd name="T15" fmla="*/ 0 h 22"/>
                <a:gd name="T16" fmla="*/ 1 w 14"/>
                <a:gd name="T17" fmla="*/ 1 h 22"/>
                <a:gd name="T18" fmla="*/ 0 w 14"/>
                <a:gd name="T19" fmla="*/ 3 h 22"/>
                <a:gd name="T20" fmla="*/ 2 w 14"/>
                <a:gd name="T21" fmla="*/ 21 h 22"/>
                <a:gd name="T22" fmla="*/ 3 w 14"/>
                <a:gd name="T23" fmla="*/ 22 h 22"/>
                <a:gd name="T24" fmla="*/ 4 w 14"/>
                <a:gd name="T25" fmla="*/ 22 h 22"/>
                <a:gd name="T26" fmla="*/ 5 w 14"/>
                <a:gd name="T27" fmla="*/ 22 h 22"/>
                <a:gd name="T28" fmla="*/ 7 w 14"/>
                <a:gd name="T29" fmla="*/ 22 h 22"/>
                <a:gd name="T30" fmla="*/ 11 w 14"/>
                <a:gd name="T31" fmla="*/ 19 h 22"/>
                <a:gd name="T32" fmla="*/ 14 w 14"/>
                <a:gd name="T33" fmla="*/ 15 h 22"/>
                <a:gd name="T34" fmla="*/ 12 w 14"/>
                <a:gd name="T35" fmla="*/ 15 h 22"/>
                <a:gd name="T36" fmla="*/ 14 w 14"/>
                <a:gd name="T37" fmla="*/ 15 h 22"/>
                <a:gd name="T38" fmla="*/ 14 w 14"/>
                <a:gd name="T39" fmla="*/ 14 h 22"/>
                <a:gd name="T40" fmla="*/ 10 w 14"/>
                <a:gd name="T41" fmla="*/ 6 h 22"/>
                <a:gd name="T42" fmla="*/ 3 w 14"/>
                <a:gd name="T43" fmla="*/ 1 h 22"/>
                <a:gd name="T44" fmla="*/ 2 w 14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9" name="Freeform 773"/>
            <p:cNvSpPr>
              <a:spLocks noEditPoints="1"/>
            </p:cNvSpPr>
            <p:nvPr/>
          </p:nvSpPr>
          <p:spPr bwMode="auto">
            <a:xfrm>
              <a:off x="3049" y="2901"/>
              <a:ext cx="190" cy="189"/>
            </a:xfrm>
            <a:custGeom>
              <a:avLst/>
              <a:gdLst>
                <a:gd name="T0" fmla="*/ 48 w 80"/>
                <a:gd name="T1" fmla="*/ 76 h 80"/>
                <a:gd name="T2" fmla="*/ 43 w 80"/>
                <a:gd name="T3" fmla="*/ 76 h 80"/>
                <a:gd name="T4" fmla="*/ 43 w 80"/>
                <a:gd name="T5" fmla="*/ 77 h 80"/>
                <a:gd name="T6" fmla="*/ 37 w 80"/>
                <a:gd name="T7" fmla="*/ 77 h 80"/>
                <a:gd name="T8" fmla="*/ 39 w 80"/>
                <a:gd name="T9" fmla="*/ 77 h 80"/>
                <a:gd name="T10" fmla="*/ 35 w 80"/>
                <a:gd name="T11" fmla="*/ 74 h 80"/>
                <a:gd name="T12" fmla="*/ 32 w 80"/>
                <a:gd name="T13" fmla="*/ 76 h 80"/>
                <a:gd name="T14" fmla="*/ 34 w 80"/>
                <a:gd name="T15" fmla="*/ 74 h 80"/>
                <a:gd name="T16" fmla="*/ 27 w 80"/>
                <a:gd name="T17" fmla="*/ 75 h 80"/>
                <a:gd name="T18" fmla="*/ 29 w 80"/>
                <a:gd name="T19" fmla="*/ 75 h 80"/>
                <a:gd name="T20" fmla="*/ 27 w 80"/>
                <a:gd name="T21" fmla="*/ 70 h 80"/>
                <a:gd name="T22" fmla="*/ 23 w 80"/>
                <a:gd name="T23" fmla="*/ 73 h 80"/>
                <a:gd name="T24" fmla="*/ 25 w 80"/>
                <a:gd name="T25" fmla="*/ 69 h 80"/>
                <a:gd name="T26" fmla="*/ 13 w 80"/>
                <a:gd name="T27" fmla="*/ 64 h 80"/>
                <a:gd name="T28" fmla="*/ 16 w 80"/>
                <a:gd name="T29" fmla="*/ 68 h 80"/>
                <a:gd name="T30" fmla="*/ 13 w 80"/>
                <a:gd name="T31" fmla="*/ 55 h 80"/>
                <a:gd name="T32" fmla="*/ 9 w 80"/>
                <a:gd name="T33" fmla="*/ 58 h 80"/>
                <a:gd name="T34" fmla="*/ 11 w 80"/>
                <a:gd name="T35" fmla="*/ 50 h 80"/>
                <a:gd name="T36" fmla="*/ 9 w 80"/>
                <a:gd name="T37" fmla="*/ 58 h 80"/>
                <a:gd name="T38" fmla="*/ 9 w 80"/>
                <a:gd name="T39" fmla="*/ 44 h 80"/>
                <a:gd name="T40" fmla="*/ 6 w 80"/>
                <a:gd name="T41" fmla="*/ 53 h 80"/>
                <a:gd name="T42" fmla="*/ 7 w 80"/>
                <a:gd name="T43" fmla="*/ 36 h 80"/>
                <a:gd name="T44" fmla="*/ 9 w 80"/>
                <a:gd name="T45" fmla="*/ 42 h 80"/>
                <a:gd name="T46" fmla="*/ 4 w 80"/>
                <a:gd name="T47" fmla="*/ 34 h 80"/>
                <a:gd name="T48" fmla="*/ 6 w 80"/>
                <a:gd name="T49" fmla="*/ 35 h 80"/>
                <a:gd name="T50" fmla="*/ 5 w 80"/>
                <a:gd name="T51" fmla="*/ 29 h 80"/>
                <a:gd name="T52" fmla="*/ 4 w 80"/>
                <a:gd name="T53" fmla="*/ 31 h 80"/>
                <a:gd name="T54" fmla="*/ 10 w 80"/>
                <a:gd name="T55" fmla="*/ 21 h 80"/>
                <a:gd name="T56" fmla="*/ 5 w 80"/>
                <a:gd name="T57" fmla="*/ 27 h 80"/>
                <a:gd name="T58" fmla="*/ 12 w 80"/>
                <a:gd name="T59" fmla="*/ 17 h 80"/>
                <a:gd name="T60" fmla="*/ 9 w 80"/>
                <a:gd name="T61" fmla="*/ 20 h 80"/>
                <a:gd name="T62" fmla="*/ 15 w 80"/>
                <a:gd name="T63" fmla="*/ 50 h 80"/>
                <a:gd name="T64" fmla="*/ 32 w 80"/>
                <a:gd name="T65" fmla="*/ 5 h 80"/>
                <a:gd name="T66" fmla="*/ 75 w 80"/>
                <a:gd name="T67" fmla="*/ 30 h 80"/>
                <a:gd name="T68" fmla="*/ 55 w 80"/>
                <a:gd name="T69" fmla="*/ 72 h 80"/>
                <a:gd name="T70" fmla="*/ 40 w 80"/>
                <a:gd name="T71" fmla="*/ 0 h 80"/>
                <a:gd name="T72" fmla="*/ 22 w 80"/>
                <a:gd name="T73" fmla="*/ 6 h 80"/>
                <a:gd name="T74" fmla="*/ 8 w 80"/>
                <a:gd name="T75" fmla="*/ 14 h 80"/>
                <a:gd name="T76" fmla="*/ 0 w 80"/>
                <a:gd name="T77" fmla="*/ 39 h 80"/>
                <a:gd name="T78" fmla="*/ 34 w 80"/>
                <a:gd name="T79" fmla="*/ 80 h 80"/>
                <a:gd name="T80" fmla="*/ 41 w 80"/>
                <a:gd name="T81" fmla="*/ 80 h 80"/>
                <a:gd name="T82" fmla="*/ 46 w 80"/>
                <a:gd name="T83" fmla="*/ 80 h 80"/>
                <a:gd name="T84" fmla="*/ 48 w 80"/>
                <a:gd name="T85" fmla="*/ 80 h 80"/>
                <a:gd name="T86" fmla="*/ 74 w 80"/>
                <a:gd name="T87" fmla="*/ 62 h 80"/>
                <a:gd name="T88" fmla="*/ 63 w 80"/>
                <a:gd name="T8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0" name="Freeform 774"/>
            <p:cNvSpPr>
              <a:spLocks noEditPoints="1"/>
            </p:cNvSpPr>
            <p:nvPr/>
          </p:nvSpPr>
          <p:spPr bwMode="auto">
            <a:xfrm>
              <a:off x="3085" y="2917"/>
              <a:ext cx="139" cy="147"/>
            </a:xfrm>
            <a:custGeom>
              <a:avLst/>
              <a:gdLst>
                <a:gd name="T0" fmla="*/ 55 w 59"/>
                <a:gd name="T1" fmla="*/ 37 h 62"/>
                <a:gd name="T2" fmla="*/ 55 w 59"/>
                <a:gd name="T3" fmla="*/ 38 h 62"/>
                <a:gd name="T4" fmla="*/ 55 w 59"/>
                <a:gd name="T5" fmla="*/ 32 h 62"/>
                <a:gd name="T6" fmla="*/ 55 w 59"/>
                <a:gd name="T7" fmla="*/ 34 h 62"/>
                <a:gd name="T8" fmla="*/ 55 w 59"/>
                <a:gd name="T9" fmla="*/ 35 h 62"/>
                <a:gd name="T10" fmla="*/ 53 w 59"/>
                <a:gd name="T11" fmla="*/ 27 h 62"/>
                <a:gd name="T12" fmla="*/ 55 w 59"/>
                <a:gd name="T13" fmla="*/ 29 h 62"/>
                <a:gd name="T14" fmla="*/ 54 w 59"/>
                <a:gd name="T15" fmla="*/ 30 h 62"/>
                <a:gd name="T16" fmla="*/ 55 w 59"/>
                <a:gd name="T17" fmla="*/ 24 h 62"/>
                <a:gd name="T18" fmla="*/ 53 w 59"/>
                <a:gd name="T19" fmla="*/ 25 h 62"/>
                <a:gd name="T20" fmla="*/ 52 w 59"/>
                <a:gd name="T21" fmla="*/ 21 h 62"/>
                <a:gd name="T22" fmla="*/ 53 w 59"/>
                <a:gd name="T23" fmla="*/ 25 h 62"/>
                <a:gd name="T24" fmla="*/ 48 w 59"/>
                <a:gd name="T25" fmla="*/ 17 h 62"/>
                <a:gd name="T26" fmla="*/ 51 w 59"/>
                <a:gd name="T27" fmla="*/ 20 h 62"/>
                <a:gd name="T28" fmla="*/ 47 w 59"/>
                <a:gd name="T29" fmla="*/ 16 h 62"/>
                <a:gd name="T30" fmla="*/ 45 w 59"/>
                <a:gd name="T31" fmla="*/ 12 h 62"/>
                <a:gd name="T32" fmla="*/ 47 w 59"/>
                <a:gd name="T33" fmla="*/ 16 h 62"/>
                <a:gd name="T34" fmla="*/ 41 w 59"/>
                <a:gd name="T35" fmla="*/ 10 h 62"/>
                <a:gd name="T36" fmla="*/ 41 w 59"/>
                <a:gd name="T37" fmla="*/ 8 h 62"/>
                <a:gd name="T38" fmla="*/ 44 w 59"/>
                <a:gd name="T39" fmla="*/ 10 h 62"/>
                <a:gd name="T40" fmla="*/ 32 w 59"/>
                <a:gd name="T41" fmla="*/ 59 h 62"/>
                <a:gd name="T42" fmla="*/ 3 w 59"/>
                <a:gd name="T43" fmla="*/ 28 h 62"/>
                <a:gd name="T44" fmla="*/ 11 w 59"/>
                <a:gd name="T45" fmla="*/ 8 h 62"/>
                <a:gd name="T46" fmla="*/ 16 w 59"/>
                <a:gd name="T47" fmla="*/ 7 h 62"/>
                <a:gd name="T48" fmla="*/ 39 w 59"/>
                <a:gd name="T49" fmla="*/ 12 h 62"/>
                <a:gd name="T50" fmla="*/ 40 w 59"/>
                <a:gd name="T51" fmla="*/ 14 h 62"/>
                <a:gd name="T52" fmla="*/ 50 w 59"/>
                <a:gd name="T53" fmla="*/ 28 h 62"/>
                <a:gd name="T54" fmla="*/ 44 w 59"/>
                <a:gd name="T55" fmla="*/ 56 h 62"/>
                <a:gd name="T56" fmla="*/ 38 w 59"/>
                <a:gd name="T57" fmla="*/ 58 h 62"/>
                <a:gd name="T58" fmla="*/ 32 w 59"/>
                <a:gd name="T59" fmla="*/ 59 h 62"/>
                <a:gd name="T60" fmla="*/ 36 w 59"/>
                <a:gd name="T61" fmla="*/ 6 h 62"/>
                <a:gd name="T62" fmla="*/ 39 w 59"/>
                <a:gd name="T63" fmla="*/ 7 h 62"/>
                <a:gd name="T64" fmla="*/ 34 w 59"/>
                <a:gd name="T65" fmla="*/ 5 h 62"/>
                <a:gd name="T66" fmla="*/ 32 w 59"/>
                <a:gd name="T67" fmla="*/ 4 h 62"/>
                <a:gd name="T68" fmla="*/ 34 w 59"/>
                <a:gd name="T69" fmla="*/ 5 h 62"/>
                <a:gd name="T70" fmla="*/ 30 w 59"/>
                <a:gd name="T71" fmla="*/ 4 h 62"/>
                <a:gd name="T72" fmla="*/ 30 w 59"/>
                <a:gd name="T73" fmla="*/ 4 h 62"/>
                <a:gd name="T74" fmla="*/ 26 w 59"/>
                <a:gd name="T75" fmla="*/ 0 h 62"/>
                <a:gd name="T76" fmla="*/ 4 w 59"/>
                <a:gd name="T77" fmla="*/ 11 h 62"/>
                <a:gd name="T78" fmla="*/ 2 w 59"/>
                <a:gd name="T79" fmla="*/ 42 h 62"/>
                <a:gd name="T80" fmla="*/ 39 w 59"/>
                <a:gd name="T81" fmla="*/ 62 h 62"/>
                <a:gd name="T82" fmla="*/ 59 w 59"/>
                <a:gd name="T83" fmla="*/ 34 h 62"/>
                <a:gd name="T84" fmla="*/ 45 w 59"/>
                <a:gd name="T8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1" name="Freeform 775"/>
            <p:cNvSpPr>
              <a:spLocks noEditPoints="1"/>
            </p:cNvSpPr>
            <p:nvPr/>
          </p:nvSpPr>
          <p:spPr bwMode="auto">
            <a:xfrm>
              <a:off x="3111" y="2943"/>
              <a:ext cx="78" cy="102"/>
            </a:xfrm>
            <a:custGeom>
              <a:avLst/>
              <a:gdLst>
                <a:gd name="T0" fmla="*/ 4 w 33"/>
                <a:gd name="T1" fmla="*/ 19 h 43"/>
                <a:gd name="T2" fmla="*/ 4 w 33"/>
                <a:gd name="T3" fmla="*/ 12 h 43"/>
                <a:gd name="T4" fmla="*/ 7 w 33"/>
                <a:gd name="T5" fmla="*/ 8 h 43"/>
                <a:gd name="T6" fmla="*/ 6 w 33"/>
                <a:gd name="T7" fmla="*/ 4 h 43"/>
                <a:gd name="T8" fmla="*/ 7 w 33"/>
                <a:gd name="T9" fmla="*/ 3 h 43"/>
                <a:gd name="T10" fmla="*/ 8 w 33"/>
                <a:gd name="T11" fmla="*/ 4 h 43"/>
                <a:gd name="T12" fmla="*/ 11 w 33"/>
                <a:gd name="T13" fmla="*/ 8 h 43"/>
                <a:gd name="T14" fmla="*/ 15 w 33"/>
                <a:gd name="T15" fmla="*/ 7 h 43"/>
                <a:gd name="T16" fmla="*/ 18 w 33"/>
                <a:gd name="T17" fmla="*/ 10 h 43"/>
                <a:gd name="T18" fmla="*/ 15 w 33"/>
                <a:gd name="T19" fmla="*/ 9 h 43"/>
                <a:gd name="T20" fmla="*/ 8 w 33"/>
                <a:gd name="T21" fmla="*/ 13 h 43"/>
                <a:gd name="T22" fmla="*/ 9 w 33"/>
                <a:gd name="T23" fmla="*/ 20 h 43"/>
                <a:gd name="T24" fmla="*/ 13 w 33"/>
                <a:gd name="T25" fmla="*/ 20 h 43"/>
                <a:gd name="T26" fmla="*/ 27 w 33"/>
                <a:gd name="T27" fmla="*/ 21 h 43"/>
                <a:gd name="T28" fmla="*/ 30 w 33"/>
                <a:gd name="T29" fmla="*/ 27 h 43"/>
                <a:gd name="T30" fmla="*/ 27 w 33"/>
                <a:gd name="T31" fmla="*/ 33 h 43"/>
                <a:gd name="T32" fmla="*/ 27 w 33"/>
                <a:gd name="T33" fmla="*/ 36 h 43"/>
                <a:gd name="T34" fmla="*/ 29 w 33"/>
                <a:gd name="T35" fmla="*/ 39 h 43"/>
                <a:gd name="T36" fmla="*/ 26 w 33"/>
                <a:gd name="T37" fmla="*/ 36 h 43"/>
                <a:gd name="T38" fmla="*/ 22 w 33"/>
                <a:gd name="T39" fmla="*/ 36 h 43"/>
                <a:gd name="T40" fmla="*/ 14 w 33"/>
                <a:gd name="T41" fmla="*/ 34 h 43"/>
                <a:gd name="T42" fmla="*/ 24 w 33"/>
                <a:gd name="T43" fmla="*/ 32 h 43"/>
                <a:gd name="T44" fmla="*/ 21 w 33"/>
                <a:gd name="T45" fmla="*/ 22 h 43"/>
                <a:gd name="T46" fmla="*/ 12 w 33"/>
                <a:gd name="T47" fmla="*/ 23 h 43"/>
                <a:gd name="T48" fmla="*/ 12 w 33"/>
                <a:gd name="T49" fmla="*/ 23 h 43"/>
                <a:gd name="T50" fmla="*/ 3 w 33"/>
                <a:gd name="T51" fmla="*/ 2 h 43"/>
                <a:gd name="T52" fmla="*/ 2 w 33"/>
                <a:gd name="T53" fmla="*/ 3 h 43"/>
                <a:gd name="T54" fmla="*/ 3 w 33"/>
                <a:gd name="T55" fmla="*/ 8 h 43"/>
                <a:gd name="T56" fmla="*/ 0 w 33"/>
                <a:gd name="T57" fmla="*/ 15 h 43"/>
                <a:gd name="T58" fmla="*/ 12 w 33"/>
                <a:gd name="T59" fmla="*/ 26 h 43"/>
                <a:gd name="T60" fmla="*/ 20 w 33"/>
                <a:gd name="T61" fmla="*/ 25 h 43"/>
                <a:gd name="T62" fmla="*/ 23 w 33"/>
                <a:gd name="T63" fmla="*/ 26 h 43"/>
                <a:gd name="T64" fmla="*/ 20 w 33"/>
                <a:gd name="T65" fmla="*/ 30 h 43"/>
                <a:gd name="T66" fmla="*/ 17 w 33"/>
                <a:gd name="T67" fmla="*/ 29 h 43"/>
                <a:gd name="T68" fmla="*/ 11 w 33"/>
                <a:gd name="T69" fmla="*/ 32 h 43"/>
                <a:gd name="T70" fmla="*/ 23 w 33"/>
                <a:gd name="T71" fmla="*/ 39 h 43"/>
                <a:gd name="T72" fmla="*/ 26 w 33"/>
                <a:gd name="T73" fmla="*/ 42 h 43"/>
                <a:gd name="T74" fmla="*/ 28 w 33"/>
                <a:gd name="T75" fmla="*/ 43 h 43"/>
                <a:gd name="T76" fmla="*/ 29 w 33"/>
                <a:gd name="T77" fmla="*/ 43 h 43"/>
                <a:gd name="T78" fmla="*/ 33 w 33"/>
                <a:gd name="T79" fmla="*/ 40 h 43"/>
                <a:gd name="T80" fmla="*/ 31 w 33"/>
                <a:gd name="T81" fmla="*/ 35 h 43"/>
                <a:gd name="T82" fmla="*/ 33 w 33"/>
                <a:gd name="T83" fmla="*/ 27 h 43"/>
                <a:gd name="T84" fmla="*/ 21 w 33"/>
                <a:gd name="T85" fmla="*/ 17 h 43"/>
                <a:gd name="T86" fmla="*/ 12 w 33"/>
                <a:gd name="T87" fmla="*/ 17 h 43"/>
                <a:gd name="T88" fmla="*/ 10 w 33"/>
                <a:gd name="T89" fmla="*/ 16 h 43"/>
                <a:gd name="T90" fmla="*/ 15 w 33"/>
                <a:gd name="T91" fmla="*/ 12 h 43"/>
                <a:gd name="T92" fmla="*/ 16 w 33"/>
                <a:gd name="T93" fmla="*/ 13 h 43"/>
                <a:gd name="T94" fmla="*/ 18 w 33"/>
                <a:gd name="T95" fmla="*/ 13 h 43"/>
                <a:gd name="T96" fmla="*/ 24 w 33"/>
                <a:gd name="T97" fmla="*/ 9 h 43"/>
                <a:gd name="T98" fmla="*/ 11 w 33"/>
                <a:gd name="T99" fmla="*/ 4 h 43"/>
                <a:gd name="T100" fmla="*/ 8 w 33"/>
                <a:gd name="T101" fmla="*/ 0 h 43"/>
                <a:gd name="T102" fmla="*/ 8 w 33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2" name="Freeform 776"/>
            <p:cNvSpPr>
              <a:spLocks noEditPoints="1"/>
            </p:cNvSpPr>
            <p:nvPr/>
          </p:nvSpPr>
          <p:spPr bwMode="auto">
            <a:xfrm>
              <a:off x="2926" y="3175"/>
              <a:ext cx="187" cy="192"/>
            </a:xfrm>
            <a:custGeom>
              <a:avLst/>
              <a:gdLst>
                <a:gd name="T0" fmla="*/ 19 w 79"/>
                <a:gd name="T1" fmla="*/ 70 h 81"/>
                <a:gd name="T2" fmla="*/ 15 w 79"/>
                <a:gd name="T3" fmla="*/ 67 h 81"/>
                <a:gd name="T4" fmla="*/ 17 w 79"/>
                <a:gd name="T5" fmla="*/ 69 h 81"/>
                <a:gd name="T6" fmla="*/ 16 w 79"/>
                <a:gd name="T7" fmla="*/ 69 h 81"/>
                <a:gd name="T8" fmla="*/ 14 w 79"/>
                <a:gd name="T9" fmla="*/ 64 h 81"/>
                <a:gd name="T10" fmla="*/ 11 w 79"/>
                <a:gd name="T11" fmla="*/ 63 h 81"/>
                <a:gd name="T12" fmla="*/ 13 w 79"/>
                <a:gd name="T13" fmla="*/ 62 h 81"/>
                <a:gd name="T14" fmla="*/ 8 w 79"/>
                <a:gd name="T15" fmla="*/ 59 h 81"/>
                <a:gd name="T16" fmla="*/ 9 w 79"/>
                <a:gd name="T17" fmla="*/ 60 h 81"/>
                <a:gd name="T18" fmla="*/ 11 w 79"/>
                <a:gd name="T19" fmla="*/ 55 h 81"/>
                <a:gd name="T20" fmla="*/ 6 w 79"/>
                <a:gd name="T21" fmla="*/ 53 h 81"/>
                <a:gd name="T22" fmla="*/ 10 w 79"/>
                <a:gd name="T23" fmla="*/ 53 h 81"/>
                <a:gd name="T24" fmla="*/ 4 w 79"/>
                <a:gd name="T25" fmla="*/ 45 h 81"/>
                <a:gd name="T26" fmla="*/ 9 w 79"/>
                <a:gd name="T27" fmla="*/ 50 h 81"/>
                <a:gd name="T28" fmla="*/ 4 w 79"/>
                <a:gd name="T29" fmla="*/ 42 h 81"/>
                <a:gd name="T30" fmla="*/ 9 w 79"/>
                <a:gd name="T31" fmla="*/ 42 h 81"/>
                <a:gd name="T32" fmla="*/ 5 w 79"/>
                <a:gd name="T33" fmla="*/ 32 h 81"/>
                <a:gd name="T34" fmla="*/ 4 w 79"/>
                <a:gd name="T35" fmla="*/ 36 h 81"/>
                <a:gd name="T36" fmla="*/ 11 w 79"/>
                <a:gd name="T37" fmla="*/ 26 h 81"/>
                <a:gd name="T38" fmla="*/ 12 w 79"/>
                <a:gd name="T39" fmla="*/ 30 h 81"/>
                <a:gd name="T40" fmla="*/ 10 w 79"/>
                <a:gd name="T41" fmla="*/ 21 h 81"/>
                <a:gd name="T42" fmla="*/ 10 w 79"/>
                <a:gd name="T43" fmla="*/ 25 h 81"/>
                <a:gd name="T44" fmla="*/ 11 w 79"/>
                <a:gd name="T45" fmla="*/ 20 h 81"/>
                <a:gd name="T46" fmla="*/ 23 w 79"/>
                <a:gd name="T47" fmla="*/ 14 h 81"/>
                <a:gd name="T48" fmla="*/ 20 w 79"/>
                <a:gd name="T49" fmla="*/ 12 h 81"/>
                <a:gd name="T50" fmla="*/ 26 w 79"/>
                <a:gd name="T51" fmla="*/ 11 h 81"/>
                <a:gd name="T52" fmla="*/ 22 w 79"/>
                <a:gd name="T53" fmla="*/ 9 h 81"/>
                <a:gd name="T54" fmla="*/ 28 w 79"/>
                <a:gd name="T55" fmla="*/ 10 h 81"/>
                <a:gd name="T56" fmla="*/ 28 w 79"/>
                <a:gd name="T57" fmla="*/ 74 h 81"/>
                <a:gd name="T58" fmla="*/ 29 w 79"/>
                <a:gd name="T59" fmla="*/ 13 h 81"/>
                <a:gd name="T60" fmla="*/ 61 w 79"/>
                <a:gd name="T61" fmla="*/ 10 h 81"/>
                <a:gd name="T62" fmla="*/ 42 w 79"/>
                <a:gd name="T63" fmla="*/ 78 h 81"/>
                <a:gd name="T64" fmla="*/ 29 w 79"/>
                <a:gd name="T65" fmla="*/ 5 h 81"/>
                <a:gd name="T66" fmla="*/ 31 w 79"/>
                <a:gd name="T67" fmla="*/ 8 h 81"/>
                <a:gd name="T68" fmla="*/ 32 w 79"/>
                <a:gd name="T69" fmla="*/ 4 h 81"/>
                <a:gd name="T70" fmla="*/ 38 w 79"/>
                <a:gd name="T71" fmla="*/ 5 h 81"/>
                <a:gd name="T72" fmla="*/ 37 w 79"/>
                <a:gd name="T73" fmla="*/ 0 h 81"/>
                <a:gd name="T74" fmla="*/ 35 w 79"/>
                <a:gd name="T75" fmla="*/ 0 h 81"/>
                <a:gd name="T76" fmla="*/ 8 w 79"/>
                <a:gd name="T77" fmla="*/ 64 h 81"/>
                <a:gd name="T78" fmla="*/ 15 w 79"/>
                <a:gd name="T79" fmla="*/ 72 h 81"/>
                <a:gd name="T80" fmla="*/ 16 w 79"/>
                <a:gd name="T81" fmla="*/ 73 h 81"/>
                <a:gd name="T82" fmla="*/ 33 w 79"/>
                <a:gd name="T83" fmla="*/ 80 h 81"/>
                <a:gd name="T84" fmla="*/ 74 w 79"/>
                <a:gd name="T85" fmla="*/ 60 h 81"/>
                <a:gd name="T86" fmla="*/ 52 w 79"/>
                <a:gd name="T87" fmla="*/ 4 h 81"/>
                <a:gd name="T88" fmla="*/ 37 w 79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3" name="Freeform 777"/>
            <p:cNvSpPr>
              <a:spLocks noEditPoints="1"/>
            </p:cNvSpPr>
            <p:nvPr/>
          </p:nvSpPr>
          <p:spPr bwMode="auto">
            <a:xfrm>
              <a:off x="2962" y="3199"/>
              <a:ext cx="137" cy="152"/>
            </a:xfrm>
            <a:custGeom>
              <a:avLst/>
              <a:gdLst>
                <a:gd name="T0" fmla="*/ 43 w 58"/>
                <a:gd name="T1" fmla="*/ 55 h 64"/>
                <a:gd name="T2" fmla="*/ 43 w 58"/>
                <a:gd name="T3" fmla="*/ 56 h 64"/>
                <a:gd name="T4" fmla="*/ 45 w 58"/>
                <a:gd name="T5" fmla="*/ 53 h 64"/>
                <a:gd name="T6" fmla="*/ 48 w 58"/>
                <a:gd name="T7" fmla="*/ 51 h 64"/>
                <a:gd name="T8" fmla="*/ 48 w 58"/>
                <a:gd name="T9" fmla="*/ 49 h 64"/>
                <a:gd name="T10" fmla="*/ 51 w 58"/>
                <a:gd name="T11" fmla="*/ 47 h 64"/>
                <a:gd name="T12" fmla="*/ 48 w 58"/>
                <a:gd name="T13" fmla="*/ 49 h 64"/>
                <a:gd name="T14" fmla="*/ 51 w 58"/>
                <a:gd name="T15" fmla="*/ 45 h 64"/>
                <a:gd name="T16" fmla="*/ 52 w 58"/>
                <a:gd name="T17" fmla="*/ 41 h 64"/>
                <a:gd name="T18" fmla="*/ 51 w 58"/>
                <a:gd name="T19" fmla="*/ 45 h 64"/>
                <a:gd name="T20" fmla="*/ 52 w 58"/>
                <a:gd name="T21" fmla="*/ 40 h 64"/>
                <a:gd name="T22" fmla="*/ 54 w 58"/>
                <a:gd name="T23" fmla="*/ 36 h 64"/>
                <a:gd name="T24" fmla="*/ 54 w 58"/>
                <a:gd name="T25" fmla="*/ 35 h 64"/>
                <a:gd name="T26" fmla="*/ 54 w 58"/>
                <a:gd name="T27" fmla="*/ 30 h 64"/>
                <a:gd name="T28" fmla="*/ 55 w 58"/>
                <a:gd name="T29" fmla="*/ 30 h 64"/>
                <a:gd name="T30" fmla="*/ 55 w 58"/>
                <a:gd name="T31" fmla="*/ 28 h 64"/>
                <a:gd name="T32" fmla="*/ 53 w 58"/>
                <a:gd name="T33" fmla="*/ 25 h 64"/>
                <a:gd name="T34" fmla="*/ 55 w 58"/>
                <a:gd name="T35" fmla="*/ 28 h 64"/>
                <a:gd name="T36" fmla="*/ 53 w 58"/>
                <a:gd name="T37" fmla="*/ 23 h 64"/>
                <a:gd name="T38" fmla="*/ 53 w 58"/>
                <a:gd name="T39" fmla="*/ 20 h 64"/>
                <a:gd name="T40" fmla="*/ 52 w 58"/>
                <a:gd name="T41" fmla="*/ 18 h 64"/>
                <a:gd name="T42" fmla="*/ 51 w 58"/>
                <a:gd name="T43" fmla="*/ 16 h 64"/>
                <a:gd name="T44" fmla="*/ 52 w 58"/>
                <a:gd name="T45" fmla="*/ 18 h 64"/>
                <a:gd name="T46" fmla="*/ 50 w 58"/>
                <a:gd name="T47" fmla="*/ 14 h 64"/>
                <a:gd name="T48" fmla="*/ 50 w 58"/>
                <a:gd name="T49" fmla="*/ 14 h 64"/>
                <a:gd name="T50" fmla="*/ 22 w 58"/>
                <a:gd name="T51" fmla="*/ 60 h 64"/>
                <a:gd name="T52" fmla="*/ 4 w 58"/>
                <a:gd name="T53" fmla="*/ 34 h 64"/>
                <a:gd name="T54" fmla="*/ 17 w 58"/>
                <a:gd name="T55" fmla="*/ 9 h 64"/>
                <a:gd name="T56" fmla="*/ 32 w 58"/>
                <a:gd name="T57" fmla="*/ 3 h 64"/>
                <a:gd name="T58" fmla="*/ 34 w 58"/>
                <a:gd name="T59" fmla="*/ 4 h 64"/>
                <a:gd name="T60" fmla="*/ 50 w 58"/>
                <a:gd name="T61" fmla="*/ 28 h 64"/>
                <a:gd name="T62" fmla="*/ 50 w 58"/>
                <a:gd name="T63" fmla="*/ 29 h 64"/>
                <a:gd name="T64" fmla="*/ 23 w 58"/>
                <a:gd name="T65" fmla="*/ 60 h 64"/>
                <a:gd name="T66" fmla="*/ 22 w 58"/>
                <a:gd name="T67" fmla="*/ 60 h 64"/>
                <a:gd name="T68" fmla="*/ 32 w 58"/>
                <a:gd name="T69" fmla="*/ 0 h 64"/>
                <a:gd name="T70" fmla="*/ 15 w 58"/>
                <a:gd name="T71" fmla="*/ 6 h 64"/>
                <a:gd name="T72" fmla="*/ 0 w 58"/>
                <a:gd name="T73" fmla="*/ 34 h 64"/>
                <a:gd name="T74" fmla="*/ 28 w 58"/>
                <a:gd name="T75" fmla="*/ 64 h 64"/>
                <a:gd name="T76" fmla="*/ 58 w 58"/>
                <a:gd name="T77" fmla="*/ 30 h 64"/>
                <a:gd name="T78" fmla="*/ 32 w 5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4" name="Freeform 778"/>
            <p:cNvSpPr>
              <a:spLocks noEditPoints="1"/>
            </p:cNvSpPr>
            <p:nvPr/>
          </p:nvSpPr>
          <p:spPr bwMode="auto">
            <a:xfrm>
              <a:off x="2995" y="3220"/>
              <a:ext cx="69" cy="114"/>
            </a:xfrm>
            <a:custGeom>
              <a:avLst/>
              <a:gdLst>
                <a:gd name="T0" fmla="*/ 17 w 29"/>
                <a:gd name="T1" fmla="*/ 7 h 48"/>
                <a:gd name="T2" fmla="*/ 19 w 29"/>
                <a:gd name="T3" fmla="*/ 4 h 48"/>
                <a:gd name="T4" fmla="*/ 20 w 29"/>
                <a:gd name="T5" fmla="*/ 6 h 48"/>
                <a:gd name="T6" fmla="*/ 20 w 29"/>
                <a:gd name="T7" fmla="*/ 10 h 48"/>
                <a:gd name="T8" fmla="*/ 23 w 29"/>
                <a:gd name="T9" fmla="*/ 16 h 48"/>
                <a:gd name="T10" fmla="*/ 20 w 29"/>
                <a:gd name="T11" fmla="*/ 13 h 48"/>
                <a:gd name="T12" fmla="*/ 12 w 29"/>
                <a:gd name="T13" fmla="*/ 11 h 48"/>
                <a:gd name="T14" fmla="*/ 12 w 29"/>
                <a:gd name="T15" fmla="*/ 19 h 48"/>
                <a:gd name="T16" fmla="*/ 21 w 29"/>
                <a:gd name="T17" fmla="*/ 32 h 48"/>
                <a:gd name="T18" fmla="*/ 13 w 29"/>
                <a:gd name="T19" fmla="*/ 38 h 48"/>
                <a:gd name="T20" fmla="*/ 11 w 29"/>
                <a:gd name="T21" fmla="*/ 40 h 48"/>
                <a:gd name="T22" fmla="*/ 10 w 29"/>
                <a:gd name="T23" fmla="*/ 44 h 48"/>
                <a:gd name="T24" fmla="*/ 9 w 29"/>
                <a:gd name="T25" fmla="*/ 40 h 48"/>
                <a:gd name="T26" fmla="*/ 3 w 29"/>
                <a:gd name="T27" fmla="*/ 30 h 48"/>
                <a:gd name="T28" fmla="*/ 11 w 29"/>
                <a:gd name="T29" fmla="*/ 36 h 48"/>
                <a:gd name="T30" fmla="*/ 19 w 29"/>
                <a:gd name="T31" fmla="*/ 31 h 48"/>
                <a:gd name="T32" fmla="*/ 15 w 29"/>
                <a:gd name="T33" fmla="*/ 25 h 48"/>
                <a:gd name="T34" fmla="*/ 7 w 29"/>
                <a:gd name="T35" fmla="*/ 14 h 48"/>
                <a:gd name="T36" fmla="*/ 13 w 29"/>
                <a:gd name="T37" fmla="*/ 7 h 48"/>
                <a:gd name="T38" fmla="*/ 17 w 29"/>
                <a:gd name="T39" fmla="*/ 0 h 48"/>
                <a:gd name="T40" fmla="*/ 15 w 29"/>
                <a:gd name="T41" fmla="*/ 3 h 48"/>
                <a:gd name="T42" fmla="*/ 8 w 29"/>
                <a:gd name="T43" fmla="*/ 6 h 48"/>
                <a:gd name="T44" fmla="*/ 8 w 29"/>
                <a:gd name="T45" fmla="*/ 23 h 48"/>
                <a:gd name="T46" fmla="*/ 15 w 29"/>
                <a:gd name="T47" fmla="*/ 31 h 48"/>
                <a:gd name="T48" fmla="*/ 13 w 29"/>
                <a:gd name="T49" fmla="*/ 33 h 48"/>
                <a:gd name="T50" fmla="*/ 8 w 29"/>
                <a:gd name="T51" fmla="*/ 29 h 48"/>
                <a:gd name="T52" fmla="*/ 2 w 29"/>
                <a:gd name="T53" fmla="*/ 26 h 48"/>
                <a:gd name="T54" fmla="*/ 6 w 29"/>
                <a:gd name="T55" fmla="*/ 40 h 48"/>
                <a:gd name="T56" fmla="*/ 5 w 29"/>
                <a:gd name="T57" fmla="*/ 44 h 48"/>
                <a:gd name="T58" fmla="*/ 6 w 29"/>
                <a:gd name="T59" fmla="*/ 46 h 48"/>
                <a:gd name="T60" fmla="*/ 10 w 29"/>
                <a:gd name="T61" fmla="*/ 48 h 48"/>
                <a:gd name="T62" fmla="*/ 13 w 29"/>
                <a:gd name="T63" fmla="*/ 47 h 48"/>
                <a:gd name="T64" fmla="*/ 16 w 29"/>
                <a:gd name="T65" fmla="*/ 41 h 48"/>
                <a:gd name="T66" fmla="*/ 24 w 29"/>
                <a:gd name="T67" fmla="*/ 29 h 48"/>
                <a:gd name="T68" fmla="*/ 13 w 29"/>
                <a:gd name="T69" fmla="*/ 15 h 48"/>
                <a:gd name="T70" fmla="*/ 14 w 29"/>
                <a:gd name="T71" fmla="*/ 14 h 48"/>
                <a:gd name="T72" fmla="*/ 20 w 29"/>
                <a:gd name="T73" fmla="*/ 17 h 48"/>
                <a:gd name="T74" fmla="*/ 21 w 29"/>
                <a:gd name="T75" fmla="*/ 19 h 48"/>
                <a:gd name="T76" fmla="*/ 26 w 29"/>
                <a:gd name="T77" fmla="*/ 20 h 48"/>
                <a:gd name="T78" fmla="*/ 29 w 29"/>
                <a:gd name="T79" fmla="*/ 17 h 48"/>
                <a:gd name="T80" fmla="*/ 24 w 29"/>
                <a:gd name="T81" fmla="*/ 4 h 48"/>
                <a:gd name="T82" fmla="*/ 20 w 29"/>
                <a:gd name="T83" fmla="*/ 0 h 48"/>
                <a:gd name="T84" fmla="*/ 18 w 29"/>
                <a:gd name="T8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5" name="Rectangle 779"/>
            <p:cNvSpPr>
              <a:spLocks noChangeArrowheads="1"/>
            </p:cNvSpPr>
            <p:nvPr/>
          </p:nvSpPr>
          <p:spPr bwMode="auto">
            <a:xfrm>
              <a:off x="3016" y="3310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6" name="Freeform 780"/>
            <p:cNvSpPr>
              <a:spLocks/>
            </p:cNvSpPr>
            <p:nvPr/>
          </p:nvSpPr>
          <p:spPr bwMode="auto">
            <a:xfrm>
              <a:off x="3016" y="33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7" name="Freeform 781"/>
            <p:cNvSpPr>
              <a:spLocks/>
            </p:cNvSpPr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8" name="Freeform 782"/>
            <p:cNvSpPr>
              <a:spLocks/>
            </p:cNvSpPr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9" name="Freeform 783"/>
            <p:cNvSpPr>
              <a:spLocks noEditPoints="1"/>
            </p:cNvSpPr>
            <p:nvPr/>
          </p:nvSpPr>
          <p:spPr bwMode="auto">
            <a:xfrm>
              <a:off x="3035" y="2513"/>
              <a:ext cx="171" cy="68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0" name="Freeform 784"/>
            <p:cNvSpPr>
              <a:spLocks noEditPoints="1"/>
            </p:cNvSpPr>
            <p:nvPr/>
          </p:nvSpPr>
          <p:spPr bwMode="auto">
            <a:xfrm>
              <a:off x="3009" y="2501"/>
              <a:ext cx="220" cy="128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1" name="Freeform 785"/>
            <p:cNvSpPr>
              <a:spLocks noEditPoints="1"/>
            </p:cNvSpPr>
            <p:nvPr/>
          </p:nvSpPr>
          <p:spPr bwMode="auto">
            <a:xfrm>
              <a:off x="3009" y="2596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2" name="Freeform 786"/>
            <p:cNvSpPr>
              <a:spLocks noEditPoints="1"/>
            </p:cNvSpPr>
            <p:nvPr/>
          </p:nvSpPr>
          <p:spPr bwMode="auto">
            <a:xfrm>
              <a:off x="3009" y="2648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3" name="Freeform 787"/>
            <p:cNvSpPr>
              <a:spLocks noEditPoints="1"/>
            </p:cNvSpPr>
            <p:nvPr/>
          </p:nvSpPr>
          <p:spPr bwMode="auto">
            <a:xfrm>
              <a:off x="3009" y="2700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4" name="Freeform 788"/>
            <p:cNvSpPr>
              <a:spLocks noEditPoints="1"/>
            </p:cNvSpPr>
            <p:nvPr/>
          </p:nvSpPr>
          <p:spPr bwMode="auto">
            <a:xfrm>
              <a:off x="3009" y="2752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5" name="Freeform 789"/>
            <p:cNvSpPr>
              <a:spLocks noEditPoints="1"/>
            </p:cNvSpPr>
            <p:nvPr/>
          </p:nvSpPr>
          <p:spPr bwMode="auto">
            <a:xfrm>
              <a:off x="3343" y="896"/>
              <a:ext cx="258" cy="223"/>
            </a:xfrm>
            <a:custGeom>
              <a:avLst/>
              <a:gdLst>
                <a:gd name="T0" fmla="*/ 77 w 109"/>
                <a:gd name="T1" fmla="*/ 90 h 94"/>
                <a:gd name="T2" fmla="*/ 60 w 109"/>
                <a:gd name="T3" fmla="*/ 73 h 94"/>
                <a:gd name="T4" fmla="*/ 63 w 109"/>
                <a:gd name="T5" fmla="*/ 70 h 94"/>
                <a:gd name="T6" fmla="*/ 72 w 109"/>
                <a:gd name="T7" fmla="*/ 64 h 94"/>
                <a:gd name="T8" fmla="*/ 77 w 109"/>
                <a:gd name="T9" fmla="*/ 90 h 94"/>
                <a:gd name="T10" fmla="*/ 79 w 109"/>
                <a:gd name="T11" fmla="*/ 84 h 94"/>
                <a:gd name="T12" fmla="*/ 75 w 109"/>
                <a:gd name="T13" fmla="*/ 63 h 94"/>
                <a:gd name="T14" fmla="*/ 75 w 109"/>
                <a:gd name="T15" fmla="*/ 62 h 94"/>
                <a:gd name="T16" fmla="*/ 75 w 109"/>
                <a:gd name="T17" fmla="*/ 61 h 94"/>
                <a:gd name="T18" fmla="*/ 19 w 109"/>
                <a:gd name="T19" fmla="*/ 13 h 94"/>
                <a:gd name="T20" fmla="*/ 55 w 109"/>
                <a:gd name="T21" fmla="*/ 37 h 94"/>
                <a:gd name="T22" fmla="*/ 83 w 109"/>
                <a:gd name="T23" fmla="*/ 56 h 94"/>
                <a:gd name="T24" fmla="*/ 79 w 109"/>
                <a:gd name="T25" fmla="*/ 84 h 94"/>
                <a:gd name="T26" fmla="*/ 43 w 109"/>
                <a:gd name="T27" fmla="*/ 81 h 94"/>
                <a:gd name="T28" fmla="*/ 33 w 109"/>
                <a:gd name="T29" fmla="*/ 64 h 94"/>
                <a:gd name="T30" fmla="*/ 13 w 109"/>
                <a:gd name="T31" fmla="*/ 24 h 94"/>
                <a:gd name="T32" fmla="*/ 5 w 109"/>
                <a:gd name="T33" fmla="*/ 9 h 94"/>
                <a:gd name="T34" fmla="*/ 4 w 109"/>
                <a:gd name="T35" fmla="*/ 5 h 94"/>
                <a:gd name="T36" fmla="*/ 71 w 109"/>
                <a:gd name="T37" fmla="*/ 61 h 94"/>
                <a:gd name="T38" fmla="*/ 57 w 109"/>
                <a:gd name="T39" fmla="*/ 72 h 94"/>
                <a:gd name="T40" fmla="*/ 50 w 109"/>
                <a:gd name="T41" fmla="*/ 78 h 94"/>
                <a:gd name="T42" fmla="*/ 43 w 109"/>
                <a:gd name="T43" fmla="*/ 81 h 94"/>
                <a:gd name="T44" fmla="*/ 85 w 109"/>
                <a:gd name="T45" fmla="*/ 54 h 94"/>
                <a:gd name="T46" fmla="*/ 56 w 109"/>
                <a:gd name="T47" fmla="*/ 35 h 94"/>
                <a:gd name="T48" fmla="*/ 10 w 109"/>
                <a:gd name="T49" fmla="*/ 4 h 94"/>
                <a:gd name="T50" fmla="*/ 35 w 109"/>
                <a:gd name="T51" fmla="*/ 13 h 94"/>
                <a:gd name="T52" fmla="*/ 105 w 109"/>
                <a:gd name="T53" fmla="*/ 42 h 94"/>
                <a:gd name="T54" fmla="*/ 85 w 109"/>
                <a:gd name="T55" fmla="*/ 54 h 94"/>
                <a:gd name="T56" fmla="*/ 2 w 109"/>
                <a:gd name="T57" fmla="*/ 0 h 94"/>
                <a:gd name="T58" fmla="*/ 1 w 109"/>
                <a:gd name="T59" fmla="*/ 1 h 94"/>
                <a:gd name="T60" fmla="*/ 1 w 109"/>
                <a:gd name="T61" fmla="*/ 1 h 94"/>
                <a:gd name="T62" fmla="*/ 0 w 109"/>
                <a:gd name="T63" fmla="*/ 1 h 94"/>
                <a:gd name="T64" fmla="*/ 0 w 109"/>
                <a:gd name="T65" fmla="*/ 1 h 94"/>
                <a:gd name="T66" fmla="*/ 0 w 109"/>
                <a:gd name="T67" fmla="*/ 1 h 94"/>
                <a:gd name="T68" fmla="*/ 0 w 109"/>
                <a:gd name="T69" fmla="*/ 1 h 94"/>
                <a:gd name="T70" fmla="*/ 0 w 109"/>
                <a:gd name="T71" fmla="*/ 1 h 94"/>
                <a:gd name="T72" fmla="*/ 0 w 109"/>
                <a:gd name="T73" fmla="*/ 2 h 94"/>
                <a:gd name="T74" fmla="*/ 0 w 109"/>
                <a:gd name="T75" fmla="*/ 2 h 94"/>
                <a:gd name="T76" fmla="*/ 0 w 109"/>
                <a:gd name="T77" fmla="*/ 3 h 94"/>
                <a:gd name="T78" fmla="*/ 0 w 109"/>
                <a:gd name="T79" fmla="*/ 4 h 94"/>
                <a:gd name="T80" fmla="*/ 19 w 109"/>
                <a:gd name="T81" fmla="*/ 43 h 94"/>
                <a:gd name="T82" fmla="*/ 42 w 109"/>
                <a:gd name="T83" fmla="*/ 83 h 94"/>
                <a:gd name="T84" fmla="*/ 43 w 109"/>
                <a:gd name="T85" fmla="*/ 84 h 94"/>
                <a:gd name="T86" fmla="*/ 43 w 109"/>
                <a:gd name="T87" fmla="*/ 84 h 94"/>
                <a:gd name="T88" fmla="*/ 52 w 109"/>
                <a:gd name="T89" fmla="*/ 80 h 94"/>
                <a:gd name="T90" fmla="*/ 58 w 109"/>
                <a:gd name="T91" fmla="*/ 75 h 94"/>
                <a:gd name="T92" fmla="*/ 77 w 109"/>
                <a:gd name="T93" fmla="*/ 94 h 94"/>
                <a:gd name="T94" fmla="*/ 78 w 109"/>
                <a:gd name="T95" fmla="*/ 94 h 94"/>
                <a:gd name="T96" fmla="*/ 78 w 109"/>
                <a:gd name="T97" fmla="*/ 94 h 94"/>
                <a:gd name="T98" fmla="*/ 79 w 109"/>
                <a:gd name="T99" fmla="*/ 94 h 94"/>
                <a:gd name="T100" fmla="*/ 79 w 109"/>
                <a:gd name="T101" fmla="*/ 94 h 94"/>
                <a:gd name="T102" fmla="*/ 80 w 109"/>
                <a:gd name="T103" fmla="*/ 93 h 94"/>
                <a:gd name="T104" fmla="*/ 86 w 109"/>
                <a:gd name="T105" fmla="*/ 56 h 94"/>
                <a:gd name="T106" fmla="*/ 109 w 109"/>
                <a:gd name="T107" fmla="*/ 43 h 94"/>
                <a:gd name="T108" fmla="*/ 109 w 109"/>
                <a:gd name="T109" fmla="*/ 42 h 94"/>
                <a:gd name="T110" fmla="*/ 109 w 109"/>
                <a:gd name="T111" fmla="*/ 41 h 94"/>
                <a:gd name="T112" fmla="*/ 36 w 109"/>
                <a:gd name="T113" fmla="*/ 11 h 94"/>
                <a:gd name="T114" fmla="*/ 3 w 109"/>
                <a:gd name="T115" fmla="*/ 0 h 94"/>
                <a:gd name="T116" fmla="*/ 2 w 109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" h="94">
                  <a:moveTo>
                    <a:pt x="77" y="90"/>
                  </a:moveTo>
                  <a:cubicBezTo>
                    <a:pt x="71" y="84"/>
                    <a:pt x="66" y="79"/>
                    <a:pt x="60" y="73"/>
                  </a:cubicBezTo>
                  <a:cubicBezTo>
                    <a:pt x="61" y="72"/>
                    <a:pt x="62" y="71"/>
                    <a:pt x="63" y="70"/>
                  </a:cubicBezTo>
                  <a:cubicBezTo>
                    <a:pt x="66" y="67"/>
                    <a:pt x="69" y="65"/>
                    <a:pt x="72" y="64"/>
                  </a:cubicBezTo>
                  <a:cubicBezTo>
                    <a:pt x="74" y="70"/>
                    <a:pt x="75" y="78"/>
                    <a:pt x="77" y="90"/>
                  </a:cubicBezTo>
                  <a:moveTo>
                    <a:pt x="79" y="84"/>
                  </a:moveTo>
                  <a:cubicBezTo>
                    <a:pt x="77" y="75"/>
                    <a:pt x="76" y="68"/>
                    <a:pt x="75" y="63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1"/>
                    <a:pt x="75" y="61"/>
                  </a:cubicBezTo>
                  <a:cubicBezTo>
                    <a:pt x="53" y="42"/>
                    <a:pt x="39" y="29"/>
                    <a:pt x="19" y="13"/>
                  </a:cubicBezTo>
                  <a:cubicBezTo>
                    <a:pt x="30" y="21"/>
                    <a:pt x="39" y="28"/>
                    <a:pt x="55" y="37"/>
                  </a:cubicBezTo>
                  <a:cubicBezTo>
                    <a:pt x="64" y="43"/>
                    <a:pt x="75" y="49"/>
                    <a:pt x="83" y="56"/>
                  </a:cubicBezTo>
                  <a:cubicBezTo>
                    <a:pt x="82" y="65"/>
                    <a:pt x="80" y="75"/>
                    <a:pt x="79" y="84"/>
                  </a:cubicBezTo>
                  <a:moveTo>
                    <a:pt x="43" y="81"/>
                  </a:moveTo>
                  <a:cubicBezTo>
                    <a:pt x="41" y="78"/>
                    <a:pt x="37" y="71"/>
                    <a:pt x="33" y="64"/>
                  </a:cubicBezTo>
                  <a:cubicBezTo>
                    <a:pt x="27" y="52"/>
                    <a:pt x="19" y="37"/>
                    <a:pt x="13" y="24"/>
                  </a:cubicBezTo>
                  <a:cubicBezTo>
                    <a:pt x="10" y="18"/>
                    <a:pt x="7" y="13"/>
                    <a:pt x="5" y="9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30" y="24"/>
                    <a:pt x="46" y="39"/>
                    <a:pt x="71" y="61"/>
                  </a:cubicBezTo>
                  <a:cubicBezTo>
                    <a:pt x="66" y="63"/>
                    <a:pt x="61" y="67"/>
                    <a:pt x="57" y="72"/>
                  </a:cubicBezTo>
                  <a:cubicBezTo>
                    <a:pt x="55" y="74"/>
                    <a:pt x="53" y="76"/>
                    <a:pt x="50" y="78"/>
                  </a:cubicBezTo>
                  <a:cubicBezTo>
                    <a:pt x="48" y="80"/>
                    <a:pt x="46" y="81"/>
                    <a:pt x="43" y="81"/>
                  </a:cubicBezTo>
                  <a:moveTo>
                    <a:pt x="85" y="54"/>
                  </a:moveTo>
                  <a:cubicBezTo>
                    <a:pt x="76" y="47"/>
                    <a:pt x="66" y="40"/>
                    <a:pt x="56" y="35"/>
                  </a:cubicBezTo>
                  <a:cubicBezTo>
                    <a:pt x="36" y="23"/>
                    <a:pt x="27" y="14"/>
                    <a:pt x="10" y="4"/>
                  </a:cubicBezTo>
                  <a:cubicBezTo>
                    <a:pt x="20" y="7"/>
                    <a:pt x="23" y="8"/>
                    <a:pt x="35" y="13"/>
                  </a:cubicBezTo>
                  <a:cubicBezTo>
                    <a:pt x="59" y="23"/>
                    <a:pt x="84" y="33"/>
                    <a:pt x="105" y="42"/>
                  </a:cubicBezTo>
                  <a:cubicBezTo>
                    <a:pt x="98" y="46"/>
                    <a:pt x="92" y="49"/>
                    <a:pt x="85" y="54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9"/>
                    <a:pt x="11" y="26"/>
                    <a:pt x="19" y="43"/>
                  </a:cubicBezTo>
                  <a:cubicBezTo>
                    <a:pt x="28" y="60"/>
                    <a:pt x="37" y="77"/>
                    <a:pt x="42" y="83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6" y="84"/>
                    <a:pt x="49" y="82"/>
                    <a:pt x="52" y="80"/>
                  </a:cubicBezTo>
                  <a:cubicBezTo>
                    <a:pt x="54" y="79"/>
                    <a:pt x="56" y="77"/>
                    <a:pt x="58" y="75"/>
                  </a:cubicBezTo>
                  <a:cubicBezTo>
                    <a:pt x="64" y="81"/>
                    <a:pt x="69" y="86"/>
                    <a:pt x="77" y="94"/>
                  </a:cubicBezTo>
                  <a:cubicBezTo>
                    <a:pt x="77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4"/>
                    <a:pt x="80" y="94"/>
                    <a:pt x="80" y="93"/>
                  </a:cubicBezTo>
                  <a:cubicBezTo>
                    <a:pt x="82" y="81"/>
                    <a:pt x="84" y="69"/>
                    <a:pt x="86" y="56"/>
                  </a:cubicBezTo>
                  <a:cubicBezTo>
                    <a:pt x="94" y="50"/>
                    <a:pt x="100" y="48"/>
                    <a:pt x="109" y="43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09" y="41"/>
                    <a:pt x="109" y="41"/>
                  </a:cubicBezTo>
                  <a:cubicBezTo>
                    <a:pt x="87" y="32"/>
                    <a:pt x="61" y="21"/>
                    <a:pt x="36" y="11"/>
                  </a:cubicBezTo>
                  <a:cubicBezTo>
                    <a:pt x="21" y="5"/>
                    <a:pt x="20" y="4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6" name="Freeform 790"/>
            <p:cNvSpPr>
              <a:spLocks noEditPoints="1"/>
            </p:cNvSpPr>
            <p:nvPr/>
          </p:nvSpPr>
          <p:spPr bwMode="auto">
            <a:xfrm>
              <a:off x="3080" y="733"/>
              <a:ext cx="263" cy="225"/>
            </a:xfrm>
            <a:custGeom>
              <a:avLst/>
              <a:gdLst>
                <a:gd name="T0" fmla="*/ 78 w 111"/>
                <a:gd name="T1" fmla="*/ 89 h 95"/>
                <a:gd name="T2" fmla="*/ 62 w 111"/>
                <a:gd name="T3" fmla="*/ 74 h 95"/>
                <a:gd name="T4" fmla="*/ 64 w 111"/>
                <a:gd name="T5" fmla="*/ 71 h 95"/>
                <a:gd name="T6" fmla="*/ 73 w 111"/>
                <a:gd name="T7" fmla="*/ 65 h 95"/>
                <a:gd name="T8" fmla="*/ 78 w 111"/>
                <a:gd name="T9" fmla="*/ 89 h 95"/>
                <a:gd name="T10" fmla="*/ 80 w 111"/>
                <a:gd name="T11" fmla="*/ 82 h 95"/>
                <a:gd name="T12" fmla="*/ 76 w 111"/>
                <a:gd name="T13" fmla="*/ 64 h 95"/>
                <a:gd name="T14" fmla="*/ 77 w 111"/>
                <a:gd name="T15" fmla="*/ 63 h 95"/>
                <a:gd name="T16" fmla="*/ 76 w 111"/>
                <a:gd name="T17" fmla="*/ 61 h 95"/>
                <a:gd name="T18" fmla="*/ 31 w 111"/>
                <a:gd name="T19" fmla="*/ 22 h 95"/>
                <a:gd name="T20" fmla="*/ 56 w 111"/>
                <a:gd name="T21" fmla="*/ 38 h 95"/>
                <a:gd name="T22" fmla="*/ 84 w 111"/>
                <a:gd name="T23" fmla="*/ 57 h 95"/>
                <a:gd name="T24" fmla="*/ 80 w 111"/>
                <a:gd name="T25" fmla="*/ 82 h 95"/>
                <a:gd name="T26" fmla="*/ 45 w 111"/>
                <a:gd name="T27" fmla="*/ 81 h 95"/>
                <a:gd name="T28" fmla="*/ 35 w 111"/>
                <a:gd name="T29" fmla="*/ 64 h 95"/>
                <a:gd name="T30" fmla="*/ 14 w 111"/>
                <a:gd name="T31" fmla="*/ 25 h 95"/>
                <a:gd name="T32" fmla="*/ 7 w 111"/>
                <a:gd name="T33" fmla="*/ 9 h 95"/>
                <a:gd name="T34" fmla="*/ 6 w 111"/>
                <a:gd name="T35" fmla="*/ 7 h 95"/>
                <a:gd name="T36" fmla="*/ 71 w 111"/>
                <a:gd name="T37" fmla="*/ 62 h 95"/>
                <a:gd name="T38" fmla="*/ 66 w 111"/>
                <a:gd name="T39" fmla="*/ 65 h 95"/>
                <a:gd name="T40" fmla="*/ 55 w 111"/>
                <a:gd name="T41" fmla="*/ 75 h 95"/>
                <a:gd name="T42" fmla="*/ 45 w 111"/>
                <a:gd name="T43" fmla="*/ 81 h 95"/>
                <a:gd name="T44" fmla="*/ 86 w 111"/>
                <a:gd name="T45" fmla="*/ 54 h 95"/>
                <a:gd name="T46" fmla="*/ 58 w 111"/>
                <a:gd name="T47" fmla="*/ 35 h 95"/>
                <a:gd name="T48" fmla="*/ 31 w 111"/>
                <a:gd name="T49" fmla="*/ 17 h 95"/>
                <a:gd name="T50" fmla="*/ 14 w 111"/>
                <a:gd name="T51" fmla="*/ 6 h 95"/>
                <a:gd name="T52" fmla="*/ 20 w 111"/>
                <a:gd name="T53" fmla="*/ 8 h 95"/>
                <a:gd name="T54" fmla="*/ 36 w 111"/>
                <a:gd name="T55" fmla="*/ 14 h 95"/>
                <a:gd name="T56" fmla="*/ 105 w 111"/>
                <a:gd name="T57" fmla="*/ 43 h 95"/>
                <a:gd name="T58" fmla="*/ 86 w 111"/>
                <a:gd name="T59" fmla="*/ 54 h 95"/>
                <a:gd name="T60" fmla="*/ 4 w 111"/>
                <a:gd name="T61" fmla="*/ 0 h 95"/>
                <a:gd name="T62" fmla="*/ 2 w 111"/>
                <a:gd name="T63" fmla="*/ 1 h 95"/>
                <a:gd name="T64" fmla="*/ 1 w 111"/>
                <a:gd name="T65" fmla="*/ 1 h 95"/>
                <a:gd name="T66" fmla="*/ 1 w 111"/>
                <a:gd name="T67" fmla="*/ 1 h 95"/>
                <a:gd name="T68" fmla="*/ 1 w 111"/>
                <a:gd name="T69" fmla="*/ 1 h 95"/>
                <a:gd name="T70" fmla="*/ 1 w 111"/>
                <a:gd name="T71" fmla="*/ 1 h 95"/>
                <a:gd name="T72" fmla="*/ 1 w 111"/>
                <a:gd name="T73" fmla="*/ 1 h 95"/>
                <a:gd name="T74" fmla="*/ 0 w 111"/>
                <a:gd name="T75" fmla="*/ 2 h 95"/>
                <a:gd name="T76" fmla="*/ 0 w 111"/>
                <a:gd name="T77" fmla="*/ 3 h 95"/>
                <a:gd name="T78" fmla="*/ 0 w 111"/>
                <a:gd name="T79" fmla="*/ 3 h 95"/>
                <a:gd name="T80" fmla="*/ 1 w 111"/>
                <a:gd name="T81" fmla="*/ 5 h 95"/>
                <a:gd name="T82" fmla="*/ 20 w 111"/>
                <a:gd name="T83" fmla="*/ 44 h 95"/>
                <a:gd name="T84" fmla="*/ 33 w 111"/>
                <a:gd name="T85" fmla="*/ 68 h 95"/>
                <a:gd name="T86" fmla="*/ 42 w 111"/>
                <a:gd name="T87" fmla="*/ 84 h 95"/>
                <a:gd name="T88" fmla="*/ 44 w 111"/>
                <a:gd name="T89" fmla="*/ 85 h 95"/>
                <a:gd name="T90" fmla="*/ 44 w 111"/>
                <a:gd name="T91" fmla="*/ 85 h 95"/>
                <a:gd name="T92" fmla="*/ 53 w 111"/>
                <a:gd name="T93" fmla="*/ 81 h 95"/>
                <a:gd name="T94" fmla="*/ 59 w 111"/>
                <a:gd name="T95" fmla="*/ 76 h 95"/>
                <a:gd name="T96" fmla="*/ 78 w 111"/>
                <a:gd name="T97" fmla="*/ 94 h 95"/>
                <a:gd name="T98" fmla="*/ 79 w 111"/>
                <a:gd name="T99" fmla="*/ 95 h 95"/>
                <a:gd name="T100" fmla="*/ 80 w 111"/>
                <a:gd name="T101" fmla="*/ 95 h 95"/>
                <a:gd name="T102" fmla="*/ 80 w 111"/>
                <a:gd name="T103" fmla="*/ 95 h 95"/>
                <a:gd name="T104" fmla="*/ 82 w 111"/>
                <a:gd name="T105" fmla="*/ 94 h 95"/>
                <a:gd name="T106" fmla="*/ 88 w 111"/>
                <a:gd name="T107" fmla="*/ 57 h 95"/>
                <a:gd name="T108" fmla="*/ 110 w 111"/>
                <a:gd name="T109" fmla="*/ 44 h 95"/>
                <a:gd name="T110" fmla="*/ 111 w 111"/>
                <a:gd name="T111" fmla="*/ 43 h 95"/>
                <a:gd name="T112" fmla="*/ 110 w 111"/>
                <a:gd name="T113" fmla="*/ 41 h 95"/>
                <a:gd name="T114" fmla="*/ 37 w 111"/>
                <a:gd name="T115" fmla="*/ 11 h 95"/>
                <a:gd name="T116" fmla="*/ 22 w 111"/>
                <a:gd name="T117" fmla="*/ 5 h 95"/>
                <a:gd name="T118" fmla="*/ 4 w 111"/>
                <a:gd name="T119" fmla="*/ 0 h 95"/>
                <a:gd name="T120" fmla="*/ 4 w 111"/>
                <a:gd name="T1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95">
                  <a:moveTo>
                    <a:pt x="78" y="89"/>
                  </a:moveTo>
                  <a:cubicBezTo>
                    <a:pt x="72" y="84"/>
                    <a:pt x="67" y="79"/>
                    <a:pt x="62" y="74"/>
                  </a:cubicBezTo>
                  <a:cubicBezTo>
                    <a:pt x="62" y="73"/>
                    <a:pt x="63" y="72"/>
                    <a:pt x="64" y="71"/>
                  </a:cubicBezTo>
                  <a:cubicBezTo>
                    <a:pt x="67" y="68"/>
                    <a:pt x="70" y="66"/>
                    <a:pt x="73" y="65"/>
                  </a:cubicBezTo>
                  <a:cubicBezTo>
                    <a:pt x="74" y="71"/>
                    <a:pt x="76" y="78"/>
                    <a:pt x="78" y="89"/>
                  </a:cubicBezTo>
                  <a:moveTo>
                    <a:pt x="80" y="82"/>
                  </a:moveTo>
                  <a:cubicBezTo>
                    <a:pt x="79" y="74"/>
                    <a:pt x="78" y="69"/>
                    <a:pt x="76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2"/>
                    <a:pt x="77" y="61"/>
                    <a:pt x="76" y="61"/>
                  </a:cubicBezTo>
                  <a:cubicBezTo>
                    <a:pt x="59" y="46"/>
                    <a:pt x="46" y="34"/>
                    <a:pt x="31" y="22"/>
                  </a:cubicBezTo>
                  <a:cubicBezTo>
                    <a:pt x="38" y="27"/>
                    <a:pt x="46" y="32"/>
                    <a:pt x="56" y="38"/>
                  </a:cubicBezTo>
                  <a:cubicBezTo>
                    <a:pt x="65" y="44"/>
                    <a:pt x="76" y="50"/>
                    <a:pt x="84" y="57"/>
                  </a:cubicBezTo>
                  <a:cubicBezTo>
                    <a:pt x="83" y="65"/>
                    <a:pt x="81" y="74"/>
                    <a:pt x="80" y="82"/>
                  </a:cubicBezTo>
                  <a:moveTo>
                    <a:pt x="45" y="81"/>
                  </a:moveTo>
                  <a:cubicBezTo>
                    <a:pt x="42" y="78"/>
                    <a:pt x="39" y="72"/>
                    <a:pt x="35" y="64"/>
                  </a:cubicBezTo>
                  <a:cubicBezTo>
                    <a:pt x="28" y="52"/>
                    <a:pt x="21" y="37"/>
                    <a:pt x="14" y="25"/>
                  </a:cubicBezTo>
                  <a:cubicBezTo>
                    <a:pt x="11" y="18"/>
                    <a:pt x="9" y="13"/>
                    <a:pt x="7" y="9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31" y="25"/>
                    <a:pt x="47" y="40"/>
                    <a:pt x="71" y="62"/>
                  </a:cubicBezTo>
                  <a:cubicBezTo>
                    <a:pt x="69" y="62"/>
                    <a:pt x="67" y="63"/>
                    <a:pt x="66" y="65"/>
                  </a:cubicBezTo>
                  <a:cubicBezTo>
                    <a:pt x="62" y="68"/>
                    <a:pt x="58" y="72"/>
                    <a:pt x="55" y="75"/>
                  </a:cubicBezTo>
                  <a:cubicBezTo>
                    <a:pt x="51" y="79"/>
                    <a:pt x="48" y="81"/>
                    <a:pt x="45" y="81"/>
                  </a:cubicBezTo>
                  <a:moveTo>
                    <a:pt x="86" y="54"/>
                  </a:moveTo>
                  <a:cubicBezTo>
                    <a:pt x="77" y="47"/>
                    <a:pt x="67" y="40"/>
                    <a:pt x="58" y="35"/>
                  </a:cubicBezTo>
                  <a:cubicBezTo>
                    <a:pt x="46" y="28"/>
                    <a:pt x="38" y="22"/>
                    <a:pt x="31" y="17"/>
                  </a:cubicBezTo>
                  <a:cubicBezTo>
                    <a:pt x="25" y="13"/>
                    <a:pt x="20" y="10"/>
                    <a:pt x="14" y="6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4" y="10"/>
                    <a:pt x="29" y="11"/>
                    <a:pt x="36" y="14"/>
                  </a:cubicBezTo>
                  <a:cubicBezTo>
                    <a:pt x="59" y="23"/>
                    <a:pt x="84" y="34"/>
                    <a:pt x="105" y="43"/>
                  </a:cubicBezTo>
                  <a:cubicBezTo>
                    <a:pt x="98" y="46"/>
                    <a:pt x="93" y="49"/>
                    <a:pt x="86" y="54"/>
                  </a:cubicBezTo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3" y="10"/>
                    <a:pt x="11" y="27"/>
                    <a:pt x="20" y="44"/>
                  </a:cubicBezTo>
                  <a:cubicBezTo>
                    <a:pt x="24" y="52"/>
                    <a:pt x="29" y="61"/>
                    <a:pt x="33" y="68"/>
                  </a:cubicBezTo>
                  <a:cubicBezTo>
                    <a:pt x="37" y="75"/>
                    <a:pt x="40" y="81"/>
                    <a:pt x="42" y="84"/>
                  </a:cubicBezTo>
                  <a:cubicBezTo>
                    <a:pt x="43" y="85"/>
                    <a:pt x="43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7" y="85"/>
                    <a:pt x="51" y="83"/>
                    <a:pt x="53" y="81"/>
                  </a:cubicBezTo>
                  <a:cubicBezTo>
                    <a:pt x="55" y="80"/>
                    <a:pt x="57" y="78"/>
                    <a:pt x="59" y="76"/>
                  </a:cubicBezTo>
                  <a:cubicBezTo>
                    <a:pt x="65" y="82"/>
                    <a:pt x="70" y="87"/>
                    <a:pt x="78" y="94"/>
                  </a:cubicBezTo>
                  <a:cubicBezTo>
                    <a:pt x="78" y="95"/>
                    <a:pt x="79" y="95"/>
                    <a:pt x="79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1" y="95"/>
                    <a:pt x="82" y="95"/>
                    <a:pt x="82" y="94"/>
                  </a:cubicBezTo>
                  <a:cubicBezTo>
                    <a:pt x="84" y="82"/>
                    <a:pt x="86" y="69"/>
                    <a:pt x="88" y="57"/>
                  </a:cubicBezTo>
                  <a:cubicBezTo>
                    <a:pt x="95" y="51"/>
                    <a:pt x="101" y="49"/>
                    <a:pt x="110" y="44"/>
                  </a:cubicBezTo>
                  <a:cubicBezTo>
                    <a:pt x="111" y="44"/>
                    <a:pt x="111" y="44"/>
                    <a:pt x="111" y="43"/>
                  </a:cubicBezTo>
                  <a:cubicBezTo>
                    <a:pt x="111" y="42"/>
                    <a:pt x="111" y="41"/>
                    <a:pt x="110" y="41"/>
                  </a:cubicBezTo>
                  <a:cubicBezTo>
                    <a:pt x="89" y="32"/>
                    <a:pt x="62" y="21"/>
                    <a:pt x="37" y="11"/>
                  </a:cubicBezTo>
                  <a:cubicBezTo>
                    <a:pt x="30" y="8"/>
                    <a:pt x="26" y="6"/>
                    <a:pt x="22" y="5"/>
                  </a:cubicBezTo>
                  <a:cubicBezTo>
                    <a:pt x="17" y="3"/>
                    <a:pt x="13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7" name="Freeform 791"/>
            <p:cNvSpPr>
              <a:spLocks noEditPoints="1"/>
            </p:cNvSpPr>
            <p:nvPr/>
          </p:nvSpPr>
          <p:spPr bwMode="auto">
            <a:xfrm>
              <a:off x="3454" y="3395"/>
              <a:ext cx="362" cy="344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8" name="Freeform 792"/>
            <p:cNvSpPr>
              <a:spLocks/>
            </p:cNvSpPr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9" name="Freeform 793"/>
            <p:cNvSpPr>
              <a:spLocks/>
            </p:cNvSpPr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0" name="Rectangle 794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1" name="Rectangle 795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2" name="Rectangle 796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3" name="Freeform 797"/>
            <p:cNvSpPr>
              <a:spLocks/>
            </p:cNvSpPr>
            <p:nvPr/>
          </p:nvSpPr>
          <p:spPr bwMode="auto">
            <a:xfrm>
              <a:off x="3752" y="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4" name="Freeform 798"/>
            <p:cNvSpPr>
              <a:spLocks/>
            </p:cNvSpPr>
            <p:nvPr/>
          </p:nvSpPr>
          <p:spPr bwMode="auto">
            <a:xfrm>
              <a:off x="3662" y="3507"/>
              <a:ext cx="36" cy="4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5" name="Freeform 799"/>
            <p:cNvSpPr>
              <a:spLocks/>
            </p:cNvSpPr>
            <p:nvPr/>
          </p:nvSpPr>
          <p:spPr bwMode="auto">
            <a:xfrm>
              <a:off x="3660" y="3608"/>
              <a:ext cx="31" cy="38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6" name="Freeform 800"/>
            <p:cNvSpPr>
              <a:spLocks/>
            </p:cNvSpPr>
            <p:nvPr/>
          </p:nvSpPr>
          <p:spPr bwMode="auto">
            <a:xfrm>
              <a:off x="3658" y="3639"/>
              <a:ext cx="33" cy="40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7" name="Freeform 801"/>
            <p:cNvSpPr>
              <a:spLocks/>
            </p:cNvSpPr>
            <p:nvPr/>
          </p:nvSpPr>
          <p:spPr bwMode="auto">
            <a:xfrm>
              <a:off x="3035" y="3485"/>
              <a:ext cx="391" cy="310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8" name="Freeform 802"/>
            <p:cNvSpPr>
              <a:spLocks noEditPoints="1"/>
            </p:cNvSpPr>
            <p:nvPr/>
          </p:nvSpPr>
          <p:spPr bwMode="auto">
            <a:xfrm>
              <a:off x="3177" y="3511"/>
              <a:ext cx="74" cy="225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9" name="Freeform 803"/>
            <p:cNvSpPr>
              <a:spLocks noEditPoints="1"/>
            </p:cNvSpPr>
            <p:nvPr/>
          </p:nvSpPr>
          <p:spPr bwMode="auto">
            <a:xfrm>
              <a:off x="3258" y="3448"/>
              <a:ext cx="73" cy="288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0" name="Freeform 804"/>
            <p:cNvSpPr>
              <a:spLocks noEditPoints="1"/>
            </p:cNvSpPr>
            <p:nvPr/>
          </p:nvSpPr>
          <p:spPr bwMode="auto">
            <a:xfrm>
              <a:off x="3099" y="3575"/>
              <a:ext cx="73" cy="161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1" name="Freeform 805"/>
            <p:cNvSpPr>
              <a:spLocks noEditPoints="1"/>
            </p:cNvSpPr>
            <p:nvPr/>
          </p:nvSpPr>
          <p:spPr bwMode="auto">
            <a:xfrm>
              <a:off x="3340" y="3549"/>
              <a:ext cx="74" cy="187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2" name="Freeform 806"/>
            <p:cNvSpPr>
              <a:spLocks noEditPoints="1"/>
            </p:cNvSpPr>
            <p:nvPr/>
          </p:nvSpPr>
          <p:spPr bwMode="auto">
            <a:xfrm>
              <a:off x="5012" y="918"/>
              <a:ext cx="509" cy="53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3" name="Freeform 807"/>
            <p:cNvSpPr>
              <a:spLocks/>
            </p:cNvSpPr>
            <p:nvPr/>
          </p:nvSpPr>
          <p:spPr bwMode="auto">
            <a:xfrm>
              <a:off x="5116" y="1015"/>
              <a:ext cx="171" cy="120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4" name="Freeform 808"/>
            <p:cNvSpPr>
              <a:spLocks/>
            </p:cNvSpPr>
            <p:nvPr/>
          </p:nvSpPr>
          <p:spPr bwMode="auto">
            <a:xfrm>
              <a:off x="5147" y="1060"/>
              <a:ext cx="156" cy="108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5" name="Freeform 809"/>
            <p:cNvSpPr>
              <a:spLocks/>
            </p:cNvSpPr>
            <p:nvPr/>
          </p:nvSpPr>
          <p:spPr bwMode="auto">
            <a:xfrm>
              <a:off x="5173" y="1083"/>
              <a:ext cx="161" cy="126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6" name="Freeform 810"/>
            <p:cNvSpPr>
              <a:spLocks/>
            </p:cNvSpPr>
            <p:nvPr/>
          </p:nvSpPr>
          <p:spPr bwMode="auto">
            <a:xfrm>
              <a:off x="5208" y="1126"/>
              <a:ext cx="154" cy="128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7" name="Freeform 811"/>
            <p:cNvSpPr>
              <a:spLocks/>
            </p:cNvSpPr>
            <p:nvPr/>
          </p:nvSpPr>
          <p:spPr bwMode="auto">
            <a:xfrm>
              <a:off x="5234" y="1161"/>
              <a:ext cx="159" cy="131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8" name="Freeform 812"/>
            <p:cNvSpPr>
              <a:spLocks/>
            </p:cNvSpPr>
            <p:nvPr/>
          </p:nvSpPr>
          <p:spPr bwMode="auto">
            <a:xfrm>
              <a:off x="5261" y="1199"/>
              <a:ext cx="158" cy="123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9" name="Freeform 813"/>
            <p:cNvSpPr>
              <a:spLocks noEditPoints="1"/>
            </p:cNvSpPr>
            <p:nvPr/>
          </p:nvSpPr>
          <p:spPr bwMode="auto">
            <a:xfrm>
              <a:off x="3033" y="1557"/>
              <a:ext cx="189" cy="187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0" name="Freeform 814"/>
            <p:cNvSpPr>
              <a:spLocks/>
            </p:cNvSpPr>
            <p:nvPr/>
          </p:nvSpPr>
          <p:spPr bwMode="auto">
            <a:xfrm>
              <a:off x="3092" y="1635"/>
              <a:ext cx="92" cy="16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1" name="Freeform 815"/>
            <p:cNvSpPr>
              <a:spLocks/>
            </p:cNvSpPr>
            <p:nvPr/>
          </p:nvSpPr>
          <p:spPr bwMode="auto">
            <a:xfrm>
              <a:off x="3082" y="1661"/>
              <a:ext cx="93" cy="19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2" name="Freeform 816"/>
            <p:cNvSpPr>
              <a:spLocks/>
            </p:cNvSpPr>
            <p:nvPr/>
          </p:nvSpPr>
          <p:spPr bwMode="auto">
            <a:xfrm>
              <a:off x="3080" y="1684"/>
              <a:ext cx="33" cy="15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3" name="Freeform 817"/>
            <p:cNvSpPr>
              <a:spLocks noEditPoints="1"/>
            </p:cNvSpPr>
            <p:nvPr/>
          </p:nvSpPr>
          <p:spPr bwMode="auto">
            <a:xfrm>
              <a:off x="2734" y="1341"/>
              <a:ext cx="223" cy="268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4" name="Freeform 818"/>
            <p:cNvSpPr>
              <a:spLocks/>
            </p:cNvSpPr>
            <p:nvPr/>
          </p:nvSpPr>
          <p:spPr bwMode="auto">
            <a:xfrm>
              <a:off x="2768" y="1438"/>
              <a:ext cx="118" cy="48"/>
            </a:xfrm>
            <a:custGeom>
              <a:avLst/>
              <a:gdLst>
                <a:gd name="T0" fmla="*/ 48 w 50"/>
                <a:gd name="T1" fmla="*/ 0 h 20"/>
                <a:gd name="T2" fmla="*/ 47 w 50"/>
                <a:gd name="T3" fmla="*/ 1 h 20"/>
                <a:gd name="T4" fmla="*/ 44 w 50"/>
                <a:gd name="T5" fmla="*/ 2 h 20"/>
                <a:gd name="T6" fmla="*/ 23 w 50"/>
                <a:gd name="T7" fmla="*/ 11 h 20"/>
                <a:gd name="T8" fmla="*/ 11 w 50"/>
                <a:gd name="T9" fmla="*/ 15 h 20"/>
                <a:gd name="T10" fmla="*/ 2 w 50"/>
                <a:gd name="T11" fmla="*/ 17 h 20"/>
                <a:gd name="T12" fmla="*/ 0 w 50"/>
                <a:gd name="T13" fmla="*/ 19 h 20"/>
                <a:gd name="T14" fmla="*/ 2 w 50"/>
                <a:gd name="T15" fmla="*/ 20 h 20"/>
                <a:gd name="T16" fmla="*/ 2 w 50"/>
                <a:gd name="T17" fmla="*/ 20 h 20"/>
                <a:gd name="T18" fmla="*/ 13 w 50"/>
                <a:gd name="T19" fmla="*/ 18 h 20"/>
                <a:gd name="T20" fmla="*/ 35 w 50"/>
                <a:gd name="T21" fmla="*/ 10 h 20"/>
                <a:gd name="T22" fmla="*/ 44 w 50"/>
                <a:gd name="T23" fmla="*/ 6 h 20"/>
                <a:gd name="T24" fmla="*/ 47 w 50"/>
                <a:gd name="T25" fmla="*/ 5 h 20"/>
                <a:gd name="T26" fmla="*/ 48 w 50"/>
                <a:gd name="T27" fmla="*/ 4 h 20"/>
                <a:gd name="T28" fmla="*/ 49 w 50"/>
                <a:gd name="T29" fmla="*/ 1 h 20"/>
                <a:gd name="T30" fmla="*/ 48 w 50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5" name="Freeform 819"/>
            <p:cNvSpPr>
              <a:spLocks/>
            </p:cNvSpPr>
            <p:nvPr/>
          </p:nvSpPr>
          <p:spPr bwMode="auto">
            <a:xfrm>
              <a:off x="2777" y="1471"/>
              <a:ext cx="109" cy="38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6" name="Freeform 820"/>
            <p:cNvSpPr>
              <a:spLocks/>
            </p:cNvSpPr>
            <p:nvPr/>
          </p:nvSpPr>
          <p:spPr bwMode="auto">
            <a:xfrm>
              <a:off x="2779" y="1519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10 w 13"/>
                <a:gd name="T3" fmla="*/ 0 h 6"/>
                <a:gd name="T4" fmla="*/ 6 w 13"/>
                <a:gd name="T5" fmla="*/ 1 h 6"/>
                <a:gd name="T6" fmla="*/ 3 w 13"/>
                <a:gd name="T7" fmla="*/ 2 h 6"/>
                <a:gd name="T8" fmla="*/ 3 w 13"/>
                <a:gd name="T9" fmla="*/ 2 h 6"/>
                <a:gd name="T10" fmla="*/ 3 w 13"/>
                <a:gd name="T11" fmla="*/ 2 h 6"/>
                <a:gd name="T12" fmla="*/ 2 w 13"/>
                <a:gd name="T13" fmla="*/ 2 h 6"/>
                <a:gd name="T14" fmla="*/ 0 w 13"/>
                <a:gd name="T15" fmla="*/ 3 h 6"/>
                <a:gd name="T16" fmla="*/ 1 w 13"/>
                <a:gd name="T17" fmla="*/ 5 h 6"/>
                <a:gd name="T18" fmla="*/ 3 w 13"/>
                <a:gd name="T19" fmla="*/ 6 h 6"/>
                <a:gd name="T20" fmla="*/ 3 w 13"/>
                <a:gd name="T21" fmla="*/ 6 h 6"/>
                <a:gd name="T22" fmla="*/ 7 w 13"/>
                <a:gd name="T23" fmla="*/ 4 h 6"/>
                <a:gd name="T24" fmla="*/ 10 w 13"/>
                <a:gd name="T25" fmla="*/ 3 h 6"/>
                <a:gd name="T26" fmla="*/ 10 w 13"/>
                <a:gd name="T27" fmla="*/ 3 h 6"/>
                <a:gd name="T28" fmla="*/ 11 w 13"/>
                <a:gd name="T29" fmla="*/ 3 h 6"/>
                <a:gd name="T30" fmla="*/ 11 w 13"/>
                <a:gd name="T31" fmla="*/ 4 h 6"/>
                <a:gd name="T32" fmla="*/ 13 w 13"/>
                <a:gd name="T33" fmla="*/ 3 h 6"/>
                <a:gd name="T34" fmla="*/ 12 w 13"/>
                <a:gd name="T35" fmla="*/ 0 h 6"/>
                <a:gd name="T36" fmla="*/ 10 w 1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7" name="Freeform 821"/>
            <p:cNvSpPr>
              <a:spLocks/>
            </p:cNvSpPr>
            <p:nvPr/>
          </p:nvSpPr>
          <p:spPr bwMode="auto">
            <a:xfrm>
              <a:off x="4903" y="3445"/>
              <a:ext cx="137" cy="33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8" name="Freeform 822"/>
            <p:cNvSpPr>
              <a:spLocks/>
            </p:cNvSpPr>
            <p:nvPr/>
          </p:nvSpPr>
          <p:spPr bwMode="auto">
            <a:xfrm>
              <a:off x="4898" y="3471"/>
              <a:ext cx="123" cy="40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9" name="Freeform 823"/>
            <p:cNvSpPr>
              <a:spLocks/>
            </p:cNvSpPr>
            <p:nvPr/>
          </p:nvSpPr>
          <p:spPr bwMode="auto">
            <a:xfrm>
              <a:off x="4886" y="3495"/>
              <a:ext cx="36" cy="19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0" name="Freeform 824"/>
            <p:cNvSpPr>
              <a:spLocks noEditPoints="1"/>
            </p:cNvSpPr>
            <p:nvPr/>
          </p:nvSpPr>
          <p:spPr bwMode="auto">
            <a:xfrm>
              <a:off x="4820" y="3339"/>
              <a:ext cx="320" cy="303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1" name="Freeform 825"/>
            <p:cNvSpPr>
              <a:spLocks noEditPoints="1"/>
            </p:cNvSpPr>
            <p:nvPr/>
          </p:nvSpPr>
          <p:spPr bwMode="auto">
            <a:xfrm>
              <a:off x="3269" y="2690"/>
              <a:ext cx="408" cy="377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2" name="Freeform 826"/>
            <p:cNvSpPr>
              <a:spLocks noEditPoints="1"/>
            </p:cNvSpPr>
            <p:nvPr/>
          </p:nvSpPr>
          <p:spPr bwMode="auto">
            <a:xfrm>
              <a:off x="3558" y="2981"/>
              <a:ext cx="52" cy="64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3" name="Freeform 827"/>
            <p:cNvSpPr>
              <a:spLocks noEditPoints="1"/>
            </p:cNvSpPr>
            <p:nvPr/>
          </p:nvSpPr>
          <p:spPr bwMode="auto">
            <a:xfrm>
              <a:off x="3293" y="2771"/>
              <a:ext cx="57" cy="75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4" name="Freeform 828"/>
            <p:cNvSpPr>
              <a:spLocks noEditPoints="1"/>
            </p:cNvSpPr>
            <p:nvPr/>
          </p:nvSpPr>
          <p:spPr bwMode="auto">
            <a:xfrm>
              <a:off x="3357" y="2818"/>
              <a:ext cx="52" cy="73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5" name="Rectangle 829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6" name="Rectangle 830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7" name="Freeform 831"/>
            <p:cNvSpPr>
              <a:spLocks noEditPoints="1"/>
            </p:cNvSpPr>
            <p:nvPr/>
          </p:nvSpPr>
          <p:spPr bwMode="auto">
            <a:xfrm>
              <a:off x="3423" y="2870"/>
              <a:ext cx="55" cy="76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8" name="Freeform 832"/>
            <p:cNvSpPr>
              <a:spLocks noEditPoints="1"/>
            </p:cNvSpPr>
            <p:nvPr/>
          </p:nvSpPr>
          <p:spPr bwMode="auto">
            <a:xfrm>
              <a:off x="3499" y="2941"/>
              <a:ext cx="24" cy="26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9" name="Freeform 833"/>
            <p:cNvSpPr>
              <a:spLocks noEditPoints="1"/>
            </p:cNvSpPr>
            <p:nvPr/>
          </p:nvSpPr>
          <p:spPr bwMode="auto">
            <a:xfrm>
              <a:off x="3485" y="2925"/>
              <a:ext cx="61" cy="75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0" name="Rectangle 834"/>
            <p:cNvSpPr>
              <a:spLocks noChangeArrowheads="1"/>
            </p:cNvSpPr>
            <p:nvPr/>
          </p:nvSpPr>
          <p:spPr bwMode="auto">
            <a:xfrm>
              <a:off x="2517" y="2605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1" name="Freeform 835"/>
            <p:cNvSpPr>
              <a:spLocks/>
            </p:cNvSpPr>
            <p:nvPr/>
          </p:nvSpPr>
          <p:spPr bwMode="auto">
            <a:xfrm>
              <a:off x="2517" y="26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2" name="Rectangle 836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3" name="Rectangle 837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4" name="Freeform 838"/>
            <p:cNvSpPr>
              <a:spLocks noEditPoints="1"/>
            </p:cNvSpPr>
            <p:nvPr/>
          </p:nvSpPr>
          <p:spPr bwMode="auto">
            <a:xfrm>
              <a:off x="2372" y="2541"/>
              <a:ext cx="620" cy="346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5" name="Rectangle 839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6" name="Rectangle 840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7" name="Freeform 841"/>
            <p:cNvSpPr>
              <a:spLocks/>
            </p:cNvSpPr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8" name="Freeform 842"/>
            <p:cNvSpPr>
              <a:spLocks/>
            </p:cNvSpPr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9" name="Freeform 843"/>
            <p:cNvSpPr>
              <a:spLocks noEditPoints="1"/>
            </p:cNvSpPr>
            <p:nvPr/>
          </p:nvSpPr>
          <p:spPr bwMode="auto">
            <a:xfrm>
              <a:off x="4993" y="2200"/>
              <a:ext cx="393" cy="533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0" name="Freeform 844"/>
            <p:cNvSpPr>
              <a:spLocks noEditPoints="1"/>
            </p:cNvSpPr>
            <p:nvPr/>
          </p:nvSpPr>
          <p:spPr bwMode="auto">
            <a:xfrm>
              <a:off x="5282" y="2338"/>
              <a:ext cx="83" cy="161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1" name="Freeform 845"/>
            <p:cNvSpPr>
              <a:spLocks/>
            </p:cNvSpPr>
            <p:nvPr/>
          </p:nvSpPr>
          <p:spPr bwMode="auto">
            <a:xfrm>
              <a:off x="5173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2" name="Freeform 846"/>
            <p:cNvSpPr>
              <a:spLocks/>
            </p:cNvSpPr>
            <p:nvPr/>
          </p:nvSpPr>
          <p:spPr bwMode="auto">
            <a:xfrm>
              <a:off x="5045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3" name="Freeform 847"/>
            <p:cNvSpPr>
              <a:spLocks noEditPoints="1"/>
            </p:cNvSpPr>
            <p:nvPr/>
          </p:nvSpPr>
          <p:spPr bwMode="auto">
            <a:xfrm>
              <a:off x="2742" y="2913"/>
              <a:ext cx="236" cy="225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4" name="Freeform 848"/>
            <p:cNvSpPr>
              <a:spLocks noEditPoints="1"/>
            </p:cNvSpPr>
            <p:nvPr/>
          </p:nvSpPr>
          <p:spPr bwMode="auto">
            <a:xfrm>
              <a:off x="2661" y="2875"/>
              <a:ext cx="369" cy="473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5" name="Freeform 849"/>
            <p:cNvSpPr>
              <a:spLocks noEditPoints="1"/>
            </p:cNvSpPr>
            <p:nvPr/>
          </p:nvSpPr>
          <p:spPr bwMode="auto">
            <a:xfrm>
              <a:off x="2789" y="2946"/>
              <a:ext cx="111" cy="64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6" name="Rectangle 850"/>
            <p:cNvSpPr>
              <a:spLocks noChangeArrowheads="1"/>
            </p:cNvSpPr>
            <p:nvPr/>
          </p:nvSpPr>
          <p:spPr bwMode="auto">
            <a:xfrm>
              <a:off x="2917" y="2979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7" name="Freeform 851"/>
            <p:cNvSpPr>
              <a:spLocks/>
            </p:cNvSpPr>
            <p:nvPr/>
          </p:nvSpPr>
          <p:spPr bwMode="auto">
            <a:xfrm>
              <a:off x="2917" y="29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8" name="Freeform 852"/>
            <p:cNvSpPr>
              <a:spLocks noEditPoints="1"/>
            </p:cNvSpPr>
            <p:nvPr/>
          </p:nvSpPr>
          <p:spPr bwMode="auto">
            <a:xfrm>
              <a:off x="2900" y="2979"/>
              <a:ext cx="31" cy="31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9" name="Freeform 853"/>
            <p:cNvSpPr>
              <a:spLocks noEditPoints="1"/>
            </p:cNvSpPr>
            <p:nvPr/>
          </p:nvSpPr>
          <p:spPr bwMode="auto">
            <a:xfrm>
              <a:off x="5381" y="2456"/>
              <a:ext cx="190" cy="218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0" name="Freeform 854"/>
            <p:cNvSpPr>
              <a:spLocks/>
            </p:cNvSpPr>
            <p:nvPr/>
          </p:nvSpPr>
          <p:spPr bwMode="auto">
            <a:xfrm>
              <a:off x="5507" y="2562"/>
              <a:ext cx="35" cy="10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1" name="Freeform 855"/>
            <p:cNvSpPr>
              <a:spLocks/>
            </p:cNvSpPr>
            <p:nvPr/>
          </p:nvSpPr>
          <p:spPr bwMode="auto">
            <a:xfrm>
              <a:off x="5504" y="2572"/>
              <a:ext cx="34" cy="9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 w 14"/>
                <a:gd name="T5" fmla="*/ 3 h 4"/>
                <a:gd name="T6" fmla="*/ 0 w 14"/>
                <a:gd name="T7" fmla="*/ 4 h 4"/>
                <a:gd name="T8" fmla="*/ 1 w 14"/>
                <a:gd name="T9" fmla="*/ 4 h 4"/>
                <a:gd name="T10" fmla="*/ 1 w 14"/>
                <a:gd name="T11" fmla="*/ 4 h 4"/>
                <a:gd name="T12" fmla="*/ 13 w 14"/>
                <a:gd name="T13" fmla="*/ 2 h 4"/>
                <a:gd name="T14" fmla="*/ 14 w 14"/>
                <a:gd name="T15" fmla="*/ 1 h 4"/>
                <a:gd name="T16" fmla="*/ 13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2" name="Freeform 856"/>
            <p:cNvSpPr>
              <a:spLocks/>
            </p:cNvSpPr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3" name="Freeform 857"/>
            <p:cNvSpPr>
              <a:spLocks/>
            </p:cNvSpPr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4" name="Freeform 858"/>
            <p:cNvSpPr>
              <a:spLocks noEditPoints="1"/>
            </p:cNvSpPr>
            <p:nvPr/>
          </p:nvSpPr>
          <p:spPr bwMode="auto">
            <a:xfrm>
              <a:off x="5182" y="1649"/>
              <a:ext cx="296" cy="199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5" name="Freeform 859"/>
            <p:cNvSpPr>
              <a:spLocks/>
            </p:cNvSpPr>
            <p:nvPr/>
          </p:nvSpPr>
          <p:spPr bwMode="auto">
            <a:xfrm>
              <a:off x="5466" y="1687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6" name="Freeform 860"/>
            <p:cNvSpPr>
              <a:spLocks noEditPoints="1"/>
            </p:cNvSpPr>
            <p:nvPr/>
          </p:nvSpPr>
          <p:spPr bwMode="auto">
            <a:xfrm>
              <a:off x="2389" y="873"/>
              <a:ext cx="258" cy="821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7" name="Freeform 861"/>
            <p:cNvSpPr>
              <a:spLocks/>
            </p:cNvSpPr>
            <p:nvPr/>
          </p:nvSpPr>
          <p:spPr bwMode="auto">
            <a:xfrm>
              <a:off x="2519" y="754"/>
              <a:ext cx="14" cy="95"/>
            </a:xfrm>
            <a:custGeom>
              <a:avLst/>
              <a:gdLst>
                <a:gd name="T0" fmla="*/ 2 w 6"/>
                <a:gd name="T1" fmla="*/ 0 h 40"/>
                <a:gd name="T2" fmla="*/ 2 w 6"/>
                <a:gd name="T3" fmla="*/ 0 h 40"/>
                <a:gd name="T4" fmla="*/ 0 w 6"/>
                <a:gd name="T5" fmla="*/ 1 h 40"/>
                <a:gd name="T6" fmla="*/ 0 w 6"/>
                <a:gd name="T7" fmla="*/ 8 h 40"/>
                <a:gd name="T8" fmla="*/ 2 w 6"/>
                <a:gd name="T9" fmla="*/ 39 h 40"/>
                <a:gd name="T10" fmla="*/ 4 w 6"/>
                <a:gd name="T11" fmla="*/ 40 h 40"/>
                <a:gd name="T12" fmla="*/ 4 w 6"/>
                <a:gd name="T13" fmla="*/ 40 h 40"/>
                <a:gd name="T14" fmla="*/ 6 w 6"/>
                <a:gd name="T15" fmla="*/ 38 h 40"/>
                <a:gd name="T16" fmla="*/ 4 w 6"/>
                <a:gd name="T17" fmla="*/ 8 h 40"/>
                <a:gd name="T18" fmla="*/ 4 w 6"/>
                <a:gd name="T19" fmla="*/ 2 h 40"/>
                <a:gd name="T20" fmla="*/ 2 w 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8" name="Freeform 862"/>
            <p:cNvSpPr>
              <a:spLocks/>
            </p:cNvSpPr>
            <p:nvPr/>
          </p:nvSpPr>
          <p:spPr bwMode="auto">
            <a:xfrm>
              <a:off x="2637" y="818"/>
              <a:ext cx="64" cy="48"/>
            </a:xfrm>
            <a:custGeom>
              <a:avLst/>
              <a:gdLst>
                <a:gd name="T0" fmla="*/ 25 w 27"/>
                <a:gd name="T1" fmla="*/ 0 h 20"/>
                <a:gd name="T2" fmla="*/ 24 w 27"/>
                <a:gd name="T3" fmla="*/ 1 h 20"/>
                <a:gd name="T4" fmla="*/ 1 w 27"/>
                <a:gd name="T5" fmla="*/ 17 h 20"/>
                <a:gd name="T6" fmla="*/ 0 w 27"/>
                <a:gd name="T7" fmla="*/ 20 h 20"/>
                <a:gd name="T8" fmla="*/ 2 w 27"/>
                <a:gd name="T9" fmla="*/ 20 h 20"/>
                <a:gd name="T10" fmla="*/ 3 w 27"/>
                <a:gd name="T11" fmla="*/ 20 h 20"/>
                <a:gd name="T12" fmla="*/ 26 w 27"/>
                <a:gd name="T13" fmla="*/ 3 h 20"/>
                <a:gd name="T14" fmla="*/ 26 w 27"/>
                <a:gd name="T15" fmla="*/ 1 h 20"/>
                <a:gd name="T16" fmla="*/ 25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9" name="Freeform 863"/>
            <p:cNvSpPr>
              <a:spLocks/>
            </p:cNvSpPr>
            <p:nvPr/>
          </p:nvSpPr>
          <p:spPr bwMode="auto">
            <a:xfrm>
              <a:off x="2678" y="944"/>
              <a:ext cx="66" cy="23"/>
            </a:xfrm>
            <a:custGeom>
              <a:avLst/>
              <a:gdLst>
                <a:gd name="T0" fmla="*/ 26 w 28"/>
                <a:gd name="T1" fmla="*/ 0 h 10"/>
                <a:gd name="T2" fmla="*/ 26 w 28"/>
                <a:gd name="T3" fmla="*/ 0 h 10"/>
                <a:gd name="T4" fmla="*/ 2 w 28"/>
                <a:gd name="T5" fmla="*/ 6 h 10"/>
                <a:gd name="T6" fmla="*/ 0 w 28"/>
                <a:gd name="T7" fmla="*/ 8 h 10"/>
                <a:gd name="T8" fmla="*/ 2 w 28"/>
                <a:gd name="T9" fmla="*/ 10 h 10"/>
                <a:gd name="T10" fmla="*/ 2 w 28"/>
                <a:gd name="T11" fmla="*/ 10 h 10"/>
                <a:gd name="T12" fmla="*/ 27 w 28"/>
                <a:gd name="T13" fmla="*/ 4 h 10"/>
                <a:gd name="T14" fmla="*/ 28 w 28"/>
                <a:gd name="T15" fmla="*/ 1 h 10"/>
                <a:gd name="T16" fmla="*/ 26 w 2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0" name="Freeform 864"/>
            <p:cNvSpPr>
              <a:spLocks/>
            </p:cNvSpPr>
            <p:nvPr/>
          </p:nvSpPr>
          <p:spPr bwMode="auto">
            <a:xfrm>
              <a:off x="2668" y="1048"/>
              <a:ext cx="55" cy="47"/>
            </a:xfrm>
            <a:custGeom>
              <a:avLst/>
              <a:gdLst>
                <a:gd name="T0" fmla="*/ 2 w 23"/>
                <a:gd name="T1" fmla="*/ 0 h 20"/>
                <a:gd name="T2" fmla="*/ 1 w 23"/>
                <a:gd name="T3" fmla="*/ 1 h 20"/>
                <a:gd name="T4" fmla="*/ 1 w 23"/>
                <a:gd name="T5" fmla="*/ 3 h 20"/>
                <a:gd name="T6" fmla="*/ 20 w 23"/>
                <a:gd name="T7" fmla="*/ 19 h 20"/>
                <a:gd name="T8" fmla="*/ 21 w 23"/>
                <a:gd name="T9" fmla="*/ 20 h 20"/>
                <a:gd name="T10" fmla="*/ 22 w 23"/>
                <a:gd name="T11" fmla="*/ 19 h 20"/>
                <a:gd name="T12" fmla="*/ 22 w 23"/>
                <a:gd name="T13" fmla="*/ 17 h 20"/>
                <a:gd name="T14" fmla="*/ 3 w 23"/>
                <a:gd name="T15" fmla="*/ 1 h 20"/>
                <a:gd name="T16" fmla="*/ 2 w 2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1" name="Freeform 865"/>
            <p:cNvSpPr>
              <a:spLocks/>
            </p:cNvSpPr>
            <p:nvPr/>
          </p:nvSpPr>
          <p:spPr bwMode="auto">
            <a:xfrm>
              <a:off x="2372" y="818"/>
              <a:ext cx="52" cy="50"/>
            </a:xfrm>
            <a:custGeom>
              <a:avLst/>
              <a:gdLst>
                <a:gd name="T0" fmla="*/ 2 w 22"/>
                <a:gd name="T1" fmla="*/ 0 h 21"/>
                <a:gd name="T2" fmla="*/ 1 w 22"/>
                <a:gd name="T3" fmla="*/ 1 h 21"/>
                <a:gd name="T4" fmla="*/ 1 w 22"/>
                <a:gd name="T5" fmla="*/ 3 h 21"/>
                <a:gd name="T6" fmla="*/ 18 w 22"/>
                <a:gd name="T7" fmla="*/ 21 h 21"/>
                <a:gd name="T8" fmla="*/ 20 w 22"/>
                <a:gd name="T9" fmla="*/ 21 h 21"/>
                <a:gd name="T10" fmla="*/ 21 w 22"/>
                <a:gd name="T11" fmla="*/ 21 h 21"/>
                <a:gd name="T12" fmla="*/ 21 w 22"/>
                <a:gd name="T13" fmla="*/ 19 h 21"/>
                <a:gd name="T14" fmla="*/ 3 w 22"/>
                <a:gd name="T15" fmla="*/ 0 h 21"/>
                <a:gd name="T16" fmla="*/ 2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2" name="Freeform 866"/>
            <p:cNvSpPr>
              <a:spLocks/>
            </p:cNvSpPr>
            <p:nvPr/>
          </p:nvSpPr>
          <p:spPr bwMode="auto">
            <a:xfrm>
              <a:off x="2332" y="948"/>
              <a:ext cx="64" cy="22"/>
            </a:xfrm>
            <a:custGeom>
              <a:avLst/>
              <a:gdLst>
                <a:gd name="T0" fmla="*/ 2 w 27"/>
                <a:gd name="T1" fmla="*/ 0 h 9"/>
                <a:gd name="T2" fmla="*/ 1 w 27"/>
                <a:gd name="T3" fmla="*/ 1 h 9"/>
                <a:gd name="T4" fmla="*/ 2 w 27"/>
                <a:gd name="T5" fmla="*/ 3 h 9"/>
                <a:gd name="T6" fmla="*/ 24 w 27"/>
                <a:gd name="T7" fmla="*/ 9 h 9"/>
                <a:gd name="T8" fmla="*/ 25 w 27"/>
                <a:gd name="T9" fmla="*/ 9 h 9"/>
                <a:gd name="T10" fmla="*/ 27 w 27"/>
                <a:gd name="T11" fmla="*/ 8 h 9"/>
                <a:gd name="T12" fmla="*/ 26 w 27"/>
                <a:gd name="T13" fmla="*/ 5 h 9"/>
                <a:gd name="T14" fmla="*/ 3 w 27"/>
                <a:gd name="T15" fmla="*/ 0 h 9"/>
                <a:gd name="T16" fmla="*/ 2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3" name="Freeform 867"/>
            <p:cNvSpPr>
              <a:spLocks/>
            </p:cNvSpPr>
            <p:nvPr/>
          </p:nvSpPr>
          <p:spPr bwMode="auto">
            <a:xfrm>
              <a:off x="2351" y="1067"/>
              <a:ext cx="59" cy="49"/>
            </a:xfrm>
            <a:custGeom>
              <a:avLst/>
              <a:gdLst>
                <a:gd name="T0" fmla="*/ 23 w 25"/>
                <a:gd name="T1" fmla="*/ 0 h 21"/>
                <a:gd name="T2" fmla="*/ 22 w 25"/>
                <a:gd name="T3" fmla="*/ 0 h 21"/>
                <a:gd name="T4" fmla="*/ 12 w 25"/>
                <a:gd name="T5" fmla="*/ 9 h 21"/>
                <a:gd name="T6" fmla="*/ 1 w 25"/>
                <a:gd name="T7" fmla="*/ 18 h 21"/>
                <a:gd name="T8" fmla="*/ 1 w 25"/>
                <a:gd name="T9" fmla="*/ 21 h 21"/>
                <a:gd name="T10" fmla="*/ 2 w 25"/>
                <a:gd name="T11" fmla="*/ 21 h 21"/>
                <a:gd name="T12" fmla="*/ 4 w 25"/>
                <a:gd name="T13" fmla="*/ 21 h 21"/>
                <a:gd name="T14" fmla="*/ 14 w 25"/>
                <a:gd name="T15" fmla="*/ 12 h 21"/>
                <a:gd name="T16" fmla="*/ 24 w 25"/>
                <a:gd name="T17" fmla="*/ 3 h 21"/>
                <a:gd name="T18" fmla="*/ 24 w 25"/>
                <a:gd name="T19" fmla="*/ 0 h 21"/>
                <a:gd name="T20" fmla="*/ 23 w 2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4" name="Rectangle 868"/>
            <p:cNvSpPr>
              <a:spLocks noChangeArrowheads="1"/>
            </p:cNvSpPr>
            <p:nvPr/>
          </p:nvSpPr>
          <p:spPr bwMode="auto">
            <a:xfrm>
              <a:off x="2469" y="1183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5" name="Freeform 869"/>
            <p:cNvSpPr>
              <a:spLocks/>
            </p:cNvSpPr>
            <p:nvPr/>
          </p:nvSpPr>
          <p:spPr bwMode="auto">
            <a:xfrm>
              <a:off x="2469" y="11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6" name="Freeform 870"/>
            <p:cNvSpPr>
              <a:spLocks/>
            </p:cNvSpPr>
            <p:nvPr/>
          </p:nvSpPr>
          <p:spPr bwMode="auto">
            <a:xfrm>
              <a:off x="2585" y="1618"/>
              <a:ext cx="45" cy="59"/>
            </a:xfrm>
            <a:custGeom>
              <a:avLst/>
              <a:gdLst>
                <a:gd name="T0" fmla="*/ 18 w 19"/>
                <a:gd name="T1" fmla="*/ 0 h 25"/>
                <a:gd name="T2" fmla="*/ 0 w 19"/>
                <a:gd name="T3" fmla="*/ 24 h 25"/>
                <a:gd name="T4" fmla="*/ 2 w 19"/>
                <a:gd name="T5" fmla="*/ 25 h 25"/>
                <a:gd name="T6" fmla="*/ 19 w 19"/>
                <a:gd name="T7" fmla="*/ 1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7" name="Freeform 871"/>
            <p:cNvSpPr>
              <a:spLocks/>
            </p:cNvSpPr>
            <p:nvPr/>
          </p:nvSpPr>
          <p:spPr bwMode="auto">
            <a:xfrm>
              <a:off x="2592" y="1639"/>
              <a:ext cx="38" cy="48"/>
            </a:xfrm>
            <a:custGeom>
              <a:avLst/>
              <a:gdLst>
                <a:gd name="T0" fmla="*/ 15 w 16"/>
                <a:gd name="T1" fmla="*/ 0 h 20"/>
                <a:gd name="T2" fmla="*/ 0 w 16"/>
                <a:gd name="T3" fmla="*/ 19 h 20"/>
                <a:gd name="T4" fmla="*/ 2 w 16"/>
                <a:gd name="T5" fmla="*/ 20 h 20"/>
                <a:gd name="T6" fmla="*/ 16 w 16"/>
                <a:gd name="T7" fmla="*/ 1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8" name="Freeform 872"/>
            <p:cNvSpPr>
              <a:spLocks/>
            </p:cNvSpPr>
            <p:nvPr/>
          </p:nvSpPr>
          <p:spPr bwMode="auto">
            <a:xfrm>
              <a:off x="2602" y="1658"/>
              <a:ext cx="28" cy="41"/>
            </a:xfrm>
            <a:custGeom>
              <a:avLst/>
              <a:gdLst>
                <a:gd name="T0" fmla="*/ 10 w 12"/>
                <a:gd name="T1" fmla="*/ 0 h 17"/>
                <a:gd name="T2" fmla="*/ 1 w 12"/>
                <a:gd name="T3" fmla="*/ 12 h 17"/>
                <a:gd name="T4" fmla="*/ 1 w 12"/>
                <a:gd name="T5" fmla="*/ 13 h 17"/>
                <a:gd name="T6" fmla="*/ 1 w 12"/>
                <a:gd name="T7" fmla="*/ 14 h 17"/>
                <a:gd name="T8" fmla="*/ 0 w 12"/>
                <a:gd name="T9" fmla="*/ 17 h 17"/>
                <a:gd name="T10" fmla="*/ 2 w 12"/>
                <a:gd name="T11" fmla="*/ 14 h 17"/>
                <a:gd name="T12" fmla="*/ 2 w 12"/>
                <a:gd name="T13" fmla="*/ 14 h 17"/>
                <a:gd name="T14" fmla="*/ 3 w 12"/>
                <a:gd name="T15" fmla="*/ 14 h 17"/>
                <a:gd name="T16" fmla="*/ 12 w 12"/>
                <a:gd name="T17" fmla="*/ 1 h 17"/>
                <a:gd name="T18" fmla="*/ 10 w 12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9" name="Freeform 873"/>
            <p:cNvSpPr>
              <a:spLocks noEditPoints="1"/>
            </p:cNvSpPr>
            <p:nvPr/>
          </p:nvSpPr>
          <p:spPr bwMode="auto">
            <a:xfrm>
              <a:off x="2706" y="2020"/>
              <a:ext cx="367" cy="486"/>
            </a:xfrm>
            <a:custGeom>
              <a:avLst/>
              <a:gdLst>
                <a:gd name="T0" fmla="*/ 125 w 155"/>
                <a:gd name="T1" fmla="*/ 178 h 205"/>
                <a:gd name="T2" fmla="*/ 124 w 155"/>
                <a:gd name="T3" fmla="*/ 189 h 205"/>
                <a:gd name="T4" fmla="*/ 115 w 155"/>
                <a:gd name="T5" fmla="*/ 187 h 205"/>
                <a:gd name="T6" fmla="*/ 60 w 155"/>
                <a:gd name="T7" fmla="*/ 175 h 205"/>
                <a:gd name="T8" fmla="*/ 71 w 155"/>
                <a:gd name="T9" fmla="*/ 158 h 205"/>
                <a:gd name="T10" fmla="*/ 73 w 155"/>
                <a:gd name="T11" fmla="*/ 158 h 205"/>
                <a:gd name="T12" fmla="*/ 88 w 155"/>
                <a:gd name="T13" fmla="*/ 153 h 205"/>
                <a:gd name="T14" fmla="*/ 124 w 155"/>
                <a:gd name="T15" fmla="*/ 140 h 205"/>
                <a:gd name="T16" fmla="*/ 133 w 155"/>
                <a:gd name="T17" fmla="*/ 137 h 205"/>
                <a:gd name="T18" fmla="*/ 141 w 155"/>
                <a:gd name="T19" fmla="*/ 134 h 205"/>
                <a:gd name="T20" fmla="*/ 146 w 155"/>
                <a:gd name="T21" fmla="*/ 144 h 205"/>
                <a:gd name="T22" fmla="*/ 35 w 155"/>
                <a:gd name="T23" fmla="*/ 131 h 205"/>
                <a:gd name="T24" fmla="*/ 44 w 155"/>
                <a:gd name="T25" fmla="*/ 128 h 205"/>
                <a:gd name="T26" fmla="*/ 75 w 155"/>
                <a:gd name="T27" fmla="*/ 122 h 205"/>
                <a:gd name="T28" fmla="*/ 56 w 155"/>
                <a:gd name="T29" fmla="*/ 123 h 205"/>
                <a:gd name="T30" fmla="*/ 69 w 155"/>
                <a:gd name="T31" fmla="*/ 124 h 205"/>
                <a:gd name="T32" fmla="*/ 107 w 155"/>
                <a:gd name="T33" fmla="*/ 112 h 205"/>
                <a:gd name="T34" fmla="*/ 108 w 155"/>
                <a:gd name="T35" fmla="*/ 105 h 205"/>
                <a:gd name="T36" fmla="*/ 115 w 155"/>
                <a:gd name="T37" fmla="*/ 97 h 205"/>
                <a:gd name="T38" fmla="*/ 47 w 155"/>
                <a:gd name="T39" fmla="*/ 94 h 205"/>
                <a:gd name="T40" fmla="*/ 117 w 155"/>
                <a:gd name="T41" fmla="*/ 101 h 205"/>
                <a:gd name="T42" fmla="*/ 133 w 155"/>
                <a:gd name="T43" fmla="*/ 88 h 205"/>
                <a:gd name="T44" fmla="*/ 39 w 155"/>
                <a:gd name="T45" fmla="*/ 87 h 205"/>
                <a:gd name="T46" fmla="*/ 30 w 155"/>
                <a:gd name="T47" fmla="*/ 78 h 205"/>
                <a:gd name="T48" fmla="*/ 23 w 155"/>
                <a:gd name="T49" fmla="*/ 71 h 205"/>
                <a:gd name="T50" fmla="*/ 21 w 155"/>
                <a:gd name="T51" fmla="*/ 78 h 205"/>
                <a:gd name="T52" fmla="*/ 7 w 155"/>
                <a:gd name="T53" fmla="*/ 59 h 205"/>
                <a:gd name="T54" fmla="*/ 119 w 155"/>
                <a:gd name="T55" fmla="*/ 53 h 205"/>
                <a:gd name="T56" fmla="*/ 122 w 155"/>
                <a:gd name="T57" fmla="*/ 22 h 205"/>
                <a:gd name="T58" fmla="*/ 80 w 155"/>
                <a:gd name="T59" fmla="*/ 72 h 205"/>
                <a:gd name="T60" fmla="*/ 108 w 155"/>
                <a:gd name="T61" fmla="*/ 73 h 205"/>
                <a:gd name="T62" fmla="*/ 103 w 155"/>
                <a:gd name="T63" fmla="*/ 94 h 205"/>
                <a:gd name="T64" fmla="*/ 101 w 155"/>
                <a:gd name="T65" fmla="*/ 107 h 205"/>
                <a:gd name="T66" fmla="*/ 106 w 155"/>
                <a:gd name="T67" fmla="*/ 117 h 205"/>
                <a:gd name="T68" fmla="*/ 115 w 155"/>
                <a:gd name="T69" fmla="*/ 139 h 205"/>
                <a:gd name="T70" fmla="*/ 89 w 155"/>
                <a:gd name="T71" fmla="*/ 148 h 205"/>
                <a:gd name="T72" fmla="*/ 79 w 155"/>
                <a:gd name="T73" fmla="*/ 127 h 205"/>
                <a:gd name="T74" fmla="*/ 73 w 155"/>
                <a:gd name="T75" fmla="*/ 111 h 205"/>
                <a:gd name="T76" fmla="*/ 31 w 155"/>
                <a:gd name="T77" fmla="*/ 121 h 205"/>
                <a:gd name="T78" fmla="*/ 52 w 155"/>
                <a:gd name="T79" fmla="*/ 97 h 205"/>
                <a:gd name="T80" fmla="*/ 53 w 155"/>
                <a:gd name="T81" fmla="*/ 93 h 205"/>
                <a:gd name="T82" fmla="*/ 59 w 155"/>
                <a:gd name="T83" fmla="*/ 64 h 205"/>
                <a:gd name="T84" fmla="*/ 76 w 155"/>
                <a:gd name="T85" fmla="*/ 77 h 205"/>
                <a:gd name="T86" fmla="*/ 0 w 155"/>
                <a:gd name="T87" fmla="*/ 48 h 205"/>
                <a:gd name="T88" fmla="*/ 8 w 155"/>
                <a:gd name="T89" fmla="*/ 71 h 205"/>
                <a:gd name="T90" fmla="*/ 35 w 155"/>
                <a:gd name="T91" fmla="*/ 98 h 205"/>
                <a:gd name="T92" fmla="*/ 43 w 155"/>
                <a:gd name="T93" fmla="*/ 132 h 205"/>
                <a:gd name="T94" fmla="*/ 66 w 155"/>
                <a:gd name="T95" fmla="*/ 127 h 205"/>
                <a:gd name="T96" fmla="*/ 46 w 155"/>
                <a:gd name="T97" fmla="*/ 165 h 205"/>
                <a:gd name="T98" fmla="*/ 106 w 155"/>
                <a:gd name="T99" fmla="*/ 203 h 205"/>
                <a:gd name="T100" fmla="*/ 110 w 155"/>
                <a:gd name="T101" fmla="*/ 204 h 205"/>
                <a:gd name="T102" fmla="*/ 125 w 155"/>
                <a:gd name="T103" fmla="*/ 196 h 205"/>
                <a:gd name="T104" fmla="*/ 124 w 155"/>
                <a:gd name="T105" fmla="*/ 157 h 205"/>
                <a:gd name="T106" fmla="*/ 152 w 155"/>
                <a:gd name="T107" fmla="*/ 127 h 205"/>
                <a:gd name="T108" fmla="*/ 111 w 155"/>
                <a:gd name="T109" fmla="*/ 109 h 205"/>
                <a:gd name="T110" fmla="*/ 137 w 155"/>
                <a:gd name="T111" fmla="*/ 99 h 205"/>
                <a:gd name="T112" fmla="*/ 133 w 155"/>
                <a:gd name="T113" fmla="*/ 59 h 205"/>
                <a:gd name="T114" fmla="*/ 125 w 155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0" name="Rectangle 874"/>
            <p:cNvSpPr>
              <a:spLocks noChangeArrowheads="1"/>
            </p:cNvSpPr>
            <p:nvPr/>
          </p:nvSpPr>
          <p:spPr bwMode="auto">
            <a:xfrm>
              <a:off x="2862" y="230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1" name="Freeform 875"/>
            <p:cNvSpPr>
              <a:spLocks/>
            </p:cNvSpPr>
            <p:nvPr/>
          </p:nvSpPr>
          <p:spPr bwMode="auto">
            <a:xfrm>
              <a:off x="2862" y="23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2" name="Freeform 876"/>
            <p:cNvSpPr>
              <a:spLocks noEditPoints="1"/>
            </p:cNvSpPr>
            <p:nvPr/>
          </p:nvSpPr>
          <p:spPr bwMode="auto">
            <a:xfrm>
              <a:off x="4389" y="981"/>
              <a:ext cx="299" cy="417"/>
            </a:xfrm>
            <a:custGeom>
              <a:avLst/>
              <a:gdLst>
                <a:gd name="T0" fmla="*/ 96 w 126"/>
                <a:gd name="T1" fmla="*/ 172 h 176"/>
                <a:gd name="T2" fmla="*/ 94 w 126"/>
                <a:gd name="T3" fmla="*/ 160 h 176"/>
                <a:gd name="T4" fmla="*/ 80 w 126"/>
                <a:gd name="T5" fmla="*/ 170 h 176"/>
                <a:gd name="T6" fmla="*/ 70 w 126"/>
                <a:gd name="T7" fmla="*/ 155 h 176"/>
                <a:gd name="T8" fmla="*/ 121 w 126"/>
                <a:gd name="T9" fmla="*/ 158 h 176"/>
                <a:gd name="T10" fmla="*/ 63 w 126"/>
                <a:gd name="T11" fmla="*/ 164 h 176"/>
                <a:gd name="T12" fmla="*/ 50 w 126"/>
                <a:gd name="T13" fmla="*/ 157 h 176"/>
                <a:gd name="T14" fmla="*/ 49 w 126"/>
                <a:gd name="T15" fmla="*/ 154 h 176"/>
                <a:gd name="T16" fmla="*/ 45 w 126"/>
                <a:gd name="T17" fmla="*/ 141 h 176"/>
                <a:gd name="T18" fmla="*/ 37 w 126"/>
                <a:gd name="T19" fmla="*/ 143 h 176"/>
                <a:gd name="T20" fmla="*/ 30 w 126"/>
                <a:gd name="T21" fmla="*/ 119 h 176"/>
                <a:gd name="T22" fmla="*/ 28 w 126"/>
                <a:gd name="T23" fmla="*/ 118 h 176"/>
                <a:gd name="T24" fmla="*/ 9 w 126"/>
                <a:gd name="T25" fmla="*/ 119 h 176"/>
                <a:gd name="T26" fmla="*/ 20 w 126"/>
                <a:gd name="T27" fmla="*/ 106 h 176"/>
                <a:gd name="T28" fmla="*/ 74 w 126"/>
                <a:gd name="T29" fmla="*/ 104 h 176"/>
                <a:gd name="T30" fmla="*/ 65 w 126"/>
                <a:gd name="T31" fmla="*/ 104 h 176"/>
                <a:gd name="T32" fmla="*/ 75 w 126"/>
                <a:gd name="T33" fmla="*/ 115 h 176"/>
                <a:gd name="T34" fmla="*/ 87 w 126"/>
                <a:gd name="T35" fmla="*/ 114 h 176"/>
                <a:gd name="T36" fmla="*/ 89 w 126"/>
                <a:gd name="T37" fmla="*/ 115 h 176"/>
                <a:gd name="T38" fmla="*/ 5 w 126"/>
                <a:gd name="T39" fmla="*/ 101 h 176"/>
                <a:gd name="T40" fmla="*/ 6 w 126"/>
                <a:gd name="T41" fmla="*/ 81 h 176"/>
                <a:gd name="T42" fmla="*/ 81 w 126"/>
                <a:gd name="T43" fmla="*/ 76 h 176"/>
                <a:gd name="T44" fmla="*/ 67 w 126"/>
                <a:gd name="T45" fmla="*/ 83 h 176"/>
                <a:gd name="T46" fmla="*/ 91 w 126"/>
                <a:gd name="T47" fmla="*/ 76 h 176"/>
                <a:gd name="T48" fmla="*/ 59 w 126"/>
                <a:gd name="T49" fmla="*/ 81 h 176"/>
                <a:gd name="T50" fmla="*/ 64 w 126"/>
                <a:gd name="T51" fmla="*/ 83 h 176"/>
                <a:gd name="T52" fmla="*/ 102 w 126"/>
                <a:gd name="T53" fmla="*/ 75 h 176"/>
                <a:gd name="T54" fmla="*/ 99 w 126"/>
                <a:gd name="T55" fmla="*/ 76 h 176"/>
                <a:gd name="T56" fmla="*/ 22 w 126"/>
                <a:gd name="T57" fmla="*/ 75 h 176"/>
                <a:gd name="T58" fmla="*/ 4 w 126"/>
                <a:gd name="T59" fmla="*/ 76 h 176"/>
                <a:gd name="T60" fmla="*/ 67 w 126"/>
                <a:gd name="T61" fmla="*/ 44 h 176"/>
                <a:gd name="T62" fmla="*/ 112 w 126"/>
                <a:gd name="T63" fmla="*/ 46 h 176"/>
                <a:gd name="T64" fmla="*/ 116 w 126"/>
                <a:gd name="T65" fmla="*/ 37 h 176"/>
                <a:gd name="T66" fmla="*/ 105 w 126"/>
                <a:gd name="T67" fmla="*/ 42 h 176"/>
                <a:gd name="T68" fmla="*/ 85 w 126"/>
                <a:gd name="T69" fmla="*/ 33 h 176"/>
                <a:gd name="T70" fmla="*/ 103 w 126"/>
                <a:gd name="T71" fmla="*/ 33 h 176"/>
                <a:gd name="T72" fmla="*/ 88 w 126"/>
                <a:gd name="T73" fmla="*/ 39 h 176"/>
                <a:gd name="T74" fmla="*/ 120 w 126"/>
                <a:gd name="T75" fmla="*/ 24 h 176"/>
                <a:gd name="T76" fmla="*/ 75 w 126"/>
                <a:gd name="T77" fmla="*/ 56 h 176"/>
                <a:gd name="T78" fmla="*/ 51 w 126"/>
                <a:gd name="T79" fmla="*/ 72 h 176"/>
                <a:gd name="T80" fmla="*/ 50 w 126"/>
                <a:gd name="T81" fmla="*/ 85 h 176"/>
                <a:gd name="T82" fmla="*/ 78 w 126"/>
                <a:gd name="T83" fmla="*/ 100 h 176"/>
                <a:gd name="T84" fmla="*/ 62 w 126"/>
                <a:gd name="T85" fmla="*/ 118 h 176"/>
                <a:gd name="T86" fmla="*/ 97 w 126"/>
                <a:gd name="T87" fmla="*/ 156 h 176"/>
                <a:gd name="T88" fmla="*/ 10 w 126"/>
                <a:gd name="T89" fmla="*/ 101 h 176"/>
                <a:gd name="T90" fmla="*/ 25 w 126"/>
                <a:gd name="T91" fmla="*/ 84 h 176"/>
                <a:gd name="T92" fmla="*/ 23 w 126"/>
                <a:gd name="T93" fmla="*/ 71 h 176"/>
                <a:gd name="T94" fmla="*/ 66 w 126"/>
                <a:gd name="T95" fmla="*/ 6 h 176"/>
                <a:gd name="T96" fmla="*/ 6 w 126"/>
                <a:gd name="T97" fmla="*/ 54 h 176"/>
                <a:gd name="T98" fmla="*/ 0 w 126"/>
                <a:gd name="T99" fmla="*/ 85 h 176"/>
                <a:gd name="T100" fmla="*/ 8 w 126"/>
                <a:gd name="T101" fmla="*/ 86 h 176"/>
                <a:gd name="T102" fmla="*/ 1 w 126"/>
                <a:gd name="T103" fmla="*/ 122 h 176"/>
                <a:gd name="T104" fmla="*/ 6 w 126"/>
                <a:gd name="T105" fmla="*/ 123 h 176"/>
                <a:gd name="T106" fmla="*/ 102 w 126"/>
                <a:gd name="T107" fmla="*/ 176 h 176"/>
                <a:gd name="T108" fmla="*/ 124 w 126"/>
                <a:gd name="T109" fmla="*/ 173 h 176"/>
                <a:gd name="T110" fmla="*/ 125 w 126"/>
                <a:gd name="T111" fmla="*/ 123 h 176"/>
                <a:gd name="T112" fmla="*/ 71 w 126"/>
                <a:gd name="T113" fmla="*/ 124 h 176"/>
                <a:gd name="T114" fmla="*/ 104 w 126"/>
                <a:gd name="T115" fmla="*/ 82 h 176"/>
                <a:gd name="T116" fmla="*/ 105 w 126"/>
                <a:gd name="T117" fmla="*/ 54 h 176"/>
                <a:gd name="T118" fmla="*/ 112 w 126"/>
                <a:gd name="T119" fmla="*/ 51 h 176"/>
                <a:gd name="T120" fmla="*/ 93 w 126"/>
                <a:gd name="T1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76">
                  <a:moveTo>
                    <a:pt x="116" y="171"/>
                  </a:moveTo>
                  <a:cubicBezTo>
                    <a:pt x="117" y="168"/>
                    <a:pt x="119" y="164"/>
                    <a:pt x="120" y="161"/>
                  </a:cubicBezTo>
                  <a:cubicBezTo>
                    <a:pt x="120" y="163"/>
                    <a:pt x="120" y="166"/>
                    <a:pt x="120" y="168"/>
                  </a:cubicBezTo>
                  <a:cubicBezTo>
                    <a:pt x="120" y="169"/>
                    <a:pt x="120" y="170"/>
                    <a:pt x="120" y="171"/>
                  </a:cubicBezTo>
                  <a:cubicBezTo>
                    <a:pt x="119" y="171"/>
                    <a:pt x="117" y="171"/>
                    <a:pt x="116" y="171"/>
                  </a:cubicBezTo>
                  <a:moveTo>
                    <a:pt x="97" y="160"/>
                  </a:moveTo>
                  <a:cubicBezTo>
                    <a:pt x="99" y="160"/>
                    <a:pt x="101" y="160"/>
                    <a:pt x="102" y="160"/>
                  </a:cubicBezTo>
                  <a:cubicBezTo>
                    <a:pt x="100" y="163"/>
                    <a:pt x="97" y="167"/>
                    <a:pt x="96" y="172"/>
                  </a:cubicBezTo>
                  <a:cubicBezTo>
                    <a:pt x="94" y="172"/>
                    <a:pt x="92" y="171"/>
                    <a:pt x="90" y="171"/>
                  </a:cubicBezTo>
                  <a:cubicBezTo>
                    <a:pt x="91" y="167"/>
                    <a:pt x="93" y="163"/>
                    <a:pt x="96" y="160"/>
                  </a:cubicBezTo>
                  <a:cubicBezTo>
                    <a:pt x="97" y="160"/>
                    <a:pt x="97" y="160"/>
                    <a:pt x="97" y="160"/>
                  </a:cubicBezTo>
                  <a:moveTo>
                    <a:pt x="88" y="171"/>
                  </a:moveTo>
                  <a:cubicBezTo>
                    <a:pt x="86" y="171"/>
                    <a:pt x="84" y="170"/>
                    <a:pt x="82" y="170"/>
                  </a:cubicBezTo>
                  <a:cubicBezTo>
                    <a:pt x="83" y="166"/>
                    <a:pt x="85" y="163"/>
                    <a:pt x="87" y="16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9" y="159"/>
                    <a:pt x="91" y="160"/>
                    <a:pt x="94" y="160"/>
                  </a:cubicBezTo>
                  <a:cubicBezTo>
                    <a:pt x="91" y="163"/>
                    <a:pt x="89" y="167"/>
                    <a:pt x="88" y="171"/>
                  </a:cubicBezTo>
                  <a:moveTo>
                    <a:pt x="102" y="172"/>
                  </a:moveTo>
                  <a:cubicBezTo>
                    <a:pt x="100" y="172"/>
                    <a:pt x="99" y="172"/>
                    <a:pt x="98" y="172"/>
                  </a:cubicBezTo>
                  <a:cubicBezTo>
                    <a:pt x="100" y="167"/>
                    <a:pt x="102" y="163"/>
                    <a:pt x="105" y="159"/>
                  </a:cubicBezTo>
                  <a:cubicBezTo>
                    <a:pt x="107" y="159"/>
                    <a:pt x="110" y="159"/>
                    <a:pt x="113" y="158"/>
                  </a:cubicBezTo>
                  <a:cubicBezTo>
                    <a:pt x="110" y="162"/>
                    <a:pt x="107" y="167"/>
                    <a:pt x="105" y="172"/>
                  </a:cubicBezTo>
                  <a:cubicBezTo>
                    <a:pt x="104" y="172"/>
                    <a:pt x="103" y="172"/>
                    <a:pt x="102" y="172"/>
                  </a:cubicBezTo>
                  <a:moveTo>
                    <a:pt x="80" y="170"/>
                  </a:moveTo>
                  <a:cubicBezTo>
                    <a:pt x="78" y="169"/>
                    <a:pt x="75" y="169"/>
                    <a:pt x="73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5" y="164"/>
                    <a:pt x="77" y="161"/>
                    <a:pt x="79" y="158"/>
                  </a:cubicBezTo>
                  <a:cubicBezTo>
                    <a:pt x="81" y="158"/>
                    <a:pt x="83" y="159"/>
                    <a:pt x="85" y="159"/>
                  </a:cubicBezTo>
                  <a:cubicBezTo>
                    <a:pt x="83" y="162"/>
                    <a:pt x="81" y="166"/>
                    <a:pt x="80" y="170"/>
                  </a:cubicBezTo>
                  <a:moveTo>
                    <a:pt x="71" y="167"/>
                  </a:moveTo>
                  <a:cubicBezTo>
                    <a:pt x="69" y="167"/>
                    <a:pt x="67" y="166"/>
                    <a:pt x="65" y="165"/>
                  </a:cubicBezTo>
                  <a:cubicBezTo>
                    <a:pt x="66" y="162"/>
                    <a:pt x="68" y="159"/>
                    <a:pt x="70" y="155"/>
                  </a:cubicBezTo>
                  <a:cubicBezTo>
                    <a:pt x="72" y="156"/>
                    <a:pt x="74" y="157"/>
                    <a:pt x="77" y="157"/>
                  </a:cubicBezTo>
                  <a:cubicBezTo>
                    <a:pt x="75" y="161"/>
                    <a:pt x="73" y="164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moveTo>
                    <a:pt x="107" y="172"/>
                  </a:moveTo>
                  <a:cubicBezTo>
                    <a:pt x="110" y="167"/>
                    <a:pt x="112" y="162"/>
                    <a:pt x="115" y="157"/>
                  </a:cubicBezTo>
                  <a:cubicBezTo>
                    <a:pt x="117" y="157"/>
                    <a:pt x="119" y="156"/>
                    <a:pt x="121" y="155"/>
                  </a:cubicBezTo>
                  <a:cubicBezTo>
                    <a:pt x="121" y="156"/>
                    <a:pt x="121" y="157"/>
                    <a:pt x="121" y="158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17" y="162"/>
                    <a:pt x="115" y="167"/>
                    <a:pt x="113" y="171"/>
                  </a:cubicBezTo>
                  <a:cubicBezTo>
                    <a:pt x="111" y="171"/>
                    <a:pt x="109" y="172"/>
                    <a:pt x="107" y="172"/>
                  </a:cubicBezTo>
                  <a:moveTo>
                    <a:pt x="63" y="164"/>
                  </a:moveTo>
                  <a:cubicBezTo>
                    <a:pt x="61" y="163"/>
                    <a:pt x="60" y="163"/>
                    <a:pt x="58" y="162"/>
                  </a:cubicBezTo>
                  <a:cubicBezTo>
                    <a:pt x="60" y="159"/>
                    <a:pt x="62" y="156"/>
                    <a:pt x="64" y="153"/>
                  </a:cubicBezTo>
                  <a:cubicBezTo>
                    <a:pt x="65" y="154"/>
                    <a:pt x="67" y="154"/>
                    <a:pt x="68" y="155"/>
                  </a:cubicBezTo>
                  <a:cubicBezTo>
                    <a:pt x="66" y="158"/>
                    <a:pt x="65" y="161"/>
                    <a:pt x="63" y="164"/>
                  </a:cubicBezTo>
                  <a:cubicBezTo>
                    <a:pt x="63" y="164"/>
                    <a:pt x="63" y="164"/>
                    <a:pt x="63" y="164"/>
                  </a:cubicBezTo>
                  <a:moveTo>
                    <a:pt x="57" y="161"/>
                  </a:moveTo>
                  <a:cubicBezTo>
                    <a:pt x="55" y="160"/>
                    <a:pt x="53" y="159"/>
                    <a:pt x="52" y="158"/>
                  </a:cubicBezTo>
                  <a:cubicBezTo>
                    <a:pt x="53" y="155"/>
                    <a:pt x="55" y="153"/>
                    <a:pt x="57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9" y="151"/>
                    <a:pt x="60" y="152"/>
                    <a:pt x="62" y="152"/>
                  </a:cubicBezTo>
                  <a:cubicBezTo>
                    <a:pt x="60" y="155"/>
                    <a:pt x="58" y="158"/>
                    <a:pt x="57" y="161"/>
                  </a:cubicBezTo>
                  <a:moveTo>
                    <a:pt x="50" y="157"/>
                  </a:moveTo>
                  <a:cubicBezTo>
                    <a:pt x="48" y="155"/>
                    <a:pt x="45" y="153"/>
                    <a:pt x="43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47"/>
                    <a:pt x="45" y="145"/>
                    <a:pt x="47" y="142"/>
                  </a:cubicBezTo>
                  <a:cubicBezTo>
                    <a:pt x="48" y="144"/>
                    <a:pt x="49" y="145"/>
                    <a:pt x="51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0" y="148"/>
                    <a:pt x="48" y="151"/>
                    <a:pt x="48" y="153"/>
                  </a:cubicBezTo>
                  <a:cubicBezTo>
                    <a:pt x="47" y="154"/>
                    <a:pt x="48" y="154"/>
                    <a:pt x="48" y="154"/>
                  </a:cubicBezTo>
                  <a:cubicBezTo>
                    <a:pt x="48" y="154"/>
                    <a:pt x="48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50" y="151"/>
                    <a:pt x="52" y="149"/>
                    <a:pt x="53" y="148"/>
                  </a:cubicBezTo>
                  <a:cubicBezTo>
                    <a:pt x="54" y="148"/>
                    <a:pt x="55" y="149"/>
                    <a:pt x="56" y="149"/>
                  </a:cubicBezTo>
                  <a:cubicBezTo>
                    <a:pt x="54" y="151"/>
                    <a:pt x="52" y="154"/>
                    <a:pt x="50" y="157"/>
                  </a:cubicBezTo>
                  <a:moveTo>
                    <a:pt x="41" y="149"/>
                  </a:moveTo>
                  <a:cubicBezTo>
                    <a:pt x="40" y="147"/>
                    <a:pt x="39" y="146"/>
                    <a:pt x="38" y="145"/>
                  </a:cubicBezTo>
                  <a:cubicBezTo>
                    <a:pt x="39" y="142"/>
                    <a:pt x="41" y="140"/>
                    <a:pt x="42" y="137"/>
                  </a:cubicBezTo>
                  <a:cubicBezTo>
                    <a:pt x="43" y="139"/>
                    <a:pt x="44" y="140"/>
                    <a:pt x="45" y="141"/>
                  </a:cubicBezTo>
                  <a:cubicBezTo>
                    <a:pt x="44" y="143"/>
                    <a:pt x="42" y="146"/>
                    <a:pt x="41" y="149"/>
                  </a:cubicBezTo>
                  <a:moveTo>
                    <a:pt x="37" y="143"/>
                  </a:moveTo>
                  <a:cubicBezTo>
                    <a:pt x="35" y="142"/>
                    <a:pt x="34" y="140"/>
                    <a:pt x="34" y="139"/>
                  </a:cubicBezTo>
                  <a:cubicBezTo>
                    <a:pt x="34" y="139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5" y="136"/>
                    <a:pt x="36" y="134"/>
                    <a:pt x="37" y="132"/>
                  </a:cubicBezTo>
                  <a:cubicBezTo>
                    <a:pt x="38" y="133"/>
                    <a:pt x="39" y="134"/>
                    <a:pt x="40" y="136"/>
                  </a:cubicBezTo>
                  <a:cubicBezTo>
                    <a:pt x="39" y="138"/>
                    <a:pt x="38" y="141"/>
                    <a:pt x="37" y="143"/>
                  </a:cubicBezTo>
                  <a:moveTo>
                    <a:pt x="32" y="137"/>
                  </a:moveTo>
                  <a:cubicBezTo>
                    <a:pt x="31" y="135"/>
                    <a:pt x="30" y="133"/>
                    <a:pt x="29" y="131"/>
                  </a:cubicBezTo>
                  <a:cubicBezTo>
                    <a:pt x="30" y="129"/>
                    <a:pt x="31" y="126"/>
                    <a:pt x="32" y="124"/>
                  </a:cubicBezTo>
                  <a:cubicBezTo>
                    <a:pt x="33" y="126"/>
                    <a:pt x="34" y="128"/>
                    <a:pt x="36" y="130"/>
                  </a:cubicBezTo>
                  <a:cubicBezTo>
                    <a:pt x="35" y="132"/>
                    <a:pt x="33" y="134"/>
                    <a:pt x="32" y="137"/>
                  </a:cubicBezTo>
                  <a:moveTo>
                    <a:pt x="28" y="129"/>
                  </a:moveTo>
                  <a:cubicBezTo>
                    <a:pt x="27" y="128"/>
                    <a:pt x="27" y="127"/>
                    <a:pt x="27" y="126"/>
                  </a:cubicBezTo>
                  <a:cubicBezTo>
                    <a:pt x="27" y="123"/>
                    <a:pt x="28" y="121"/>
                    <a:pt x="30" y="119"/>
                  </a:cubicBezTo>
                  <a:cubicBezTo>
                    <a:pt x="30" y="120"/>
                    <a:pt x="31" y="121"/>
                    <a:pt x="31" y="12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0" y="125"/>
                    <a:pt x="29" y="127"/>
                    <a:pt x="28" y="129"/>
                  </a:cubicBezTo>
                  <a:moveTo>
                    <a:pt x="26" y="123"/>
                  </a:moveTo>
                  <a:cubicBezTo>
                    <a:pt x="25" y="122"/>
                    <a:pt x="25" y="121"/>
                    <a:pt x="25" y="120"/>
                  </a:cubicBezTo>
                  <a:cubicBezTo>
                    <a:pt x="25" y="115"/>
                    <a:pt x="25" y="112"/>
                    <a:pt x="25" y="109"/>
                  </a:cubicBezTo>
                  <a:cubicBezTo>
                    <a:pt x="26" y="112"/>
                    <a:pt x="27" y="115"/>
                    <a:pt x="29" y="11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19"/>
                    <a:pt x="26" y="121"/>
                    <a:pt x="26" y="123"/>
                  </a:cubicBezTo>
                  <a:moveTo>
                    <a:pt x="6" y="119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0" y="105"/>
                    <a:pt x="10" y="105"/>
                  </a:cubicBezTo>
                  <a:cubicBezTo>
                    <a:pt x="11" y="105"/>
                    <a:pt x="12" y="105"/>
                    <a:pt x="12" y="105"/>
                  </a:cubicBezTo>
                  <a:cubicBezTo>
                    <a:pt x="10" y="110"/>
                    <a:pt x="8" y="114"/>
                    <a:pt x="7" y="119"/>
                  </a:cubicBezTo>
                  <a:cubicBezTo>
                    <a:pt x="6" y="119"/>
                    <a:pt x="6" y="119"/>
                    <a:pt x="6" y="119"/>
                  </a:cubicBezTo>
                  <a:moveTo>
                    <a:pt x="9" y="119"/>
                  </a:moveTo>
                  <a:cubicBezTo>
                    <a:pt x="10" y="114"/>
                    <a:pt x="12" y="110"/>
                    <a:pt x="14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6" y="105"/>
                    <a:pt x="17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6" y="110"/>
                    <a:pt x="14" y="114"/>
                    <a:pt x="12" y="119"/>
                  </a:cubicBezTo>
                  <a:cubicBezTo>
                    <a:pt x="9" y="119"/>
                    <a:pt x="9" y="119"/>
                    <a:pt x="9" y="119"/>
                  </a:cubicBezTo>
                  <a:moveTo>
                    <a:pt x="15" y="119"/>
                  </a:moveTo>
                  <a:cubicBezTo>
                    <a:pt x="16" y="114"/>
                    <a:pt x="18" y="110"/>
                    <a:pt x="20" y="106"/>
                  </a:cubicBezTo>
                  <a:cubicBezTo>
                    <a:pt x="20" y="105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4"/>
                    <a:pt x="21" y="104"/>
                    <a:pt x="22" y="104"/>
                  </a:cubicBezTo>
                  <a:cubicBezTo>
                    <a:pt x="22" y="110"/>
                    <a:pt x="21" y="113"/>
                    <a:pt x="21" y="118"/>
                  </a:cubicBezTo>
                  <a:cubicBezTo>
                    <a:pt x="15" y="119"/>
                    <a:pt x="15" y="119"/>
                    <a:pt x="15" y="119"/>
                  </a:cubicBezTo>
                  <a:moveTo>
                    <a:pt x="68" y="115"/>
                  </a:moveTo>
                  <a:cubicBezTo>
                    <a:pt x="68" y="115"/>
                    <a:pt x="68" y="115"/>
                    <a:pt x="68" y="115"/>
                  </a:cubicBezTo>
                  <a:cubicBezTo>
                    <a:pt x="69" y="111"/>
                    <a:pt x="71" y="107"/>
                    <a:pt x="74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7" y="104"/>
                    <a:pt x="78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6" y="108"/>
                    <a:pt x="74" y="111"/>
                    <a:pt x="73" y="115"/>
                  </a:cubicBezTo>
                  <a:cubicBezTo>
                    <a:pt x="68" y="115"/>
                    <a:pt x="68" y="115"/>
                    <a:pt x="68" y="115"/>
                  </a:cubicBezTo>
                  <a:moveTo>
                    <a:pt x="64" y="115"/>
                  </a:moveTo>
                  <a:cubicBezTo>
                    <a:pt x="63" y="113"/>
                    <a:pt x="62" y="112"/>
                    <a:pt x="61" y="111"/>
                  </a:cubicBezTo>
                  <a:cubicBezTo>
                    <a:pt x="62" y="109"/>
                    <a:pt x="64" y="106"/>
                    <a:pt x="65" y="104"/>
                  </a:cubicBezTo>
                  <a:cubicBezTo>
                    <a:pt x="67" y="104"/>
                    <a:pt x="69" y="104"/>
                    <a:pt x="72" y="104"/>
                  </a:cubicBezTo>
                  <a:cubicBezTo>
                    <a:pt x="69" y="107"/>
                    <a:pt x="67" y="111"/>
                    <a:pt x="66" y="115"/>
                  </a:cubicBezTo>
                  <a:cubicBezTo>
                    <a:pt x="64" y="115"/>
                    <a:pt x="64" y="115"/>
                    <a:pt x="64" y="115"/>
                  </a:cubicBezTo>
                  <a:moveTo>
                    <a:pt x="75" y="115"/>
                  </a:moveTo>
                  <a:cubicBezTo>
                    <a:pt x="77" y="111"/>
                    <a:pt x="79" y="108"/>
                    <a:pt x="81" y="104"/>
                  </a:cubicBezTo>
                  <a:cubicBezTo>
                    <a:pt x="83" y="104"/>
                    <a:pt x="85" y="104"/>
                    <a:pt x="87" y="104"/>
                  </a:cubicBezTo>
                  <a:cubicBezTo>
                    <a:pt x="84" y="107"/>
                    <a:pt x="82" y="111"/>
                    <a:pt x="80" y="115"/>
                  </a:cubicBezTo>
                  <a:cubicBezTo>
                    <a:pt x="75" y="115"/>
                    <a:pt x="75" y="115"/>
                    <a:pt x="75" y="115"/>
                  </a:cubicBezTo>
                  <a:moveTo>
                    <a:pt x="60" y="109"/>
                  </a:moveTo>
                  <a:cubicBezTo>
                    <a:pt x="60" y="107"/>
                    <a:pt x="59" y="106"/>
                    <a:pt x="58" y="104"/>
                  </a:cubicBezTo>
                  <a:cubicBezTo>
                    <a:pt x="60" y="104"/>
                    <a:pt x="61" y="104"/>
                    <a:pt x="63" y="104"/>
                  </a:cubicBezTo>
                  <a:cubicBezTo>
                    <a:pt x="62" y="106"/>
                    <a:pt x="61" y="107"/>
                    <a:pt x="60" y="109"/>
                  </a:cubicBezTo>
                  <a:moveTo>
                    <a:pt x="83" y="115"/>
                  </a:moveTo>
                  <a:cubicBezTo>
                    <a:pt x="84" y="111"/>
                    <a:pt x="87" y="107"/>
                    <a:pt x="90" y="104"/>
                  </a:cubicBezTo>
                  <a:cubicBezTo>
                    <a:pt x="91" y="104"/>
                    <a:pt x="92" y="104"/>
                    <a:pt x="94" y="104"/>
                  </a:cubicBezTo>
                  <a:cubicBezTo>
                    <a:pt x="91" y="107"/>
                    <a:pt x="89" y="111"/>
                    <a:pt x="87" y="114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3" y="115"/>
                    <a:pt x="83" y="115"/>
                    <a:pt x="83" y="115"/>
                  </a:cubicBezTo>
                  <a:moveTo>
                    <a:pt x="89" y="115"/>
                  </a:moveTo>
                  <a:cubicBezTo>
                    <a:pt x="91" y="111"/>
                    <a:pt x="93" y="107"/>
                    <a:pt x="96" y="104"/>
                  </a:cubicBezTo>
                  <a:cubicBezTo>
                    <a:pt x="98" y="104"/>
                    <a:pt x="99" y="104"/>
                    <a:pt x="101" y="104"/>
                  </a:cubicBezTo>
                  <a:cubicBezTo>
                    <a:pt x="99" y="107"/>
                    <a:pt x="96" y="111"/>
                    <a:pt x="94" y="115"/>
                  </a:cubicBezTo>
                  <a:cubicBezTo>
                    <a:pt x="89" y="115"/>
                    <a:pt x="89" y="115"/>
                    <a:pt x="89" y="115"/>
                  </a:cubicBezTo>
                  <a:moveTo>
                    <a:pt x="96" y="115"/>
                  </a:moveTo>
                  <a:cubicBezTo>
                    <a:pt x="98" y="111"/>
                    <a:pt x="101" y="108"/>
                    <a:pt x="103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96" y="115"/>
                    <a:pt x="96" y="115"/>
                    <a:pt x="96" y="115"/>
                  </a:cubicBezTo>
                  <a:moveTo>
                    <a:pt x="5" y="104"/>
                  </a:move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2"/>
                    <a:pt x="5" y="103"/>
                  </a:cubicBezTo>
                  <a:cubicBezTo>
                    <a:pt x="5" y="104"/>
                    <a:pt x="5" y="104"/>
                    <a:pt x="5" y="104"/>
                  </a:cubicBezTo>
                  <a:moveTo>
                    <a:pt x="6" y="81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10" y="77"/>
                    <a:pt x="11" y="77"/>
                  </a:cubicBezTo>
                  <a:cubicBezTo>
                    <a:pt x="10" y="78"/>
                    <a:pt x="9" y="79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6" y="81"/>
                    <a:pt x="6" y="81"/>
                    <a:pt x="6" y="81"/>
                  </a:cubicBezTo>
                  <a:moveTo>
                    <a:pt x="10" y="81"/>
                  </a:moveTo>
                  <a:cubicBezTo>
                    <a:pt x="11" y="80"/>
                    <a:pt x="13" y="78"/>
                    <a:pt x="14" y="76"/>
                  </a:cubicBezTo>
                  <a:cubicBezTo>
                    <a:pt x="15" y="76"/>
                    <a:pt x="16" y="76"/>
                    <a:pt x="17" y="76"/>
                  </a:cubicBezTo>
                  <a:cubicBezTo>
                    <a:pt x="16" y="78"/>
                    <a:pt x="15" y="79"/>
                    <a:pt x="14" y="81"/>
                  </a:cubicBezTo>
                  <a:cubicBezTo>
                    <a:pt x="10" y="81"/>
                    <a:pt x="10" y="81"/>
                    <a:pt x="10" y="81"/>
                  </a:cubicBezTo>
                  <a:moveTo>
                    <a:pt x="73" y="83"/>
                  </a:moveTo>
                  <a:cubicBezTo>
                    <a:pt x="74" y="80"/>
                    <a:pt x="76" y="78"/>
                    <a:pt x="77" y="76"/>
                  </a:cubicBezTo>
                  <a:cubicBezTo>
                    <a:pt x="79" y="76"/>
                    <a:pt x="80" y="76"/>
                    <a:pt x="81" y="76"/>
                  </a:cubicBezTo>
                  <a:cubicBezTo>
                    <a:pt x="81" y="76"/>
                    <a:pt x="82" y="76"/>
                    <a:pt x="83" y="76"/>
                  </a:cubicBezTo>
                  <a:cubicBezTo>
                    <a:pt x="81" y="78"/>
                    <a:pt x="80" y="80"/>
                    <a:pt x="78" y="82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5" y="83"/>
                    <a:pt x="74" y="83"/>
                  </a:cubicBezTo>
                  <a:cubicBezTo>
                    <a:pt x="73" y="83"/>
                    <a:pt x="73" y="83"/>
                    <a:pt x="73" y="83"/>
                  </a:cubicBezTo>
                  <a:moveTo>
                    <a:pt x="71" y="83"/>
                  </a:moveTo>
                  <a:cubicBezTo>
                    <a:pt x="69" y="83"/>
                    <a:pt x="68" y="83"/>
                    <a:pt x="67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0"/>
                    <a:pt x="70" y="78"/>
                    <a:pt x="72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3" y="76"/>
                    <a:pt x="74" y="76"/>
                    <a:pt x="75" y="76"/>
                  </a:cubicBezTo>
                  <a:cubicBezTo>
                    <a:pt x="74" y="78"/>
                    <a:pt x="72" y="80"/>
                    <a:pt x="71" y="82"/>
                  </a:cubicBezTo>
                  <a:cubicBezTo>
                    <a:pt x="71" y="83"/>
                    <a:pt x="71" y="83"/>
                    <a:pt x="71" y="83"/>
                  </a:cubicBezTo>
                  <a:moveTo>
                    <a:pt x="80" y="83"/>
                  </a:moveTo>
                  <a:cubicBezTo>
                    <a:pt x="82" y="80"/>
                    <a:pt x="83" y="78"/>
                    <a:pt x="85" y="76"/>
                  </a:cubicBezTo>
                  <a:cubicBezTo>
                    <a:pt x="87" y="76"/>
                    <a:pt x="89" y="76"/>
                    <a:pt x="91" y="76"/>
                  </a:cubicBezTo>
                  <a:cubicBezTo>
                    <a:pt x="89" y="78"/>
                    <a:pt x="87" y="80"/>
                    <a:pt x="85" y="82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3" y="83"/>
                    <a:pt x="82" y="83"/>
                    <a:pt x="80" y="83"/>
                  </a:cubicBezTo>
                  <a:moveTo>
                    <a:pt x="54" y="83"/>
                  </a:moveTo>
                  <a:cubicBezTo>
                    <a:pt x="54" y="82"/>
                    <a:pt x="54" y="82"/>
                    <a:pt x="54" y="81"/>
                  </a:cubicBezTo>
                  <a:cubicBezTo>
                    <a:pt x="55" y="79"/>
                    <a:pt x="57" y="77"/>
                    <a:pt x="58" y="76"/>
                  </a:cubicBezTo>
                  <a:cubicBezTo>
                    <a:pt x="59" y="76"/>
                    <a:pt x="61" y="76"/>
                    <a:pt x="62" y="76"/>
                  </a:cubicBezTo>
                  <a:cubicBezTo>
                    <a:pt x="61" y="77"/>
                    <a:pt x="59" y="79"/>
                    <a:pt x="59" y="81"/>
                  </a:cubicBezTo>
                  <a:cubicBezTo>
                    <a:pt x="58" y="82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1" y="80"/>
                    <a:pt x="63" y="78"/>
                    <a:pt x="64" y="76"/>
                  </a:cubicBezTo>
                  <a:cubicBezTo>
                    <a:pt x="66" y="76"/>
                    <a:pt x="68" y="76"/>
                    <a:pt x="70" y="76"/>
                  </a:cubicBezTo>
                  <a:cubicBezTo>
                    <a:pt x="68" y="77"/>
                    <a:pt x="66" y="80"/>
                    <a:pt x="65" y="82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4" y="83"/>
                  </a:cubicBezTo>
                  <a:cubicBezTo>
                    <a:pt x="60" y="83"/>
                    <a:pt x="57" y="83"/>
                    <a:pt x="54" y="83"/>
                  </a:cubicBezTo>
                  <a:moveTo>
                    <a:pt x="54" y="78"/>
                  </a:moveTo>
                  <a:cubicBezTo>
                    <a:pt x="54" y="77"/>
                    <a:pt x="54" y="76"/>
                    <a:pt x="54" y="76"/>
                  </a:cubicBezTo>
                  <a:cubicBezTo>
                    <a:pt x="54" y="76"/>
                    <a:pt x="55" y="76"/>
                    <a:pt x="56" y="76"/>
                  </a:cubicBezTo>
                  <a:cubicBezTo>
                    <a:pt x="55" y="76"/>
                    <a:pt x="54" y="77"/>
                    <a:pt x="54" y="78"/>
                  </a:cubicBezTo>
                  <a:moveTo>
                    <a:pt x="87" y="83"/>
                  </a:moveTo>
                  <a:cubicBezTo>
                    <a:pt x="89" y="80"/>
                    <a:pt x="92" y="78"/>
                    <a:pt x="94" y="76"/>
                  </a:cubicBezTo>
                  <a:cubicBezTo>
                    <a:pt x="97" y="76"/>
                    <a:pt x="99" y="76"/>
                    <a:pt x="102" y="75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8" y="82"/>
                    <a:pt x="96" y="83"/>
                    <a:pt x="95" y="83"/>
                  </a:cubicBezTo>
                  <a:cubicBezTo>
                    <a:pt x="96" y="81"/>
                    <a:pt x="97" y="79"/>
                    <a:pt x="98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0" y="77"/>
                    <a:pt x="100" y="77"/>
                    <a:pt x="100" y="76"/>
                  </a:cubicBezTo>
                  <a:cubicBezTo>
                    <a:pt x="100" y="76"/>
                    <a:pt x="100" y="76"/>
                    <a:pt x="99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9" y="76"/>
                    <a:pt x="98" y="76"/>
                    <a:pt x="98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5" y="78"/>
                    <a:pt x="94" y="80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83"/>
                    <a:pt x="88" y="83"/>
                    <a:pt x="87" y="83"/>
                  </a:cubicBezTo>
                  <a:moveTo>
                    <a:pt x="16" y="81"/>
                  </a:moveTo>
                  <a:cubicBezTo>
                    <a:pt x="17" y="79"/>
                    <a:pt x="18" y="77"/>
                    <a:pt x="19" y="75"/>
                  </a:cubicBezTo>
                  <a:cubicBezTo>
                    <a:pt x="20" y="75"/>
                    <a:pt x="21" y="75"/>
                    <a:pt x="22" y="75"/>
                  </a:cubicBezTo>
                  <a:cubicBezTo>
                    <a:pt x="22" y="77"/>
                    <a:pt x="22" y="79"/>
                    <a:pt x="21" y="81"/>
                  </a:cubicBezTo>
                  <a:cubicBezTo>
                    <a:pt x="16" y="81"/>
                    <a:pt x="16" y="81"/>
                    <a:pt x="16" y="81"/>
                  </a:cubicBezTo>
                  <a:moveTo>
                    <a:pt x="4" y="76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7"/>
                    <a:pt x="5" y="68"/>
                    <a:pt x="5" y="69"/>
                  </a:cubicBezTo>
                  <a:cubicBezTo>
                    <a:pt x="5" y="71"/>
                    <a:pt x="5" y="73"/>
                    <a:pt x="5" y="74"/>
                  </a:cubicBezTo>
                  <a:cubicBezTo>
                    <a:pt x="4" y="76"/>
                    <a:pt x="4" y="76"/>
                    <a:pt x="4" y="76"/>
                  </a:cubicBezTo>
                  <a:moveTo>
                    <a:pt x="61" y="52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1" y="50"/>
                    <a:pt x="62" y="49"/>
                    <a:pt x="62" y="48"/>
                  </a:cubicBezTo>
                  <a:cubicBezTo>
                    <a:pt x="62" y="49"/>
                    <a:pt x="62" y="50"/>
                    <a:pt x="61" y="51"/>
                  </a:cubicBezTo>
                  <a:cubicBezTo>
                    <a:pt x="61" y="52"/>
                    <a:pt x="61" y="52"/>
                    <a:pt x="61" y="52"/>
                  </a:cubicBezTo>
                  <a:moveTo>
                    <a:pt x="65" y="52"/>
                  </a:moveTo>
                  <a:cubicBezTo>
                    <a:pt x="64" y="52"/>
                    <a:pt x="64" y="52"/>
                    <a:pt x="63" y="52"/>
                  </a:cubicBezTo>
                  <a:cubicBezTo>
                    <a:pt x="64" y="49"/>
                    <a:pt x="65" y="47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2"/>
                    <a:pt x="69" y="41"/>
                    <a:pt x="71" y="40"/>
                  </a:cubicBezTo>
                  <a:cubicBezTo>
                    <a:pt x="70" y="43"/>
                    <a:pt x="69" y="46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9"/>
                    <a:pt x="66" y="50"/>
                    <a:pt x="65" y="5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moveTo>
                    <a:pt x="112" y="46"/>
                  </a:moveTo>
                  <a:cubicBezTo>
                    <a:pt x="112" y="46"/>
                    <a:pt x="111" y="46"/>
                    <a:pt x="111" y="45"/>
                  </a:cubicBezTo>
                  <a:cubicBezTo>
                    <a:pt x="113" y="43"/>
                    <a:pt x="115" y="41"/>
                    <a:pt x="118" y="38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17" y="42"/>
                    <a:pt x="114" y="44"/>
                    <a:pt x="112" y="46"/>
                  </a:cubicBezTo>
                  <a:moveTo>
                    <a:pt x="109" y="44"/>
                  </a:moveTo>
                  <a:cubicBezTo>
                    <a:pt x="108" y="44"/>
                    <a:pt x="107" y="43"/>
                    <a:pt x="106" y="43"/>
                  </a:cubicBezTo>
                  <a:cubicBezTo>
                    <a:pt x="109" y="40"/>
                    <a:pt x="110" y="38"/>
                    <a:pt x="112" y="35"/>
                  </a:cubicBezTo>
                  <a:cubicBezTo>
                    <a:pt x="113" y="36"/>
                    <a:pt x="115" y="37"/>
                    <a:pt x="116" y="37"/>
                  </a:cubicBezTo>
                  <a:cubicBezTo>
                    <a:pt x="114" y="40"/>
                    <a:pt x="112" y="42"/>
                    <a:pt x="109" y="44"/>
                  </a:cubicBezTo>
                  <a:moveTo>
                    <a:pt x="71" y="45"/>
                  </a:moveTo>
                  <a:cubicBezTo>
                    <a:pt x="72" y="43"/>
                    <a:pt x="73" y="41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5" y="37"/>
                    <a:pt x="77" y="36"/>
                    <a:pt x="79" y="35"/>
                  </a:cubicBezTo>
                  <a:cubicBezTo>
                    <a:pt x="77" y="38"/>
                    <a:pt x="76" y="40"/>
                    <a:pt x="75" y="43"/>
                  </a:cubicBezTo>
                  <a:cubicBezTo>
                    <a:pt x="74" y="43"/>
                    <a:pt x="72" y="44"/>
                    <a:pt x="71" y="45"/>
                  </a:cubicBezTo>
                  <a:moveTo>
                    <a:pt x="105" y="42"/>
                  </a:moveTo>
                  <a:cubicBezTo>
                    <a:pt x="103" y="41"/>
                    <a:pt x="102" y="41"/>
                    <a:pt x="100" y="40"/>
                  </a:cubicBezTo>
                  <a:cubicBezTo>
                    <a:pt x="102" y="38"/>
                    <a:pt x="104" y="35"/>
                    <a:pt x="105" y="33"/>
                  </a:cubicBezTo>
                  <a:cubicBezTo>
                    <a:pt x="107" y="33"/>
                    <a:pt x="109" y="34"/>
                    <a:pt x="110" y="35"/>
                  </a:cubicBezTo>
                  <a:cubicBezTo>
                    <a:pt x="109" y="37"/>
                    <a:pt x="107" y="40"/>
                    <a:pt x="105" y="42"/>
                  </a:cubicBezTo>
                  <a:moveTo>
                    <a:pt x="78" y="41"/>
                  </a:moveTo>
                  <a:cubicBezTo>
                    <a:pt x="79" y="39"/>
                    <a:pt x="80" y="37"/>
                    <a:pt x="81" y="3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4"/>
                    <a:pt x="84" y="33"/>
                    <a:pt x="85" y="33"/>
                  </a:cubicBezTo>
                  <a:cubicBezTo>
                    <a:pt x="86" y="33"/>
                    <a:pt x="87" y="33"/>
                    <a:pt x="87" y="33"/>
                  </a:cubicBezTo>
                  <a:cubicBezTo>
                    <a:pt x="86" y="35"/>
                    <a:pt x="85" y="37"/>
                    <a:pt x="83" y="40"/>
                  </a:cubicBezTo>
                  <a:cubicBezTo>
                    <a:pt x="81" y="40"/>
                    <a:pt x="79" y="41"/>
                    <a:pt x="78" y="41"/>
                  </a:cubicBezTo>
                  <a:moveTo>
                    <a:pt x="98" y="40"/>
                  </a:moveTo>
                  <a:cubicBezTo>
                    <a:pt x="97" y="39"/>
                    <a:pt x="95" y="39"/>
                    <a:pt x="94" y="39"/>
                  </a:cubicBezTo>
                  <a:cubicBezTo>
                    <a:pt x="95" y="37"/>
                    <a:pt x="97" y="35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0" y="32"/>
                    <a:pt x="102" y="32"/>
                    <a:pt x="103" y="33"/>
                  </a:cubicBezTo>
                  <a:cubicBezTo>
                    <a:pt x="102" y="35"/>
                    <a:pt x="100" y="38"/>
                    <a:pt x="98" y="40"/>
                  </a:cubicBezTo>
                  <a:moveTo>
                    <a:pt x="86" y="39"/>
                  </a:moveTo>
                  <a:cubicBezTo>
                    <a:pt x="87" y="37"/>
                    <a:pt x="89" y="35"/>
                    <a:pt x="90" y="32"/>
                  </a:cubicBezTo>
                  <a:cubicBezTo>
                    <a:pt x="92" y="32"/>
                    <a:pt x="94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7"/>
                    <a:pt x="91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89" y="39"/>
                    <a:pt x="88" y="39"/>
                  </a:cubicBezTo>
                  <a:cubicBezTo>
                    <a:pt x="87" y="39"/>
                    <a:pt x="86" y="39"/>
                    <a:pt x="86" y="39"/>
                  </a:cubicBezTo>
                  <a:moveTo>
                    <a:pt x="27" y="56"/>
                  </a:moveTo>
                  <a:cubicBezTo>
                    <a:pt x="28" y="56"/>
                    <a:pt x="28" y="55"/>
                    <a:pt x="29" y="54"/>
                  </a:cubicBezTo>
                  <a:cubicBezTo>
                    <a:pt x="33" y="40"/>
                    <a:pt x="43" y="21"/>
                    <a:pt x="68" y="9"/>
                  </a:cubicBezTo>
                  <a:cubicBezTo>
                    <a:pt x="76" y="5"/>
                    <a:pt x="84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103" y="4"/>
                    <a:pt x="112" y="6"/>
                    <a:pt x="121" y="10"/>
                  </a:cubicBezTo>
                  <a:cubicBezTo>
                    <a:pt x="120" y="15"/>
                    <a:pt x="120" y="19"/>
                    <a:pt x="120" y="24"/>
                  </a:cubicBezTo>
                  <a:cubicBezTo>
                    <a:pt x="120" y="28"/>
                    <a:pt x="120" y="32"/>
                    <a:pt x="120" y="35"/>
                  </a:cubicBezTo>
                  <a:cubicBezTo>
                    <a:pt x="113" y="30"/>
                    <a:pt x="104" y="28"/>
                    <a:pt x="96" y="28"/>
                  </a:cubicBezTo>
                  <a:cubicBezTo>
                    <a:pt x="92" y="28"/>
                    <a:pt x="88" y="28"/>
                    <a:pt x="84" y="29"/>
                  </a:cubicBezTo>
                  <a:cubicBezTo>
                    <a:pt x="72" y="32"/>
                    <a:pt x="61" y="41"/>
                    <a:pt x="55" y="53"/>
                  </a:cubicBezTo>
                  <a:cubicBezTo>
                    <a:pt x="55" y="54"/>
                    <a:pt x="55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3" y="56"/>
                    <a:pt x="69" y="56"/>
                    <a:pt x="75" y="56"/>
                  </a:cubicBezTo>
                  <a:cubicBezTo>
                    <a:pt x="83" y="57"/>
                    <a:pt x="89" y="57"/>
                    <a:pt x="102" y="57"/>
                  </a:cubicBezTo>
                  <a:cubicBezTo>
                    <a:pt x="103" y="61"/>
                    <a:pt x="103" y="67"/>
                    <a:pt x="103" y="72"/>
                  </a:cubicBezTo>
                  <a:cubicBezTo>
                    <a:pt x="95" y="72"/>
                    <a:pt x="88" y="72"/>
                    <a:pt x="81" y="72"/>
                  </a:cubicBezTo>
                  <a:cubicBezTo>
                    <a:pt x="71" y="72"/>
                    <a:pt x="6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5"/>
                    <a:pt x="50" y="77"/>
                    <a:pt x="50" y="79"/>
                  </a:cubicBezTo>
                  <a:cubicBezTo>
                    <a:pt x="50" y="81"/>
                    <a:pt x="50" y="83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6"/>
                    <a:pt x="51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5" y="87"/>
                    <a:pt x="59" y="87"/>
                    <a:pt x="64" y="87"/>
                  </a:cubicBezTo>
                  <a:cubicBezTo>
                    <a:pt x="67" y="87"/>
                    <a:pt x="70" y="87"/>
                    <a:pt x="74" y="87"/>
                  </a:cubicBezTo>
                  <a:cubicBezTo>
                    <a:pt x="80" y="87"/>
                    <a:pt x="87" y="87"/>
                    <a:pt x="92" y="87"/>
                  </a:cubicBezTo>
                  <a:cubicBezTo>
                    <a:pt x="97" y="86"/>
                    <a:pt x="100" y="86"/>
                    <a:pt x="103" y="86"/>
                  </a:cubicBezTo>
                  <a:cubicBezTo>
                    <a:pt x="104" y="90"/>
                    <a:pt x="104" y="95"/>
                    <a:pt x="105" y="100"/>
                  </a:cubicBezTo>
                  <a:cubicBezTo>
                    <a:pt x="94" y="100"/>
                    <a:pt x="86" y="100"/>
                    <a:pt x="78" y="100"/>
                  </a:cubicBezTo>
                  <a:cubicBezTo>
                    <a:pt x="72" y="100"/>
                    <a:pt x="65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4" y="101"/>
                    <a:pt x="54" y="102"/>
                  </a:cubicBezTo>
                  <a:cubicBezTo>
                    <a:pt x="54" y="102"/>
                    <a:pt x="54" y="103"/>
                    <a:pt x="54" y="103"/>
                  </a:cubicBezTo>
                  <a:cubicBezTo>
                    <a:pt x="55" y="108"/>
                    <a:pt x="57" y="112"/>
                    <a:pt x="60" y="116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8"/>
                    <a:pt x="61" y="118"/>
                    <a:pt x="62" y="118"/>
                  </a:cubicBezTo>
                  <a:cubicBezTo>
                    <a:pt x="64" y="121"/>
                    <a:pt x="66" y="124"/>
                    <a:pt x="69" y="127"/>
                  </a:cubicBezTo>
                  <a:cubicBezTo>
                    <a:pt x="75" y="133"/>
                    <a:pt x="8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0" y="136"/>
                    <a:pt x="106" y="135"/>
                    <a:pt x="111" y="134"/>
                  </a:cubicBezTo>
                  <a:cubicBezTo>
                    <a:pt x="115" y="132"/>
                    <a:pt x="118" y="130"/>
                    <a:pt x="121" y="127"/>
                  </a:cubicBezTo>
                  <a:cubicBezTo>
                    <a:pt x="121" y="135"/>
                    <a:pt x="121" y="143"/>
                    <a:pt x="122" y="151"/>
                  </a:cubicBezTo>
                  <a:cubicBezTo>
                    <a:pt x="115" y="154"/>
                    <a:pt x="106" y="156"/>
                    <a:pt x="97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80" y="156"/>
                    <a:pt x="62" y="150"/>
                    <a:pt x="53" y="143"/>
                  </a:cubicBezTo>
                  <a:cubicBezTo>
                    <a:pt x="40" y="133"/>
                    <a:pt x="31" y="118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1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2" y="100"/>
                    <a:pt x="16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9" y="101"/>
                  </a:cubicBezTo>
                  <a:cubicBezTo>
                    <a:pt x="9" y="100"/>
                    <a:pt x="9" y="99"/>
                    <a:pt x="9" y="98"/>
                  </a:cubicBezTo>
                  <a:cubicBezTo>
                    <a:pt x="9" y="95"/>
                    <a:pt x="9" y="93"/>
                    <a:pt x="10" y="90"/>
                  </a:cubicBezTo>
                  <a:cubicBezTo>
                    <a:pt x="14" y="89"/>
                    <a:pt x="18" y="89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4" y="88"/>
                    <a:pt x="25" y="88"/>
                    <a:pt x="25" y="86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79"/>
                    <a:pt x="25" y="76"/>
                    <a:pt x="26" y="73"/>
                  </a:cubicBezTo>
                  <a:cubicBezTo>
                    <a:pt x="26" y="72"/>
                    <a:pt x="25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18" y="71"/>
                    <a:pt x="13" y="72"/>
                    <a:pt x="9" y="73"/>
                  </a:cubicBezTo>
                  <a:cubicBezTo>
                    <a:pt x="9" y="72"/>
                    <a:pt x="9" y="70"/>
                    <a:pt x="9" y="69"/>
                  </a:cubicBezTo>
                  <a:cubicBezTo>
                    <a:pt x="9" y="65"/>
                    <a:pt x="9" y="60"/>
                    <a:pt x="10" y="57"/>
                  </a:cubicBezTo>
                  <a:cubicBezTo>
                    <a:pt x="16" y="56"/>
                    <a:pt x="21" y="56"/>
                    <a:pt x="26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moveTo>
                    <a:pt x="93" y="0"/>
                  </a:moveTo>
                  <a:cubicBezTo>
                    <a:pt x="84" y="0"/>
                    <a:pt x="75" y="2"/>
                    <a:pt x="66" y="6"/>
                  </a:cubicBezTo>
                  <a:cubicBezTo>
                    <a:pt x="41" y="18"/>
                    <a:pt x="30" y="37"/>
                    <a:pt x="25" y="52"/>
                  </a:cubicBezTo>
                  <a:cubicBezTo>
                    <a:pt x="20" y="52"/>
                    <a:pt x="14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7" y="85"/>
                    <a:pt x="12" y="86"/>
                    <a:pt x="8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4" y="129"/>
                    <a:pt x="29" y="142"/>
                    <a:pt x="40" y="153"/>
                  </a:cubicBezTo>
                  <a:cubicBezTo>
                    <a:pt x="53" y="165"/>
                    <a:pt x="72" y="176"/>
                    <a:pt x="102" y="176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8" y="176"/>
                    <a:pt x="115" y="175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1"/>
                    <a:pt x="124" y="169"/>
                    <a:pt x="124" y="168"/>
                  </a:cubicBezTo>
                  <a:cubicBezTo>
                    <a:pt x="124" y="163"/>
                    <a:pt x="125" y="158"/>
                    <a:pt x="125" y="153"/>
                  </a:cubicBezTo>
                  <a:cubicBezTo>
                    <a:pt x="125" y="153"/>
                    <a:pt x="126" y="152"/>
                    <a:pt x="126" y="152"/>
                  </a:cubicBezTo>
                  <a:cubicBezTo>
                    <a:pt x="125" y="142"/>
                    <a:pt x="125" y="133"/>
                    <a:pt x="125" y="12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5" y="121"/>
                    <a:pt x="124" y="121"/>
                    <a:pt x="12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2" y="120"/>
                    <a:pt x="122" y="121"/>
                    <a:pt x="121" y="121"/>
                  </a:cubicBezTo>
                  <a:cubicBezTo>
                    <a:pt x="119" y="125"/>
                    <a:pt x="115" y="128"/>
                    <a:pt x="110" y="130"/>
                  </a:cubicBezTo>
                  <a:cubicBezTo>
                    <a:pt x="105" y="132"/>
                    <a:pt x="100" y="132"/>
                    <a:pt x="94" y="13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85" y="132"/>
                    <a:pt x="77" y="129"/>
                    <a:pt x="71" y="124"/>
                  </a:cubicBezTo>
                  <a:cubicBezTo>
                    <a:pt x="69" y="122"/>
                    <a:pt x="68" y="120"/>
                    <a:pt x="66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3" y="118"/>
                    <a:pt x="104" y="118"/>
                    <a:pt x="104" y="117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95"/>
                    <a:pt x="108" y="89"/>
                    <a:pt x="106" y="83"/>
                  </a:cubicBezTo>
                  <a:cubicBezTo>
                    <a:pt x="106" y="83"/>
                    <a:pt x="105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68"/>
                    <a:pt x="107" y="60"/>
                    <a:pt x="105" y="54"/>
                  </a:cubicBezTo>
                  <a:cubicBezTo>
                    <a:pt x="105" y="53"/>
                    <a:pt x="104" y="53"/>
                    <a:pt x="103" y="53"/>
                  </a:cubicBezTo>
                  <a:cubicBezTo>
                    <a:pt x="90" y="53"/>
                    <a:pt x="83" y="53"/>
                    <a:pt x="76" y="52"/>
                  </a:cubicBezTo>
                  <a:cubicBezTo>
                    <a:pt x="73" y="52"/>
                    <a:pt x="71" y="52"/>
                    <a:pt x="69" y="52"/>
                  </a:cubicBezTo>
                  <a:cubicBezTo>
                    <a:pt x="74" y="47"/>
                    <a:pt x="81" y="43"/>
                    <a:pt x="88" y="43"/>
                  </a:cubicBezTo>
                  <a:cubicBezTo>
                    <a:pt x="89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8" y="43"/>
                    <a:pt x="106" y="45"/>
                    <a:pt x="111" y="50"/>
                  </a:cubicBezTo>
                  <a:cubicBezTo>
                    <a:pt x="111" y="51"/>
                    <a:pt x="112" y="51"/>
                    <a:pt x="112" y="51"/>
                  </a:cubicBezTo>
                  <a:cubicBezTo>
                    <a:pt x="112" y="51"/>
                    <a:pt x="113" y="51"/>
                    <a:pt x="113" y="50"/>
                  </a:cubicBezTo>
                  <a:cubicBezTo>
                    <a:pt x="117" y="47"/>
                    <a:pt x="120" y="45"/>
                    <a:pt x="123" y="42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0"/>
                    <a:pt x="124" y="39"/>
                  </a:cubicBezTo>
                  <a:cubicBezTo>
                    <a:pt x="124" y="34"/>
                    <a:pt x="124" y="29"/>
                    <a:pt x="124" y="24"/>
                  </a:cubicBezTo>
                  <a:cubicBezTo>
                    <a:pt x="124" y="19"/>
                    <a:pt x="124" y="14"/>
                    <a:pt x="125" y="9"/>
                  </a:cubicBezTo>
                  <a:cubicBezTo>
                    <a:pt x="125" y="8"/>
                    <a:pt x="124" y="8"/>
                    <a:pt x="124" y="7"/>
                  </a:cubicBezTo>
                  <a:cubicBezTo>
                    <a:pt x="114" y="2"/>
                    <a:pt x="104" y="0"/>
                    <a:pt x="9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3" name="Freeform 877"/>
            <p:cNvSpPr>
              <a:spLocks noEditPoints="1"/>
            </p:cNvSpPr>
            <p:nvPr/>
          </p:nvSpPr>
          <p:spPr bwMode="auto">
            <a:xfrm>
              <a:off x="3565" y="707"/>
              <a:ext cx="609" cy="253"/>
            </a:xfrm>
            <a:custGeom>
              <a:avLst/>
              <a:gdLst>
                <a:gd name="T0" fmla="*/ 16 w 257"/>
                <a:gd name="T1" fmla="*/ 100 h 107"/>
                <a:gd name="T2" fmla="*/ 181 w 257"/>
                <a:gd name="T3" fmla="*/ 95 h 107"/>
                <a:gd name="T4" fmla="*/ 9 w 257"/>
                <a:gd name="T5" fmla="*/ 94 h 107"/>
                <a:gd name="T6" fmla="*/ 19 w 257"/>
                <a:gd name="T7" fmla="*/ 95 h 107"/>
                <a:gd name="T8" fmla="*/ 4 w 257"/>
                <a:gd name="T9" fmla="*/ 90 h 107"/>
                <a:gd name="T10" fmla="*/ 8 w 257"/>
                <a:gd name="T11" fmla="*/ 93 h 107"/>
                <a:gd name="T12" fmla="*/ 169 w 257"/>
                <a:gd name="T13" fmla="*/ 87 h 107"/>
                <a:gd name="T14" fmla="*/ 6 w 257"/>
                <a:gd name="T15" fmla="*/ 86 h 107"/>
                <a:gd name="T16" fmla="*/ 181 w 257"/>
                <a:gd name="T17" fmla="*/ 86 h 107"/>
                <a:gd name="T18" fmla="*/ 177 w 257"/>
                <a:gd name="T19" fmla="*/ 81 h 107"/>
                <a:gd name="T20" fmla="*/ 241 w 257"/>
                <a:gd name="T21" fmla="*/ 76 h 107"/>
                <a:gd name="T22" fmla="*/ 168 w 257"/>
                <a:gd name="T23" fmla="*/ 76 h 107"/>
                <a:gd name="T24" fmla="*/ 180 w 257"/>
                <a:gd name="T25" fmla="*/ 79 h 107"/>
                <a:gd name="T26" fmla="*/ 179 w 257"/>
                <a:gd name="T27" fmla="*/ 66 h 107"/>
                <a:gd name="T28" fmla="*/ 156 w 257"/>
                <a:gd name="T29" fmla="*/ 67 h 107"/>
                <a:gd name="T30" fmla="*/ 59 w 257"/>
                <a:gd name="T31" fmla="*/ 65 h 107"/>
                <a:gd name="T32" fmla="*/ 25 w 257"/>
                <a:gd name="T33" fmla="*/ 94 h 107"/>
                <a:gd name="T34" fmla="*/ 25 w 257"/>
                <a:gd name="T35" fmla="*/ 93 h 107"/>
                <a:gd name="T36" fmla="*/ 166 w 257"/>
                <a:gd name="T37" fmla="*/ 60 h 107"/>
                <a:gd name="T38" fmla="*/ 153 w 257"/>
                <a:gd name="T39" fmla="*/ 66 h 107"/>
                <a:gd name="T40" fmla="*/ 164 w 257"/>
                <a:gd name="T41" fmla="*/ 58 h 107"/>
                <a:gd name="T42" fmla="*/ 142 w 257"/>
                <a:gd name="T43" fmla="*/ 61 h 107"/>
                <a:gd name="T44" fmla="*/ 141 w 257"/>
                <a:gd name="T45" fmla="*/ 61 h 107"/>
                <a:gd name="T46" fmla="*/ 67 w 257"/>
                <a:gd name="T47" fmla="*/ 67 h 107"/>
                <a:gd name="T48" fmla="*/ 116 w 257"/>
                <a:gd name="T49" fmla="*/ 57 h 107"/>
                <a:gd name="T50" fmla="*/ 76 w 257"/>
                <a:gd name="T51" fmla="*/ 63 h 107"/>
                <a:gd name="T52" fmla="*/ 88 w 257"/>
                <a:gd name="T53" fmla="*/ 60 h 107"/>
                <a:gd name="T54" fmla="*/ 87 w 257"/>
                <a:gd name="T55" fmla="*/ 60 h 107"/>
                <a:gd name="T56" fmla="*/ 118 w 257"/>
                <a:gd name="T57" fmla="*/ 50 h 107"/>
                <a:gd name="T58" fmla="*/ 179 w 257"/>
                <a:gd name="T59" fmla="*/ 25 h 107"/>
                <a:gd name="T60" fmla="*/ 179 w 257"/>
                <a:gd name="T61" fmla="*/ 25 h 107"/>
                <a:gd name="T62" fmla="*/ 172 w 257"/>
                <a:gd name="T63" fmla="*/ 13 h 107"/>
                <a:gd name="T64" fmla="*/ 181 w 257"/>
                <a:gd name="T65" fmla="*/ 29 h 107"/>
                <a:gd name="T66" fmla="*/ 185 w 257"/>
                <a:gd name="T67" fmla="*/ 94 h 107"/>
                <a:gd name="T68" fmla="*/ 182 w 257"/>
                <a:gd name="T69" fmla="*/ 63 h 107"/>
                <a:gd name="T70" fmla="*/ 58 w 257"/>
                <a:gd name="T71" fmla="*/ 61 h 107"/>
                <a:gd name="T72" fmla="*/ 11 w 257"/>
                <a:gd name="T73" fmla="*/ 81 h 107"/>
                <a:gd name="T74" fmla="*/ 129 w 257"/>
                <a:gd name="T75" fmla="*/ 18 h 107"/>
                <a:gd name="T76" fmla="*/ 180 w 257"/>
                <a:gd name="T77" fmla="*/ 29 h 107"/>
                <a:gd name="T78" fmla="*/ 181 w 257"/>
                <a:gd name="T79" fmla="*/ 5 h 107"/>
                <a:gd name="T80" fmla="*/ 168 w 257"/>
                <a:gd name="T81" fmla="*/ 9 h 107"/>
                <a:gd name="T82" fmla="*/ 52 w 257"/>
                <a:gd name="T83" fmla="*/ 37 h 107"/>
                <a:gd name="T84" fmla="*/ 0 w 257"/>
                <a:gd name="T85" fmla="*/ 89 h 107"/>
                <a:gd name="T86" fmla="*/ 17 w 257"/>
                <a:gd name="T87" fmla="*/ 104 h 107"/>
                <a:gd name="T88" fmla="*/ 111 w 257"/>
                <a:gd name="T89" fmla="*/ 61 h 107"/>
                <a:gd name="T90" fmla="*/ 166 w 257"/>
                <a:gd name="T91" fmla="*/ 105 h 107"/>
                <a:gd name="T92" fmla="*/ 167 w 257"/>
                <a:gd name="T93" fmla="*/ 106 h 107"/>
                <a:gd name="T94" fmla="*/ 168 w 257"/>
                <a:gd name="T95" fmla="*/ 107 h 107"/>
                <a:gd name="T96" fmla="*/ 169 w 257"/>
                <a:gd name="T97" fmla="*/ 107 h 107"/>
                <a:gd name="T98" fmla="*/ 235 w 257"/>
                <a:gd name="T99" fmla="*/ 84 h 107"/>
                <a:gd name="T100" fmla="*/ 257 w 257"/>
                <a:gd name="T101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7" h="107">
                  <a:moveTo>
                    <a:pt x="16" y="100"/>
                  </a:moveTo>
                  <a:cubicBezTo>
                    <a:pt x="16" y="100"/>
                    <a:pt x="15" y="99"/>
                    <a:pt x="14" y="98"/>
                  </a:cubicBezTo>
                  <a:cubicBezTo>
                    <a:pt x="15" y="98"/>
                    <a:pt x="17" y="98"/>
                    <a:pt x="18" y="97"/>
                  </a:cubicBezTo>
                  <a:cubicBezTo>
                    <a:pt x="17" y="98"/>
                    <a:pt x="17" y="99"/>
                    <a:pt x="16" y="100"/>
                  </a:cubicBezTo>
                  <a:moveTo>
                    <a:pt x="170" y="102"/>
                  </a:moveTo>
                  <a:cubicBezTo>
                    <a:pt x="170" y="100"/>
                    <a:pt x="169" y="97"/>
                    <a:pt x="169" y="95"/>
                  </a:cubicBezTo>
                  <a:cubicBezTo>
                    <a:pt x="173" y="95"/>
                    <a:pt x="177" y="95"/>
                    <a:pt x="181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7"/>
                    <a:pt x="173" y="100"/>
                    <a:pt x="170" y="102"/>
                  </a:cubicBezTo>
                  <a:moveTo>
                    <a:pt x="13" y="97"/>
                  </a:moveTo>
                  <a:cubicBezTo>
                    <a:pt x="12" y="96"/>
                    <a:pt x="11" y="95"/>
                    <a:pt x="10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2" y="94"/>
                    <a:pt x="14" y="93"/>
                    <a:pt x="16" y="91"/>
                  </a:cubicBezTo>
                  <a:cubicBezTo>
                    <a:pt x="17" y="92"/>
                    <a:pt x="18" y="92"/>
                    <a:pt x="19" y="93"/>
                  </a:cubicBezTo>
                  <a:cubicBezTo>
                    <a:pt x="19" y="93"/>
                    <a:pt x="20" y="93"/>
                    <a:pt x="20" y="94"/>
                  </a:cubicBezTo>
                  <a:cubicBezTo>
                    <a:pt x="20" y="94"/>
                    <a:pt x="20" y="95"/>
                    <a:pt x="19" y="95"/>
                  </a:cubicBezTo>
                  <a:cubicBezTo>
                    <a:pt x="17" y="96"/>
                    <a:pt x="15" y="96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moveTo>
                    <a:pt x="8" y="93"/>
                  </a:moveTo>
                  <a:cubicBezTo>
                    <a:pt x="6" y="92"/>
                    <a:pt x="5" y="91"/>
                    <a:pt x="4" y="90"/>
                  </a:cubicBezTo>
                  <a:cubicBezTo>
                    <a:pt x="7" y="89"/>
                    <a:pt x="9" y="88"/>
                    <a:pt x="12" y="87"/>
                  </a:cubicBezTo>
                  <a:cubicBezTo>
                    <a:pt x="12" y="88"/>
                    <a:pt x="13" y="89"/>
                    <a:pt x="14" y="90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3" y="91"/>
                    <a:pt x="10" y="92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moveTo>
                    <a:pt x="181" y="93"/>
                  </a:moveTo>
                  <a:cubicBezTo>
                    <a:pt x="177" y="93"/>
                    <a:pt x="173" y="93"/>
                    <a:pt x="169" y="93"/>
                  </a:cubicBezTo>
                  <a:cubicBezTo>
                    <a:pt x="169" y="91"/>
                    <a:pt x="169" y="89"/>
                    <a:pt x="169" y="87"/>
                  </a:cubicBezTo>
                  <a:cubicBezTo>
                    <a:pt x="173" y="87"/>
                    <a:pt x="177" y="87"/>
                    <a:pt x="181" y="88"/>
                  </a:cubicBezTo>
                  <a:cubicBezTo>
                    <a:pt x="181" y="89"/>
                    <a:pt x="181" y="91"/>
                    <a:pt x="181" y="93"/>
                  </a:cubicBezTo>
                  <a:moveTo>
                    <a:pt x="5" y="88"/>
                  </a:moveTo>
                  <a:cubicBezTo>
                    <a:pt x="5" y="87"/>
                    <a:pt x="5" y="87"/>
                    <a:pt x="6" y="86"/>
                  </a:cubicBezTo>
                  <a:cubicBezTo>
                    <a:pt x="6" y="85"/>
                    <a:pt x="7" y="84"/>
                    <a:pt x="8" y="83"/>
                  </a:cubicBezTo>
                  <a:cubicBezTo>
                    <a:pt x="8" y="84"/>
                    <a:pt x="9" y="85"/>
                    <a:pt x="10" y="86"/>
                  </a:cubicBezTo>
                  <a:cubicBezTo>
                    <a:pt x="8" y="87"/>
                    <a:pt x="6" y="87"/>
                    <a:pt x="5" y="88"/>
                  </a:cubicBezTo>
                  <a:moveTo>
                    <a:pt x="181" y="86"/>
                  </a:moveTo>
                  <a:cubicBezTo>
                    <a:pt x="177" y="85"/>
                    <a:pt x="173" y="85"/>
                    <a:pt x="170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4"/>
                    <a:pt x="168" y="83"/>
                    <a:pt x="168" y="82"/>
                  </a:cubicBezTo>
                  <a:cubicBezTo>
                    <a:pt x="171" y="81"/>
                    <a:pt x="174" y="81"/>
                    <a:pt x="177" y="81"/>
                  </a:cubicBezTo>
                  <a:cubicBezTo>
                    <a:pt x="178" y="81"/>
                    <a:pt x="179" y="81"/>
                    <a:pt x="180" y="81"/>
                  </a:cubicBezTo>
                  <a:cubicBezTo>
                    <a:pt x="181" y="82"/>
                    <a:pt x="181" y="84"/>
                    <a:pt x="181" y="86"/>
                  </a:cubicBezTo>
                  <a:moveTo>
                    <a:pt x="214" y="86"/>
                  </a:moveTo>
                  <a:cubicBezTo>
                    <a:pt x="223" y="82"/>
                    <a:pt x="233" y="79"/>
                    <a:pt x="241" y="76"/>
                  </a:cubicBezTo>
                  <a:cubicBezTo>
                    <a:pt x="239" y="78"/>
                    <a:pt x="236" y="79"/>
                    <a:pt x="234" y="81"/>
                  </a:cubicBezTo>
                  <a:cubicBezTo>
                    <a:pt x="227" y="82"/>
                    <a:pt x="220" y="84"/>
                    <a:pt x="214" y="86"/>
                  </a:cubicBezTo>
                  <a:moveTo>
                    <a:pt x="168" y="80"/>
                  </a:moveTo>
                  <a:cubicBezTo>
                    <a:pt x="168" y="79"/>
                    <a:pt x="168" y="78"/>
                    <a:pt x="168" y="76"/>
                  </a:cubicBezTo>
                  <a:cubicBezTo>
                    <a:pt x="168" y="76"/>
                    <a:pt x="168" y="75"/>
                    <a:pt x="168" y="75"/>
                  </a:cubicBezTo>
                  <a:cubicBezTo>
                    <a:pt x="172" y="75"/>
                    <a:pt x="176" y="74"/>
                    <a:pt x="180" y="74"/>
                  </a:cubicBezTo>
                  <a:cubicBezTo>
                    <a:pt x="180" y="75"/>
                    <a:pt x="180" y="76"/>
                    <a:pt x="180" y="77"/>
                  </a:cubicBezTo>
                  <a:cubicBezTo>
                    <a:pt x="180" y="78"/>
                    <a:pt x="180" y="79"/>
                    <a:pt x="180" y="79"/>
                  </a:cubicBezTo>
                  <a:cubicBezTo>
                    <a:pt x="179" y="79"/>
                    <a:pt x="178" y="79"/>
                    <a:pt x="177" y="79"/>
                  </a:cubicBezTo>
                  <a:cubicBezTo>
                    <a:pt x="174" y="79"/>
                    <a:pt x="171" y="79"/>
                    <a:pt x="168" y="80"/>
                  </a:cubicBezTo>
                  <a:moveTo>
                    <a:pt x="168" y="73"/>
                  </a:moveTo>
                  <a:cubicBezTo>
                    <a:pt x="172" y="71"/>
                    <a:pt x="176" y="68"/>
                    <a:pt x="179" y="66"/>
                  </a:cubicBezTo>
                  <a:cubicBezTo>
                    <a:pt x="179" y="68"/>
                    <a:pt x="180" y="70"/>
                    <a:pt x="180" y="72"/>
                  </a:cubicBezTo>
                  <a:cubicBezTo>
                    <a:pt x="176" y="72"/>
                    <a:pt x="172" y="73"/>
                    <a:pt x="168" y="73"/>
                  </a:cubicBezTo>
                  <a:moveTo>
                    <a:pt x="165" y="71"/>
                  </a:moveTo>
                  <a:cubicBezTo>
                    <a:pt x="162" y="69"/>
                    <a:pt x="159" y="68"/>
                    <a:pt x="156" y="67"/>
                  </a:cubicBezTo>
                  <a:cubicBezTo>
                    <a:pt x="162" y="66"/>
                    <a:pt x="168" y="65"/>
                    <a:pt x="174" y="65"/>
                  </a:cubicBezTo>
                  <a:cubicBezTo>
                    <a:pt x="171" y="67"/>
                    <a:pt x="168" y="69"/>
                    <a:pt x="165" y="71"/>
                  </a:cubicBezTo>
                  <a:moveTo>
                    <a:pt x="25" y="93"/>
                  </a:moveTo>
                  <a:cubicBezTo>
                    <a:pt x="32" y="84"/>
                    <a:pt x="43" y="73"/>
                    <a:pt x="59" y="65"/>
                  </a:cubicBezTo>
                  <a:cubicBezTo>
                    <a:pt x="60" y="64"/>
                    <a:pt x="61" y="64"/>
                    <a:pt x="62" y="63"/>
                  </a:cubicBezTo>
                  <a:cubicBezTo>
                    <a:pt x="54" y="70"/>
                    <a:pt x="45" y="77"/>
                    <a:pt x="39" y="84"/>
                  </a:cubicBezTo>
                  <a:cubicBezTo>
                    <a:pt x="34" y="87"/>
                    <a:pt x="29" y="91"/>
                    <a:pt x="24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moveTo>
                    <a:pt x="153" y="66"/>
                  </a:moveTo>
                  <a:cubicBezTo>
                    <a:pt x="151" y="65"/>
                    <a:pt x="148" y="64"/>
                    <a:pt x="145" y="63"/>
                  </a:cubicBezTo>
                  <a:cubicBezTo>
                    <a:pt x="149" y="63"/>
                    <a:pt x="152" y="62"/>
                    <a:pt x="155" y="62"/>
                  </a:cubicBezTo>
                  <a:cubicBezTo>
                    <a:pt x="158" y="61"/>
                    <a:pt x="162" y="60"/>
                    <a:pt x="166" y="60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70" y="61"/>
                    <a:pt x="173" y="62"/>
                    <a:pt x="176" y="63"/>
                  </a:cubicBezTo>
                  <a:cubicBezTo>
                    <a:pt x="168" y="63"/>
                    <a:pt x="161" y="64"/>
                    <a:pt x="154" y="65"/>
                  </a:cubicBezTo>
                  <a:cubicBezTo>
                    <a:pt x="153" y="66"/>
                    <a:pt x="153" y="66"/>
                    <a:pt x="153" y="66"/>
                  </a:cubicBezTo>
                  <a:moveTo>
                    <a:pt x="141" y="61"/>
                  </a:moveTo>
                  <a:cubicBezTo>
                    <a:pt x="138" y="61"/>
                    <a:pt x="135" y="60"/>
                    <a:pt x="132" y="59"/>
                  </a:cubicBezTo>
                  <a:cubicBezTo>
                    <a:pt x="139" y="58"/>
                    <a:pt x="145" y="56"/>
                    <a:pt x="152" y="54"/>
                  </a:cubicBezTo>
                  <a:cubicBezTo>
                    <a:pt x="156" y="55"/>
                    <a:pt x="160" y="57"/>
                    <a:pt x="164" y="58"/>
                  </a:cubicBezTo>
                  <a:cubicBezTo>
                    <a:pt x="161" y="59"/>
                    <a:pt x="157" y="59"/>
                    <a:pt x="154" y="60"/>
                  </a:cubicBezTo>
                  <a:cubicBezTo>
                    <a:pt x="151" y="60"/>
                    <a:pt x="147" y="61"/>
                    <a:pt x="144" y="61"/>
                  </a:cubicBezTo>
                  <a:cubicBezTo>
                    <a:pt x="143" y="61"/>
                    <a:pt x="143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moveTo>
                    <a:pt x="50" y="76"/>
                  </a:moveTo>
                  <a:cubicBezTo>
                    <a:pt x="56" y="70"/>
                    <a:pt x="64" y="64"/>
                    <a:pt x="70" y="60"/>
                  </a:cubicBezTo>
                  <a:cubicBezTo>
                    <a:pt x="76" y="57"/>
                    <a:pt x="82" y="55"/>
                    <a:pt x="89" y="53"/>
                  </a:cubicBezTo>
                  <a:cubicBezTo>
                    <a:pt x="82" y="58"/>
                    <a:pt x="74" y="63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1" y="70"/>
                    <a:pt x="55" y="73"/>
                    <a:pt x="50" y="76"/>
                  </a:cubicBezTo>
                  <a:moveTo>
                    <a:pt x="128" y="59"/>
                  </a:moveTo>
                  <a:cubicBezTo>
                    <a:pt x="124" y="58"/>
                    <a:pt x="120" y="58"/>
                    <a:pt x="116" y="57"/>
                  </a:cubicBezTo>
                  <a:cubicBezTo>
                    <a:pt x="122" y="55"/>
                    <a:pt x="127" y="53"/>
                    <a:pt x="133" y="51"/>
                  </a:cubicBezTo>
                  <a:cubicBezTo>
                    <a:pt x="138" y="51"/>
                    <a:pt x="143" y="52"/>
                    <a:pt x="148" y="53"/>
                  </a:cubicBezTo>
                  <a:cubicBezTo>
                    <a:pt x="141" y="55"/>
                    <a:pt x="135" y="57"/>
                    <a:pt x="128" y="59"/>
                  </a:cubicBezTo>
                  <a:moveTo>
                    <a:pt x="76" y="63"/>
                  </a:moveTo>
                  <a:cubicBezTo>
                    <a:pt x="83" y="60"/>
                    <a:pt x="89" y="55"/>
                    <a:pt x="95" y="52"/>
                  </a:cubicBezTo>
                  <a:cubicBezTo>
                    <a:pt x="100" y="51"/>
                    <a:pt x="105" y="50"/>
                    <a:pt x="111" y="50"/>
                  </a:cubicBezTo>
                  <a:cubicBezTo>
                    <a:pt x="103" y="53"/>
                    <a:pt x="96" y="56"/>
                    <a:pt x="89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3" y="61"/>
                    <a:pt x="80" y="62"/>
                    <a:pt x="76" y="63"/>
                  </a:cubicBezTo>
                  <a:moveTo>
                    <a:pt x="95" y="59"/>
                  </a:moveTo>
                  <a:cubicBezTo>
                    <a:pt x="102" y="56"/>
                    <a:pt x="109" y="53"/>
                    <a:pt x="116" y="50"/>
                  </a:cubicBezTo>
                  <a:cubicBezTo>
                    <a:pt x="117" y="50"/>
                    <a:pt x="117" y="50"/>
                    <a:pt x="118" y="50"/>
                  </a:cubicBezTo>
                  <a:cubicBezTo>
                    <a:pt x="122" y="50"/>
                    <a:pt x="125" y="50"/>
                    <a:pt x="129" y="50"/>
                  </a:cubicBezTo>
                  <a:cubicBezTo>
                    <a:pt x="123" y="53"/>
                    <a:pt x="117" y="55"/>
                    <a:pt x="111" y="57"/>
                  </a:cubicBezTo>
                  <a:cubicBezTo>
                    <a:pt x="106" y="57"/>
                    <a:pt x="100" y="58"/>
                    <a:pt x="95" y="59"/>
                  </a:cubicBezTo>
                  <a:moveTo>
                    <a:pt x="179" y="25"/>
                  </a:moveTo>
                  <a:cubicBezTo>
                    <a:pt x="176" y="24"/>
                    <a:pt x="173" y="22"/>
                    <a:pt x="170" y="21"/>
                  </a:cubicBezTo>
                  <a:cubicBezTo>
                    <a:pt x="170" y="20"/>
                    <a:pt x="170" y="19"/>
                    <a:pt x="170" y="18"/>
                  </a:cubicBezTo>
                  <a:cubicBezTo>
                    <a:pt x="173" y="19"/>
                    <a:pt x="176" y="20"/>
                    <a:pt x="180" y="20"/>
                  </a:cubicBezTo>
                  <a:cubicBezTo>
                    <a:pt x="179" y="22"/>
                    <a:pt x="179" y="23"/>
                    <a:pt x="179" y="25"/>
                  </a:cubicBezTo>
                  <a:moveTo>
                    <a:pt x="180" y="18"/>
                  </a:moveTo>
                  <a:cubicBezTo>
                    <a:pt x="177" y="18"/>
                    <a:pt x="174" y="18"/>
                    <a:pt x="171" y="17"/>
                  </a:cubicBezTo>
                  <a:cubicBezTo>
                    <a:pt x="171" y="15"/>
                    <a:pt x="171" y="14"/>
                    <a:pt x="171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5" y="13"/>
                    <a:pt x="178" y="13"/>
                    <a:pt x="180" y="14"/>
                  </a:cubicBezTo>
                  <a:cubicBezTo>
                    <a:pt x="180" y="15"/>
                    <a:pt x="180" y="17"/>
                    <a:pt x="180" y="18"/>
                  </a:cubicBezTo>
                  <a:moveTo>
                    <a:pt x="181" y="29"/>
                  </a:moveTo>
                  <a:cubicBezTo>
                    <a:pt x="181" y="29"/>
                    <a:pt x="181" y="29"/>
                    <a:pt x="181" y="29"/>
                  </a:cubicBezTo>
                  <a:cubicBezTo>
                    <a:pt x="182" y="29"/>
                    <a:pt x="182" y="28"/>
                    <a:pt x="182" y="28"/>
                  </a:cubicBezTo>
                  <a:cubicBezTo>
                    <a:pt x="183" y="19"/>
                    <a:pt x="184" y="14"/>
                    <a:pt x="185" y="6"/>
                  </a:cubicBezTo>
                  <a:cubicBezTo>
                    <a:pt x="208" y="24"/>
                    <a:pt x="232" y="52"/>
                    <a:pt x="252" y="69"/>
                  </a:cubicBezTo>
                  <a:cubicBezTo>
                    <a:pt x="234" y="74"/>
                    <a:pt x="207" y="83"/>
                    <a:pt x="185" y="94"/>
                  </a:cubicBezTo>
                  <a:cubicBezTo>
                    <a:pt x="184" y="86"/>
                    <a:pt x="184" y="79"/>
                    <a:pt x="184" y="74"/>
                  </a:cubicBezTo>
                  <a:cubicBezTo>
                    <a:pt x="183" y="71"/>
                    <a:pt x="183" y="68"/>
                    <a:pt x="183" y="66"/>
                  </a:cubicBezTo>
                  <a:cubicBezTo>
                    <a:pt x="183" y="65"/>
                    <a:pt x="183" y="64"/>
                    <a:pt x="182" y="64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2"/>
                    <a:pt x="181" y="62"/>
                    <a:pt x="181" y="62"/>
                  </a:cubicBezTo>
                  <a:cubicBezTo>
                    <a:pt x="159" y="50"/>
                    <a:pt x="137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95" y="46"/>
                    <a:pt x="74" y="53"/>
                    <a:pt x="58" y="61"/>
                  </a:cubicBezTo>
                  <a:cubicBezTo>
                    <a:pt x="42" y="70"/>
                    <a:pt x="29" y="81"/>
                    <a:pt x="23" y="91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0" y="90"/>
                    <a:pt x="17" y="87"/>
                    <a:pt x="14" y="85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7" y="68"/>
                    <a:pt x="33" y="52"/>
                    <a:pt x="53" y="40"/>
                  </a:cubicBezTo>
                  <a:cubicBezTo>
                    <a:pt x="74" y="27"/>
                    <a:pt x="101" y="18"/>
                    <a:pt x="129" y="18"/>
                  </a:cubicBezTo>
                  <a:cubicBezTo>
                    <a:pt x="141" y="18"/>
                    <a:pt x="154" y="20"/>
                    <a:pt x="167" y="24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2" y="26"/>
                    <a:pt x="176" y="27"/>
                    <a:pt x="180" y="29"/>
                  </a:cubicBezTo>
                  <a:cubicBezTo>
                    <a:pt x="180" y="29"/>
                    <a:pt x="180" y="29"/>
                    <a:pt x="181" y="29"/>
                  </a:cubicBezTo>
                  <a:moveTo>
                    <a:pt x="181" y="12"/>
                  </a:moveTo>
                  <a:cubicBezTo>
                    <a:pt x="178" y="11"/>
                    <a:pt x="175" y="11"/>
                    <a:pt x="172" y="11"/>
                  </a:cubicBezTo>
                  <a:cubicBezTo>
                    <a:pt x="175" y="9"/>
                    <a:pt x="178" y="7"/>
                    <a:pt x="181" y="5"/>
                  </a:cubicBezTo>
                  <a:cubicBezTo>
                    <a:pt x="181" y="8"/>
                    <a:pt x="181" y="10"/>
                    <a:pt x="181" y="12"/>
                  </a:cubicBezTo>
                  <a:moveTo>
                    <a:pt x="184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78" y="3"/>
                    <a:pt x="173" y="6"/>
                    <a:pt x="168" y="9"/>
                  </a:cubicBezTo>
                  <a:cubicBezTo>
                    <a:pt x="168" y="9"/>
                    <a:pt x="168" y="10"/>
                    <a:pt x="167" y="10"/>
                  </a:cubicBezTo>
                  <a:cubicBezTo>
                    <a:pt x="167" y="14"/>
                    <a:pt x="167" y="17"/>
                    <a:pt x="167" y="20"/>
                  </a:cubicBezTo>
                  <a:cubicBezTo>
                    <a:pt x="154" y="16"/>
                    <a:pt x="141" y="14"/>
                    <a:pt x="129" y="14"/>
                  </a:cubicBezTo>
                  <a:cubicBezTo>
                    <a:pt x="100" y="14"/>
                    <a:pt x="73" y="24"/>
                    <a:pt x="52" y="37"/>
                  </a:cubicBezTo>
                  <a:cubicBezTo>
                    <a:pt x="30" y="49"/>
                    <a:pt x="14" y="65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81"/>
                    <a:pt x="3" y="83"/>
                    <a:pt x="3" y="84"/>
                  </a:cubicBezTo>
                  <a:cubicBezTo>
                    <a:pt x="2" y="86"/>
                    <a:pt x="1" y="87"/>
                    <a:pt x="0" y="89"/>
                  </a:cubicBezTo>
                  <a:cubicBezTo>
                    <a:pt x="0" y="90"/>
                    <a:pt x="0" y="90"/>
                    <a:pt x="1" y="91"/>
                  </a:cubicBezTo>
                  <a:cubicBezTo>
                    <a:pt x="2" y="92"/>
                    <a:pt x="4" y="95"/>
                    <a:pt x="7" y="97"/>
                  </a:cubicBezTo>
                  <a:cubicBezTo>
                    <a:pt x="10" y="100"/>
                    <a:pt x="13" y="103"/>
                    <a:pt x="16" y="104"/>
                  </a:cubicBezTo>
                  <a:cubicBezTo>
                    <a:pt x="16" y="104"/>
                    <a:pt x="16" y="104"/>
                    <a:pt x="17" y="104"/>
                  </a:cubicBezTo>
                  <a:cubicBezTo>
                    <a:pt x="17" y="104"/>
                    <a:pt x="18" y="104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41" y="86"/>
                    <a:pt x="71" y="61"/>
                    <a:pt x="111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27" y="61"/>
                    <a:pt x="144" y="65"/>
                    <a:pt x="164" y="74"/>
                  </a:cubicBezTo>
                  <a:cubicBezTo>
                    <a:pt x="164" y="74"/>
                    <a:pt x="164" y="75"/>
                    <a:pt x="164" y="75"/>
                  </a:cubicBezTo>
                  <a:cubicBezTo>
                    <a:pt x="165" y="81"/>
                    <a:pt x="166" y="97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70" y="106"/>
                    <a:pt x="170" y="106"/>
                  </a:cubicBezTo>
                  <a:cubicBezTo>
                    <a:pt x="191" y="96"/>
                    <a:pt x="214" y="88"/>
                    <a:pt x="235" y="85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41" y="80"/>
                    <a:pt x="248" y="76"/>
                    <a:pt x="254" y="73"/>
                  </a:cubicBezTo>
                  <a:cubicBezTo>
                    <a:pt x="254" y="72"/>
                    <a:pt x="255" y="72"/>
                    <a:pt x="256" y="72"/>
                  </a:cubicBezTo>
                  <a:cubicBezTo>
                    <a:pt x="256" y="72"/>
                    <a:pt x="257" y="71"/>
                    <a:pt x="257" y="71"/>
                  </a:cubicBezTo>
                  <a:cubicBezTo>
                    <a:pt x="257" y="70"/>
                    <a:pt x="257" y="69"/>
                    <a:pt x="257" y="69"/>
                  </a:cubicBezTo>
                  <a:cubicBezTo>
                    <a:pt x="237" y="51"/>
                    <a:pt x="211" y="21"/>
                    <a:pt x="186" y="2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4" y="0"/>
                    <a:pt x="18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4" name="Freeform 878"/>
            <p:cNvSpPr>
              <a:spLocks noEditPoints="1"/>
            </p:cNvSpPr>
            <p:nvPr/>
          </p:nvSpPr>
          <p:spPr bwMode="auto">
            <a:xfrm>
              <a:off x="2372" y="3078"/>
              <a:ext cx="545" cy="564"/>
            </a:xfrm>
            <a:custGeom>
              <a:avLst/>
              <a:gdLst>
                <a:gd name="T0" fmla="*/ 216 w 230"/>
                <a:gd name="T1" fmla="*/ 232 h 238"/>
                <a:gd name="T2" fmla="*/ 216 w 230"/>
                <a:gd name="T3" fmla="*/ 232 h 238"/>
                <a:gd name="T4" fmla="*/ 217 w 230"/>
                <a:gd name="T5" fmla="*/ 220 h 238"/>
                <a:gd name="T6" fmla="*/ 225 w 230"/>
                <a:gd name="T7" fmla="*/ 222 h 238"/>
                <a:gd name="T8" fmla="*/ 218 w 230"/>
                <a:gd name="T9" fmla="*/ 212 h 238"/>
                <a:gd name="T10" fmla="*/ 226 w 230"/>
                <a:gd name="T11" fmla="*/ 214 h 238"/>
                <a:gd name="T12" fmla="*/ 226 w 230"/>
                <a:gd name="T13" fmla="*/ 214 h 238"/>
                <a:gd name="T14" fmla="*/ 214 w 230"/>
                <a:gd name="T15" fmla="*/ 207 h 238"/>
                <a:gd name="T16" fmla="*/ 212 w 230"/>
                <a:gd name="T17" fmla="*/ 207 h 238"/>
                <a:gd name="T18" fmla="*/ 146 w 230"/>
                <a:gd name="T19" fmla="*/ 190 h 238"/>
                <a:gd name="T20" fmla="*/ 155 w 230"/>
                <a:gd name="T21" fmla="*/ 187 h 238"/>
                <a:gd name="T22" fmla="*/ 104 w 230"/>
                <a:gd name="T23" fmla="*/ 158 h 238"/>
                <a:gd name="T24" fmla="*/ 133 w 230"/>
                <a:gd name="T25" fmla="*/ 173 h 238"/>
                <a:gd name="T26" fmla="*/ 100 w 230"/>
                <a:gd name="T27" fmla="*/ 153 h 238"/>
                <a:gd name="T28" fmla="*/ 19 w 230"/>
                <a:gd name="T29" fmla="*/ 128 h 238"/>
                <a:gd name="T30" fmla="*/ 108 w 230"/>
                <a:gd name="T31" fmla="*/ 147 h 238"/>
                <a:gd name="T32" fmla="*/ 108 w 230"/>
                <a:gd name="T33" fmla="*/ 147 h 238"/>
                <a:gd name="T34" fmla="*/ 27 w 230"/>
                <a:gd name="T35" fmla="*/ 126 h 238"/>
                <a:gd name="T36" fmla="*/ 28 w 230"/>
                <a:gd name="T37" fmla="*/ 111 h 238"/>
                <a:gd name="T38" fmla="*/ 77 w 230"/>
                <a:gd name="T39" fmla="*/ 115 h 238"/>
                <a:gd name="T40" fmla="*/ 92 w 230"/>
                <a:gd name="T41" fmla="*/ 119 h 238"/>
                <a:gd name="T42" fmla="*/ 97 w 230"/>
                <a:gd name="T43" fmla="*/ 130 h 238"/>
                <a:gd name="T44" fmla="*/ 86 w 230"/>
                <a:gd name="T45" fmla="*/ 101 h 238"/>
                <a:gd name="T46" fmla="*/ 71 w 230"/>
                <a:gd name="T47" fmla="*/ 96 h 238"/>
                <a:gd name="T48" fmla="*/ 90 w 230"/>
                <a:gd name="T49" fmla="*/ 114 h 238"/>
                <a:gd name="T50" fmla="*/ 83 w 230"/>
                <a:gd name="T51" fmla="*/ 84 h 238"/>
                <a:gd name="T52" fmla="*/ 80 w 230"/>
                <a:gd name="T53" fmla="*/ 68 h 238"/>
                <a:gd name="T54" fmla="*/ 91 w 230"/>
                <a:gd name="T55" fmla="*/ 77 h 238"/>
                <a:gd name="T56" fmla="*/ 93 w 230"/>
                <a:gd name="T57" fmla="*/ 74 h 238"/>
                <a:gd name="T58" fmla="*/ 87 w 230"/>
                <a:gd name="T59" fmla="*/ 61 h 238"/>
                <a:gd name="T60" fmla="*/ 103 w 230"/>
                <a:gd name="T61" fmla="*/ 67 h 238"/>
                <a:gd name="T62" fmla="*/ 103 w 230"/>
                <a:gd name="T63" fmla="*/ 67 h 238"/>
                <a:gd name="T64" fmla="*/ 60 w 230"/>
                <a:gd name="T65" fmla="*/ 31 h 238"/>
                <a:gd name="T66" fmla="*/ 90 w 230"/>
                <a:gd name="T67" fmla="*/ 52 h 238"/>
                <a:gd name="T68" fmla="*/ 62 w 230"/>
                <a:gd name="T69" fmla="*/ 79 h 238"/>
                <a:gd name="T70" fmla="*/ 209 w 230"/>
                <a:gd name="T71" fmla="*/ 212 h 238"/>
                <a:gd name="T72" fmla="*/ 212 w 230"/>
                <a:gd name="T73" fmla="*/ 230 h 238"/>
                <a:gd name="T74" fmla="*/ 199 w 230"/>
                <a:gd name="T75" fmla="*/ 233 h 238"/>
                <a:gd name="T76" fmla="*/ 32 w 230"/>
                <a:gd name="T77" fmla="*/ 107 h 238"/>
                <a:gd name="T78" fmla="*/ 5 w 230"/>
                <a:gd name="T79" fmla="*/ 120 h 238"/>
                <a:gd name="T80" fmla="*/ 0 w 230"/>
                <a:gd name="T81" fmla="*/ 118 h 238"/>
                <a:gd name="T82" fmla="*/ 21 w 230"/>
                <a:gd name="T83" fmla="*/ 134 h 238"/>
                <a:gd name="T84" fmla="*/ 103 w 230"/>
                <a:gd name="T85" fmla="*/ 208 h 238"/>
                <a:gd name="T86" fmla="*/ 221 w 230"/>
                <a:gd name="T87" fmla="*/ 236 h 238"/>
                <a:gd name="T88" fmla="*/ 230 w 230"/>
                <a:gd name="T89" fmla="*/ 213 h 238"/>
                <a:gd name="T90" fmla="*/ 227 w 230"/>
                <a:gd name="T91" fmla="*/ 206 h 238"/>
                <a:gd name="T92" fmla="*/ 101 w 230"/>
                <a:gd name="T93" fmla="*/ 75 h 238"/>
                <a:gd name="T94" fmla="*/ 116 w 230"/>
                <a:gd name="T95" fmla="*/ 61 h 238"/>
                <a:gd name="T96" fmla="*/ 116 w 230"/>
                <a:gd name="T97" fmla="*/ 60 h 238"/>
                <a:gd name="T98" fmla="*/ 115 w 230"/>
                <a:gd name="T99" fmla="*/ 58 h 238"/>
                <a:gd name="T100" fmla="*/ 113 w 230"/>
                <a:gd name="T101" fmla="*/ 57 h 238"/>
                <a:gd name="T102" fmla="*/ 15 w 230"/>
                <a:gd name="T103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0" h="238">
                  <a:moveTo>
                    <a:pt x="211" y="233"/>
                  </a:moveTo>
                  <a:cubicBezTo>
                    <a:pt x="211" y="233"/>
                    <a:pt x="211" y="233"/>
                    <a:pt x="211" y="233"/>
                  </a:cubicBezTo>
                  <a:cubicBezTo>
                    <a:pt x="211" y="233"/>
                    <a:pt x="211" y="233"/>
                    <a:pt x="211" y="233"/>
                  </a:cubicBezTo>
                  <a:moveTo>
                    <a:pt x="216" y="232"/>
                  </a:moveTo>
                  <a:cubicBezTo>
                    <a:pt x="216" y="231"/>
                    <a:pt x="217" y="229"/>
                    <a:pt x="217" y="227"/>
                  </a:cubicBezTo>
                  <a:cubicBezTo>
                    <a:pt x="219" y="229"/>
                    <a:pt x="221" y="230"/>
                    <a:pt x="223" y="231"/>
                  </a:cubicBezTo>
                  <a:cubicBezTo>
                    <a:pt x="222" y="231"/>
                    <a:pt x="221" y="232"/>
                    <a:pt x="220" y="232"/>
                  </a:cubicBezTo>
                  <a:cubicBezTo>
                    <a:pt x="219" y="232"/>
                    <a:pt x="218" y="232"/>
                    <a:pt x="216" y="232"/>
                  </a:cubicBezTo>
                  <a:moveTo>
                    <a:pt x="225" y="230"/>
                  </a:moveTo>
                  <a:cubicBezTo>
                    <a:pt x="222" y="228"/>
                    <a:pt x="220" y="227"/>
                    <a:pt x="217" y="225"/>
                  </a:cubicBezTo>
                  <a:cubicBezTo>
                    <a:pt x="217" y="223"/>
                    <a:pt x="217" y="222"/>
                    <a:pt x="217" y="221"/>
                  </a:cubicBezTo>
                  <a:cubicBezTo>
                    <a:pt x="217" y="220"/>
                    <a:pt x="217" y="220"/>
                    <a:pt x="217" y="220"/>
                  </a:cubicBezTo>
                  <a:cubicBezTo>
                    <a:pt x="220" y="221"/>
                    <a:pt x="223" y="222"/>
                    <a:pt x="225" y="224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227"/>
                    <a:pt x="225" y="228"/>
                    <a:pt x="225" y="230"/>
                  </a:cubicBezTo>
                  <a:moveTo>
                    <a:pt x="225" y="222"/>
                  </a:moveTo>
                  <a:cubicBezTo>
                    <a:pt x="223" y="220"/>
                    <a:pt x="220" y="218"/>
                    <a:pt x="217" y="217"/>
                  </a:cubicBezTo>
                  <a:cubicBezTo>
                    <a:pt x="217" y="216"/>
                    <a:pt x="217" y="214"/>
                    <a:pt x="217" y="212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7" y="212"/>
                    <a:pt x="218" y="212"/>
                    <a:pt x="218" y="212"/>
                  </a:cubicBezTo>
                  <a:cubicBezTo>
                    <a:pt x="220" y="213"/>
                    <a:pt x="223" y="215"/>
                    <a:pt x="225" y="216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25" y="218"/>
                    <a:pt x="225" y="220"/>
                    <a:pt x="225" y="222"/>
                  </a:cubicBezTo>
                  <a:moveTo>
                    <a:pt x="226" y="214"/>
                  </a:moveTo>
                  <a:cubicBezTo>
                    <a:pt x="224" y="213"/>
                    <a:pt x="223" y="212"/>
                    <a:pt x="222" y="211"/>
                  </a:cubicBezTo>
                  <a:cubicBezTo>
                    <a:pt x="223" y="211"/>
                    <a:pt x="224" y="211"/>
                    <a:pt x="226" y="211"/>
                  </a:cubicBezTo>
                  <a:cubicBezTo>
                    <a:pt x="226" y="211"/>
                    <a:pt x="226" y="212"/>
                    <a:pt x="226" y="213"/>
                  </a:cubicBezTo>
                  <a:cubicBezTo>
                    <a:pt x="226" y="214"/>
                    <a:pt x="226" y="214"/>
                    <a:pt x="226" y="214"/>
                  </a:cubicBezTo>
                  <a:moveTo>
                    <a:pt x="209" y="207"/>
                  </a:moveTo>
                  <a:cubicBezTo>
                    <a:pt x="194" y="207"/>
                    <a:pt x="175" y="204"/>
                    <a:pt x="155" y="194"/>
                  </a:cubicBezTo>
                  <a:cubicBezTo>
                    <a:pt x="167" y="197"/>
                    <a:pt x="181" y="200"/>
                    <a:pt x="192" y="202"/>
                  </a:cubicBezTo>
                  <a:cubicBezTo>
                    <a:pt x="200" y="204"/>
                    <a:pt x="207" y="206"/>
                    <a:pt x="214" y="207"/>
                  </a:cubicBezTo>
                  <a:cubicBezTo>
                    <a:pt x="213" y="207"/>
                    <a:pt x="213" y="207"/>
                    <a:pt x="213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1" y="207"/>
                    <a:pt x="210" y="207"/>
                    <a:pt x="209" y="207"/>
                  </a:cubicBezTo>
                  <a:cubicBezTo>
                    <a:pt x="209" y="207"/>
                    <a:pt x="209" y="207"/>
                    <a:pt x="209" y="207"/>
                  </a:cubicBezTo>
                  <a:moveTo>
                    <a:pt x="177" y="197"/>
                  </a:moveTo>
                  <a:cubicBezTo>
                    <a:pt x="166" y="195"/>
                    <a:pt x="154" y="192"/>
                    <a:pt x="146" y="190"/>
                  </a:cubicBezTo>
                  <a:cubicBezTo>
                    <a:pt x="140" y="187"/>
                    <a:pt x="135" y="184"/>
                    <a:pt x="130" y="180"/>
                  </a:cubicBezTo>
                  <a:cubicBezTo>
                    <a:pt x="128" y="179"/>
                    <a:pt x="126" y="178"/>
                    <a:pt x="124" y="176"/>
                  </a:cubicBezTo>
                  <a:cubicBezTo>
                    <a:pt x="134" y="180"/>
                    <a:pt x="145" y="183"/>
                    <a:pt x="154" y="187"/>
                  </a:cubicBezTo>
                  <a:cubicBezTo>
                    <a:pt x="155" y="187"/>
                    <a:pt x="155" y="187"/>
                    <a:pt x="155" y="187"/>
                  </a:cubicBezTo>
                  <a:cubicBezTo>
                    <a:pt x="162" y="191"/>
                    <a:pt x="170" y="194"/>
                    <a:pt x="177" y="197"/>
                  </a:cubicBezTo>
                  <a:moveTo>
                    <a:pt x="144" y="181"/>
                  </a:moveTo>
                  <a:cubicBezTo>
                    <a:pt x="135" y="178"/>
                    <a:pt x="126" y="175"/>
                    <a:pt x="119" y="172"/>
                  </a:cubicBezTo>
                  <a:cubicBezTo>
                    <a:pt x="114" y="167"/>
                    <a:pt x="109" y="163"/>
                    <a:pt x="104" y="158"/>
                  </a:cubicBezTo>
                  <a:cubicBezTo>
                    <a:pt x="113" y="162"/>
                    <a:pt x="122" y="167"/>
                    <a:pt x="131" y="172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3" y="173"/>
                    <a:pt x="133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7" y="176"/>
                    <a:pt x="140" y="178"/>
                    <a:pt x="144" y="181"/>
                  </a:cubicBezTo>
                  <a:moveTo>
                    <a:pt x="125" y="166"/>
                  </a:moveTo>
                  <a:cubicBezTo>
                    <a:pt x="117" y="162"/>
                    <a:pt x="108" y="157"/>
                    <a:pt x="100" y="153"/>
                  </a:cubicBezTo>
                  <a:cubicBezTo>
                    <a:pt x="97" y="149"/>
                    <a:pt x="94" y="144"/>
                    <a:pt x="91" y="140"/>
                  </a:cubicBezTo>
                  <a:cubicBezTo>
                    <a:pt x="98" y="143"/>
                    <a:pt x="105" y="148"/>
                    <a:pt x="111" y="152"/>
                  </a:cubicBezTo>
                  <a:cubicBezTo>
                    <a:pt x="116" y="157"/>
                    <a:pt x="120" y="162"/>
                    <a:pt x="125" y="166"/>
                  </a:cubicBezTo>
                  <a:moveTo>
                    <a:pt x="19" y="128"/>
                  </a:moveTo>
                  <a:cubicBezTo>
                    <a:pt x="15" y="127"/>
                    <a:pt x="11" y="125"/>
                    <a:pt x="7" y="124"/>
                  </a:cubicBezTo>
                  <a:cubicBezTo>
                    <a:pt x="10" y="122"/>
                    <a:pt x="12" y="121"/>
                    <a:pt x="14" y="119"/>
                  </a:cubicBezTo>
                  <a:cubicBezTo>
                    <a:pt x="16" y="122"/>
                    <a:pt x="17" y="125"/>
                    <a:pt x="19" y="128"/>
                  </a:cubicBezTo>
                  <a:moveTo>
                    <a:pt x="108" y="147"/>
                  </a:moveTo>
                  <a:cubicBezTo>
                    <a:pt x="101" y="143"/>
                    <a:pt x="95" y="139"/>
                    <a:pt x="88" y="136"/>
                  </a:cubicBezTo>
                  <a:cubicBezTo>
                    <a:pt x="85" y="131"/>
                    <a:pt x="82" y="125"/>
                    <a:pt x="79" y="119"/>
                  </a:cubicBezTo>
                  <a:cubicBezTo>
                    <a:pt x="86" y="124"/>
                    <a:pt x="93" y="129"/>
                    <a:pt x="100" y="134"/>
                  </a:cubicBezTo>
                  <a:cubicBezTo>
                    <a:pt x="102" y="139"/>
                    <a:pt x="105" y="143"/>
                    <a:pt x="108" y="147"/>
                  </a:cubicBezTo>
                  <a:moveTo>
                    <a:pt x="22" y="128"/>
                  </a:moveTo>
                  <a:cubicBezTo>
                    <a:pt x="20" y="125"/>
                    <a:pt x="18" y="122"/>
                    <a:pt x="16" y="118"/>
                  </a:cubicBezTo>
                  <a:cubicBezTo>
                    <a:pt x="18" y="117"/>
                    <a:pt x="20" y="116"/>
                    <a:pt x="21" y="115"/>
                  </a:cubicBezTo>
                  <a:cubicBezTo>
                    <a:pt x="23" y="118"/>
                    <a:pt x="25" y="122"/>
                    <a:pt x="27" y="126"/>
                  </a:cubicBezTo>
                  <a:cubicBezTo>
                    <a:pt x="25" y="127"/>
                    <a:pt x="24" y="127"/>
                    <a:pt x="22" y="128"/>
                  </a:cubicBezTo>
                  <a:moveTo>
                    <a:pt x="28" y="124"/>
                  </a:moveTo>
                  <a:cubicBezTo>
                    <a:pt x="27" y="121"/>
                    <a:pt x="25" y="117"/>
                    <a:pt x="23" y="114"/>
                  </a:cubicBezTo>
                  <a:cubicBezTo>
                    <a:pt x="25" y="113"/>
                    <a:pt x="26" y="112"/>
                    <a:pt x="28" y="111"/>
                  </a:cubicBezTo>
                  <a:cubicBezTo>
                    <a:pt x="29" y="115"/>
                    <a:pt x="30" y="118"/>
                    <a:pt x="31" y="122"/>
                  </a:cubicBezTo>
                  <a:cubicBezTo>
                    <a:pt x="30" y="123"/>
                    <a:pt x="29" y="123"/>
                    <a:pt x="28" y="124"/>
                  </a:cubicBezTo>
                  <a:moveTo>
                    <a:pt x="97" y="130"/>
                  </a:moveTo>
                  <a:cubicBezTo>
                    <a:pt x="91" y="125"/>
                    <a:pt x="84" y="120"/>
                    <a:pt x="77" y="115"/>
                  </a:cubicBezTo>
                  <a:cubicBezTo>
                    <a:pt x="75" y="110"/>
                    <a:pt x="74" y="105"/>
                    <a:pt x="72" y="100"/>
                  </a:cubicBezTo>
                  <a:cubicBezTo>
                    <a:pt x="75" y="103"/>
                    <a:pt x="78" y="106"/>
                    <a:pt x="81" y="108"/>
                  </a:cubicBezTo>
                  <a:cubicBezTo>
                    <a:pt x="84" y="111"/>
                    <a:pt x="87" y="114"/>
                    <a:pt x="90" y="117"/>
                  </a:cubicBezTo>
                  <a:cubicBezTo>
                    <a:pt x="90" y="118"/>
                    <a:pt x="91" y="118"/>
                    <a:pt x="92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1" y="119"/>
                    <a:pt x="92" y="120"/>
                    <a:pt x="92" y="120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4" y="124"/>
                    <a:pt x="96" y="127"/>
                    <a:pt x="97" y="130"/>
                  </a:cubicBezTo>
                  <a:moveTo>
                    <a:pt x="86" y="101"/>
                  </a:moveTo>
                  <a:cubicBezTo>
                    <a:pt x="81" y="96"/>
                    <a:pt x="76" y="91"/>
                    <a:pt x="71" y="85"/>
                  </a:cubicBezTo>
                  <a:cubicBezTo>
                    <a:pt x="75" y="86"/>
                    <a:pt x="79" y="88"/>
                    <a:pt x="83" y="89"/>
                  </a:cubicBezTo>
                  <a:cubicBezTo>
                    <a:pt x="84" y="93"/>
                    <a:pt x="85" y="97"/>
                    <a:pt x="86" y="101"/>
                  </a:cubicBezTo>
                  <a:moveTo>
                    <a:pt x="90" y="114"/>
                  </a:moveTo>
                  <a:cubicBezTo>
                    <a:pt x="88" y="112"/>
                    <a:pt x="85" y="109"/>
                    <a:pt x="82" y="107"/>
                  </a:cubicBezTo>
                  <a:cubicBezTo>
                    <a:pt x="79" y="103"/>
                    <a:pt x="75" y="100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0" y="93"/>
                    <a:pt x="69" y="89"/>
                    <a:pt x="68" y="85"/>
                  </a:cubicBezTo>
                  <a:cubicBezTo>
                    <a:pt x="73" y="92"/>
                    <a:pt x="79" y="98"/>
                    <a:pt x="86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8"/>
                    <a:pt x="89" y="111"/>
                    <a:pt x="90" y="114"/>
                  </a:cubicBezTo>
                  <a:moveTo>
                    <a:pt x="83" y="84"/>
                  </a:moveTo>
                  <a:cubicBezTo>
                    <a:pt x="78" y="83"/>
                    <a:pt x="73" y="81"/>
                    <a:pt x="68" y="79"/>
                  </a:cubicBezTo>
                  <a:cubicBezTo>
                    <a:pt x="69" y="78"/>
                    <a:pt x="71" y="76"/>
                    <a:pt x="73" y="74"/>
                  </a:cubicBezTo>
                  <a:cubicBezTo>
                    <a:pt x="76" y="77"/>
                    <a:pt x="80" y="81"/>
                    <a:pt x="83" y="84"/>
                  </a:cubicBezTo>
                  <a:moveTo>
                    <a:pt x="85" y="83"/>
                  </a:moveTo>
                  <a:cubicBezTo>
                    <a:pt x="82" y="80"/>
                    <a:pt x="78" y="76"/>
                    <a:pt x="75" y="72"/>
                  </a:cubicBezTo>
                  <a:cubicBezTo>
                    <a:pt x="76" y="72"/>
                    <a:pt x="77" y="71"/>
                    <a:pt x="78" y="70"/>
                  </a:cubicBezTo>
                  <a:cubicBezTo>
                    <a:pt x="78" y="69"/>
                    <a:pt x="79" y="69"/>
                    <a:pt x="80" y="68"/>
                  </a:cubicBezTo>
                  <a:cubicBezTo>
                    <a:pt x="82" y="72"/>
                    <a:pt x="86" y="76"/>
                    <a:pt x="90" y="79"/>
                  </a:cubicBezTo>
                  <a:cubicBezTo>
                    <a:pt x="89" y="80"/>
                    <a:pt x="88" y="81"/>
                    <a:pt x="87" y="82"/>
                  </a:cubicBezTo>
                  <a:cubicBezTo>
                    <a:pt x="86" y="83"/>
                    <a:pt x="86" y="83"/>
                    <a:pt x="85" y="83"/>
                  </a:cubicBezTo>
                  <a:moveTo>
                    <a:pt x="91" y="77"/>
                  </a:moveTo>
                  <a:cubicBezTo>
                    <a:pt x="87" y="74"/>
                    <a:pt x="84" y="71"/>
                    <a:pt x="81" y="67"/>
                  </a:cubicBezTo>
                  <a:cubicBezTo>
                    <a:pt x="83" y="65"/>
                    <a:pt x="84" y="64"/>
                    <a:pt x="86" y="63"/>
                  </a:cubicBezTo>
                  <a:cubicBezTo>
                    <a:pt x="88" y="66"/>
                    <a:pt x="91" y="70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4"/>
                    <a:pt x="93" y="75"/>
                    <a:pt x="94" y="75"/>
                  </a:cubicBezTo>
                  <a:cubicBezTo>
                    <a:pt x="93" y="76"/>
                    <a:pt x="92" y="77"/>
                    <a:pt x="91" y="77"/>
                  </a:cubicBezTo>
                  <a:moveTo>
                    <a:pt x="96" y="73"/>
                  </a:moveTo>
                  <a:cubicBezTo>
                    <a:pt x="93" y="69"/>
                    <a:pt x="90" y="65"/>
                    <a:pt x="87" y="61"/>
                  </a:cubicBezTo>
                  <a:cubicBezTo>
                    <a:pt x="89" y="60"/>
                    <a:pt x="91" y="58"/>
                    <a:pt x="93" y="56"/>
                  </a:cubicBezTo>
                  <a:cubicBezTo>
                    <a:pt x="96" y="60"/>
                    <a:pt x="98" y="64"/>
                    <a:pt x="101" y="68"/>
                  </a:cubicBezTo>
                  <a:cubicBezTo>
                    <a:pt x="100" y="70"/>
                    <a:pt x="98" y="72"/>
                    <a:pt x="96" y="73"/>
                  </a:cubicBezTo>
                  <a:moveTo>
                    <a:pt x="103" y="67"/>
                  </a:moveTo>
                  <a:cubicBezTo>
                    <a:pt x="100" y="63"/>
                    <a:pt x="97" y="59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9" y="56"/>
                    <a:pt x="105" y="59"/>
                    <a:pt x="110" y="61"/>
                  </a:cubicBezTo>
                  <a:cubicBezTo>
                    <a:pt x="108" y="63"/>
                    <a:pt x="105" y="65"/>
                    <a:pt x="103" y="67"/>
                  </a:cubicBezTo>
                  <a:moveTo>
                    <a:pt x="60" y="31"/>
                  </a:moveTo>
                  <a:cubicBezTo>
                    <a:pt x="49" y="25"/>
                    <a:pt x="39" y="18"/>
                    <a:pt x="30" y="12"/>
                  </a:cubicBezTo>
                  <a:cubicBezTo>
                    <a:pt x="34" y="13"/>
                    <a:pt x="37" y="14"/>
                    <a:pt x="41" y="15"/>
                  </a:cubicBezTo>
                  <a:cubicBezTo>
                    <a:pt x="47" y="21"/>
                    <a:pt x="53" y="26"/>
                    <a:pt x="60" y="31"/>
                  </a:cubicBezTo>
                  <a:moveTo>
                    <a:pt x="5" y="120"/>
                  </a:moveTo>
                  <a:cubicBezTo>
                    <a:pt x="5" y="119"/>
                    <a:pt x="5" y="119"/>
                    <a:pt x="5" y="118"/>
                  </a:cubicBezTo>
                  <a:cubicBezTo>
                    <a:pt x="5" y="82"/>
                    <a:pt x="13" y="39"/>
                    <a:pt x="15" y="7"/>
                  </a:cubicBezTo>
                  <a:cubicBezTo>
                    <a:pt x="34" y="20"/>
                    <a:pt x="62" y="40"/>
                    <a:pt x="90" y="52"/>
                  </a:cubicBezTo>
                  <a:cubicBezTo>
                    <a:pt x="83" y="59"/>
                    <a:pt x="77" y="64"/>
                    <a:pt x="72" y="69"/>
                  </a:cubicBezTo>
                  <a:cubicBezTo>
                    <a:pt x="69" y="71"/>
                    <a:pt x="67" y="74"/>
                    <a:pt x="65" y="75"/>
                  </a:cubicBezTo>
                  <a:cubicBezTo>
                    <a:pt x="64" y="76"/>
                    <a:pt x="64" y="77"/>
                    <a:pt x="63" y="78"/>
                  </a:cubicBezTo>
                  <a:cubicBezTo>
                    <a:pt x="63" y="78"/>
                    <a:pt x="63" y="79"/>
                    <a:pt x="62" y="79"/>
                  </a:cubicBezTo>
                  <a:cubicBezTo>
                    <a:pt x="62" y="79"/>
                    <a:pt x="62" y="80"/>
                    <a:pt x="6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73" y="131"/>
                    <a:pt x="99" y="164"/>
                    <a:pt x="128" y="184"/>
                  </a:cubicBezTo>
                  <a:cubicBezTo>
                    <a:pt x="156" y="204"/>
                    <a:pt x="188" y="212"/>
                    <a:pt x="209" y="212"/>
                  </a:cubicBezTo>
                  <a:cubicBezTo>
                    <a:pt x="210" y="212"/>
                    <a:pt x="211" y="212"/>
                    <a:pt x="212" y="212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2" y="214"/>
                    <a:pt x="213" y="217"/>
                    <a:pt x="213" y="221"/>
                  </a:cubicBezTo>
                  <a:cubicBezTo>
                    <a:pt x="213" y="224"/>
                    <a:pt x="212" y="227"/>
                    <a:pt x="212" y="230"/>
                  </a:cubicBezTo>
                  <a:cubicBezTo>
                    <a:pt x="212" y="231"/>
                    <a:pt x="211" y="232"/>
                    <a:pt x="211" y="232"/>
                  </a:cubicBezTo>
                  <a:cubicBezTo>
                    <a:pt x="211" y="233"/>
                    <a:pt x="211" y="233"/>
                    <a:pt x="211" y="233"/>
                  </a:cubicBezTo>
                  <a:cubicBezTo>
                    <a:pt x="208" y="233"/>
                    <a:pt x="204" y="233"/>
                    <a:pt x="200" y="233"/>
                  </a:cubicBezTo>
                  <a:cubicBezTo>
                    <a:pt x="200" y="233"/>
                    <a:pt x="200" y="233"/>
                    <a:pt x="199" y="233"/>
                  </a:cubicBezTo>
                  <a:cubicBezTo>
                    <a:pt x="174" y="233"/>
                    <a:pt x="138" y="225"/>
                    <a:pt x="105" y="204"/>
                  </a:cubicBezTo>
                  <a:cubicBezTo>
                    <a:pt x="76" y="187"/>
                    <a:pt x="50" y="160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4" y="117"/>
                    <a:pt x="33" y="112"/>
                    <a:pt x="32" y="107"/>
                  </a:cubicBezTo>
                  <a:cubicBezTo>
                    <a:pt x="31" y="106"/>
                    <a:pt x="31" y="106"/>
                    <a:pt x="30" y="106"/>
                  </a:cubicBezTo>
                  <a:cubicBezTo>
                    <a:pt x="30" y="105"/>
                    <a:pt x="30" y="105"/>
                    <a:pt x="29" y="105"/>
                  </a:cubicBezTo>
                  <a:cubicBezTo>
                    <a:pt x="29" y="105"/>
                    <a:pt x="29" y="105"/>
                    <a:pt x="28" y="106"/>
                  </a:cubicBezTo>
                  <a:cubicBezTo>
                    <a:pt x="19" y="111"/>
                    <a:pt x="13" y="115"/>
                    <a:pt x="5" y="12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9" y="34"/>
                    <a:pt x="0" y="80"/>
                    <a:pt x="0" y="118"/>
                  </a:cubicBezTo>
                  <a:cubicBezTo>
                    <a:pt x="0" y="120"/>
                    <a:pt x="0" y="121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6"/>
                    <a:pt x="1" y="126"/>
                  </a:cubicBezTo>
                  <a:cubicBezTo>
                    <a:pt x="8" y="129"/>
                    <a:pt x="14" y="131"/>
                    <a:pt x="21" y="134"/>
                  </a:cubicBezTo>
                  <a:cubicBezTo>
                    <a:pt x="21" y="134"/>
                    <a:pt x="22" y="134"/>
                    <a:pt x="22" y="134"/>
                  </a:cubicBezTo>
                  <a:cubicBezTo>
                    <a:pt x="22" y="134"/>
                    <a:pt x="23" y="134"/>
                    <a:pt x="23" y="133"/>
                  </a:cubicBezTo>
                  <a:cubicBezTo>
                    <a:pt x="27" y="131"/>
                    <a:pt x="30" y="129"/>
                    <a:pt x="33" y="126"/>
                  </a:cubicBezTo>
                  <a:cubicBezTo>
                    <a:pt x="47" y="164"/>
                    <a:pt x="74" y="190"/>
                    <a:pt x="103" y="208"/>
                  </a:cubicBezTo>
                  <a:cubicBezTo>
                    <a:pt x="136" y="229"/>
                    <a:pt x="173" y="238"/>
                    <a:pt x="200" y="238"/>
                  </a:cubicBezTo>
                  <a:cubicBezTo>
                    <a:pt x="204" y="238"/>
                    <a:pt x="208" y="238"/>
                    <a:pt x="212" y="23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216" y="237"/>
                    <a:pt x="219" y="236"/>
                    <a:pt x="221" y="236"/>
                  </a:cubicBezTo>
                  <a:cubicBezTo>
                    <a:pt x="223" y="236"/>
                    <a:pt x="225" y="235"/>
                    <a:pt x="227" y="235"/>
                  </a:cubicBezTo>
                  <a:cubicBezTo>
                    <a:pt x="228" y="234"/>
                    <a:pt x="229" y="234"/>
                    <a:pt x="229" y="233"/>
                  </a:cubicBezTo>
                  <a:cubicBezTo>
                    <a:pt x="229" y="231"/>
                    <a:pt x="229" y="228"/>
                    <a:pt x="230" y="225"/>
                  </a:cubicBezTo>
                  <a:cubicBezTo>
                    <a:pt x="230" y="221"/>
                    <a:pt x="230" y="217"/>
                    <a:pt x="230" y="213"/>
                  </a:cubicBezTo>
                  <a:cubicBezTo>
                    <a:pt x="230" y="211"/>
                    <a:pt x="230" y="209"/>
                    <a:pt x="230" y="208"/>
                  </a:cubicBezTo>
                  <a:cubicBezTo>
                    <a:pt x="230" y="207"/>
                    <a:pt x="229" y="206"/>
                    <a:pt x="228" y="206"/>
                  </a:cubicBezTo>
                  <a:cubicBezTo>
                    <a:pt x="228" y="206"/>
                    <a:pt x="228" y="206"/>
                    <a:pt x="227" y="206"/>
                  </a:cubicBezTo>
                  <a:cubicBezTo>
                    <a:pt x="227" y="206"/>
                    <a:pt x="227" y="206"/>
                    <a:pt x="227" y="206"/>
                  </a:cubicBezTo>
                  <a:cubicBezTo>
                    <a:pt x="203" y="200"/>
                    <a:pt x="173" y="194"/>
                    <a:pt x="147" y="177"/>
                  </a:cubicBezTo>
                  <a:cubicBezTo>
                    <a:pt x="121" y="161"/>
                    <a:pt x="98" y="134"/>
                    <a:pt x="87" y="88"/>
                  </a:cubicBezTo>
                  <a:cubicBezTo>
                    <a:pt x="87" y="88"/>
                    <a:pt x="88" y="87"/>
                    <a:pt x="88" y="87"/>
                  </a:cubicBezTo>
                  <a:cubicBezTo>
                    <a:pt x="90" y="85"/>
                    <a:pt x="95" y="80"/>
                    <a:pt x="101" y="75"/>
                  </a:cubicBezTo>
                  <a:cubicBezTo>
                    <a:pt x="106" y="70"/>
                    <a:pt x="112" y="65"/>
                    <a:pt x="115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4" y="58"/>
                    <a:pt x="114" y="58"/>
                    <a:pt x="113" y="57"/>
                  </a:cubicBezTo>
                  <a:cubicBezTo>
                    <a:pt x="87" y="45"/>
                    <a:pt x="62" y="29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4" y="8"/>
                    <a:pt x="25" y="5"/>
                    <a:pt x="17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5" name="Freeform 879"/>
            <p:cNvSpPr>
              <a:spLocks noEditPoints="1"/>
            </p:cNvSpPr>
            <p:nvPr/>
          </p:nvSpPr>
          <p:spPr bwMode="auto">
            <a:xfrm>
              <a:off x="4044" y="1022"/>
              <a:ext cx="236" cy="239"/>
            </a:xfrm>
            <a:custGeom>
              <a:avLst/>
              <a:gdLst>
                <a:gd name="T0" fmla="*/ 37 w 100"/>
                <a:gd name="T1" fmla="*/ 97 h 101"/>
                <a:gd name="T2" fmla="*/ 7 w 100"/>
                <a:gd name="T3" fmla="*/ 88 h 101"/>
                <a:gd name="T4" fmla="*/ 4 w 100"/>
                <a:gd name="T5" fmla="*/ 67 h 101"/>
                <a:gd name="T6" fmla="*/ 6 w 100"/>
                <a:gd name="T7" fmla="*/ 33 h 101"/>
                <a:gd name="T8" fmla="*/ 13 w 100"/>
                <a:gd name="T9" fmla="*/ 20 h 101"/>
                <a:gd name="T10" fmla="*/ 45 w 100"/>
                <a:gd name="T11" fmla="*/ 16 h 101"/>
                <a:gd name="T12" fmla="*/ 75 w 100"/>
                <a:gd name="T13" fmla="*/ 19 h 101"/>
                <a:gd name="T14" fmla="*/ 40 w 100"/>
                <a:gd name="T15" fmla="*/ 48 h 101"/>
                <a:gd name="T16" fmla="*/ 31 w 100"/>
                <a:gd name="T17" fmla="*/ 31 h 101"/>
                <a:gd name="T18" fmla="*/ 20 w 100"/>
                <a:gd name="T19" fmla="*/ 43 h 101"/>
                <a:gd name="T20" fmla="*/ 20 w 100"/>
                <a:gd name="T21" fmla="*/ 46 h 101"/>
                <a:gd name="T22" fmla="*/ 45 w 100"/>
                <a:gd name="T23" fmla="*/ 83 h 101"/>
                <a:gd name="T24" fmla="*/ 87 w 100"/>
                <a:gd name="T25" fmla="*/ 27 h 101"/>
                <a:gd name="T26" fmla="*/ 89 w 100"/>
                <a:gd name="T27" fmla="*/ 48 h 101"/>
                <a:gd name="T28" fmla="*/ 85 w 100"/>
                <a:gd name="T29" fmla="*/ 83 h 101"/>
                <a:gd name="T30" fmla="*/ 66 w 100"/>
                <a:gd name="T31" fmla="*/ 96 h 101"/>
                <a:gd name="T32" fmla="*/ 46 w 100"/>
                <a:gd name="T33" fmla="*/ 66 h 101"/>
                <a:gd name="T34" fmla="*/ 88 w 100"/>
                <a:gd name="T35" fmla="*/ 7 h 101"/>
                <a:gd name="T36" fmla="*/ 94 w 100"/>
                <a:gd name="T37" fmla="*/ 15 h 101"/>
                <a:gd name="T38" fmla="*/ 24 w 100"/>
                <a:gd name="T39" fmla="*/ 45 h 101"/>
                <a:gd name="T40" fmla="*/ 37 w 100"/>
                <a:gd name="T41" fmla="*/ 49 h 101"/>
                <a:gd name="T42" fmla="*/ 46 w 100"/>
                <a:gd name="T43" fmla="*/ 66 h 101"/>
                <a:gd name="T44" fmla="*/ 87 w 100"/>
                <a:gd name="T45" fmla="*/ 3 h 101"/>
                <a:gd name="T46" fmla="*/ 56 w 100"/>
                <a:gd name="T47" fmla="*/ 12 h 101"/>
                <a:gd name="T48" fmla="*/ 22 w 100"/>
                <a:gd name="T49" fmla="*/ 14 h 101"/>
                <a:gd name="T50" fmla="*/ 4 w 100"/>
                <a:gd name="T51" fmla="*/ 23 h 101"/>
                <a:gd name="T52" fmla="*/ 0 w 100"/>
                <a:gd name="T53" fmla="*/ 67 h 101"/>
                <a:gd name="T54" fmla="*/ 4 w 100"/>
                <a:gd name="T55" fmla="*/ 90 h 101"/>
                <a:gd name="T56" fmla="*/ 37 w 100"/>
                <a:gd name="T57" fmla="*/ 101 h 101"/>
                <a:gd name="T58" fmla="*/ 67 w 100"/>
                <a:gd name="T59" fmla="*/ 100 h 101"/>
                <a:gd name="T60" fmla="*/ 88 w 100"/>
                <a:gd name="T61" fmla="*/ 85 h 101"/>
                <a:gd name="T62" fmla="*/ 93 w 100"/>
                <a:gd name="T63" fmla="*/ 48 h 101"/>
                <a:gd name="T64" fmla="*/ 93 w 100"/>
                <a:gd name="T65" fmla="*/ 32 h 101"/>
                <a:gd name="T66" fmla="*/ 90 w 100"/>
                <a:gd name="T67" fmla="*/ 25 h 101"/>
                <a:gd name="T68" fmla="*/ 100 w 100"/>
                <a:gd name="T69" fmla="*/ 14 h 101"/>
                <a:gd name="T70" fmla="*/ 93 w 100"/>
                <a:gd name="T71" fmla="*/ 9 h 101"/>
                <a:gd name="T72" fmla="*/ 89 w 100"/>
                <a:gd name="T7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01">
                  <a:moveTo>
                    <a:pt x="50" y="97"/>
                  </a:moveTo>
                  <a:cubicBezTo>
                    <a:pt x="46" y="97"/>
                    <a:pt x="41" y="97"/>
                    <a:pt x="37" y="97"/>
                  </a:cubicBezTo>
                  <a:cubicBezTo>
                    <a:pt x="32" y="97"/>
                    <a:pt x="25" y="97"/>
                    <a:pt x="20" y="95"/>
                  </a:cubicBezTo>
                  <a:cubicBezTo>
                    <a:pt x="15" y="94"/>
                    <a:pt x="10" y="92"/>
                    <a:pt x="7" y="88"/>
                  </a:cubicBezTo>
                  <a:cubicBezTo>
                    <a:pt x="4" y="84"/>
                    <a:pt x="3" y="79"/>
                    <a:pt x="3" y="73"/>
                  </a:cubicBezTo>
                  <a:cubicBezTo>
                    <a:pt x="3" y="71"/>
                    <a:pt x="4" y="69"/>
                    <a:pt x="4" y="67"/>
                  </a:cubicBezTo>
                  <a:cubicBezTo>
                    <a:pt x="4" y="62"/>
                    <a:pt x="4" y="53"/>
                    <a:pt x="5" y="45"/>
                  </a:cubicBezTo>
                  <a:cubicBezTo>
                    <a:pt x="5" y="40"/>
                    <a:pt x="5" y="36"/>
                    <a:pt x="6" y="33"/>
                  </a:cubicBezTo>
                  <a:cubicBezTo>
                    <a:pt x="6" y="29"/>
                    <a:pt x="7" y="27"/>
                    <a:pt x="8" y="25"/>
                  </a:cubicBezTo>
                  <a:cubicBezTo>
                    <a:pt x="9" y="23"/>
                    <a:pt x="10" y="22"/>
                    <a:pt x="13" y="20"/>
                  </a:cubicBezTo>
                  <a:cubicBezTo>
                    <a:pt x="17" y="19"/>
                    <a:pt x="22" y="17"/>
                    <a:pt x="28" y="17"/>
                  </a:cubicBezTo>
                  <a:cubicBezTo>
                    <a:pt x="33" y="16"/>
                    <a:pt x="39" y="16"/>
                    <a:pt x="45" y="16"/>
                  </a:cubicBezTo>
                  <a:cubicBezTo>
                    <a:pt x="50" y="16"/>
                    <a:pt x="54" y="16"/>
                    <a:pt x="56" y="16"/>
                  </a:cubicBezTo>
                  <a:cubicBezTo>
                    <a:pt x="66" y="16"/>
                    <a:pt x="70" y="17"/>
                    <a:pt x="75" y="19"/>
                  </a:cubicBezTo>
                  <a:cubicBezTo>
                    <a:pt x="66" y="30"/>
                    <a:pt x="57" y="43"/>
                    <a:pt x="46" y="60"/>
                  </a:cubicBezTo>
                  <a:cubicBezTo>
                    <a:pt x="44" y="56"/>
                    <a:pt x="42" y="52"/>
                    <a:pt x="40" y="48"/>
                  </a:cubicBezTo>
                  <a:cubicBezTo>
                    <a:pt x="37" y="42"/>
                    <a:pt x="35" y="36"/>
                    <a:pt x="33" y="33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7" y="37"/>
                    <a:pt x="24" y="40"/>
                    <a:pt x="20" y="4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52"/>
                    <a:pt x="39" y="69"/>
                    <a:pt x="44" y="80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9" y="62"/>
                    <a:pt x="73" y="44"/>
                    <a:pt x="87" y="27"/>
                  </a:cubicBezTo>
                  <a:cubicBezTo>
                    <a:pt x="88" y="28"/>
                    <a:pt x="89" y="29"/>
                    <a:pt x="89" y="32"/>
                  </a:cubicBezTo>
                  <a:cubicBezTo>
                    <a:pt x="89" y="38"/>
                    <a:pt x="89" y="43"/>
                    <a:pt x="89" y="48"/>
                  </a:cubicBezTo>
                  <a:cubicBezTo>
                    <a:pt x="89" y="56"/>
                    <a:pt x="89" y="64"/>
                    <a:pt x="88" y="74"/>
                  </a:cubicBezTo>
                  <a:cubicBezTo>
                    <a:pt x="87" y="78"/>
                    <a:pt x="86" y="81"/>
                    <a:pt x="85" y="83"/>
                  </a:cubicBezTo>
                  <a:cubicBezTo>
                    <a:pt x="84" y="85"/>
                    <a:pt x="82" y="88"/>
                    <a:pt x="79" y="90"/>
                  </a:cubicBezTo>
                  <a:cubicBezTo>
                    <a:pt x="76" y="93"/>
                    <a:pt x="71" y="95"/>
                    <a:pt x="66" y="96"/>
                  </a:cubicBezTo>
                  <a:cubicBezTo>
                    <a:pt x="61" y="97"/>
                    <a:pt x="56" y="97"/>
                    <a:pt x="50" y="97"/>
                  </a:cubicBezTo>
                  <a:moveTo>
                    <a:pt x="46" y="66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64" y="40"/>
                    <a:pt x="74" y="24"/>
                    <a:pt x="88" y="7"/>
                  </a:cubicBezTo>
                  <a:cubicBezTo>
                    <a:pt x="89" y="9"/>
                    <a:pt x="89" y="10"/>
                    <a:pt x="90" y="11"/>
                  </a:cubicBezTo>
                  <a:cubicBezTo>
                    <a:pt x="91" y="12"/>
                    <a:pt x="93" y="13"/>
                    <a:pt x="94" y="15"/>
                  </a:cubicBezTo>
                  <a:cubicBezTo>
                    <a:pt x="76" y="34"/>
                    <a:pt x="60" y="54"/>
                    <a:pt x="46" y="76"/>
                  </a:cubicBezTo>
                  <a:cubicBezTo>
                    <a:pt x="40" y="65"/>
                    <a:pt x="29" y="51"/>
                    <a:pt x="24" y="45"/>
                  </a:cubicBezTo>
                  <a:cubicBezTo>
                    <a:pt x="26" y="42"/>
                    <a:pt x="29" y="40"/>
                    <a:pt x="31" y="37"/>
                  </a:cubicBezTo>
                  <a:cubicBezTo>
                    <a:pt x="33" y="40"/>
                    <a:pt x="35" y="45"/>
                    <a:pt x="37" y="49"/>
                  </a:cubicBezTo>
                  <a:cubicBezTo>
                    <a:pt x="40" y="55"/>
                    <a:pt x="42" y="60"/>
                    <a:pt x="45" y="64"/>
                  </a:cubicBezTo>
                  <a:cubicBezTo>
                    <a:pt x="46" y="66"/>
                    <a:pt x="46" y="66"/>
                    <a:pt x="46" y="66"/>
                  </a:cubicBezTo>
                  <a:moveTo>
                    <a:pt x="89" y="0"/>
                  </a:moveTo>
                  <a:cubicBezTo>
                    <a:pt x="87" y="3"/>
                    <a:pt x="87" y="3"/>
                    <a:pt x="87" y="3"/>
                  </a:cubicBezTo>
                  <a:cubicBezTo>
                    <a:pt x="83" y="7"/>
                    <a:pt x="80" y="11"/>
                    <a:pt x="77" y="16"/>
                  </a:cubicBezTo>
                  <a:cubicBezTo>
                    <a:pt x="72" y="14"/>
                    <a:pt x="67" y="13"/>
                    <a:pt x="56" y="12"/>
                  </a:cubicBezTo>
                  <a:cubicBezTo>
                    <a:pt x="54" y="12"/>
                    <a:pt x="50" y="12"/>
                    <a:pt x="45" y="12"/>
                  </a:cubicBezTo>
                  <a:cubicBezTo>
                    <a:pt x="38" y="12"/>
                    <a:pt x="29" y="12"/>
                    <a:pt x="22" y="14"/>
                  </a:cubicBezTo>
                  <a:cubicBezTo>
                    <a:pt x="18" y="15"/>
                    <a:pt x="14" y="16"/>
                    <a:pt x="11" y="17"/>
                  </a:cubicBezTo>
                  <a:cubicBezTo>
                    <a:pt x="8" y="19"/>
                    <a:pt x="6" y="21"/>
                    <a:pt x="4" y="23"/>
                  </a:cubicBezTo>
                  <a:cubicBezTo>
                    <a:pt x="3" y="26"/>
                    <a:pt x="3" y="29"/>
                    <a:pt x="2" y="32"/>
                  </a:cubicBezTo>
                  <a:cubicBezTo>
                    <a:pt x="1" y="43"/>
                    <a:pt x="1" y="60"/>
                    <a:pt x="0" y="67"/>
                  </a:cubicBezTo>
                  <a:cubicBezTo>
                    <a:pt x="0" y="69"/>
                    <a:pt x="0" y="71"/>
                    <a:pt x="0" y="73"/>
                  </a:cubicBezTo>
                  <a:cubicBezTo>
                    <a:pt x="0" y="79"/>
                    <a:pt x="1" y="85"/>
                    <a:pt x="4" y="90"/>
                  </a:cubicBezTo>
                  <a:cubicBezTo>
                    <a:pt x="8" y="95"/>
                    <a:pt x="13" y="97"/>
                    <a:pt x="19" y="99"/>
                  </a:cubicBezTo>
                  <a:cubicBezTo>
                    <a:pt x="25" y="100"/>
                    <a:pt x="31" y="101"/>
                    <a:pt x="37" y="101"/>
                  </a:cubicBezTo>
                  <a:cubicBezTo>
                    <a:pt x="41" y="101"/>
                    <a:pt x="46" y="101"/>
                    <a:pt x="50" y="101"/>
                  </a:cubicBezTo>
                  <a:cubicBezTo>
                    <a:pt x="56" y="101"/>
                    <a:pt x="62" y="101"/>
                    <a:pt x="67" y="100"/>
                  </a:cubicBezTo>
                  <a:cubicBezTo>
                    <a:pt x="72" y="99"/>
                    <a:pt x="77" y="97"/>
                    <a:pt x="81" y="93"/>
                  </a:cubicBezTo>
                  <a:cubicBezTo>
                    <a:pt x="85" y="90"/>
                    <a:pt x="87" y="88"/>
                    <a:pt x="88" y="85"/>
                  </a:cubicBezTo>
                  <a:cubicBezTo>
                    <a:pt x="90" y="82"/>
                    <a:pt x="90" y="79"/>
                    <a:pt x="91" y="75"/>
                  </a:cubicBezTo>
                  <a:cubicBezTo>
                    <a:pt x="93" y="65"/>
                    <a:pt x="93" y="56"/>
                    <a:pt x="93" y="48"/>
                  </a:cubicBezTo>
                  <a:cubicBezTo>
                    <a:pt x="93" y="43"/>
                    <a:pt x="93" y="38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28"/>
                    <a:pt x="91" y="26"/>
                    <a:pt x="90" y="25"/>
                  </a:cubicBezTo>
                  <a:cubicBezTo>
                    <a:pt x="93" y="22"/>
                    <a:pt x="95" y="19"/>
                    <a:pt x="98" y="16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1"/>
                    <a:pt x="94" y="10"/>
                    <a:pt x="93" y="9"/>
                  </a:cubicBezTo>
                  <a:cubicBezTo>
                    <a:pt x="92" y="7"/>
                    <a:pt x="91" y="6"/>
                    <a:pt x="90" y="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6" name="Freeform 880"/>
            <p:cNvSpPr>
              <a:spLocks/>
            </p:cNvSpPr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7" name="Freeform 881"/>
            <p:cNvSpPr>
              <a:spLocks/>
            </p:cNvSpPr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8" name="Freeform 882"/>
            <p:cNvSpPr>
              <a:spLocks/>
            </p:cNvSpPr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9" name="Freeform 883"/>
            <p:cNvSpPr>
              <a:spLocks/>
            </p:cNvSpPr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30" name="Freeform 884"/>
            <p:cNvSpPr>
              <a:spLocks noEditPoints="1"/>
            </p:cNvSpPr>
            <p:nvPr/>
          </p:nvSpPr>
          <p:spPr bwMode="auto">
            <a:xfrm>
              <a:off x="2803" y="724"/>
              <a:ext cx="277" cy="433"/>
            </a:xfrm>
            <a:custGeom>
              <a:avLst/>
              <a:gdLst>
                <a:gd name="T0" fmla="*/ 78 w 117"/>
                <a:gd name="T1" fmla="*/ 178 h 183"/>
                <a:gd name="T2" fmla="*/ 91 w 117"/>
                <a:gd name="T3" fmla="*/ 179 h 183"/>
                <a:gd name="T4" fmla="*/ 86 w 117"/>
                <a:gd name="T5" fmla="*/ 178 h 183"/>
                <a:gd name="T6" fmla="*/ 94 w 117"/>
                <a:gd name="T7" fmla="*/ 179 h 183"/>
                <a:gd name="T8" fmla="*/ 64 w 117"/>
                <a:gd name="T9" fmla="*/ 174 h 183"/>
                <a:gd name="T10" fmla="*/ 100 w 117"/>
                <a:gd name="T11" fmla="*/ 178 h 183"/>
                <a:gd name="T12" fmla="*/ 106 w 117"/>
                <a:gd name="T13" fmla="*/ 175 h 183"/>
                <a:gd name="T14" fmla="*/ 57 w 117"/>
                <a:gd name="T15" fmla="*/ 172 h 183"/>
                <a:gd name="T16" fmla="*/ 11 w 117"/>
                <a:gd name="T17" fmla="*/ 167 h 183"/>
                <a:gd name="T18" fmla="*/ 47 w 117"/>
                <a:gd name="T19" fmla="*/ 169 h 183"/>
                <a:gd name="T20" fmla="*/ 18 w 117"/>
                <a:gd name="T21" fmla="*/ 164 h 183"/>
                <a:gd name="T22" fmla="*/ 41 w 117"/>
                <a:gd name="T23" fmla="*/ 157 h 183"/>
                <a:gd name="T24" fmla="*/ 32 w 117"/>
                <a:gd name="T25" fmla="*/ 157 h 183"/>
                <a:gd name="T26" fmla="*/ 35 w 117"/>
                <a:gd name="T27" fmla="*/ 157 h 183"/>
                <a:gd name="T28" fmla="*/ 12 w 117"/>
                <a:gd name="T29" fmla="*/ 151 h 183"/>
                <a:gd name="T30" fmla="*/ 5 w 117"/>
                <a:gd name="T31" fmla="*/ 154 h 183"/>
                <a:gd name="T32" fmla="*/ 6 w 117"/>
                <a:gd name="T33" fmla="*/ 142 h 183"/>
                <a:gd name="T34" fmla="*/ 86 w 117"/>
                <a:gd name="T35" fmla="*/ 103 h 183"/>
                <a:gd name="T36" fmla="*/ 73 w 117"/>
                <a:gd name="T37" fmla="*/ 112 h 183"/>
                <a:gd name="T38" fmla="*/ 66 w 117"/>
                <a:gd name="T39" fmla="*/ 102 h 183"/>
                <a:gd name="T40" fmla="*/ 12 w 117"/>
                <a:gd name="T41" fmla="*/ 103 h 183"/>
                <a:gd name="T42" fmla="*/ 10 w 117"/>
                <a:gd name="T43" fmla="*/ 111 h 183"/>
                <a:gd name="T44" fmla="*/ 19 w 117"/>
                <a:gd name="T45" fmla="*/ 102 h 183"/>
                <a:gd name="T46" fmla="*/ 30 w 117"/>
                <a:gd name="T47" fmla="*/ 101 h 183"/>
                <a:gd name="T48" fmla="*/ 102 w 117"/>
                <a:gd name="T49" fmla="*/ 56 h 183"/>
                <a:gd name="T50" fmla="*/ 84 w 117"/>
                <a:gd name="T51" fmla="*/ 53 h 183"/>
                <a:gd name="T52" fmla="*/ 80 w 117"/>
                <a:gd name="T53" fmla="*/ 63 h 183"/>
                <a:gd name="T54" fmla="*/ 89 w 117"/>
                <a:gd name="T55" fmla="*/ 60 h 183"/>
                <a:gd name="T56" fmla="*/ 76 w 117"/>
                <a:gd name="T57" fmla="*/ 52 h 183"/>
                <a:gd name="T58" fmla="*/ 103 w 117"/>
                <a:gd name="T59" fmla="*/ 52 h 183"/>
                <a:gd name="T60" fmla="*/ 97 w 117"/>
                <a:gd name="T61" fmla="*/ 49 h 183"/>
                <a:gd name="T62" fmla="*/ 72 w 117"/>
                <a:gd name="T63" fmla="*/ 48 h 183"/>
                <a:gd name="T64" fmla="*/ 53 w 117"/>
                <a:gd name="T65" fmla="*/ 46 h 183"/>
                <a:gd name="T66" fmla="*/ 73 w 117"/>
                <a:gd name="T67" fmla="*/ 37 h 183"/>
                <a:gd name="T68" fmla="*/ 54 w 117"/>
                <a:gd name="T69" fmla="*/ 50 h 183"/>
                <a:gd name="T70" fmla="*/ 66 w 117"/>
                <a:gd name="T71" fmla="*/ 36 h 183"/>
                <a:gd name="T72" fmla="*/ 65 w 117"/>
                <a:gd name="T73" fmla="*/ 46 h 183"/>
                <a:gd name="T74" fmla="*/ 30 w 117"/>
                <a:gd name="T75" fmla="*/ 79 h 183"/>
                <a:gd name="T76" fmla="*/ 62 w 117"/>
                <a:gd name="T77" fmla="*/ 4 h 183"/>
                <a:gd name="T78" fmla="*/ 75 w 117"/>
                <a:gd name="T79" fmla="*/ 33 h 183"/>
                <a:gd name="T80" fmla="*/ 49 w 117"/>
                <a:gd name="T81" fmla="*/ 54 h 183"/>
                <a:gd name="T82" fmla="*/ 57 w 117"/>
                <a:gd name="T83" fmla="*/ 81 h 183"/>
                <a:gd name="T84" fmla="*/ 58 w 117"/>
                <a:gd name="T85" fmla="*/ 98 h 183"/>
                <a:gd name="T86" fmla="*/ 54 w 117"/>
                <a:gd name="T87" fmla="*/ 114 h 183"/>
                <a:gd name="T88" fmla="*/ 83 w 117"/>
                <a:gd name="T89" fmla="*/ 142 h 183"/>
                <a:gd name="T90" fmla="*/ 34 w 117"/>
                <a:gd name="T91" fmla="*/ 153 h 183"/>
                <a:gd name="T92" fmla="*/ 25 w 117"/>
                <a:gd name="T93" fmla="*/ 120 h 183"/>
                <a:gd name="T94" fmla="*/ 33 w 117"/>
                <a:gd name="T95" fmla="*/ 98 h 183"/>
                <a:gd name="T96" fmla="*/ 32 w 117"/>
                <a:gd name="T97" fmla="*/ 97 h 183"/>
                <a:gd name="T98" fmla="*/ 22 w 117"/>
                <a:gd name="T99" fmla="*/ 32 h 183"/>
                <a:gd name="T100" fmla="*/ 7 w 117"/>
                <a:gd name="T101" fmla="*/ 115 h 183"/>
                <a:gd name="T102" fmla="*/ 10 w 117"/>
                <a:gd name="T103" fmla="*/ 117 h 183"/>
                <a:gd name="T104" fmla="*/ 4 w 117"/>
                <a:gd name="T105" fmla="*/ 132 h 183"/>
                <a:gd name="T106" fmla="*/ 8 w 117"/>
                <a:gd name="T107" fmla="*/ 170 h 183"/>
                <a:gd name="T108" fmla="*/ 36 w 117"/>
                <a:gd name="T109" fmla="*/ 173 h 183"/>
                <a:gd name="T110" fmla="*/ 111 w 117"/>
                <a:gd name="T111" fmla="*/ 180 h 183"/>
                <a:gd name="T112" fmla="*/ 111 w 117"/>
                <a:gd name="T113" fmla="*/ 136 h 183"/>
                <a:gd name="T114" fmla="*/ 50 w 117"/>
                <a:gd name="T115" fmla="*/ 130 h 183"/>
                <a:gd name="T116" fmla="*/ 87 w 117"/>
                <a:gd name="T117" fmla="*/ 116 h 183"/>
                <a:gd name="T118" fmla="*/ 90 w 117"/>
                <a:gd name="T119" fmla="*/ 95 h 183"/>
                <a:gd name="T120" fmla="*/ 55 w 117"/>
                <a:gd name="T121" fmla="*/ 64 h 183"/>
                <a:gd name="T122" fmla="*/ 73 w 117"/>
                <a:gd name="T123" fmla="*/ 60 h 183"/>
                <a:gd name="T124" fmla="*/ 104 w 117"/>
                <a:gd name="T125" fmla="*/ 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83">
                  <a:moveTo>
                    <a:pt x="78" y="178"/>
                  </a:moveTo>
                  <a:cubicBezTo>
                    <a:pt x="77" y="178"/>
                    <a:pt x="75" y="177"/>
                    <a:pt x="74" y="177"/>
                  </a:cubicBezTo>
                  <a:cubicBezTo>
                    <a:pt x="75" y="173"/>
                    <a:pt x="77" y="170"/>
                    <a:pt x="79" y="166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81" y="165"/>
                    <a:pt x="82" y="166"/>
                    <a:pt x="84" y="166"/>
                  </a:cubicBezTo>
                  <a:cubicBezTo>
                    <a:pt x="82" y="170"/>
                    <a:pt x="80" y="174"/>
                    <a:pt x="78" y="178"/>
                  </a:cubicBezTo>
                  <a:moveTo>
                    <a:pt x="86" y="178"/>
                  </a:moveTo>
                  <a:cubicBezTo>
                    <a:pt x="87" y="178"/>
                    <a:pt x="87" y="178"/>
                    <a:pt x="87" y="178"/>
                  </a:cubicBezTo>
                  <a:cubicBezTo>
                    <a:pt x="89" y="174"/>
                    <a:pt x="92" y="170"/>
                    <a:pt x="94" y="166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96" y="165"/>
                    <a:pt x="97" y="165"/>
                    <a:pt x="98" y="165"/>
                  </a:cubicBezTo>
                  <a:cubicBezTo>
                    <a:pt x="96" y="169"/>
                    <a:pt x="94" y="174"/>
                    <a:pt x="91" y="179"/>
                  </a:cubicBezTo>
                  <a:cubicBezTo>
                    <a:pt x="91" y="179"/>
                    <a:pt x="91" y="179"/>
                    <a:pt x="91" y="179"/>
                  </a:cubicBezTo>
                  <a:cubicBezTo>
                    <a:pt x="87" y="179"/>
                    <a:pt x="84" y="179"/>
                    <a:pt x="80" y="178"/>
                  </a:cubicBezTo>
                  <a:cubicBezTo>
                    <a:pt x="82" y="174"/>
                    <a:pt x="84" y="170"/>
                    <a:pt x="86" y="166"/>
                  </a:cubicBezTo>
                  <a:cubicBezTo>
                    <a:pt x="86" y="166"/>
                    <a:pt x="87" y="166"/>
                    <a:pt x="87" y="166"/>
                  </a:cubicBezTo>
                  <a:cubicBezTo>
                    <a:pt x="89" y="166"/>
                    <a:pt x="90" y="166"/>
                    <a:pt x="92" y="166"/>
                  </a:cubicBezTo>
                  <a:cubicBezTo>
                    <a:pt x="90" y="169"/>
                    <a:pt x="88" y="173"/>
                    <a:pt x="86" y="177"/>
                  </a:cubicBezTo>
                  <a:cubicBezTo>
                    <a:pt x="85" y="178"/>
                    <a:pt x="86" y="178"/>
                    <a:pt x="86" y="178"/>
                  </a:cubicBezTo>
                  <a:cubicBezTo>
                    <a:pt x="86" y="178"/>
                    <a:pt x="86" y="178"/>
                    <a:pt x="86" y="178"/>
                  </a:cubicBezTo>
                  <a:moveTo>
                    <a:pt x="72" y="176"/>
                  </a:moveTo>
                  <a:cubicBezTo>
                    <a:pt x="70" y="176"/>
                    <a:pt x="68" y="175"/>
                    <a:pt x="65" y="175"/>
                  </a:cubicBezTo>
                  <a:cubicBezTo>
                    <a:pt x="68" y="171"/>
                    <a:pt x="70" y="168"/>
                    <a:pt x="73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4" y="164"/>
                    <a:pt x="76" y="165"/>
                    <a:pt x="77" y="165"/>
                  </a:cubicBezTo>
                  <a:cubicBezTo>
                    <a:pt x="75" y="169"/>
                    <a:pt x="74" y="173"/>
                    <a:pt x="72" y="176"/>
                  </a:cubicBezTo>
                  <a:moveTo>
                    <a:pt x="94" y="179"/>
                  </a:moveTo>
                  <a:cubicBezTo>
                    <a:pt x="96" y="174"/>
                    <a:pt x="98" y="169"/>
                    <a:pt x="101" y="164"/>
                  </a:cubicBezTo>
                  <a:cubicBezTo>
                    <a:pt x="102" y="164"/>
                    <a:pt x="104" y="164"/>
                    <a:pt x="105" y="163"/>
                  </a:cubicBezTo>
                  <a:cubicBezTo>
                    <a:pt x="103" y="168"/>
                    <a:pt x="101" y="172"/>
                    <a:pt x="99" y="177"/>
                  </a:cubicBezTo>
                  <a:cubicBezTo>
                    <a:pt x="98" y="178"/>
                    <a:pt x="99" y="178"/>
                    <a:pt x="99" y="178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98" y="179"/>
                    <a:pt x="96" y="179"/>
                    <a:pt x="94" y="179"/>
                  </a:cubicBezTo>
                  <a:moveTo>
                    <a:pt x="64" y="174"/>
                  </a:moveTo>
                  <a:cubicBezTo>
                    <a:pt x="62" y="173"/>
                    <a:pt x="61" y="173"/>
                    <a:pt x="59" y="172"/>
                  </a:cubicBezTo>
                  <a:cubicBezTo>
                    <a:pt x="61" y="169"/>
                    <a:pt x="63" y="165"/>
                    <a:pt x="65" y="162"/>
                  </a:cubicBezTo>
                  <a:cubicBezTo>
                    <a:pt x="66" y="162"/>
                    <a:pt x="66" y="163"/>
                    <a:pt x="67" y="163"/>
                  </a:cubicBezTo>
                  <a:cubicBezTo>
                    <a:pt x="68" y="163"/>
                    <a:pt x="69" y="163"/>
                    <a:pt x="71" y="164"/>
                  </a:cubicBezTo>
                  <a:cubicBezTo>
                    <a:pt x="68" y="167"/>
                    <a:pt x="66" y="170"/>
                    <a:pt x="64" y="174"/>
                  </a:cubicBezTo>
                  <a:moveTo>
                    <a:pt x="100" y="178"/>
                  </a:moveTo>
                  <a:cubicBezTo>
                    <a:pt x="100" y="178"/>
                    <a:pt x="100" y="178"/>
                    <a:pt x="100" y="178"/>
                  </a:cubicBezTo>
                  <a:cubicBezTo>
                    <a:pt x="103" y="173"/>
                    <a:pt x="105" y="167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10" y="162"/>
                    <a:pt x="111" y="161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0" y="166"/>
                    <a:pt x="108" y="171"/>
                    <a:pt x="106" y="175"/>
                  </a:cubicBezTo>
                  <a:cubicBezTo>
                    <a:pt x="105" y="176"/>
                    <a:pt x="106" y="176"/>
                    <a:pt x="106" y="177"/>
                  </a:cubicBezTo>
                  <a:cubicBezTo>
                    <a:pt x="106" y="177"/>
                    <a:pt x="106" y="177"/>
                    <a:pt x="107" y="177"/>
                  </a:cubicBezTo>
                  <a:cubicBezTo>
                    <a:pt x="107" y="177"/>
                    <a:pt x="107" y="176"/>
                    <a:pt x="107" y="176"/>
                  </a:cubicBezTo>
                  <a:cubicBezTo>
                    <a:pt x="109" y="174"/>
                    <a:pt x="110" y="171"/>
                    <a:pt x="111" y="169"/>
                  </a:cubicBezTo>
                  <a:cubicBezTo>
                    <a:pt x="110" y="171"/>
                    <a:pt x="110" y="173"/>
                    <a:pt x="109" y="176"/>
                  </a:cubicBezTo>
                  <a:cubicBezTo>
                    <a:pt x="106" y="177"/>
                    <a:pt x="103" y="178"/>
                    <a:pt x="100" y="178"/>
                  </a:cubicBezTo>
                  <a:moveTo>
                    <a:pt x="57" y="172"/>
                  </a:moveTo>
                  <a:cubicBezTo>
                    <a:pt x="55" y="171"/>
                    <a:pt x="52" y="170"/>
                    <a:pt x="50" y="170"/>
                  </a:cubicBezTo>
                  <a:cubicBezTo>
                    <a:pt x="51" y="166"/>
                    <a:pt x="53" y="163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8" y="160"/>
                    <a:pt x="60" y="161"/>
                    <a:pt x="63" y="162"/>
                  </a:cubicBezTo>
                  <a:cubicBezTo>
                    <a:pt x="61" y="165"/>
                    <a:pt x="59" y="168"/>
                    <a:pt x="57" y="172"/>
                  </a:cubicBezTo>
                  <a:moveTo>
                    <a:pt x="13" y="172"/>
                  </a:moveTo>
                  <a:cubicBezTo>
                    <a:pt x="13" y="170"/>
                    <a:pt x="12" y="169"/>
                    <a:pt x="11" y="167"/>
                  </a:cubicBezTo>
                  <a:cubicBezTo>
                    <a:pt x="11" y="167"/>
                    <a:pt x="10" y="167"/>
                    <a:pt x="10" y="166"/>
                  </a:cubicBezTo>
                  <a:cubicBezTo>
                    <a:pt x="11" y="163"/>
                    <a:pt x="13" y="161"/>
                    <a:pt x="14" y="160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4" y="164"/>
                    <a:pt x="14" y="167"/>
                    <a:pt x="13" y="172"/>
                  </a:cubicBezTo>
                  <a:moveTo>
                    <a:pt x="48" y="169"/>
                  </a:moveTo>
                  <a:cubicBezTo>
                    <a:pt x="47" y="169"/>
                    <a:pt x="47" y="169"/>
                    <a:pt x="47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6" y="169"/>
                    <a:pt x="45" y="169"/>
                    <a:pt x="44" y="169"/>
                  </a:cubicBezTo>
                  <a:cubicBezTo>
                    <a:pt x="45" y="165"/>
                    <a:pt x="47" y="162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1" y="159"/>
                    <a:pt x="52" y="159"/>
                    <a:pt x="53" y="159"/>
                  </a:cubicBezTo>
                  <a:cubicBezTo>
                    <a:pt x="51" y="162"/>
                    <a:pt x="50" y="166"/>
                    <a:pt x="48" y="169"/>
                  </a:cubicBezTo>
                  <a:moveTo>
                    <a:pt x="17" y="174"/>
                  </a:moveTo>
                  <a:cubicBezTo>
                    <a:pt x="18" y="170"/>
                    <a:pt x="18" y="167"/>
                    <a:pt x="18" y="16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1" y="162"/>
                    <a:pt x="21" y="160"/>
                    <a:pt x="23" y="159"/>
                  </a:cubicBezTo>
                  <a:cubicBezTo>
                    <a:pt x="24" y="159"/>
                    <a:pt x="25" y="158"/>
                    <a:pt x="25" y="158"/>
                  </a:cubicBezTo>
                  <a:cubicBezTo>
                    <a:pt x="23" y="163"/>
                    <a:pt x="20" y="168"/>
                    <a:pt x="17" y="174"/>
                  </a:cubicBezTo>
                  <a:moveTo>
                    <a:pt x="35" y="169"/>
                  </a:moveTo>
                  <a:cubicBezTo>
                    <a:pt x="36" y="169"/>
                    <a:pt x="36" y="169"/>
                    <a:pt x="36" y="169"/>
                  </a:cubicBezTo>
                  <a:cubicBezTo>
                    <a:pt x="37" y="165"/>
                    <a:pt x="39" y="161"/>
                    <a:pt x="41" y="157"/>
                  </a:cubicBezTo>
                  <a:cubicBezTo>
                    <a:pt x="43" y="157"/>
                    <a:pt x="45" y="158"/>
                    <a:pt x="48" y="158"/>
                  </a:cubicBezTo>
                  <a:cubicBezTo>
                    <a:pt x="45" y="161"/>
                    <a:pt x="43" y="165"/>
                    <a:pt x="42" y="169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moveTo>
                    <a:pt x="20" y="173"/>
                  </a:moveTo>
                  <a:cubicBezTo>
                    <a:pt x="22" y="168"/>
                    <a:pt x="25" y="163"/>
                    <a:pt x="28" y="157"/>
                  </a:cubicBezTo>
                  <a:cubicBezTo>
                    <a:pt x="29" y="157"/>
                    <a:pt x="31" y="157"/>
                    <a:pt x="32" y="157"/>
                  </a:cubicBezTo>
                  <a:cubicBezTo>
                    <a:pt x="30" y="161"/>
                    <a:pt x="28" y="166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1"/>
                    <a:pt x="25" y="171"/>
                    <a:pt x="24" y="171"/>
                  </a:cubicBezTo>
                  <a:cubicBezTo>
                    <a:pt x="22" y="172"/>
                    <a:pt x="21" y="172"/>
                    <a:pt x="20" y="173"/>
                  </a:cubicBezTo>
                  <a:moveTo>
                    <a:pt x="28" y="170"/>
                  </a:moveTo>
                  <a:cubicBezTo>
                    <a:pt x="30" y="166"/>
                    <a:pt x="32" y="161"/>
                    <a:pt x="35" y="157"/>
                  </a:cubicBezTo>
                  <a:cubicBezTo>
                    <a:pt x="36" y="157"/>
                    <a:pt x="37" y="157"/>
                    <a:pt x="39" y="157"/>
                  </a:cubicBezTo>
                  <a:cubicBezTo>
                    <a:pt x="37" y="161"/>
                    <a:pt x="36" y="164"/>
                    <a:pt x="34" y="168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2" y="170"/>
                    <a:pt x="30" y="170"/>
                    <a:pt x="28" y="170"/>
                  </a:cubicBezTo>
                  <a:moveTo>
                    <a:pt x="9" y="164"/>
                  </a:moveTo>
                  <a:cubicBezTo>
                    <a:pt x="8" y="163"/>
                    <a:pt x="7" y="162"/>
                    <a:pt x="7" y="160"/>
                  </a:cubicBezTo>
                  <a:cubicBezTo>
                    <a:pt x="8" y="157"/>
                    <a:pt x="10" y="154"/>
                    <a:pt x="12" y="151"/>
                  </a:cubicBezTo>
                  <a:cubicBezTo>
                    <a:pt x="13" y="153"/>
                    <a:pt x="14" y="154"/>
                    <a:pt x="14" y="156"/>
                  </a:cubicBezTo>
                  <a:cubicBezTo>
                    <a:pt x="13" y="157"/>
                    <a:pt x="11" y="160"/>
                    <a:pt x="9" y="164"/>
                  </a:cubicBezTo>
                  <a:moveTo>
                    <a:pt x="6" y="158"/>
                  </a:moveTo>
                  <a:cubicBezTo>
                    <a:pt x="6" y="158"/>
                    <a:pt x="6" y="158"/>
                    <a:pt x="6" y="158"/>
                  </a:cubicBezTo>
                  <a:cubicBezTo>
                    <a:pt x="5" y="157"/>
                    <a:pt x="5" y="156"/>
                    <a:pt x="5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6" y="152"/>
                    <a:pt x="8" y="149"/>
                    <a:pt x="9" y="147"/>
                  </a:cubicBezTo>
                  <a:cubicBezTo>
                    <a:pt x="10" y="148"/>
                    <a:pt x="10" y="149"/>
                    <a:pt x="11" y="149"/>
                  </a:cubicBezTo>
                  <a:cubicBezTo>
                    <a:pt x="9" y="152"/>
                    <a:pt x="7" y="155"/>
                    <a:pt x="6" y="158"/>
                  </a:cubicBezTo>
                  <a:moveTo>
                    <a:pt x="4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4" y="150"/>
                    <a:pt x="4" y="148"/>
                    <a:pt x="5" y="146"/>
                  </a:cubicBezTo>
                  <a:cubicBezTo>
                    <a:pt x="5" y="144"/>
                    <a:pt x="5" y="143"/>
                    <a:pt x="6" y="142"/>
                  </a:cubicBezTo>
                  <a:cubicBezTo>
                    <a:pt x="6" y="143"/>
                    <a:pt x="7" y="144"/>
                    <a:pt x="8" y="145"/>
                  </a:cubicBezTo>
                  <a:cubicBezTo>
                    <a:pt x="7" y="147"/>
                    <a:pt x="5" y="150"/>
                    <a:pt x="4" y="152"/>
                  </a:cubicBezTo>
                  <a:moveTo>
                    <a:pt x="85" y="112"/>
                  </a:moveTo>
                  <a:cubicBezTo>
                    <a:pt x="84" y="112"/>
                    <a:pt x="83" y="112"/>
                    <a:pt x="81" y="112"/>
                  </a:cubicBezTo>
                  <a:cubicBezTo>
                    <a:pt x="83" y="109"/>
                    <a:pt x="84" y="106"/>
                    <a:pt x="86" y="104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6"/>
                    <a:pt x="85" y="109"/>
                    <a:pt x="85" y="112"/>
                  </a:cubicBezTo>
                  <a:moveTo>
                    <a:pt x="79" y="112"/>
                  </a:moveTo>
                  <a:cubicBezTo>
                    <a:pt x="78" y="112"/>
                    <a:pt x="77" y="112"/>
                    <a:pt x="75" y="112"/>
                  </a:cubicBezTo>
                  <a:cubicBezTo>
                    <a:pt x="77" y="109"/>
                    <a:pt x="79" y="106"/>
                    <a:pt x="81" y="103"/>
                  </a:cubicBezTo>
                  <a:cubicBezTo>
                    <a:pt x="82" y="103"/>
                    <a:pt x="83" y="103"/>
                    <a:pt x="84" y="103"/>
                  </a:cubicBezTo>
                  <a:cubicBezTo>
                    <a:pt x="82" y="106"/>
                    <a:pt x="81" y="109"/>
                    <a:pt x="79" y="112"/>
                  </a:cubicBezTo>
                  <a:moveTo>
                    <a:pt x="73" y="112"/>
                  </a:moveTo>
                  <a:cubicBezTo>
                    <a:pt x="71" y="112"/>
                    <a:pt x="69" y="112"/>
                    <a:pt x="67" y="112"/>
                  </a:cubicBezTo>
                  <a:cubicBezTo>
                    <a:pt x="69" y="109"/>
                    <a:pt x="71" y="106"/>
                    <a:pt x="73" y="102"/>
                  </a:cubicBezTo>
                  <a:cubicBezTo>
                    <a:pt x="75" y="102"/>
                    <a:pt x="77" y="103"/>
                    <a:pt x="79" y="103"/>
                  </a:cubicBezTo>
                  <a:cubicBezTo>
                    <a:pt x="77" y="106"/>
                    <a:pt x="75" y="109"/>
                    <a:pt x="73" y="112"/>
                  </a:cubicBezTo>
                  <a:moveTo>
                    <a:pt x="65" y="112"/>
                  </a:moveTo>
                  <a:cubicBezTo>
                    <a:pt x="63" y="112"/>
                    <a:pt x="62" y="112"/>
                    <a:pt x="60" y="112"/>
                  </a:cubicBezTo>
                  <a:cubicBezTo>
                    <a:pt x="62" y="109"/>
                    <a:pt x="64" y="105"/>
                    <a:pt x="66" y="102"/>
                  </a:cubicBezTo>
                  <a:cubicBezTo>
                    <a:pt x="67" y="102"/>
                    <a:pt x="69" y="102"/>
                    <a:pt x="71" y="102"/>
                  </a:cubicBezTo>
                  <a:cubicBezTo>
                    <a:pt x="69" y="106"/>
                    <a:pt x="67" y="109"/>
                    <a:pt x="65" y="112"/>
                  </a:cubicBezTo>
                  <a:moveTo>
                    <a:pt x="10" y="107"/>
                  </a:moveTo>
                  <a:cubicBezTo>
                    <a:pt x="10" y="105"/>
                    <a:pt x="10" y="104"/>
                    <a:pt x="10" y="102"/>
                  </a:cubicBezTo>
                  <a:cubicBezTo>
                    <a:pt x="11" y="102"/>
                    <a:pt x="11" y="102"/>
                    <a:pt x="1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4"/>
                    <a:pt x="11" y="105"/>
                    <a:pt x="10" y="107"/>
                  </a:cubicBezTo>
                  <a:moveTo>
                    <a:pt x="59" y="109"/>
                  </a:moveTo>
                  <a:cubicBezTo>
                    <a:pt x="60" y="106"/>
                    <a:pt x="60" y="104"/>
                    <a:pt x="60" y="102"/>
                  </a:cubicBezTo>
                  <a:cubicBezTo>
                    <a:pt x="61" y="102"/>
                    <a:pt x="62" y="102"/>
                    <a:pt x="63" y="102"/>
                  </a:cubicBezTo>
                  <a:cubicBezTo>
                    <a:pt x="62" y="104"/>
                    <a:pt x="61" y="106"/>
                    <a:pt x="59" y="109"/>
                  </a:cubicBezTo>
                  <a:moveTo>
                    <a:pt x="10" y="113"/>
                  </a:moveTo>
                  <a:cubicBezTo>
                    <a:pt x="10" y="112"/>
                    <a:pt x="10" y="112"/>
                    <a:pt x="10" y="111"/>
                  </a:cubicBezTo>
                  <a:cubicBezTo>
                    <a:pt x="12" y="108"/>
                    <a:pt x="13" y="105"/>
                    <a:pt x="14" y="102"/>
                  </a:cubicBezTo>
                  <a:cubicBezTo>
                    <a:pt x="15" y="102"/>
                    <a:pt x="16" y="102"/>
                    <a:pt x="17" y="102"/>
                  </a:cubicBezTo>
                  <a:cubicBezTo>
                    <a:pt x="16" y="105"/>
                    <a:pt x="14" y="108"/>
                    <a:pt x="13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1" y="113"/>
                    <a:pt x="10" y="113"/>
                  </a:cubicBezTo>
                  <a:moveTo>
                    <a:pt x="15" y="112"/>
                  </a:moveTo>
                  <a:cubicBezTo>
                    <a:pt x="16" y="109"/>
                    <a:pt x="18" y="105"/>
                    <a:pt x="19" y="102"/>
                  </a:cubicBezTo>
                  <a:cubicBezTo>
                    <a:pt x="21" y="101"/>
                    <a:pt x="23" y="101"/>
                    <a:pt x="24" y="101"/>
                  </a:cubicBezTo>
                  <a:cubicBezTo>
                    <a:pt x="23" y="105"/>
                    <a:pt x="21" y="108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8" y="112"/>
                    <a:pt x="16" y="112"/>
                    <a:pt x="15" y="112"/>
                  </a:cubicBezTo>
                  <a:moveTo>
                    <a:pt x="21" y="112"/>
                  </a:moveTo>
                  <a:cubicBezTo>
                    <a:pt x="23" y="109"/>
                    <a:pt x="25" y="105"/>
                    <a:pt x="27" y="101"/>
                  </a:cubicBezTo>
                  <a:cubicBezTo>
                    <a:pt x="28" y="101"/>
                    <a:pt x="29" y="101"/>
                    <a:pt x="30" y="101"/>
                  </a:cubicBezTo>
                  <a:cubicBezTo>
                    <a:pt x="29" y="105"/>
                    <a:pt x="27" y="108"/>
                    <a:pt x="25" y="112"/>
                  </a:cubicBezTo>
                  <a:cubicBezTo>
                    <a:pt x="24" y="112"/>
                    <a:pt x="22" y="112"/>
                    <a:pt x="21" y="112"/>
                  </a:cubicBezTo>
                  <a:moveTo>
                    <a:pt x="27" y="75"/>
                  </a:moveTo>
                  <a:cubicBezTo>
                    <a:pt x="26" y="72"/>
                    <a:pt x="25" y="68"/>
                    <a:pt x="25" y="64"/>
                  </a:cubicBezTo>
                  <a:cubicBezTo>
                    <a:pt x="26" y="68"/>
                    <a:pt x="27" y="72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moveTo>
                    <a:pt x="102" y="56"/>
                  </a:moveTo>
                  <a:cubicBezTo>
                    <a:pt x="103" y="55"/>
                    <a:pt x="103" y="55"/>
                    <a:pt x="103" y="55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2" y="56"/>
                    <a:pt x="102" y="56"/>
                    <a:pt x="102" y="56"/>
                  </a:cubicBezTo>
                  <a:moveTo>
                    <a:pt x="80" y="60"/>
                  </a:moveTo>
                  <a:cubicBezTo>
                    <a:pt x="80" y="58"/>
                    <a:pt x="80" y="57"/>
                    <a:pt x="80" y="55"/>
                  </a:cubicBezTo>
                  <a:cubicBezTo>
                    <a:pt x="80" y="55"/>
                    <a:pt x="80" y="54"/>
                    <a:pt x="80" y="54"/>
                  </a:cubicBezTo>
                  <a:cubicBezTo>
                    <a:pt x="81" y="53"/>
                    <a:pt x="82" y="53"/>
                    <a:pt x="84" y="53"/>
                  </a:cubicBezTo>
                  <a:cubicBezTo>
                    <a:pt x="82" y="55"/>
                    <a:pt x="81" y="58"/>
                    <a:pt x="80" y="60"/>
                  </a:cubicBezTo>
                  <a:moveTo>
                    <a:pt x="80" y="63"/>
                  </a:moveTo>
                  <a:cubicBezTo>
                    <a:pt x="82" y="60"/>
                    <a:pt x="84" y="56"/>
                    <a:pt x="86" y="52"/>
                  </a:cubicBezTo>
                  <a:cubicBezTo>
                    <a:pt x="88" y="52"/>
                    <a:pt x="89" y="51"/>
                    <a:pt x="91" y="51"/>
                  </a:cubicBezTo>
                  <a:cubicBezTo>
                    <a:pt x="88" y="54"/>
                    <a:pt x="86" y="58"/>
                    <a:pt x="84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3" y="62"/>
                    <a:pt x="81" y="63"/>
                    <a:pt x="80" y="63"/>
                  </a:cubicBezTo>
                  <a:moveTo>
                    <a:pt x="87" y="61"/>
                  </a:moveTo>
                  <a:cubicBezTo>
                    <a:pt x="89" y="57"/>
                    <a:pt x="91" y="54"/>
                    <a:pt x="93" y="51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5" y="50"/>
                    <a:pt x="96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3" y="53"/>
                    <a:pt x="91" y="56"/>
                    <a:pt x="89" y="60"/>
                  </a:cubicBezTo>
                  <a:cubicBezTo>
                    <a:pt x="88" y="60"/>
                    <a:pt x="87" y="60"/>
                    <a:pt x="87" y="61"/>
                  </a:cubicBezTo>
                  <a:moveTo>
                    <a:pt x="76" y="55"/>
                  </a:moveTo>
                  <a:cubicBezTo>
                    <a:pt x="76" y="54"/>
                    <a:pt x="75" y="53"/>
                    <a:pt x="7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1"/>
                    <a:pt x="76" y="50"/>
                    <a:pt x="77" y="48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6" y="51"/>
                    <a:pt x="76" y="51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moveTo>
                    <a:pt x="98" y="57"/>
                  </a:moveTo>
                  <a:cubicBezTo>
                    <a:pt x="100" y="54"/>
                    <a:pt x="102" y="52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50"/>
                    <a:pt x="104" y="51"/>
                    <a:pt x="104" y="52"/>
                  </a:cubicBezTo>
                  <a:cubicBezTo>
                    <a:pt x="104" y="52"/>
                    <a:pt x="103" y="52"/>
                    <a:pt x="103" y="52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1" y="54"/>
                    <a:pt x="100" y="55"/>
                    <a:pt x="99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8" y="57"/>
                    <a:pt x="98" y="57"/>
                  </a:cubicBezTo>
                  <a:moveTo>
                    <a:pt x="92" y="59"/>
                  </a:moveTo>
                  <a:cubicBezTo>
                    <a:pt x="93" y="56"/>
                    <a:pt x="95" y="53"/>
                    <a:pt x="97" y="51"/>
                  </a:cubicBezTo>
                  <a:cubicBezTo>
                    <a:pt x="97" y="50"/>
                    <a:pt x="97" y="50"/>
                    <a:pt x="97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8" y="49"/>
                    <a:pt x="100" y="48"/>
                    <a:pt x="103" y="47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0" y="51"/>
                    <a:pt x="97" y="55"/>
                    <a:pt x="95" y="58"/>
                  </a:cubicBezTo>
                  <a:cubicBezTo>
                    <a:pt x="94" y="58"/>
                    <a:pt x="93" y="59"/>
                    <a:pt x="92" y="59"/>
                  </a:cubicBezTo>
                  <a:moveTo>
                    <a:pt x="73" y="50"/>
                  </a:moveTo>
                  <a:cubicBezTo>
                    <a:pt x="73" y="50"/>
                    <a:pt x="72" y="49"/>
                    <a:pt x="72" y="48"/>
                  </a:cubicBezTo>
                  <a:cubicBezTo>
                    <a:pt x="73" y="46"/>
                    <a:pt x="75" y="43"/>
                    <a:pt x="76" y="41"/>
                  </a:cubicBezTo>
                  <a:cubicBezTo>
                    <a:pt x="76" y="42"/>
                    <a:pt x="77" y="43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5" y="47"/>
                    <a:pt x="74" y="48"/>
                    <a:pt x="73" y="50"/>
                  </a:cubicBezTo>
                  <a:moveTo>
                    <a:pt x="52" y="50"/>
                  </a:moveTo>
                  <a:cubicBezTo>
                    <a:pt x="52" y="49"/>
                    <a:pt x="52" y="49"/>
                    <a:pt x="52" y="48"/>
                  </a:cubicBezTo>
                  <a:cubicBezTo>
                    <a:pt x="52" y="47"/>
                    <a:pt x="52" y="47"/>
                    <a:pt x="53" y="46"/>
                  </a:cubicBezTo>
                  <a:cubicBezTo>
                    <a:pt x="53" y="43"/>
                    <a:pt x="54" y="41"/>
                    <a:pt x="56" y="40"/>
                  </a:cubicBezTo>
                  <a:cubicBezTo>
                    <a:pt x="55" y="43"/>
                    <a:pt x="54" y="46"/>
                    <a:pt x="53" y="50"/>
                  </a:cubicBezTo>
                  <a:cubicBezTo>
                    <a:pt x="52" y="50"/>
                    <a:pt x="52" y="50"/>
                    <a:pt x="52" y="50"/>
                  </a:cubicBezTo>
                  <a:moveTo>
                    <a:pt x="70" y="47"/>
                  </a:moveTo>
                  <a:cubicBezTo>
                    <a:pt x="69" y="47"/>
                    <a:pt x="69" y="47"/>
                    <a:pt x="68" y="47"/>
                  </a:cubicBezTo>
                  <a:cubicBezTo>
                    <a:pt x="68" y="47"/>
                    <a:pt x="67" y="46"/>
                    <a:pt x="67" y="46"/>
                  </a:cubicBezTo>
                  <a:cubicBezTo>
                    <a:pt x="69" y="43"/>
                    <a:pt x="71" y="40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5" y="38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42"/>
                    <a:pt x="71" y="45"/>
                    <a:pt x="70" y="47"/>
                  </a:cubicBezTo>
                  <a:moveTo>
                    <a:pt x="53" y="54"/>
                  </a:moveTo>
                  <a:cubicBezTo>
                    <a:pt x="53" y="54"/>
                    <a:pt x="53" y="54"/>
                    <a:pt x="53" y="54"/>
                  </a:cubicBezTo>
                  <a:cubicBezTo>
                    <a:pt x="53" y="53"/>
                    <a:pt x="54" y="52"/>
                    <a:pt x="54" y="50"/>
                  </a:cubicBezTo>
                  <a:cubicBezTo>
                    <a:pt x="56" y="47"/>
                    <a:pt x="58" y="43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0" y="37"/>
                    <a:pt x="62" y="36"/>
                    <a:pt x="64" y="36"/>
                  </a:cubicBezTo>
                  <a:cubicBezTo>
                    <a:pt x="61" y="40"/>
                    <a:pt x="58" y="45"/>
                    <a:pt x="57" y="50"/>
                  </a:cubicBezTo>
                  <a:cubicBezTo>
                    <a:pt x="55" y="51"/>
                    <a:pt x="54" y="52"/>
                    <a:pt x="53" y="54"/>
                  </a:cubicBezTo>
                  <a:moveTo>
                    <a:pt x="59" y="48"/>
                  </a:moveTo>
                  <a:cubicBezTo>
                    <a:pt x="61" y="44"/>
                    <a:pt x="63" y="40"/>
                    <a:pt x="66" y="3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5"/>
                    <a:pt x="70" y="35"/>
                    <a:pt x="71" y="36"/>
                  </a:cubicBezTo>
                  <a:cubicBezTo>
                    <a:pt x="69" y="39"/>
                    <a:pt x="67" y="43"/>
                    <a:pt x="65" y="46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2" y="47"/>
                    <a:pt x="60" y="47"/>
                    <a:pt x="59" y="48"/>
                  </a:cubicBezTo>
                  <a:moveTo>
                    <a:pt x="10" y="98"/>
                  </a:moveTo>
                  <a:cubicBezTo>
                    <a:pt x="10" y="92"/>
                    <a:pt x="10" y="85"/>
                    <a:pt x="10" y="79"/>
                  </a:cubicBezTo>
                  <a:cubicBezTo>
                    <a:pt x="17" y="79"/>
                    <a:pt x="23" y="79"/>
                    <a:pt x="29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78"/>
                    <a:pt x="32" y="77"/>
                    <a:pt x="32" y="76"/>
                  </a:cubicBezTo>
                  <a:cubicBezTo>
                    <a:pt x="29" y="66"/>
                    <a:pt x="26" y="50"/>
                    <a:pt x="26" y="38"/>
                  </a:cubicBezTo>
                  <a:cubicBezTo>
                    <a:pt x="26" y="35"/>
                    <a:pt x="26" y="33"/>
                    <a:pt x="26" y="31"/>
                  </a:cubicBezTo>
                  <a:cubicBezTo>
                    <a:pt x="27" y="26"/>
                    <a:pt x="29" y="21"/>
                    <a:pt x="33" y="17"/>
                  </a:cubicBezTo>
                  <a:cubicBezTo>
                    <a:pt x="36" y="13"/>
                    <a:pt x="41" y="9"/>
                    <a:pt x="45" y="7"/>
                  </a:cubicBezTo>
                  <a:cubicBezTo>
                    <a:pt x="48" y="6"/>
                    <a:pt x="55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1" y="4"/>
                    <a:pt x="81" y="6"/>
                    <a:pt x="89" y="12"/>
                  </a:cubicBezTo>
                  <a:cubicBezTo>
                    <a:pt x="97" y="18"/>
                    <a:pt x="103" y="27"/>
                    <a:pt x="104" y="43"/>
                  </a:cubicBezTo>
                  <a:cubicBezTo>
                    <a:pt x="94" y="46"/>
                    <a:pt x="90" y="47"/>
                    <a:pt x="80" y="50"/>
                  </a:cubicBezTo>
                  <a:cubicBezTo>
                    <a:pt x="81" y="48"/>
                    <a:pt x="81" y="47"/>
                    <a:pt x="81" y="45"/>
                  </a:cubicBezTo>
                  <a:cubicBezTo>
                    <a:pt x="81" y="43"/>
                    <a:pt x="80" y="41"/>
                    <a:pt x="80" y="39"/>
                  </a:cubicBezTo>
                  <a:cubicBezTo>
                    <a:pt x="79" y="37"/>
                    <a:pt x="77" y="35"/>
                    <a:pt x="75" y="33"/>
                  </a:cubicBezTo>
                  <a:cubicBezTo>
                    <a:pt x="73" y="32"/>
                    <a:pt x="70" y="31"/>
                    <a:pt x="68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59" y="33"/>
                    <a:pt x="56" y="35"/>
                  </a:cubicBezTo>
                  <a:cubicBezTo>
                    <a:pt x="52" y="37"/>
                    <a:pt x="50" y="41"/>
                    <a:pt x="49" y="45"/>
                  </a:cubicBezTo>
                  <a:cubicBezTo>
                    <a:pt x="48" y="46"/>
                    <a:pt x="48" y="47"/>
                    <a:pt x="48" y="48"/>
                  </a:cubicBezTo>
                  <a:cubicBezTo>
                    <a:pt x="48" y="50"/>
                    <a:pt x="49" y="52"/>
                    <a:pt x="49" y="54"/>
                  </a:cubicBezTo>
                  <a:cubicBezTo>
                    <a:pt x="49" y="55"/>
                    <a:pt x="49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50" y="58"/>
                  </a:cubicBezTo>
                  <a:cubicBezTo>
                    <a:pt x="50" y="60"/>
                    <a:pt x="51" y="63"/>
                    <a:pt x="51" y="67"/>
                  </a:cubicBezTo>
                  <a:cubicBezTo>
                    <a:pt x="52" y="72"/>
                    <a:pt x="53" y="76"/>
                    <a:pt x="55" y="79"/>
                  </a:cubicBezTo>
                  <a:cubicBezTo>
                    <a:pt x="55" y="80"/>
                    <a:pt x="55" y="80"/>
                    <a:pt x="56" y="80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68" y="81"/>
                    <a:pt x="78" y="81"/>
                    <a:pt x="88" y="81"/>
                  </a:cubicBezTo>
                  <a:cubicBezTo>
                    <a:pt x="87" y="86"/>
                    <a:pt x="86" y="90"/>
                    <a:pt x="86" y="95"/>
                  </a:cubicBezTo>
                  <a:cubicBezTo>
                    <a:pt x="86" y="96"/>
                    <a:pt x="87" y="98"/>
                    <a:pt x="87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78" y="98"/>
                    <a:pt x="66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6" y="99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5"/>
                    <a:pt x="56" y="109"/>
                    <a:pt x="54" y="113"/>
                  </a:cubicBezTo>
                  <a:cubicBezTo>
                    <a:pt x="54" y="113"/>
                    <a:pt x="54" y="11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2" y="120"/>
                    <a:pt x="49" y="125"/>
                    <a:pt x="46" y="129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5" y="129"/>
                    <a:pt x="45" y="130"/>
                    <a:pt x="45" y="130"/>
                  </a:cubicBezTo>
                  <a:cubicBezTo>
                    <a:pt x="45" y="131"/>
                    <a:pt x="45" y="131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7" y="133"/>
                    <a:pt x="48" y="134"/>
                    <a:pt x="50" y="135"/>
                  </a:cubicBezTo>
                  <a:cubicBezTo>
                    <a:pt x="56" y="137"/>
                    <a:pt x="67" y="142"/>
                    <a:pt x="83" y="142"/>
                  </a:cubicBezTo>
                  <a:cubicBezTo>
                    <a:pt x="90" y="142"/>
                    <a:pt x="98" y="141"/>
                    <a:pt x="107" y="138"/>
                  </a:cubicBezTo>
                  <a:cubicBezTo>
                    <a:pt x="108" y="142"/>
                    <a:pt x="108" y="145"/>
                    <a:pt x="109" y="147"/>
                  </a:cubicBezTo>
                  <a:cubicBezTo>
                    <a:pt x="110" y="150"/>
                    <a:pt x="111" y="153"/>
                    <a:pt x="112" y="156"/>
                  </a:cubicBezTo>
                  <a:cubicBezTo>
                    <a:pt x="107" y="159"/>
                    <a:pt x="98" y="162"/>
                    <a:pt x="87" y="162"/>
                  </a:cubicBezTo>
                  <a:cubicBezTo>
                    <a:pt x="81" y="162"/>
                    <a:pt x="75" y="161"/>
                    <a:pt x="68" y="159"/>
                  </a:cubicBezTo>
                  <a:cubicBezTo>
                    <a:pt x="52" y="154"/>
                    <a:pt x="42" y="153"/>
                    <a:pt x="34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28" y="153"/>
                    <a:pt x="24" y="154"/>
                    <a:pt x="21" y="156"/>
                  </a:cubicBezTo>
                  <a:cubicBezTo>
                    <a:pt x="20" y="156"/>
                    <a:pt x="20" y="157"/>
                    <a:pt x="19" y="158"/>
                  </a:cubicBezTo>
                  <a:cubicBezTo>
                    <a:pt x="18" y="154"/>
                    <a:pt x="16" y="151"/>
                    <a:pt x="14" y="148"/>
                  </a:cubicBezTo>
                  <a:cubicBezTo>
                    <a:pt x="12" y="144"/>
                    <a:pt x="9" y="141"/>
                    <a:pt x="7" y="136"/>
                  </a:cubicBezTo>
                  <a:cubicBezTo>
                    <a:pt x="7" y="136"/>
                    <a:pt x="7" y="135"/>
                    <a:pt x="7" y="135"/>
                  </a:cubicBezTo>
                  <a:cubicBezTo>
                    <a:pt x="7" y="135"/>
                    <a:pt x="7" y="135"/>
                    <a:pt x="8" y="134"/>
                  </a:cubicBezTo>
                  <a:cubicBezTo>
                    <a:pt x="14" y="131"/>
                    <a:pt x="20" y="126"/>
                    <a:pt x="25" y="120"/>
                  </a:cubicBezTo>
                  <a:cubicBezTo>
                    <a:pt x="26" y="118"/>
                    <a:pt x="27" y="117"/>
                    <a:pt x="28" y="115"/>
                  </a:cubicBezTo>
                  <a:cubicBezTo>
                    <a:pt x="31" y="110"/>
                    <a:pt x="33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4" y="97"/>
                    <a:pt x="20" y="98"/>
                    <a:pt x="10" y="98"/>
                  </a:cubicBezTo>
                  <a:moveTo>
                    <a:pt x="62" y="0"/>
                  </a:moveTo>
                  <a:cubicBezTo>
                    <a:pt x="54" y="0"/>
                    <a:pt x="47" y="2"/>
                    <a:pt x="44" y="4"/>
                  </a:cubicBezTo>
                  <a:cubicBezTo>
                    <a:pt x="38" y="6"/>
                    <a:pt x="33" y="10"/>
                    <a:pt x="30" y="15"/>
                  </a:cubicBezTo>
                  <a:cubicBezTo>
                    <a:pt x="26" y="19"/>
                    <a:pt x="23" y="25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7"/>
                    <a:pt x="20" y="43"/>
                    <a:pt x="20" y="49"/>
                  </a:cubicBezTo>
                  <a:cubicBezTo>
                    <a:pt x="20" y="58"/>
                    <a:pt x="21" y="68"/>
                    <a:pt x="23" y="75"/>
                  </a:cubicBezTo>
                  <a:cubicBezTo>
                    <a:pt x="18" y="75"/>
                    <a:pt x="13" y="75"/>
                    <a:pt x="8" y="75"/>
                  </a:cubicBezTo>
                  <a:cubicBezTo>
                    <a:pt x="7" y="75"/>
                    <a:pt x="7" y="76"/>
                    <a:pt x="7" y="77"/>
                  </a:cubicBezTo>
                  <a:cubicBezTo>
                    <a:pt x="6" y="84"/>
                    <a:pt x="6" y="91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5"/>
                    <a:pt x="7" y="109"/>
                    <a:pt x="7" y="115"/>
                  </a:cubicBezTo>
                  <a:cubicBezTo>
                    <a:pt x="7" y="116"/>
                    <a:pt x="7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4" y="116"/>
                    <a:pt x="18" y="116"/>
                    <a:pt x="22" y="11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17" y="123"/>
                    <a:pt x="11" y="128"/>
                    <a:pt x="6" y="131"/>
                  </a:cubicBezTo>
                  <a:cubicBezTo>
                    <a:pt x="5" y="131"/>
                    <a:pt x="5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3" y="132"/>
                    <a:pt x="2" y="133"/>
                    <a:pt x="2" y="134"/>
                  </a:cubicBezTo>
                  <a:cubicBezTo>
                    <a:pt x="2" y="135"/>
                    <a:pt x="2" y="136"/>
                    <a:pt x="2" y="137"/>
                  </a:cubicBezTo>
                  <a:cubicBezTo>
                    <a:pt x="2" y="140"/>
                    <a:pt x="2" y="142"/>
                    <a:pt x="1" y="146"/>
                  </a:cubicBezTo>
                  <a:cubicBezTo>
                    <a:pt x="1" y="147"/>
                    <a:pt x="0" y="149"/>
                    <a:pt x="0" y="152"/>
                  </a:cubicBezTo>
                  <a:cubicBezTo>
                    <a:pt x="0" y="152"/>
                    <a:pt x="0" y="153"/>
                    <a:pt x="0" y="153"/>
                  </a:cubicBezTo>
                  <a:cubicBezTo>
                    <a:pt x="0" y="155"/>
                    <a:pt x="1" y="157"/>
                    <a:pt x="2" y="159"/>
                  </a:cubicBezTo>
                  <a:cubicBezTo>
                    <a:pt x="4" y="164"/>
                    <a:pt x="6" y="167"/>
                    <a:pt x="8" y="170"/>
                  </a:cubicBezTo>
                  <a:cubicBezTo>
                    <a:pt x="9" y="172"/>
                    <a:pt x="11" y="175"/>
                    <a:pt x="13" y="179"/>
                  </a:cubicBezTo>
                  <a:cubicBezTo>
                    <a:pt x="13" y="180"/>
                    <a:pt x="14" y="180"/>
                    <a:pt x="14" y="180"/>
                  </a:cubicBezTo>
                  <a:cubicBezTo>
                    <a:pt x="14" y="181"/>
                    <a:pt x="14" y="181"/>
                    <a:pt x="14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6" y="181"/>
                    <a:pt x="17" y="181"/>
                    <a:pt x="17" y="180"/>
                  </a:cubicBezTo>
                  <a:cubicBezTo>
                    <a:pt x="19" y="178"/>
                    <a:pt x="22" y="176"/>
                    <a:pt x="25" y="175"/>
                  </a:cubicBezTo>
                  <a:cubicBezTo>
                    <a:pt x="28" y="174"/>
                    <a:pt x="32" y="174"/>
                    <a:pt x="36" y="173"/>
                  </a:cubicBezTo>
                  <a:cubicBezTo>
                    <a:pt x="38" y="173"/>
                    <a:pt x="41" y="173"/>
                    <a:pt x="43" y="173"/>
                  </a:cubicBezTo>
                  <a:cubicBezTo>
                    <a:pt x="43" y="173"/>
                    <a:pt x="43" y="173"/>
                    <a:pt x="43" y="173"/>
                  </a:cubicBezTo>
                  <a:cubicBezTo>
                    <a:pt x="44" y="173"/>
                    <a:pt x="46" y="173"/>
                    <a:pt x="47" y="173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52" y="174"/>
                    <a:pt x="58" y="176"/>
                    <a:pt x="64" y="178"/>
                  </a:cubicBezTo>
                  <a:cubicBezTo>
                    <a:pt x="72" y="181"/>
                    <a:pt x="81" y="183"/>
                    <a:pt x="91" y="183"/>
                  </a:cubicBezTo>
                  <a:cubicBezTo>
                    <a:pt x="97" y="183"/>
                    <a:pt x="104" y="182"/>
                    <a:pt x="111" y="180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112" y="180"/>
                    <a:pt x="113" y="179"/>
                    <a:pt x="113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5" y="170"/>
                    <a:pt x="116" y="165"/>
                    <a:pt x="117" y="158"/>
                  </a:cubicBezTo>
                  <a:cubicBezTo>
                    <a:pt x="117" y="157"/>
                    <a:pt x="117" y="157"/>
                    <a:pt x="116" y="156"/>
                  </a:cubicBezTo>
                  <a:cubicBezTo>
                    <a:pt x="115" y="152"/>
                    <a:pt x="114" y="149"/>
                    <a:pt x="113" y="146"/>
                  </a:cubicBezTo>
                  <a:cubicBezTo>
                    <a:pt x="112" y="143"/>
                    <a:pt x="111" y="140"/>
                    <a:pt x="111" y="136"/>
                  </a:cubicBezTo>
                  <a:cubicBezTo>
                    <a:pt x="111" y="135"/>
                    <a:pt x="111" y="134"/>
                    <a:pt x="110" y="134"/>
                  </a:cubicBezTo>
                  <a:cubicBezTo>
                    <a:pt x="110" y="134"/>
                    <a:pt x="110" y="134"/>
                    <a:pt x="109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99" y="137"/>
                    <a:pt x="90" y="138"/>
                    <a:pt x="83" y="138"/>
                  </a:cubicBezTo>
                  <a:cubicBezTo>
                    <a:pt x="72" y="138"/>
                    <a:pt x="63" y="136"/>
                    <a:pt x="57" y="133"/>
                  </a:cubicBezTo>
                  <a:cubicBezTo>
                    <a:pt x="54" y="132"/>
                    <a:pt x="52" y="131"/>
                    <a:pt x="51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3" y="126"/>
                    <a:pt x="56" y="121"/>
                    <a:pt x="58" y="116"/>
                  </a:cubicBezTo>
                  <a:cubicBezTo>
                    <a:pt x="68" y="116"/>
                    <a:pt x="77" y="116"/>
                    <a:pt x="85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1"/>
                    <a:pt x="90" y="107"/>
                    <a:pt x="90" y="103"/>
                  </a:cubicBezTo>
                  <a:cubicBezTo>
                    <a:pt x="91" y="103"/>
                    <a:pt x="91" y="102"/>
                    <a:pt x="91" y="102"/>
                  </a:cubicBezTo>
                  <a:cubicBezTo>
                    <a:pt x="91" y="99"/>
                    <a:pt x="90" y="97"/>
                    <a:pt x="90" y="95"/>
                  </a:cubicBezTo>
                  <a:cubicBezTo>
                    <a:pt x="90" y="90"/>
                    <a:pt x="91" y="85"/>
                    <a:pt x="92" y="79"/>
                  </a:cubicBezTo>
                  <a:cubicBezTo>
                    <a:pt x="92" y="79"/>
                    <a:pt x="92" y="78"/>
                    <a:pt x="92" y="78"/>
                  </a:cubicBezTo>
                  <a:cubicBezTo>
                    <a:pt x="91" y="77"/>
                    <a:pt x="91" y="77"/>
                    <a:pt x="90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80" y="77"/>
                    <a:pt x="69" y="77"/>
                    <a:pt x="58" y="77"/>
                  </a:cubicBezTo>
                  <a:cubicBezTo>
                    <a:pt x="57" y="75"/>
                    <a:pt x="56" y="71"/>
                    <a:pt x="55" y="66"/>
                  </a:cubicBezTo>
                  <a:cubicBezTo>
                    <a:pt x="55" y="65"/>
                    <a:pt x="55" y="65"/>
                    <a:pt x="55" y="64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3"/>
                    <a:pt x="55" y="62"/>
                    <a:pt x="55" y="62"/>
                  </a:cubicBezTo>
                  <a:cubicBezTo>
                    <a:pt x="55" y="57"/>
                    <a:pt x="59" y="51"/>
                    <a:pt x="64" y="50"/>
                  </a:cubicBezTo>
                  <a:cubicBezTo>
                    <a:pt x="64" y="50"/>
                    <a:pt x="65" y="50"/>
                    <a:pt x="66" y="50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9" y="51"/>
                    <a:pt x="70" y="52"/>
                    <a:pt x="71" y="54"/>
                  </a:cubicBezTo>
                  <a:cubicBezTo>
                    <a:pt x="72" y="56"/>
                    <a:pt x="73" y="58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7"/>
                    <a:pt x="76" y="67"/>
                    <a:pt x="76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8" y="68"/>
                    <a:pt x="78" y="68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7" y="64"/>
                    <a:pt x="96" y="61"/>
                    <a:pt x="104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6" y="59"/>
                    <a:pt x="106" y="59"/>
                    <a:pt x="106" y="58"/>
                  </a:cubicBezTo>
                  <a:cubicBezTo>
                    <a:pt x="108" y="53"/>
                    <a:pt x="109" y="49"/>
                    <a:pt x="109" y="44"/>
                  </a:cubicBezTo>
                  <a:cubicBezTo>
                    <a:pt x="109" y="43"/>
                    <a:pt x="109" y="42"/>
                    <a:pt x="108" y="42"/>
                  </a:cubicBezTo>
                  <a:cubicBezTo>
                    <a:pt x="107" y="26"/>
                    <a:pt x="100" y="15"/>
                    <a:pt x="92" y="9"/>
                  </a:cubicBezTo>
                  <a:cubicBezTo>
                    <a:pt x="83" y="2"/>
                    <a:pt x="72" y="0"/>
                    <a:pt x="6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316" name="Group 887"/>
          <p:cNvGrpSpPr>
            <a:grpSpLocks noChangeAspect="1"/>
          </p:cNvGrpSpPr>
          <p:nvPr/>
        </p:nvGrpSpPr>
        <p:grpSpPr bwMode="auto">
          <a:xfrm>
            <a:off x="9517611" y="4385119"/>
            <a:ext cx="281141" cy="349713"/>
            <a:chOff x="5971" y="2553"/>
            <a:chExt cx="246" cy="30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317" name="Freeform 889"/>
            <p:cNvSpPr>
              <a:spLocks/>
            </p:cNvSpPr>
            <p:nvPr/>
          </p:nvSpPr>
          <p:spPr bwMode="auto">
            <a:xfrm>
              <a:off x="5971" y="2715"/>
              <a:ext cx="246" cy="144"/>
            </a:xfrm>
            <a:custGeom>
              <a:avLst/>
              <a:gdLst>
                <a:gd name="T0" fmla="*/ 66 w 101"/>
                <a:gd name="T1" fmla="*/ 0 h 60"/>
                <a:gd name="T2" fmla="*/ 58 w 101"/>
                <a:gd name="T3" fmla="*/ 38 h 60"/>
                <a:gd name="T4" fmla="*/ 54 w 101"/>
                <a:gd name="T5" fmla="*/ 12 h 60"/>
                <a:gd name="T6" fmla="*/ 56 w 101"/>
                <a:gd name="T7" fmla="*/ 6 h 60"/>
                <a:gd name="T8" fmla="*/ 52 w 101"/>
                <a:gd name="T9" fmla="*/ 2 h 60"/>
                <a:gd name="T10" fmla="*/ 51 w 101"/>
                <a:gd name="T11" fmla="*/ 2 h 60"/>
                <a:gd name="T12" fmla="*/ 50 w 101"/>
                <a:gd name="T13" fmla="*/ 2 h 60"/>
                <a:gd name="T14" fmla="*/ 49 w 101"/>
                <a:gd name="T15" fmla="*/ 2 h 60"/>
                <a:gd name="T16" fmla="*/ 45 w 101"/>
                <a:gd name="T17" fmla="*/ 6 h 60"/>
                <a:gd name="T18" fmla="*/ 47 w 101"/>
                <a:gd name="T19" fmla="*/ 12 h 60"/>
                <a:gd name="T20" fmla="*/ 43 w 101"/>
                <a:gd name="T21" fmla="*/ 38 h 60"/>
                <a:gd name="T22" fmla="*/ 35 w 101"/>
                <a:gd name="T23" fmla="*/ 0 h 60"/>
                <a:gd name="T24" fmla="*/ 35 w 101"/>
                <a:gd name="T25" fmla="*/ 0 h 60"/>
                <a:gd name="T26" fmla="*/ 34 w 101"/>
                <a:gd name="T27" fmla="*/ 0 h 60"/>
                <a:gd name="T28" fmla="*/ 8 w 101"/>
                <a:gd name="T29" fmla="*/ 10 h 60"/>
                <a:gd name="T30" fmla="*/ 0 w 101"/>
                <a:gd name="T31" fmla="*/ 32 h 60"/>
                <a:gd name="T32" fmla="*/ 0 w 101"/>
                <a:gd name="T33" fmla="*/ 56 h 60"/>
                <a:gd name="T34" fmla="*/ 16 w 101"/>
                <a:gd name="T35" fmla="*/ 59 h 60"/>
                <a:gd name="T36" fmla="*/ 16 w 101"/>
                <a:gd name="T37" fmla="*/ 38 h 60"/>
                <a:gd name="T38" fmla="*/ 20 w 101"/>
                <a:gd name="T39" fmla="*/ 30 h 60"/>
                <a:gd name="T40" fmla="*/ 20 w 101"/>
                <a:gd name="T41" fmla="*/ 59 h 60"/>
                <a:gd name="T42" fmla="*/ 51 w 101"/>
                <a:gd name="T43" fmla="*/ 60 h 60"/>
                <a:gd name="T44" fmla="*/ 80 w 101"/>
                <a:gd name="T45" fmla="*/ 59 h 60"/>
                <a:gd name="T46" fmla="*/ 80 w 101"/>
                <a:gd name="T47" fmla="*/ 30 h 60"/>
                <a:gd name="T48" fmla="*/ 85 w 101"/>
                <a:gd name="T49" fmla="*/ 38 h 60"/>
                <a:gd name="T50" fmla="*/ 85 w 101"/>
                <a:gd name="T51" fmla="*/ 58 h 60"/>
                <a:gd name="T52" fmla="*/ 101 w 101"/>
                <a:gd name="T53" fmla="*/ 56 h 60"/>
                <a:gd name="T54" fmla="*/ 101 w 101"/>
                <a:gd name="T55" fmla="*/ 32 h 60"/>
                <a:gd name="T56" fmla="*/ 93 w 101"/>
                <a:gd name="T57" fmla="*/ 10 h 60"/>
                <a:gd name="T58" fmla="*/ 67 w 101"/>
                <a:gd name="T59" fmla="*/ 0 h 60"/>
                <a:gd name="T60" fmla="*/ 66 w 101"/>
                <a:gd name="T61" fmla="*/ 0 h 60"/>
                <a:gd name="T62" fmla="*/ 66 w 101"/>
                <a:gd name="T6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60">
                  <a:moveTo>
                    <a:pt x="66" y="0"/>
                  </a:moveTo>
                  <a:cubicBezTo>
                    <a:pt x="66" y="5"/>
                    <a:pt x="58" y="38"/>
                    <a:pt x="58" y="38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35" y="5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"/>
                    <a:pt x="15" y="6"/>
                    <a:pt x="8" y="10"/>
                  </a:cubicBezTo>
                  <a:cubicBezTo>
                    <a:pt x="6" y="12"/>
                    <a:pt x="1" y="17"/>
                    <a:pt x="0" y="32"/>
                  </a:cubicBezTo>
                  <a:cubicBezTo>
                    <a:pt x="0" y="34"/>
                    <a:pt x="0" y="47"/>
                    <a:pt x="0" y="56"/>
                  </a:cubicBezTo>
                  <a:cubicBezTo>
                    <a:pt x="6" y="57"/>
                    <a:pt x="9" y="58"/>
                    <a:pt x="16" y="59"/>
                  </a:cubicBezTo>
                  <a:cubicBezTo>
                    <a:pt x="16" y="51"/>
                    <a:pt x="16" y="40"/>
                    <a:pt x="16" y="38"/>
                  </a:cubicBezTo>
                  <a:cubicBezTo>
                    <a:pt x="16" y="35"/>
                    <a:pt x="19" y="32"/>
                    <a:pt x="20" y="3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9" y="59"/>
                    <a:pt x="41" y="60"/>
                    <a:pt x="51" y="60"/>
                  </a:cubicBezTo>
                  <a:cubicBezTo>
                    <a:pt x="60" y="60"/>
                    <a:pt x="71" y="59"/>
                    <a:pt x="80" y="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32"/>
                    <a:pt x="85" y="34"/>
                    <a:pt x="85" y="38"/>
                  </a:cubicBezTo>
                  <a:cubicBezTo>
                    <a:pt x="85" y="40"/>
                    <a:pt x="85" y="51"/>
                    <a:pt x="85" y="58"/>
                  </a:cubicBezTo>
                  <a:cubicBezTo>
                    <a:pt x="92" y="58"/>
                    <a:pt x="95" y="57"/>
                    <a:pt x="101" y="56"/>
                  </a:cubicBezTo>
                  <a:cubicBezTo>
                    <a:pt x="101" y="47"/>
                    <a:pt x="101" y="34"/>
                    <a:pt x="101" y="32"/>
                  </a:cubicBezTo>
                  <a:cubicBezTo>
                    <a:pt x="100" y="17"/>
                    <a:pt x="95" y="12"/>
                    <a:pt x="93" y="10"/>
                  </a:cubicBezTo>
                  <a:cubicBezTo>
                    <a:pt x="86" y="6"/>
                    <a:pt x="72" y="1"/>
                    <a:pt x="6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18" name="Freeform 890"/>
            <p:cNvSpPr>
              <a:spLocks/>
            </p:cNvSpPr>
            <p:nvPr/>
          </p:nvSpPr>
          <p:spPr bwMode="auto">
            <a:xfrm>
              <a:off x="6032" y="2553"/>
              <a:ext cx="124" cy="147"/>
            </a:xfrm>
            <a:custGeom>
              <a:avLst/>
              <a:gdLst>
                <a:gd name="T0" fmla="*/ 26 w 51"/>
                <a:gd name="T1" fmla="*/ 0 h 61"/>
                <a:gd name="T2" fmla="*/ 4 w 51"/>
                <a:gd name="T3" fmla="*/ 25 h 61"/>
                <a:gd name="T4" fmla="*/ 0 w 51"/>
                <a:gd name="T5" fmla="*/ 30 h 61"/>
                <a:gd name="T6" fmla="*/ 5 w 51"/>
                <a:gd name="T7" fmla="*/ 40 h 61"/>
                <a:gd name="T8" fmla="*/ 26 w 51"/>
                <a:gd name="T9" fmla="*/ 61 h 61"/>
                <a:gd name="T10" fmla="*/ 46 w 51"/>
                <a:gd name="T11" fmla="*/ 39 h 61"/>
                <a:gd name="T12" fmla="*/ 51 w 51"/>
                <a:gd name="T13" fmla="*/ 30 h 61"/>
                <a:gd name="T14" fmla="*/ 48 w 51"/>
                <a:gd name="T15" fmla="*/ 25 h 61"/>
                <a:gd name="T16" fmla="*/ 26 w 51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1">
                  <a:moveTo>
                    <a:pt x="26" y="0"/>
                  </a:moveTo>
                  <a:cubicBezTo>
                    <a:pt x="13" y="0"/>
                    <a:pt x="4" y="11"/>
                    <a:pt x="4" y="25"/>
                  </a:cubicBezTo>
                  <a:cubicBezTo>
                    <a:pt x="2" y="26"/>
                    <a:pt x="0" y="27"/>
                    <a:pt x="0" y="30"/>
                  </a:cubicBezTo>
                  <a:cubicBezTo>
                    <a:pt x="0" y="33"/>
                    <a:pt x="2" y="39"/>
                    <a:pt x="5" y="40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6" y="39"/>
                  </a:cubicBezTo>
                  <a:cubicBezTo>
                    <a:pt x="50" y="38"/>
                    <a:pt x="51" y="33"/>
                    <a:pt x="51" y="30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7" y="11"/>
                    <a:pt x="3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319" name="Group 893"/>
          <p:cNvGrpSpPr>
            <a:grpSpLocks noChangeAspect="1"/>
          </p:cNvGrpSpPr>
          <p:nvPr/>
        </p:nvGrpSpPr>
        <p:grpSpPr bwMode="auto">
          <a:xfrm>
            <a:off x="9487425" y="3458245"/>
            <a:ext cx="305146" cy="304002"/>
            <a:chOff x="6356" y="2576"/>
            <a:chExt cx="267" cy="26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320" name="Freeform 896"/>
            <p:cNvSpPr>
              <a:spLocks noEditPoints="1"/>
            </p:cNvSpPr>
            <p:nvPr/>
          </p:nvSpPr>
          <p:spPr bwMode="auto">
            <a:xfrm>
              <a:off x="6356" y="2576"/>
              <a:ext cx="267" cy="266"/>
            </a:xfrm>
            <a:custGeom>
              <a:avLst/>
              <a:gdLst>
                <a:gd name="T0" fmla="*/ 55 w 110"/>
                <a:gd name="T1" fmla="*/ 0 h 111"/>
                <a:gd name="T2" fmla="*/ 0 w 110"/>
                <a:gd name="T3" fmla="*/ 56 h 111"/>
                <a:gd name="T4" fmla="*/ 55 w 110"/>
                <a:gd name="T5" fmla="*/ 111 h 111"/>
                <a:gd name="T6" fmla="*/ 110 w 110"/>
                <a:gd name="T7" fmla="*/ 56 h 111"/>
                <a:gd name="T8" fmla="*/ 55 w 110"/>
                <a:gd name="T9" fmla="*/ 0 h 111"/>
                <a:gd name="T10" fmla="*/ 55 w 110"/>
                <a:gd name="T11" fmla="*/ 100 h 111"/>
                <a:gd name="T12" fmla="*/ 10 w 110"/>
                <a:gd name="T13" fmla="*/ 56 h 111"/>
                <a:gd name="T14" fmla="*/ 55 w 110"/>
                <a:gd name="T15" fmla="*/ 11 h 111"/>
                <a:gd name="T16" fmla="*/ 100 w 110"/>
                <a:gd name="T17" fmla="*/ 56 h 111"/>
                <a:gd name="T18" fmla="*/ 55 w 110"/>
                <a:gd name="T19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6"/>
                    <a:pt x="25" y="111"/>
                    <a:pt x="55" y="111"/>
                  </a:cubicBezTo>
                  <a:cubicBezTo>
                    <a:pt x="86" y="111"/>
                    <a:pt x="110" y="86"/>
                    <a:pt x="110" y="56"/>
                  </a:cubicBezTo>
                  <a:cubicBezTo>
                    <a:pt x="110" y="25"/>
                    <a:pt x="86" y="0"/>
                    <a:pt x="55" y="0"/>
                  </a:cubicBezTo>
                  <a:close/>
                  <a:moveTo>
                    <a:pt x="55" y="100"/>
                  </a:moveTo>
                  <a:cubicBezTo>
                    <a:pt x="30" y="100"/>
                    <a:pt x="10" y="80"/>
                    <a:pt x="10" y="56"/>
                  </a:cubicBezTo>
                  <a:cubicBezTo>
                    <a:pt x="10" y="31"/>
                    <a:pt x="30" y="11"/>
                    <a:pt x="55" y="11"/>
                  </a:cubicBezTo>
                  <a:cubicBezTo>
                    <a:pt x="80" y="11"/>
                    <a:pt x="100" y="31"/>
                    <a:pt x="100" y="56"/>
                  </a:cubicBezTo>
                  <a:cubicBezTo>
                    <a:pt x="100" y="80"/>
                    <a:pt x="80" y="100"/>
                    <a:pt x="55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1" name="Freeform 897"/>
            <p:cNvSpPr>
              <a:spLocks/>
            </p:cNvSpPr>
            <p:nvPr/>
          </p:nvSpPr>
          <p:spPr bwMode="auto">
            <a:xfrm>
              <a:off x="6480" y="2605"/>
              <a:ext cx="19" cy="24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8 w 8"/>
                <a:gd name="T5" fmla="*/ 7 h 10"/>
                <a:gd name="T6" fmla="*/ 8 w 8"/>
                <a:gd name="T7" fmla="*/ 1 h 10"/>
                <a:gd name="T8" fmla="*/ 4 w 8"/>
                <a:gd name="T9" fmla="*/ 0 h 10"/>
                <a:gd name="T10" fmla="*/ 0 w 8"/>
                <a:gd name="T11" fmla="*/ 1 h 10"/>
                <a:gd name="T12" fmla="*/ 0 w 8"/>
                <a:gd name="T13" fmla="*/ 7 h 10"/>
                <a:gd name="T14" fmla="*/ 4 w 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2" name="Freeform 898"/>
            <p:cNvSpPr>
              <a:spLocks/>
            </p:cNvSpPr>
            <p:nvPr/>
          </p:nvSpPr>
          <p:spPr bwMode="auto">
            <a:xfrm>
              <a:off x="6480" y="2790"/>
              <a:ext cx="19" cy="24"/>
            </a:xfrm>
            <a:custGeom>
              <a:avLst/>
              <a:gdLst>
                <a:gd name="T0" fmla="*/ 4 w 8"/>
                <a:gd name="T1" fmla="*/ 0 h 10"/>
                <a:gd name="T2" fmla="*/ 4 w 8"/>
                <a:gd name="T3" fmla="*/ 0 h 10"/>
                <a:gd name="T4" fmla="*/ 0 w 8"/>
                <a:gd name="T5" fmla="*/ 3 h 10"/>
                <a:gd name="T6" fmla="*/ 0 w 8"/>
                <a:gd name="T7" fmla="*/ 9 h 10"/>
                <a:gd name="T8" fmla="*/ 4 w 8"/>
                <a:gd name="T9" fmla="*/ 10 h 10"/>
                <a:gd name="T10" fmla="*/ 8 w 8"/>
                <a:gd name="T11" fmla="*/ 9 h 10"/>
                <a:gd name="T12" fmla="*/ 8 w 8"/>
                <a:gd name="T13" fmla="*/ 3 h 10"/>
                <a:gd name="T14" fmla="*/ 4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3" name="Freeform 899"/>
            <p:cNvSpPr>
              <a:spLocks/>
            </p:cNvSpPr>
            <p:nvPr/>
          </p:nvSpPr>
          <p:spPr bwMode="auto">
            <a:xfrm>
              <a:off x="6385" y="2701"/>
              <a:ext cx="24" cy="17"/>
            </a:xfrm>
            <a:custGeom>
              <a:avLst/>
              <a:gdLst>
                <a:gd name="T0" fmla="*/ 6 w 10"/>
                <a:gd name="T1" fmla="*/ 0 h 7"/>
                <a:gd name="T2" fmla="*/ 0 w 10"/>
                <a:gd name="T3" fmla="*/ 0 h 7"/>
                <a:gd name="T4" fmla="*/ 0 w 10"/>
                <a:gd name="T5" fmla="*/ 4 h 7"/>
                <a:gd name="T6" fmla="*/ 0 w 10"/>
                <a:gd name="T7" fmla="*/ 7 h 7"/>
                <a:gd name="T8" fmla="*/ 6 w 10"/>
                <a:gd name="T9" fmla="*/ 7 h 7"/>
                <a:gd name="T10" fmla="*/ 10 w 10"/>
                <a:gd name="T11" fmla="*/ 4 h 7"/>
                <a:gd name="T12" fmla="*/ 10 w 10"/>
                <a:gd name="T13" fmla="*/ 3 h 7"/>
                <a:gd name="T14" fmla="*/ 6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10" y="6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4" name="Freeform 900"/>
            <p:cNvSpPr>
              <a:spLocks/>
            </p:cNvSpPr>
            <p:nvPr/>
          </p:nvSpPr>
          <p:spPr bwMode="auto">
            <a:xfrm>
              <a:off x="6569" y="2701"/>
              <a:ext cx="24" cy="17"/>
            </a:xfrm>
            <a:custGeom>
              <a:avLst/>
              <a:gdLst>
                <a:gd name="T0" fmla="*/ 10 w 10"/>
                <a:gd name="T1" fmla="*/ 0 h 7"/>
                <a:gd name="T2" fmla="*/ 4 w 10"/>
                <a:gd name="T3" fmla="*/ 0 h 7"/>
                <a:gd name="T4" fmla="*/ 0 w 10"/>
                <a:gd name="T5" fmla="*/ 3 h 7"/>
                <a:gd name="T6" fmla="*/ 0 w 10"/>
                <a:gd name="T7" fmla="*/ 4 h 7"/>
                <a:gd name="T8" fmla="*/ 4 w 10"/>
                <a:gd name="T9" fmla="*/ 7 h 7"/>
                <a:gd name="T10" fmla="*/ 10 w 10"/>
                <a:gd name="T11" fmla="*/ 7 h 7"/>
                <a:gd name="T12" fmla="*/ 10 w 10"/>
                <a:gd name="T13" fmla="*/ 4 h 7"/>
                <a:gd name="T14" fmla="*/ 10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10" y="2"/>
                    <a:pt x="10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5" name="Freeform 901"/>
            <p:cNvSpPr>
              <a:spLocks/>
            </p:cNvSpPr>
            <p:nvPr/>
          </p:nvSpPr>
          <p:spPr bwMode="auto">
            <a:xfrm>
              <a:off x="6424" y="2636"/>
              <a:ext cx="75" cy="86"/>
            </a:xfrm>
            <a:custGeom>
              <a:avLst/>
              <a:gdLst>
                <a:gd name="T0" fmla="*/ 27 w 31"/>
                <a:gd name="T1" fmla="*/ 0 h 36"/>
                <a:gd name="T2" fmla="*/ 23 w 31"/>
                <a:gd name="T3" fmla="*/ 5 h 36"/>
                <a:gd name="T4" fmla="*/ 23 w 31"/>
                <a:gd name="T5" fmla="*/ 26 h 36"/>
                <a:gd name="T6" fmla="*/ 22 w 31"/>
                <a:gd name="T7" fmla="*/ 28 h 36"/>
                <a:gd name="T8" fmla="*/ 4 w 31"/>
                <a:gd name="T9" fmla="*/ 28 h 36"/>
                <a:gd name="T10" fmla="*/ 0 w 31"/>
                <a:gd name="T11" fmla="*/ 32 h 36"/>
                <a:gd name="T12" fmla="*/ 4 w 31"/>
                <a:gd name="T13" fmla="*/ 36 h 36"/>
                <a:gd name="T14" fmla="*/ 26 w 31"/>
                <a:gd name="T15" fmla="*/ 36 h 36"/>
                <a:gd name="T16" fmla="*/ 29 w 31"/>
                <a:gd name="T17" fmla="*/ 35 h 36"/>
                <a:gd name="T18" fmla="*/ 29 w 31"/>
                <a:gd name="T19" fmla="*/ 35 h 36"/>
                <a:gd name="T20" fmla="*/ 31 w 31"/>
                <a:gd name="T21" fmla="*/ 31 h 36"/>
                <a:gd name="T22" fmla="*/ 31 w 31"/>
                <a:gd name="T23" fmla="*/ 5 h 36"/>
                <a:gd name="T24" fmla="*/ 27 w 31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6">
                  <a:moveTo>
                    <a:pt x="27" y="0"/>
                  </a:moveTo>
                  <a:cubicBezTo>
                    <a:pt x="25" y="0"/>
                    <a:pt x="23" y="2"/>
                    <a:pt x="23" y="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8"/>
                    <a:pt x="0" y="30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8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4"/>
                    <a:pt x="31" y="33"/>
                    <a:pt x="31" y="3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sp>
        <p:nvSpPr>
          <p:cNvPr id="326" name="Freeform 905"/>
          <p:cNvSpPr>
            <a:spLocks/>
          </p:cNvSpPr>
          <p:nvPr/>
        </p:nvSpPr>
        <p:spPr bwMode="auto">
          <a:xfrm>
            <a:off x="9536044" y="2362928"/>
            <a:ext cx="222514" cy="430482"/>
          </a:xfrm>
          <a:custGeom>
            <a:avLst/>
            <a:gdLst>
              <a:gd name="T0" fmla="*/ 31 w 72"/>
              <a:gd name="T1" fmla="*/ 118 h 118"/>
              <a:gd name="T2" fmla="*/ 39 w 72"/>
              <a:gd name="T3" fmla="*/ 118 h 118"/>
              <a:gd name="T4" fmla="*/ 41 w 72"/>
              <a:gd name="T5" fmla="*/ 115 h 118"/>
              <a:gd name="T6" fmla="*/ 41 w 72"/>
              <a:gd name="T7" fmla="*/ 107 h 118"/>
              <a:gd name="T8" fmla="*/ 62 w 72"/>
              <a:gd name="T9" fmla="*/ 100 h 118"/>
              <a:gd name="T10" fmla="*/ 69 w 72"/>
              <a:gd name="T11" fmla="*/ 73 h 118"/>
              <a:gd name="T12" fmla="*/ 41 w 72"/>
              <a:gd name="T13" fmla="*/ 53 h 118"/>
              <a:gd name="T14" fmla="*/ 40 w 72"/>
              <a:gd name="T15" fmla="*/ 52 h 118"/>
              <a:gd name="T16" fmla="*/ 30 w 72"/>
              <a:gd name="T17" fmla="*/ 48 h 118"/>
              <a:gd name="T18" fmla="*/ 29 w 72"/>
              <a:gd name="T19" fmla="*/ 47 h 118"/>
              <a:gd name="T20" fmla="*/ 22 w 72"/>
              <a:gd name="T21" fmla="*/ 42 h 118"/>
              <a:gd name="T22" fmla="*/ 23 w 72"/>
              <a:gd name="T23" fmla="*/ 31 h 118"/>
              <a:gd name="T24" fmla="*/ 35 w 72"/>
              <a:gd name="T25" fmla="*/ 26 h 118"/>
              <a:gd name="T26" fmla="*/ 43 w 72"/>
              <a:gd name="T27" fmla="*/ 28 h 118"/>
              <a:gd name="T28" fmla="*/ 52 w 72"/>
              <a:gd name="T29" fmla="*/ 33 h 118"/>
              <a:gd name="T30" fmla="*/ 53 w 72"/>
              <a:gd name="T31" fmla="*/ 34 h 118"/>
              <a:gd name="T32" fmla="*/ 53 w 72"/>
              <a:gd name="T33" fmla="*/ 34 h 118"/>
              <a:gd name="T34" fmla="*/ 53 w 72"/>
              <a:gd name="T35" fmla="*/ 35 h 118"/>
              <a:gd name="T36" fmla="*/ 58 w 72"/>
              <a:gd name="T37" fmla="*/ 38 h 118"/>
              <a:gd name="T38" fmla="*/ 67 w 72"/>
              <a:gd name="T39" fmla="*/ 32 h 118"/>
              <a:gd name="T40" fmla="*/ 67 w 72"/>
              <a:gd name="T41" fmla="*/ 25 h 118"/>
              <a:gd name="T42" fmla="*/ 48 w 72"/>
              <a:gd name="T43" fmla="*/ 12 h 118"/>
              <a:gd name="T44" fmla="*/ 41 w 72"/>
              <a:gd name="T45" fmla="*/ 11 h 118"/>
              <a:gd name="T46" fmla="*/ 41 w 72"/>
              <a:gd name="T47" fmla="*/ 2 h 118"/>
              <a:gd name="T48" fmla="*/ 39 w 72"/>
              <a:gd name="T49" fmla="*/ 0 h 118"/>
              <a:gd name="T50" fmla="*/ 31 w 72"/>
              <a:gd name="T51" fmla="*/ 0 h 118"/>
              <a:gd name="T52" fmla="*/ 28 w 72"/>
              <a:gd name="T53" fmla="*/ 2 h 118"/>
              <a:gd name="T54" fmla="*/ 28 w 72"/>
              <a:gd name="T55" fmla="*/ 11 h 118"/>
              <a:gd name="T56" fmla="*/ 10 w 72"/>
              <a:gd name="T57" fmla="*/ 20 h 118"/>
              <a:gd name="T58" fmla="*/ 5 w 72"/>
              <a:gd name="T59" fmla="*/ 48 h 118"/>
              <a:gd name="T60" fmla="*/ 14 w 72"/>
              <a:gd name="T61" fmla="*/ 58 h 118"/>
              <a:gd name="T62" fmla="*/ 40 w 72"/>
              <a:gd name="T63" fmla="*/ 71 h 118"/>
              <a:gd name="T64" fmla="*/ 44 w 72"/>
              <a:gd name="T65" fmla="*/ 72 h 118"/>
              <a:gd name="T66" fmla="*/ 50 w 72"/>
              <a:gd name="T67" fmla="*/ 78 h 118"/>
              <a:gd name="T68" fmla="*/ 48 w 72"/>
              <a:gd name="T69" fmla="*/ 89 h 118"/>
              <a:gd name="T70" fmla="*/ 38 w 72"/>
              <a:gd name="T71" fmla="*/ 92 h 118"/>
              <a:gd name="T72" fmla="*/ 26 w 72"/>
              <a:gd name="T73" fmla="*/ 90 h 118"/>
              <a:gd name="T74" fmla="*/ 17 w 72"/>
              <a:gd name="T75" fmla="*/ 85 h 118"/>
              <a:gd name="T76" fmla="*/ 16 w 72"/>
              <a:gd name="T77" fmla="*/ 84 h 118"/>
              <a:gd name="T78" fmla="*/ 16 w 72"/>
              <a:gd name="T79" fmla="*/ 84 h 118"/>
              <a:gd name="T80" fmla="*/ 16 w 72"/>
              <a:gd name="T81" fmla="*/ 84 h 118"/>
              <a:gd name="T82" fmla="*/ 16 w 72"/>
              <a:gd name="T83" fmla="*/ 83 h 118"/>
              <a:gd name="T84" fmla="*/ 11 w 72"/>
              <a:gd name="T85" fmla="*/ 80 h 118"/>
              <a:gd name="T86" fmla="*/ 2 w 72"/>
              <a:gd name="T87" fmla="*/ 86 h 118"/>
              <a:gd name="T88" fmla="*/ 2 w 72"/>
              <a:gd name="T89" fmla="*/ 93 h 118"/>
              <a:gd name="T90" fmla="*/ 28 w 72"/>
              <a:gd name="T91" fmla="*/ 107 h 118"/>
              <a:gd name="T92" fmla="*/ 28 w 72"/>
              <a:gd name="T93" fmla="*/ 115 h 118"/>
              <a:gd name="T94" fmla="*/ 31 w 72"/>
              <a:gd name="T9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" h="118">
                <a:moveTo>
                  <a:pt x="31" y="118"/>
                </a:move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50" y="107"/>
                  <a:pt x="57" y="104"/>
                  <a:pt x="62" y="100"/>
                </a:cubicBezTo>
                <a:cubicBezTo>
                  <a:pt x="69" y="93"/>
                  <a:pt x="72" y="83"/>
                  <a:pt x="69" y="73"/>
                </a:cubicBezTo>
                <a:cubicBezTo>
                  <a:pt x="66" y="63"/>
                  <a:pt x="52" y="57"/>
                  <a:pt x="41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36" y="50"/>
                  <a:pt x="31" y="48"/>
                  <a:pt x="30" y="48"/>
                </a:cubicBezTo>
                <a:cubicBezTo>
                  <a:pt x="29" y="47"/>
                  <a:pt x="29" y="47"/>
                  <a:pt x="29" y="47"/>
                </a:cubicBezTo>
                <a:cubicBezTo>
                  <a:pt x="26" y="46"/>
                  <a:pt x="23" y="45"/>
                  <a:pt x="22" y="42"/>
                </a:cubicBezTo>
                <a:cubicBezTo>
                  <a:pt x="19" y="38"/>
                  <a:pt x="20" y="33"/>
                  <a:pt x="23" y="31"/>
                </a:cubicBezTo>
                <a:cubicBezTo>
                  <a:pt x="27" y="27"/>
                  <a:pt x="32" y="26"/>
                  <a:pt x="35" y="26"/>
                </a:cubicBezTo>
                <a:cubicBezTo>
                  <a:pt x="38" y="26"/>
                  <a:pt x="41" y="27"/>
                  <a:pt x="43" y="28"/>
                </a:cubicBezTo>
                <a:cubicBezTo>
                  <a:pt x="46" y="28"/>
                  <a:pt x="49" y="31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5"/>
                  <a:pt x="53" y="35"/>
                  <a:pt x="53" y="35"/>
                </a:cubicBezTo>
                <a:cubicBezTo>
                  <a:pt x="54" y="37"/>
                  <a:pt x="56" y="38"/>
                  <a:pt x="58" y="38"/>
                </a:cubicBezTo>
                <a:cubicBezTo>
                  <a:pt x="62" y="38"/>
                  <a:pt x="65" y="35"/>
                  <a:pt x="67" y="32"/>
                </a:cubicBezTo>
                <a:cubicBezTo>
                  <a:pt x="68" y="30"/>
                  <a:pt x="68" y="27"/>
                  <a:pt x="67" y="25"/>
                </a:cubicBezTo>
                <a:cubicBezTo>
                  <a:pt x="63" y="19"/>
                  <a:pt x="55" y="14"/>
                  <a:pt x="48" y="12"/>
                </a:cubicBezTo>
                <a:cubicBezTo>
                  <a:pt x="46" y="12"/>
                  <a:pt x="44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0" y="0"/>
                  <a:pt x="3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8" y="1"/>
                  <a:pt x="28" y="2"/>
                </a:cubicBezTo>
                <a:cubicBezTo>
                  <a:pt x="28" y="11"/>
                  <a:pt x="28" y="11"/>
                  <a:pt x="28" y="11"/>
                </a:cubicBezTo>
                <a:cubicBezTo>
                  <a:pt x="21" y="13"/>
                  <a:pt x="15" y="16"/>
                  <a:pt x="10" y="20"/>
                </a:cubicBezTo>
                <a:cubicBezTo>
                  <a:pt x="2" y="28"/>
                  <a:pt x="0" y="39"/>
                  <a:pt x="5" y="48"/>
                </a:cubicBezTo>
                <a:cubicBezTo>
                  <a:pt x="7" y="52"/>
                  <a:pt x="10" y="56"/>
                  <a:pt x="14" y="58"/>
                </a:cubicBezTo>
                <a:cubicBezTo>
                  <a:pt x="17" y="60"/>
                  <a:pt x="33" y="67"/>
                  <a:pt x="40" y="71"/>
                </a:cubicBezTo>
                <a:cubicBezTo>
                  <a:pt x="44" y="72"/>
                  <a:pt x="44" y="72"/>
                  <a:pt x="44" y="72"/>
                </a:cubicBezTo>
                <a:cubicBezTo>
                  <a:pt x="47" y="74"/>
                  <a:pt x="49" y="76"/>
                  <a:pt x="50" y="78"/>
                </a:cubicBezTo>
                <a:cubicBezTo>
                  <a:pt x="52" y="82"/>
                  <a:pt x="51" y="87"/>
                  <a:pt x="48" y="89"/>
                </a:cubicBezTo>
                <a:cubicBezTo>
                  <a:pt x="46" y="91"/>
                  <a:pt x="43" y="92"/>
                  <a:pt x="38" y="92"/>
                </a:cubicBezTo>
                <a:cubicBezTo>
                  <a:pt x="34" y="92"/>
                  <a:pt x="30" y="91"/>
                  <a:pt x="26" y="90"/>
                </a:cubicBezTo>
                <a:cubicBezTo>
                  <a:pt x="23" y="89"/>
                  <a:pt x="20" y="87"/>
                  <a:pt x="17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3"/>
                  <a:pt x="16" y="83"/>
                  <a:pt x="16" y="83"/>
                </a:cubicBezTo>
                <a:cubicBezTo>
                  <a:pt x="15" y="81"/>
                  <a:pt x="13" y="80"/>
                  <a:pt x="11" y="80"/>
                </a:cubicBezTo>
                <a:cubicBezTo>
                  <a:pt x="7" y="80"/>
                  <a:pt x="4" y="83"/>
                  <a:pt x="2" y="86"/>
                </a:cubicBezTo>
                <a:cubicBezTo>
                  <a:pt x="1" y="88"/>
                  <a:pt x="1" y="91"/>
                  <a:pt x="2" y="93"/>
                </a:cubicBezTo>
                <a:cubicBezTo>
                  <a:pt x="7" y="101"/>
                  <a:pt x="18" y="105"/>
                  <a:pt x="28" y="107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17"/>
                  <a:pt x="30" y="118"/>
                  <a:pt x="31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6350" stA="50000" endA="300" endPos="40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schemeClr val="bg1"/>
              </a:solidFill>
            </a:endParaRPr>
          </a:p>
        </p:txBody>
      </p:sp>
      <p:grpSp>
        <p:nvGrpSpPr>
          <p:cNvPr id="327" name="Group 909"/>
          <p:cNvGrpSpPr>
            <a:grpSpLocks noChangeAspect="1"/>
          </p:cNvGrpSpPr>
          <p:nvPr/>
        </p:nvGrpSpPr>
        <p:grpSpPr bwMode="auto">
          <a:xfrm>
            <a:off x="9470207" y="1481006"/>
            <a:ext cx="302856" cy="258285"/>
            <a:chOff x="6090" y="1175"/>
            <a:chExt cx="265" cy="22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328" name="Freeform 910"/>
            <p:cNvSpPr>
              <a:spLocks/>
            </p:cNvSpPr>
            <p:nvPr/>
          </p:nvSpPr>
          <p:spPr bwMode="auto">
            <a:xfrm>
              <a:off x="6129" y="1269"/>
              <a:ext cx="56" cy="96"/>
            </a:xfrm>
            <a:custGeom>
              <a:avLst/>
              <a:gdLst>
                <a:gd name="T0" fmla="*/ 2 w 23"/>
                <a:gd name="T1" fmla="*/ 40 h 40"/>
                <a:gd name="T2" fmla="*/ 21 w 23"/>
                <a:gd name="T3" fmla="*/ 40 h 40"/>
                <a:gd name="T4" fmla="*/ 23 w 23"/>
                <a:gd name="T5" fmla="*/ 38 h 40"/>
                <a:gd name="T6" fmla="*/ 23 w 23"/>
                <a:gd name="T7" fmla="*/ 2 h 40"/>
                <a:gd name="T8" fmla="*/ 21 w 23"/>
                <a:gd name="T9" fmla="*/ 0 h 40"/>
                <a:gd name="T10" fmla="*/ 2 w 23"/>
                <a:gd name="T11" fmla="*/ 0 h 40"/>
                <a:gd name="T12" fmla="*/ 0 w 23"/>
                <a:gd name="T13" fmla="*/ 2 h 40"/>
                <a:gd name="T14" fmla="*/ 0 w 23"/>
                <a:gd name="T15" fmla="*/ 38 h 40"/>
                <a:gd name="T16" fmla="*/ 2 w 2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2" y="40"/>
                    <a:pt x="23" y="39"/>
                    <a:pt x="23" y="3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9" name="Freeform 911"/>
            <p:cNvSpPr>
              <a:spLocks/>
            </p:cNvSpPr>
            <p:nvPr/>
          </p:nvSpPr>
          <p:spPr bwMode="auto">
            <a:xfrm>
              <a:off x="6209" y="1235"/>
              <a:ext cx="54" cy="130"/>
            </a:xfrm>
            <a:custGeom>
              <a:avLst/>
              <a:gdLst>
                <a:gd name="T0" fmla="*/ 2 w 22"/>
                <a:gd name="T1" fmla="*/ 54 h 54"/>
                <a:gd name="T2" fmla="*/ 20 w 22"/>
                <a:gd name="T3" fmla="*/ 54 h 54"/>
                <a:gd name="T4" fmla="*/ 22 w 22"/>
                <a:gd name="T5" fmla="*/ 52 h 54"/>
                <a:gd name="T6" fmla="*/ 22 w 22"/>
                <a:gd name="T7" fmla="*/ 2 h 54"/>
                <a:gd name="T8" fmla="*/ 20 w 22"/>
                <a:gd name="T9" fmla="*/ 0 h 54"/>
                <a:gd name="T10" fmla="*/ 2 w 22"/>
                <a:gd name="T11" fmla="*/ 0 h 54"/>
                <a:gd name="T12" fmla="*/ 0 w 22"/>
                <a:gd name="T13" fmla="*/ 2 h 54"/>
                <a:gd name="T14" fmla="*/ 0 w 22"/>
                <a:gd name="T15" fmla="*/ 52 h 54"/>
                <a:gd name="T16" fmla="*/ 2 w 2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4">
                  <a:moveTo>
                    <a:pt x="2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3"/>
                    <a:pt x="22" y="5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30" name="Freeform 912"/>
            <p:cNvSpPr>
              <a:spLocks/>
            </p:cNvSpPr>
            <p:nvPr/>
          </p:nvSpPr>
          <p:spPr bwMode="auto">
            <a:xfrm>
              <a:off x="6287" y="1207"/>
              <a:ext cx="56" cy="158"/>
            </a:xfrm>
            <a:custGeom>
              <a:avLst/>
              <a:gdLst>
                <a:gd name="T0" fmla="*/ 2 w 23"/>
                <a:gd name="T1" fmla="*/ 66 h 66"/>
                <a:gd name="T2" fmla="*/ 21 w 23"/>
                <a:gd name="T3" fmla="*/ 66 h 66"/>
                <a:gd name="T4" fmla="*/ 23 w 23"/>
                <a:gd name="T5" fmla="*/ 64 h 66"/>
                <a:gd name="T6" fmla="*/ 23 w 23"/>
                <a:gd name="T7" fmla="*/ 2 h 66"/>
                <a:gd name="T8" fmla="*/ 21 w 23"/>
                <a:gd name="T9" fmla="*/ 0 h 66"/>
                <a:gd name="T10" fmla="*/ 2 w 23"/>
                <a:gd name="T11" fmla="*/ 0 h 66"/>
                <a:gd name="T12" fmla="*/ 0 w 23"/>
                <a:gd name="T13" fmla="*/ 2 h 66"/>
                <a:gd name="T14" fmla="*/ 0 w 23"/>
                <a:gd name="T15" fmla="*/ 64 h 66"/>
                <a:gd name="T16" fmla="*/ 2 w 2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5"/>
                    <a:pt x="23" y="6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31" name="Freeform 913"/>
            <p:cNvSpPr>
              <a:spLocks/>
            </p:cNvSpPr>
            <p:nvPr/>
          </p:nvSpPr>
          <p:spPr bwMode="auto">
            <a:xfrm>
              <a:off x="6090" y="1175"/>
              <a:ext cx="265" cy="226"/>
            </a:xfrm>
            <a:custGeom>
              <a:avLst/>
              <a:gdLst>
                <a:gd name="T0" fmla="*/ 104 w 109"/>
                <a:gd name="T1" fmla="*/ 85 h 94"/>
                <a:gd name="T2" fmla="*/ 9 w 109"/>
                <a:gd name="T3" fmla="*/ 85 h 94"/>
                <a:gd name="T4" fmla="*/ 9 w 109"/>
                <a:gd name="T5" fmla="*/ 85 h 94"/>
                <a:gd name="T6" fmla="*/ 9 w 109"/>
                <a:gd name="T7" fmla="*/ 4 h 94"/>
                <a:gd name="T8" fmla="*/ 4 w 109"/>
                <a:gd name="T9" fmla="*/ 0 h 94"/>
                <a:gd name="T10" fmla="*/ 0 w 109"/>
                <a:gd name="T11" fmla="*/ 4 h 94"/>
                <a:gd name="T12" fmla="*/ 0 w 109"/>
                <a:gd name="T13" fmla="*/ 85 h 94"/>
                <a:gd name="T14" fmla="*/ 9 w 109"/>
                <a:gd name="T15" fmla="*/ 94 h 94"/>
                <a:gd name="T16" fmla="*/ 104 w 109"/>
                <a:gd name="T17" fmla="*/ 94 h 94"/>
                <a:gd name="T18" fmla="*/ 109 w 109"/>
                <a:gd name="T19" fmla="*/ 90 h 94"/>
                <a:gd name="T20" fmla="*/ 104 w 109"/>
                <a:gd name="T21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94">
                  <a:moveTo>
                    <a:pt x="104" y="85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7" y="94"/>
                    <a:pt x="109" y="92"/>
                    <a:pt x="109" y="90"/>
                  </a:cubicBezTo>
                  <a:cubicBezTo>
                    <a:pt x="109" y="87"/>
                    <a:pt x="107" y="85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332" name="组合 326"/>
          <p:cNvGrpSpPr/>
          <p:nvPr/>
        </p:nvGrpSpPr>
        <p:grpSpPr>
          <a:xfrm>
            <a:off x="401866" y="1704828"/>
            <a:ext cx="3708048" cy="507831"/>
            <a:chOff x="3594188" y="5187145"/>
            <a:chExt cx="3518014" cy="481804"/>
          </a:xfrm>
        </p:grpSpPr>
        <p:sp>
          <p:nvSpPr>
            <p:cNvPr id="335" name="文本框 331"/>
            <p:cNvSpPr txBox="1"/>
            <p:nvPr/>
          </p:nvSpPr>
          <p:spPr>
            <a:xfrm>
              <a:off x="3594188" y="5187145"/>
              <a:ext cx="1000117" cy="48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00B050"/>
                  </a:solidFill>
                  <a:latin typeface="Impact" panose="020B0806030902050204" pitchFamily="34" charset="0"/>
                </a:rPr>
                <a:t>2023</a:t>
              </a:r>
              <a:endParaRPr lang="zh-CN" altLang="en-US" sz="2700" dirty="0">
                <a:solidFill>
                  <a:srgbClr val="00B05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4" name="文本框 329"/>
            <p:cNvSpPr txBox="1"/>
            <p:nvPr/>
          </p:nvSpPr>
          <p:spPr>
            <a:xfrm>
              <a:off x="4476419" y="5262974"/>
              <a:ext cx="2635783" cy="362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rgbClr val="00B050"/>
                  </a:solidFill>
                </a:rPr>
                <a:t>1 096 452,6 тыс.руб.</a:t>
              </a:r>
            </a:p>
          </p:txBody>
        </p:sp>
      </p:grpSp>
      <p:grpSp>
        <p:nvGrpSpPr>
          <p:cNvPr id="337" name="组合 333"/>
          <p:cNvGrpSpPr/>
          <p:nvPr/>
        </p:nvGrpSpPr>
        <p:grpSpPr>
          <a:xfrm>
            <a:off x="3232280" y="798824"/>
            <a:ext cx="3598517" cy="507831"/>
            <a:chOff x="3638802" y="5194039"/>
            <a:chExt cx="3414097" cy="481805"/>
          </a:xfrm>
        </p:grpSpPr>
        <p:sp>
          <p:nvSpPr>
            <p:cNvPr id="340" name="文本框 338"/>
            <p:cNvSpPr txBox="1"/>
            <p:nvPr/>
          </p:nvSpPr>
          <p:spPr>
            <a:xfrm>
              <a:off x="3638802" y="5194039"/>
              <a:ext cx="1000117" cy="48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01ACBE"/>
                  </a:solidFill>
                  <a:latin typeface="Impact" panose="020B0806030902050204" pitchFamily="34" charset="0"/>
                </a:rPr>
                <a:t>2024</a:t>
              </a:r>
              <a:endParaRPr lang="zh-CN" altLang="en-US" sz="27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9" name="文本框 336"/>
            <p:cNvSpPr txBox="1"/>
            <p:nvPr/>
          </p:nvSpPr>
          <p:spPr>
            <a:xfrm>
              <a:off x="4472735" y="5258417"/>
              <a:ext cx="2580164" cy="36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rgbClr val="0070C0"/>
                  </a:solidFill>
                </a:rPr>
                <a:t>1 130 743,8 тыс.руб.</a:t>
              </a:r>
            </a:p>
          </p:txBody>
        </p:sp>
      </p:grpSp>
      <p:grpSp>
        <p:nvGrpSpPr>
          <p:cNvPr id="342" name="组合 340"/>
          <p:cNvGrpSpPr/>
          <p:nvPr/>
        </p:nvGrpSpPr>
        <p:grpSpPr>
          <a:xfrm>
            <a:off x="3206260" y="1423378"/>
            <a:ext cx="3651024" cy="507831"/>
            <a:chOff x="3645785" y="5202453"/>
            <a:chExt cx="3463913" cy="481805"/>
          </a:xfrm>
        </p:grpSpPr>
        <p:sp>
          <p:nvSpPr>
            <p:cNvPr id="345" name="文本框 345"/>
            <p:cNvSpPr txBox="1"/>
            <p:nvPr/>
          </p:nvSpPr>
          <p:spPr>
            <a:xfrm>
              <a:off x="3645785" y="5202453"/>
              <a:ext cx="1000117" cy="48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E87071"/>
                  </a:solidFill>
                  <a:latin typeface="Impact" panose="020B0806030902050204" pitchFamily="34" charset="0"/>
                </a:rPr>
                <a:t>2025</a:t>
              </a:r>
              <a:endParaRPr lang="zh-CN" altLang="en-US" sz="2700" dirty="0">
                <a:solidFill>
                  <a:srgbClr val="E8707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44" name="文本框 343"/>
            <p:cNvSpPr txBox="1"/>
            <p:nvPr/>
          </p:nvSpPr>
          <p:spPr>
            <a:xfrm>
              <a:off x="4534791" y="5274592"/>
              <a:ext cx="2574907" cy="36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rgbClr val="F67879"/>
                  </a:solidFill>
                </a:rPr>
                <a:t>1 043 928,6 тыс.руб.</a:t>
              </a:r>
            </a:p>
          </p:txBody>
        </p:sp>
      </p:grpSp>
      <p:graphicFrame>
        <p:nvGraphicFramePr>
          <p:cNvPr id="312" name="Диаграмма 311"/>
          <p:cNvGraphicFramePr/>
          <p:nvPr>
            <p:extLst/>
          </p:nvPr>
        </p:nvGraphicFramePr>
        <p:xfrm>
          <a:off x="174026" y="3009568"/>
          <a:ext cx="10962811" cy="3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33" name="组合 326"/>
          <p:cNvGrpSpPr/>
          <p:nvPr/>
        </p:nvGrpSpPr>
        <p:grpSpPr>
          <a:xfrm>
            <a:off x="369571" y="991055"/>
            <a:ext cx="3708048" cy="507831"/>
            <a:chOff x="3594188" y="5187145"/>
            <a:chExt cx="3518014" cy="481804"/>
          </a:xfrm>
        </p:grpSpPr>
        <p:sp>
          <p:nvSpPr>
            <p:cNvPr id="336" name="文本框 331"/>
            <p:cNvSpPr txBox="1"/>
            <p:nvPr/>
          </p:nvSpPr>
          <p:spPr>
            <a:xfrm>
              <a:off x="3594188" y="5187145"/>
              <a:ext cx="1000117" cy="48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FCB64F"/>
                  </a:solidFill>
                  <a:latin typeface="Impact" panose="020B0806030902050204" pitchFamily="34" charset="0"/>
                </a:rPr>
                <a:t>2022</a:t>
              </a:r>
              <a:endParaRPr lang="zh-CN" altLang="en-US" sz="2700" dirty="0">
                <a:solidFill>
                  <a:srgbClr val="FCB64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8" name="文本框 329"/>
            <p:cNvSpPr txBox="1"/>
            <p:nvPr/>
          </p:nvSpPr>
          <p:spPr>
            <a:xfrm>
              <a:off x="4476419" y="5262974"/>
              <a:ext cx="2635783" cy="362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chemeClr val="accent3">
                      <a:lumMod val="75000"/>
                    </a:schemeClr>
                  </a:solidFill>
                </a:rPr>
                <a:t>994 875,7 тыс.руб.</a:t>
              </a:r>
            </a:p>
          </p:txBody>
        </p:sp>
      </p:grpSp>
      <p:grpSp>
        <p:nvGrpSpPr>
          <p:cNvPr id="347" name="组合 326"/>
          <p:cNvGrpSpPr/>
          <p:nvPr/>
        </p:nvGrpSpPr>
        <p:grpSpPr>
          <a:xfrm>
            <a:off x="3208831" y="2068044"/>
            <a:ext cx="3708048" cy="507831"/>
            <a:chOff x="3594188" y="5187145"/>
            <a:chExt cx="3518014" cy="481804"/>
          </a:xfrm>
        </p:grpSpPr>
        <p:sp>
          <p:nvSpPr>
            <p:cNvPr id="348" name="文本框 331"/>
            <p:cNvSpPr txBox="1"/>
            <p:nvPr/>
          </p:nvSpPr>
          <p:spPr>
            <a:xfrm>
              <a:off x="3594188" y="5187145"/>
              <a:ext cx="1000117" cy="48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6C5672"/>
                  </a:solidFill>
                  <a:latin typeface="Impact" panose="020B0806030902050204" pitchFamily="34" charset="0"/>
                </a:rPr>
                <a:t>2026</a:t>
              </a:r>
              <a:endParaRPr lang="zh-CN" altLang="en-US" sz="2700" dirty="0">
                <a:solidFill>
                  <a:srgbClr val="6C567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49" name="文本框 329"/>
            <p:cNvSpPr txBox="1"/>
            <p:nvPr/>
          </p:nvSpPr>
          <p:spPr>
            <a:xfrm>
              <a:off x="4476419" y="5262974"/>
              <a:ext cx="2635783" cy="362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rgbClr val="6C5672"/>
                  </a:solidFill>
                </a:rPr>
                <a:t>1 037 512,9 тыс.руб.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15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3629438" y="3719384"/>
            <a:ext cx="1987605" cy="1720570"/>
            <a:chOff x="3491880" y="2299046"/>
            <a:chExt cx="2448272" cy="1925181"/>
          </a:xfrm>
        </p:grpSpPr>
        <p:sp>
          <p:nvSpPr>
            <p:cNvPr id="48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7114791" y="3408050"/>
            <a:ext cx="1987605" cy="1720570"/>
            <a:chOff x="3491880" y="2299046"/>
            <a:chExt cx="2448272" cy="1925181"/>
          </a:xfrm>
        </p:grpSpPr>
        <p:sp>
          <p:nvSpPr>
            <p:cNvPr id="53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14">
            <a:extLst>
              <a:ext uri="{FF2B5EF4-FFF2-40B4-BE49-F238E27FC236}">
                <a16:creationId xmlns:a16="http://schemas.microsoft.com/office/drawing/2014/main" id="{80C9735D-2B1B-4949-ABF3-C12A43A62A2B}"/>
              </a:ext>
            </a:extLst>
          </p:cNvPr>
          <p:cNvGrpSpPr/>
          <p:nvPr/>
        </p:nvGrpSpPr>
        <p:grpSpPr>
          <a:xfrm rot="3152971">
            <a:off x="-582284" y="628466"/>
            <a:ext cx="5829646" cy="2770883"/>
            <a:chOff x="2482316" y="2299046"/>
            <a:chExt cx="4752528" cy="1940042"/>
          </a:xfrm>
        </p:grpSpPr>
        <p:sp>
          <p:nvSpPr>
            <p:cNvPr id="88" name="矩形 15">
              <a:extLst>
                <a:ext uri="{FF2B5EF4-FFF2-40B4-BE49-F238E27FC236}">
                  <a16:creationId xmlns:a16="http://schemas.microsoft.com/office/drawing/2014/main" id="{5F03064E-F9E5-4A40-A905-93F23D33D66A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3">
              <a:extLst>
                <a:ext uri="{FF2B5EF4-FFF2-40B4-BE49-F238E27FC236}">
                  <a16:creationId xmlns:a16="http://schemas.microsoft.com/office/drawing/2014/main" id="{ADBDFCCE-4CF9-4AB1-818C-EF6DAA524A18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椭圆 6">
              <a:extLst>
                <a:ext uri="{FF2B5EF4-FFF2-40B4-BE49-F238E27FC236}">
                  <a16:creationId xmlns:a16="http://schemas.microsoft.com/office/drawing/2014/main" id="{583E80E3-7561-4F38-9B66-A72414587585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椭圆 6">
              <a:extLst>
                <a:ext uri="{FF2B5EF4-FFF2-40B4-BE49-F238E27FC236}">
                  <a16:creationId xmlns:a16="http://schemas.microsoft.com/office/drawing/2014/main" id="{9E44F59C-DCA9-4F7C-8FD3-8A2E9ACD308B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2" name="组合 19">
            <a:extLst>
              <a:ext uri="{FF2B5EF4-FFF2-40B4-BE49-F238E27FC236}">
                <a16:creationId xmlns:a16="http://schemas.microsoft.com/office/drawing/2014/main" id="{D788F95A-9DB5-47D7-88D6-59D187E444CE}"/>
              </a:ext>
            </a:extLst>
          </p:cNvPr>
          <p:cNvGrpSpPr/>
          <p:nvPr/>
        </p:nvGrpSpPr>
        <p:grpSpPr>
          <a:xfrm rot="3152971">
            <a:off x="2576564" y="828288"/>
            <a:ext cx="6815504" cy="3006116"/>
            <a:chOff x="2482316" y="2299046"/>
            <a:chExt cx="4752528" cy="1940042"/>
          </a:xfrm>
        </p:grpSpPr>
        <p:sp>
          <p:nvSpPr>
            <p:cNvPr id="93" name="矩形 20">
              <a:extLst>
                <a:ext uri="{FF2B5EF4-FFF2-40B4-BE49-F238E27FC236}">
                  <a16:creationId xmlns:a16="http://schemas.microsoft.com/office/drawing/2014/main" id="{87ED89EB-7605-4FCC-816D-42A9A000BF71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6">
              <a:extLst>
                <a:ext uri="{FF2B5EF4-FFF2-40B4-BE49-F238E27FC236}">
                  <a16:creationId xmlns:a16="http://schemas.microsoft.com/office/drawing/2014/main" id="{A946C6DD-B046-451D-BCFE-497A0380BB2D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6" name="椭圆 6">
              <a:extLst>
                <a:ext uri="{FF2B5EF4-FFF2-40B4-BE49-F238E27FC236}">
                  <a16:creationId xmlns:a16="http://schemas.microsoft.com/office/drawing/2014/main" id="{121BAEF0-5682-4220-800D-CFF4060ED526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FDA403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6395526" y="602374"/>
            <a:ext cx="6333243" cy="2846053"/>
            <a:chOff x="2482316" y="2299046"/>
            <a:chExt cx="4752528" cy="1940042"/>
          </a:xfrm>
        </p:grpSpPr>
        <p:sp>
          <p:nvSpPr>
            <p:cNvPr id="98" name="矩形 38">
              <a:extLst>
                <a:ext uri="{FF2B5EF4-FFF2-40B4-BE49-F238E27FC236}">
                  <a16:creationId xmlns:a16="http://schemas.microsoft.com/office/drawing/2014/main" id="{EA534481-8568-4C32-90F1-06503B4E54E2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3">
              <a:extLst>
                <a:ext uri="{FF2B5EF4-FFF2-40B4-BE49-F238E27FC236}">
                  <a16:creationId xmlns:a16="http://schemas.microsoft.com/office/drawing/2014/main" id="{6B4881DF-AF44-46D9-ACA1-9E32EE9ADA3A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1262407" y="793899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11 322,1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4926555" y="829403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13 193,7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8486000" y="742469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10 109,1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631193" y="1475902"/>
            <a:ext cx="83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2022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3937579" y="1823482"/>
            <a:ext cx="83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2023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7549068" y="1500181"/>
            <a:ext cx="83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2024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1" name="矩形 42">
            <a:extLst>
              <a:ext uri="{FF2B5EF4-FFF2-40B4-BE49-F238E27FC236}">
                <a16:creationId xmlns:a16="http://schemas.microsoft.com/office/drawing/2014/main" id="{97E343C7-68E6-49E5-9742-40994FDABED4}"/>
              </a:ext>
            </a:extLst>
          </p:cNvPr>
          <p:cNvSpPr/>
          <p:nvPr/>
        </p:nvSpPr>
        <p:spPr>
          <a:xfrm rot="5400000">
            <a:off x="563987" y="1632927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46">
            <a:extLst>
              <a:ext uri="{FF2B5EF4-FFF2-40B4-BE49-F238E27FC236}">
                <a16:creationId xmlns:a16="http://schemas.microsoft.com/office/drawing/2014/main" id="{383F2D63-07BA-45F7-9D80-E7BE3635DFC4}"/>
              </a:ext>
            </a:extLst>
          </p:cNvPr>
          <p:cNvSpPr/>
          <p:nvPr/>
        </p:nvSpPr>
        <p:spPr>
          <a:xfrm rot="5400000">
            <a:off x="3877281" y="1938585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50">
            <a:extLst>
              <a:ext uri="{FF2B5EF4-FFF2-40B4-BE49-F238E27FC236}">
                <a16:creationId xmlns:a16="http://schemas.microsoft.com/office/drawing/2014/main" id="{6694C78F-F55B-4EC8-853B-D0914E78C52F}"/>
              </a:ext>
            </a:extLst>
          </p:cNvPr>
          <p:cNvSpPr/>
          <p:nvPr/>
        </p:nvSpPr>
        <p:spPr>
          <a:xfrm rot="5400000">
            <a:off x="7505685" y="1657207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8430845" y="2199899"/>
            <a:ext cx="209884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6000" y="585638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Иные МБТ сформированы на 2024-2026 годы на основании заключенных соглашений по передаче бюджету муниципального района из бюджетов поселений части полномочий по решению вопросов местного значения. В январе 2024 года планируется заключение соглашений о передаче полномочий по ЕДДС и ГО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иЧС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3457636" y="4313915"/>
            <a:ext cx="83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2025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矩形 46">
            <a:extLst>
              <a:ext uri="{FF2B5EF4-FFF2-40B4-BE49-F238E27FC236}">
                <a16:creationId xmlns:a16="http://schemas.microsoft.com/office/drawing/2014/main" id="{383F2D63-07BA-45F7-9D80-E7BE3635DFC4}"/>
              </a:ext>
            </a:extLst>
          </p:cNvPr>
          <p:cNvSpPr/>
          <p:nvPr/>
        </p:nvSpPr>
        <p:spPr>
          <a:xfrm rot="5400000">
            <a:off x="3275587" y="4520948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46">
            <a:extLst>
              <a:ext uri="{FF2B5EF4-FFF2-40B4-BE49-F238E27FC236}">
                <a16:creationId xmlns:a16="http://schemas.microsoft.com/office/drawing/2014/main" id="{383F2D63-07BA-45F7-9D80-E7BE3635DFC4}"/>
              </a:ext>
            </a:extLst>
          </p:cNvPr>
          <p:cNvSpPr/>
          <p:nvPr/>
        </p:nvSpPr>
        <p:spPr>
          <a:xfrm rot="5400000">
            <a:off x="6841624" y="4167749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3785945" y="3970300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10 109,1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7507840" y="3610490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8 125,2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6998235" y="4020178"/>
            <a:ext cx="83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2026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228" y="20521"/>
            <a:ext cx="895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6600"/>
                </a:solidFill>
              </a:rPr>
              <a:t>Иные межбюджетные трансферты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на 2024-2026 годы (тыс.руб)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5BEF5E-357E-42B4-834B-7E9F3ABF1326}"/>
              </a:ext>
            </a:extLst>
          </p:cNvPr>
          <p:cNvSpPr txBox="1"/>
          <p:nvPr/>
        </p:nvSpPr>
        <p:spPr>
          <a:xfrm>
            <a:off x="1149274" y="1001866"/>
            <a:ext cx="2497413" cy="259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ЕДДС - 2 682,0 т.р.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ГО и ЧС – 814,7 т.р.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Секретное делопроизводство - 458,5 т.р.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Электроснабжение населения – 4,0 т.р.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Внешний фин. контроль – 1 747,5 т.р.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Составление и исполнение бюджета–5 436,0 т.р.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Проведение конкурсных процедур по определению поставщиков 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товаров –8,4 т.р.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Внутренний фин. контроль – 170,9 т.р.</a:t>
            </a: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2801993-5FEC-466E-B580-03635FF83E2F}"/>
              </a:ext>
            </a:extLst>
          </p:cNvPr>
          <p:cNvSpPr/>
          <p:nvPr/>
        </p:nvSpPr>
        <p:spPr>
          <a:xfrm>
            <a:off x="1268193" y="2609966"/>
            <a:ext cx="2717772" cy="31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989BCF6-80D3-4840-B750-524CA13CF43E}"/>
              </a:ext>
            </a:extLst>
          </p:cNvPr>
          <p:cNvSpPr txBox="1"/>
          <p:nvPr/>
        </p:nvSpPr>
        <p:spPr>
          <a:xfrm>
            <a:off x="4590714" y="1153161"/>
            <a:ext cx="2497413" cy="271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1200" b="1" dirty="0">
                <a:solidFill>
                  <a:schemeClr val="bg2"/>
                </a:solidFill>
                <a:ea typeface="微软雅黑" pitchFamily="34" charset="-122"/>
              </a:rPr>
              <a:t>ЕДДС – 3 276,4 т.р.</a:t>
            </a:r>
          </a:p>
          <a:p>
            <a:pPr>
              <a:lnSpc>
                <a:spcPct val="130000"/>
              </a:lnSpc>
            </a:pPr>
            <a:r>
              <a:rPr lang="ru-RU" altLang="zh-CN" sz="1200" b="1" dirty="0">
                <a:solidFill>
                  <a:schemeClr val="bg2"/>
                </a:solidFill>
                <a:ea typeface="微软雅黑" pitchFamily="34" charset="-122"/>
              </a:rPr>
              <a:t>ГО и ЧС – 1 106,6 т.р.</a:t>
            </a:r>
          </a:p>
          <a:p>
            <a:pPr>
              <a:lnSpc>
                <a:spcPct val="130000"/>
              </a:lnSpc>
            </a:pPr>
            <a:r>
              <a:rPr lang="ru-RU" altLang="zh-CN" sz="1200" b="1" dirty="0">
                <a:solidFill>
                  <a:schemeClr val="bg2"/>
                </a:solidFill>
                <a:ea typeface="微软雅黑" pitchFamily="34" charset="-122"/>
              </a:rPr>
              <a:t>Внешний фин. контроль – 1 983,9 т.р.</a:t>
            </a:r>
          </a:p>
          <a:p>
            <a:pPr>
              <a:lnSpc>
                <a:spcPct val="130000"/>
              </a:lnSpc>
            </a:pPr>
            <a:r>
              <a:rPr lang="ru-RU" altLang="zh-CN" sz="1200" b="1" dirty="0">
                <a:solidFill>
                  <a:schemeClr val="bg2"/>
                </a:solidFill>
                <a:ea typeface="微软雅黑" pitchFamily="34" charset="-122"/>
              </a:rPr>
              <a:t>Составление и исполнение бюджета– 6 645,2 т.р.</a:t>
            </a:r>
          </a:p>
          <a:p>
            <a:pPr>
              <a:lnSpc>
                <a:spcPct val="130000"/>
              </a:lnSpc>
            </a:pPr>
            <a:r>
              <a:rPr lang="ru-RU" altLang="zh-CN" sz="1200" b="1" dirty="0">
                <a:solidFill>
                  <a:schemeClr val="bg2"/>
                </a:solidFill>
                <a:ea typeface="微软雅黑" pitchFamily="34" charset="-122"/>
              </a:rPr>
              <a:t>Внутренний фин. контроль – 181,6 т.р.</a:t>
            </a:r>
          </a:p>
          <a:p>
            <a:pPr>
              <a:lnSpc>
                <a:spcPct val="130000"/>
              </a:lnSpc>
            </a:pPr>
            <a:endParaRPr lang="ru-RU" altLang="zh-CN" sz="12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ru-RU" altLang="zh-CN" sz="1200" b="1" dirty="0">
                <a:solidFill>
                  <a:schemeClr val="bg2"/>
                </a:solidFill>
                <a:ea typeface="微软雅黑" pitchFamily="34" charset="-122"/>
              </a:rPr>
              <a:t> 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1200" b="1" dirty="0">
              <a:solidFill>
                <a:schemeClr val="bg2"/>
              </a:solidFill>
              <a:ea typeface="微软雅黑" pitchFamily="34" charset="-122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340A5F5-26B7-47C9-A2EA-49EBE6351E5F}"/>
              </a:ext>
            </a:extLst>
          </p:cNvPr>
          <p:cNvSpPr txBox="1"/>
          <p:nvPr/>
        </p:nvSpPr>
        <p:spPr>
          <a:xfrm>
            <a:off x="8225571" y="1229201"/>
            <a:ext cx="2497413" cy="201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1400" b="1" dirty="0">
                <a:solidFill>
                  <a:schemeClr val="bg2"/>
                </a:solidFill>
                <a:ea typeface="微软雅黑" pitchFamily="34" charset="-122"/>
              </a:rPr>
              <a:t>Внешний фин. контроль –  </a:t>
            </a:r>
          </a:p>
          <a:p>
            <a:pPr>
              <a:lnSpc>
                <a:spcPct val="130000"/>
              </a:lnSpc>
            </a:pPr>
            <a:r>
              <a:rPr lang="ru-RU" altLang="zh-CN" sz="1400" b="1" dirty="0">
                <a:solidFill>
                  <a:schemeClr val="bg2"/>
                </a:solidFill>
                <a:ea typeface="微软雅黑" pitchFamily="34" charset="-122"/>
              </a:rPr>
              <a:t>1 983,9 т.р.</a:t>
            </a:r>
          </a:p>
          <a:p>
            <a:pPr>
              <a:lnSpc>
                <a:spcPct val="130000"/>
              </a:lnSpc>
            </a:pPr>
            <a:r>
              <a:rPr lang="ru-RU" altLang="zh-CN" sz="1400" b="1" dirty="0">
                <a:solidFill>
                  <a:schemeClr val="bg2"/>
                </a:solidFill>
                <a:ea typeface="微软雅黑" pitchFamily="34" charset="-122"/>
              </a:rPr>
              <a:t>Составление и исполнение  бюджета – </a:t>
            </a:r>
          </a:p>
          <a:p>
            <a:pPr>
              <a:lnSpc>
                <a:spcPct val="130000"/>
              </a:lnSpc>
            </a:pPr>
            <a:r>
              <a:rPr lang="ru-RU" altLang="zh-CN" sz="1400" b="1" dirty="0">
                <a:solidFill>
                  <a:schemeClr val="bg2"/>
                </a:solidFill>
                <a:ea typeface="微软雅黑" pitchFamily="34" charset="-122"/>
              </a:rPr>
              <a:t>8 125,2 т.р.</a:t>
            </a: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7B06535-3FA1-4891-A5A0-CCC745A590C7}"/>
              </a:ext>
            </a:extLst>
          </p:cNvPr>
          <p:cNvSpPr txBox="1"/>
          <p:nvPr/>
        </p:nvSpPr>
        <p:spPr>
          <a:xfrm>
            <a:off x="3904359" y="4138153"/>
            <a:ext cx="1576099" cy="17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1100" b="1" dirty="0">
                <a:ea typeface="微软雅黑" pitchFamily="34" charset="-122"/>
              </a:rPr>
              <a:t>Внешний фин. контроль – 1 983,9 т.р.</a:t>
            </a:r>
          </a:p>
          <a:p>
            <a:pPr>
              <a:lnSpc>
                <a:spcPct val="130000"/>
              </a:lnSpc>
            </a:pPr>
            <a:r>
              <a:rPr lang="ru-RU" altLang="zh-CN" sz="1100" b="1" dirty="0">
                <a:ea typeface="微软雅黑" pitchFamily="34" charset="-122"/>
              </a:rPr>
              <a:t>Составление и исполнение – 8 125,2 т.р.</a:t>
            </a: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E377BC-6EA8-480D-93B0-F7ABA7ACADFC}"/>
              </a:ext>
            </a:extLst>
          </p:cNvPr>
          <p:cNvSpPr/>
          <p:nvPr/>
        </p:nvSpPr>
        <p:spPr>
          <a:xfrm>
            <a:off x="7546956" y="3960989"/>
            <a:ext cx="1200919" cy="954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1100" b="1" dirty="0">
                <a:ea typeface="微软雅黑" pitchFamily="34" charset="-122"/>
              </a:rPr>
              <a:t>Составление и исполнение бюджета – </a:t>
            </a:r>
          </a:p>
          <a:p>
            <a:pPr>
              <a:lnSpc>
                <a:spcPct val="130000"/>
              </a:lnSpc>
            </a:pPr>
            <a:r>
              <a:rPr lang="ru-RU" altLang="zh-CN" sz="1100" b="1" dirty="0">
                <a:ea typeface="微软雅黑" pitchFamily="34" charset="-122"/>
              </a:rPr>
              <a:t>8 125,2 т.р.</a:t>
            </a:r>
          </a:p>
        </p:txBody>
      </p:sp>
    </p:spTree>
    <p:extLst>
      <p:ext uri="{BB962C8B-B14F-4D97-AF65-F5344CB8AC3E}">
        <p14:creationId xmlns:p14="http://schemas.microsoft.com/office/powerpoint/2010/main" val="25626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66000" y="144000"/>
            <a:ext cx="8894411" cy="5155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9335" y="819000"/>
            <a:ext cx="5934839" cy="17440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- это средства, выплачиваемые из бюджета на реализацию расходных обязательств Слюдянского муниципального района, то есть расходов, необходимость которых установлена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Федерации)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121521" y="803740"/>
            <a:ext cx="6041680" cy="1845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спорта и др.) и органов местного самоуправления;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субсидии населению на оплату жилья и услуг жилищно-коммунального хозяйства;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8070" y="2754000"/>
            <a:ext cx="10686903" cy="599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Слюдянского муниципального района </a:t>
            </a:r>
            <a:r>
              <a:rPr lang="ru-RU" sz="18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</a:t>
            </a:r>
            <a:r>
              <a:rPr lang="ru-RU" sz="18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2025 и 2026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" y="3499464"/>
            <a:ext cx="7065000" cy="23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344304" y="3499464"/>
            <a:ext cx="4815000" cy="28931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  Полный  перечень разделов и подразделов классификации  расходов  бюджетов  приведен в статье 21 Бюджетного кодекса     Российской      Федерации.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  Каждый из разделов классификации имеет перечень подразделов, которые отражают основные направления реализации соответствующей функции.      Например,  в составе  раздела «Образование», 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 том числе, выделяются:</a:t>
            </a:r>
          </a:p>
          <a:p>
            <a:pPr algn="just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 algn="just">
              <a:buFontTx/>
              <a:buChar char="-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общее образование;</a:t>
            </a:r>
          </a:p>
          <a:p>
            <a:pPr algn="just">
              <a:buFontTx/>
              <a:buChar char="-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дополнительное образование; </a:t>
            </a:r>
          </a:p>
          <a:p>
            <a:pPr algn="just">
              <a:buFontTx/>
              <a:buChar char="-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 algn="just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другие вопросы в области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961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37646" y="358739"/>
            <a:ext cx="5916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Слюдянского района!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7061" y="955840"/>
            <a:ext cx="86275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района - проектом бюджета Слюдянского муниципального района на 2024 год и плановый период 20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 2026 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познакомит Вас с основными параметрами проекта бюджета Слюдянского муниципального района на 2024 год и плановый период 2025 и 2026 годов, «Бюджет для граждан» предназначен, прежде всего, для жителей района, не обладающих специальными знаниями в сфере бюджетного законодательства, и разработан для привлечения большего количества граждан к участию в обсуждении вопросов формирования бюджета муниципального района. Здесь вы можете ознакомиться с основными задачами и приоритетными направлениями бюджетной и налоговой политики, основными условиями формирования бюджета, источниками доходов бюджета, обоснованиями бюджетных расходов, результатам использования бюджетных ассигнований. «Бюджет для граждан» нацелен на получение обратной связи от граждан, которые заинтересованы в социальном и экономическом развитии территорий населенных пунктов Слюдянского муниципального района.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083" y="4194000"/>
            <a:ext cx="1147452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Формирование бюджета Слюдянского муниципального района как и в предыдущий период осуществлялось по программно-целевому принципу на основе проектов муниципальных программ Слюдянского муниципального района. Бюджет района формируется на трехлетний бюджетный цикл в соответствии с порядком и методикой планирования бюджетных ассигнований бюджета, утвержденных распоряжением Комитета финансов от 06 сентября 2023 года № 51. Расходная часть бюджета ориентирована на сохранение социальных гарантий для жителей Слюдянского района, сохранением уровня номинальной заработной платы работников бюджетной сферы, повышение качества и доступности муниципальных услуг. 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Мы открыты для ваших замечаний и конструктивных предложений.</a:t>
            </a:r>
            <a:endParaRPr lang="ru-RU" sz="1500" dirty="0"/>
          </a:p>
        </p:txBody>
      </p:sp>
      <p:pic>
        <p:nvPicPr>
          <p:cNvPr id="2" name="Picture 2" descr="Слюдянский район (Иркутская область)">
            <a:extLst>
              <a:ext uri="{FF2B5EF4-FFF2-40B4-BE49-F238E27FC236}">
                <a16:creationId xmlns:a16="http://schemas.microsoft.com/office/drawing/2014/main" id="{180F932E-3B5E-4F4A-B138-AB3C7AC2E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8" y="1044000"/>
            <a:ext cx="2428828" cy="30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485500" y="-52661"/>
            <a:ext cx="9696000" cy="85102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целеполагания социально-экономического развития Слюдянского муниципального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000" y="594000"/>
            <a:ext cx="1196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Слюдянского муниципального района от 14 ноября 2016 года №439 (в редакции от 12.09.2018 г №537, от 25.08.2020 г. №400) утверждена действующая система целеполагания, определяющая стратегическую цель, стратегические задачи и тактические цели социально-экономического развития.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Стратегическая цель: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качества человеческого капитала на основе социально – ориентированного типа экономического развития.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период до 2026 года утверждено 19 муниципальных программ Слюдянского муниципального района, представляющих 99,0% расходов бюджета в 2024 году, 98,9% в 2025 году, 99,0% в 2026 году.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A28B326-8AD6-48D2-9795-9F6B1367E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430722"/>
              </p:ext>
            </p:extLst>
          </p:nvPr>
        </p:nvGraphicFramePr>
        <p:xfrm>
          <a:off x="161250" y="1385992"/>
          <a:ext cx="11969999" cy="536945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540221">
                  <a:extLst>
                    <a:ext uri="{9D8B030D-6E8A-4147-A177-3AD203B41FA5}">
                      <a16:colId xmlns:a16="http://schemas.microsoft.com/office/drawing/2014/main" val="1319335626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533389260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1628404069"/>
                    </a:ext>
                  </a:extLst>
                </a:gridCol>
                <a:gridCol w="1089778">
                  <a:extLst>
                    <a:ext uri="{9D8B030D-6E8A-4147-A177-3AD203B41FA5}">
                      <a16:colId xmlns:a16="http://schemas.microsoft.com/office/drawing/2014/main" val="1719427704"/>
                    </a:ext>
                  </a:extLst>
                </a:gridCol>
              </a:tblGrid>
              <a:tr h="14641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программы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бюджета, </a:t>
                      </a:r>
                      <a:r>
                        <a:rPr lang="ru-RU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072333"/>
                  </a:ext>
                </a:extLst>
              </a:tr>
              <a:tr h="146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926449533"/>
                  </a:ext>
                </a:extLst>
              </a:tr>
              <a:tr h="2865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"Повышение доступности жилья, обеспечение безопасных и комфортных условий для граждан, проживающих в сельских поселениях Слюдянского муниципального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1 755,60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1 755,60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213903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образования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1 072 313,10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1 043 651,00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1 047 417,60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475686317"/>
                  </a:ext>
                </a:extLst>
              </a:tr>
              <a:tr h="1464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культуры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18 977,00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26 332,50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33 730,40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06042826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системы отдыха и оздоровления детей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6 216,40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6 453,40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6 266,20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593641061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"Содействие развитию учреждений образования и культуры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43 240,60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74 648,10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54 734,40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126769384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физической культуры и спорта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214291041"/>
                  </a:ext>
                </a:extLst>
              </a:tr>
              <a:tr h="1464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"Молодёжная политика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839451593"/>
                  </a:ext>
                </a:extLst>
              </a:tr>
              <a:tr h="1464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"Безопасность дорожного движения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404303306"/>
                  </a:ext>
                </a:extLst>
              </a:tr>
              <a:tr h="3167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"Обеспечение комплексных мер безопасности, противодействия чрезвычайным ситуациям природного и техногенного характера, построение и развитие аппаратно-программного комплекса "Безопасный город" 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5 249,80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7 310,50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6 833,80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1496685880"/>
                  </a:ext>
                </a:extLst>
              </a:tr>
              <a:tr h="1464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"Социальная поддержка населения Слюдянского муниципального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12 447,70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12 447,70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13 372,70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3919569092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"Охрана окружающей среды на территории Слюдянского муниципального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3 754,10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4 291,90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4059283080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"Поддержка и развитие учреждений образования и культуры Слюдянского муниципального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293 701,40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607928620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"Профилактика безнадзорности и правонарушений несовершеннолетних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3102310302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"Создание условий для оказания медицинской помощи населению на территории Слюдянского муниципального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559951309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"Энергосбережение и повышение энергетической эффективности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803516780"/>
                  </a:ext>
                </a:extLst>
              </a:tr>
              <a:tr h="2585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"Повышение транспортной доступности, обеспечение условий для реализации потребностей граждан Слюдянского муниципального района в перевозках"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1273,2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1264,7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186434355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"Поддержка приоритетных отраслей экономики Слюдянского муниципального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94480781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"Создание условий для развития сельскохозяйственного производства в поселениях Слюдянского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21 855,20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5 901,00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713754307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"Совершенствование механизмов управления Слюдянского муниципального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378 839,90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355 574,70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298 890,40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550927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8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27583" y="106960"/>
            <a:ext cx="9705859" cy="63700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Слюдянского муниципального района на 2024 год и плановый период 2025 и 2026 годов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9876323-372A-4532-9AFC-C0F7A4FCF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60228"/>
              </p:ext>
            </p:extLst>
          </p:nvPr>
        </p:nvGraphicFramePr>
        <p:xfrm>
          <a:off x="105740" y="819000"/>
          <a:ext cx="11705260" cy="57789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65260">
                  <a:extLst>
                    <a:ext uri="{9D8B030D-6E8A-4147-A177-3AD203B41FA5}">
                      <a16:colId xmlns:a16="http://schemas.microsoft.com/office/drawing/2014/main" val="3114904204"/>
                    </a:ext>
                  </a:extLst>
                </a:gridCol>
                <a:gridCol w="1554567">
                  <a:extLst>
                    <a:ext uri="{9D8B030D-6E8A-4147-A177-3AD203B41FA5}">
                      <a16:colId xmlns:a16="http://schemas.microsoft.com/office/drawing/2014/main" val="3086198277"/>
                    </a:ext>
                  </a:extLst>
                </a:gridCol>
                <a:gridCol w="1550433">
                  <a:extLst>
                    <a:ext uri="{9D8B030D-6E8A-4147-A177-3AD203B41FA5}">
                      <a16:colId xmlns:a16="http://schemas.microsoft.com/office/drawing/2014/main" val="824442865"/>
                    </a:ext>
                  </a:extLst>
                </a:gridCol>
                <a:gridCol w="1575000">
                  <a:extLst>
                    <a:ext uri="{9D8B030D-6E8A-4147-A177-3AD203B41FA5}">
                      <a16:colId xmlns:a16="http://schemas.microsoft.com/office/drawing/2014/main" val="118487153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02624541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086164930"/>
                    </a:ext>
                  </a:extLst>
                </a:gridCol>
              </a:tblGrid>
              <a:tr h="394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(оценка)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823823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151 556,90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159 694,50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94 286,30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117 978,20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110 013,30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4070987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1047640"/>
                  </a:ext>
                </a:extLst>
              </a:tr>
              <a:tr h="5508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14 712,90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17 616,60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5 624,30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7 685,00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7 208,30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6330230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23 134,80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68 096,30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59 934,90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50 833,70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3 236,40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5630792"/>
                  </a:ext>
                </a:extLst>
              </a:tr>
              <a:tr h="4155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58 082,10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71 561,70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7 343,40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9893830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2906,3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3 140,50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4 286,90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4 825,00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035848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1 416 044,90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1 469 534,10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1 419 861,90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1 129 819,10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1 110 796,70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0187035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53 620,70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76 631,50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27 357,60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37 836,90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44 616,10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7712763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3101377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74 182,10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25 386,00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20 823,30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22 578,90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23 503,90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7612602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1698,3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20 354,30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8292257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6 900,50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10 103,10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4 087,70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5 372,20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5 049,20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6154510"/>
                  </a:ext>
                </a:extLst>
              </a:tr>
              <a:tr h="5508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209032"/>
                  </a:ext>
                </a:extLst>
              </a:tr>
              <a:tr h="9570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213 330,70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235 788,80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235 976,10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182 229,60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176 377,60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8080277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2 013 953,40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2 159 094,80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1 880 139,00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1 559 668,80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1 486 712,80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5952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3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13AA6-36EF-4522-B0BF-E8A31419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601652"/>
            <a:ext cx="10515600" cy="36933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Слюдянского муниципального района 38 631 человек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90BA9CA-7AAA-4C77-85FC-AB2B34DDE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601437"/>
              </p:ext>
            </p:extLst>
          </p:nvPr>
        </p:nvGraphicFramePr>
        <p:xfrm>
          <a:off x="118806" y="2204669"/>
          <a:ext cx="5715000" cy="44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C64AEFF-1806-4907-A52B-E42B6F46C7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765406"/>
              </p:ext>
            </p:extLst>
          </p:nvPr>
        </p:nvGraphicFramePr>
        <p:xfrm>
          <a:off x="6096000" y="1875354"/>
          <a:ext cx="5977194" cy="483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8C8FF5-DB67-4544-AFDE-5C1DB151A696}"/>
              </a:ext>
            </a:extLst>
          </p:cNvPr>
          <p:cNvSpPr/>
          <p:nvPr/>
        </p:nvSpPr>
        <p:spPr>
          <a:xfrm>
            <a:off x="779230" y="2185695"/>
            <a:ext cx="2197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сфера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C7263-CB8A-496B-B535-A9747E3C5199}"/>
              </a:ext>
            </a:extLst>
          </p:cNvPr>
          <p:cNvSpPr txBox="1"/>
          <p:nvPr/>
        </p:nvSpPr>
        <p:spPr>
          <a:xfrm>
            <a:off x="696000" y="252430"/>
            <a:ext cx="886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бюджета в расчёте на одного жителя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55360" y="515306"/>
            <a:ext cx="5676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планируемом периоде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объем бюджетных инвестиций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 объекты социальной инфраструктуры (строительство и реконструкция объектов) составляет: в 2024 году 344 290,1 тыс. рублей, в 2025 году в сумме 44 177,9 тыс. рублей.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633" y="144000"/>
            <a:ext cx="29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инвестиции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D4C626-799C-42E8-9B5F-6951DD9E144F}"/>
              </a:ext>
            </a:extLst>
          </p:cNvPr>
          <p:cNvSpPr/>
          <p:nvPr/>
        </p:nvSpPr>
        <p:spPr>
          <a:xfrm>
            <a:off x="51597" y="1880012"/>
            <a:ext cx="332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 и реконструкции в сфере общего образования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E247EC-3C9B-4C8C-B470-1960A06F1654}"/>
              </a:ext>
            </a:extLst>
          </p:cNvPr>
          <p:cNvSpPr/>
          <p:nvPr/>
        </p:nvSpPr>
        <p:spPr>
          <a:xfrm>
            <a:off x="-53970" y="2829481"/>
            <a:ext cx="35393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школы на 725 мест в м-не Рудоуправление г. Слюдянка) </a:t>
            </a:r>
          </a:p>
          <a:p>
            <a:pPr algn="ctr" fontAlgn="ctr"/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209 351,0 </a:t>
            </a:r>
            <a:r>
              <a:rPr lang="ru-RU" sz="1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местного бюджета - 20 705,10 </a:t>
            </a:r>
            <a:r>
              <a:rPr lang="ru-RU" sz="1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ctr"/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за счет средств местного бюджета - 63 645,30 </a:t>
            </a:r>
            <a:r>
              <a:rPr lang="ru-RU" sz="1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http://xn----7sbgmb5alfjdwc.xn--p1ai/sites/default/files/images/25_06_2020/3D_maket_school_site.jpg">
            <a:extLst>
              <a:ext uri="{FF2B5EF4-FFF2-40B4-BE49-F238E27FC236}">
                <a16:creationId xmlns:a16="http://schemas.microsoft.com/office/drawing/2014/main" id="{BE66A429-E16F-4DE4-89F6-C2584CF85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-6540" r="452" b="7889"/>
          <a:stretch/>
        </p:blipFill>
        <p:spPr bwMode="auto">
          <a:xfrm>
            <a:off x="14987" y="4435439"/>
            <a:ext cx="3364842" cy="18230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8931391-C1FF-48C0-BC92-52DA20BD2356}"/>
              </a:ext>
            </a:extLst>
          </p:cNvPr>
          <p:cNvSpPr/>
          <p:nvPr/>
        </p:nvSpPr>
        <p:spPr>
          <a:xfrm>
            <a:off x="3390870" y="4257833"/>
            <a:ext cx="5171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строительства, реконструкции в сфере дорожного хозяйства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EA94A13-BCFB-4633-B2CC-ED2827600DDA}"/>
              </a:ext>
            </a:extLst>
          </p:cNvPr>
          <p:cNvSpPr/>
          <p:nvPr/>
        </p:nvSpPr>
        <p:spPr>
          <a:xfrm>
            <a:off x="3443982" y="4675982"/>
            <a:ext cx="4905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дорожной деятельности в отношении автомобильных дорог местного значения 2024 год – </a:t>
            </a:r>
            <a:r>
              <a:rPr 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40 000,0 </a:t>
            </a:r>
            <a:r>
              <a:rPr lang="ru-RU" sz="1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2025 год – 38 486,1 </a:t>
            </a:r>
            <a:r>
              <a:rPr lang="ru-RU" sz="1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местного бюджета 2024 год – 3 956,1 </a:t>
            </a:r>
            <a:r>
              <a:rPr lang="ru-RU" sz="1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2025 год – 3 346,6 </a:t>
            </a:r>
            <a:r>
              <a:rPr lang="ru-RU" sz="1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деятельность в отношении автомобильных дорог местного значения вне границ населенных пунктов в границам муниципального района 2025 год – 2 345,2 </a:t>
            </a:r>
            <a:r>
              <a:rPr lang="ru-RU" sz="1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Осуществление строительного надзора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8D3190F-1ABA-433B-A7C3-94AC768C8867}"/>
              </a:ext>
            </a:extLst>
          </p:cNvPr>
          <p:cNvSpPr/>
          <p:nvPr/>
        </p:nvSpPr>
        <p:spPr>
          <a:xfrm>
            <a:off x="8821388" y="1941212"/>
            <a:ext cx="29990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строительства, реконструкции в сфере благоустройства</a:t>
            </a:r>
            <a:endParaRPr lang="ru-RU" sz="1400" dirty="0">
              <a:solidFill>
                <a:srgbClr val="6600FF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EE69AB6-1FC1-4AC0-8474-D1C72FCAF1E5}"/>
              </a:ext>
            </a:extLst>
          </p:cNvPr>
          <p:cNvSpPr/>
          <p:nvPr/>
        </p:nvSpPr>
        <p:spPr>
          <a:xfrm>
            <a:off x="8656798" y="2724538"/>
            <a:ext cx="332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надземного пешеходного моста через </a:t>
            </a:r>
            <a:r>
              <a:rPr lang="ru-RU" sz="14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р.Снежная</a:t>
            </a:r>
            <a:r>
              <a:rPr lang="ru-RU" sz="1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п.Новоснежная</a:t>
            </a:r>
            <a:r>
              <a:rPr lang="ru-RU" sz="1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Слюдянском</a:t>
            </a:r>
            <a:r>
              <a:rPr lang="ru-RU" sz="1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Иркутской области</a:t>
            </a:r>
          </a:p>
          <a:p>
            <a:pPr algn="ctr" fontAlgn="ctr"/>
            <a:r>
              <a:rPr lang="ru-RU" sz="1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6 632,6 </a:t>
            </a:r>
            <a:r>
              <a:rPr lang="ru-RU" sz="14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2D7229C-1B81-4780-838F-F079551ED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078681"/>
              </p:ext>
            </p:extLst>
          </p:nvPr>
        </p:nvGraphicFramePr>
        <p:xfrm>
          <a:off x="5574094" y="372611"/>
          <a:ext cx="4746820" cy="155067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16024">
                  <a:extLst>
                    <a:ext uri="{9D8B030D-6E8A-4147-A177-3AD203B41FA5}">
                      <a16:colId xmlns:a16="http://schemas.microsoft.com/office/drawing/2014/main" val="397156371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285547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53629744"/>
                    </a:ext>
                  </a:extLst>
                </a:gridCol>
                <a:gridCol w="930796">
                  <a:extLst>
                    <a:ext uri="{9D8B030D-6E8A-4147-A177-3AD203B41FA5}">
                      <a16:colId xmlns:a16="http://schemas.microsoft.com/office/drawing/2014/main" val="1040801745"/>
                    </a:ext>
                  </a:extLst>
                </a:gridCol>
              </a:tblGrid>
              <a:tr h="18799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5294545"/>
                  </a:ext>
                </a:extLst>
              </a:tr>
              <a:tr h="1879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инвестиции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524666"/>
                  </a:ext>
                </a:extLst>
              </a:tr>
              <a:tr h="1879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293 701,40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6604263"/>
                  </a:ext>
                </a:extLst>
              </a:tr>
              <a:tr h="1879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дорожного хозяйства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43 956,10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44 177,90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1753787"/>
                  </a:ext>
                </a:extLst>
              </a:tr>
              <a:tr h="1879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благоустройства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6 632,60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1967697"/>
                  </a:ext>
                </a:extLst>
              </a:tr>
              <a:tr h="187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344 290,10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44 177,90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853430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5EC64D-8836-4C5E-89CE-5278763848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25" t="5301" r="28794" b="41156"/>
          <a:stretch/>
        </p:blipFill>
        <p:spPr>
          <a:xfrm>
            <a:off x="8457017" y="4084734"/>
            <a:ext cx="3700911" cy="25244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5333EB-AB23-4803-B1C7-D25906233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4" y="2041753"/>
            <a:ext cx="4857509" cy="218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A4D55FC-4906-46A8-BE21-76B1ECC06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75" y="1945770"/>
            <a:ext cx="4915185" cy="45683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6000" y="12884"/>
            <a:ext cx="8916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DF72071-C18A-47C4-A76F-72F8258CCBD0}"/>
              </a:ext>
            </a:extLst>
          </p:cNvPr>
          <p:cNvSpPr/>
          <p:nvPr/>
        </p:nvSpPr>
        <p:spPr>
          <a:xfrm>
            <a:off x="-7129" y="343857"/>
            <a:ext cx="74319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 межбюджетных трансфертов, предоставляемых из бюджета Слюдянского муниципального района бюджетам городских и сельских поселений Слюдянского района, составляет в 2024 году 221 414,4 тыс. рублей, 2025 году 168 130,6 тыс. рублей, в 2026 году 163 121,3 тыс. рублей.</a:t>
            </a:r>
          </a:p>
          <a:p>
            <a:pPr indent="9017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Кроме того, предусмотрены иные межбюджетные трансферты на поддержку мер по обеспечению сбалансированности бюджетов городских и сельских поселений Слюдянского района: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2024 год в сумме 14 561,7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2025 год в сумме 14 098,9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2026 год в сумме 13 256,3 тыс. рублей.</a:t>
            </a:r>
          </a:p>
          <a:p>
            <a:pPr indent="18034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указанных трансфертов устанавливается постановлением администрации Слюдянского муниципального района об утверждении Методики распределения иных межбюджетных трансфертов и о распределении иных межбюджетных трансфертов между бюджетами поселений.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0D6060-AAB3-48A4-9ED1-125CBB0A1223}"/>
              </a:ext>
            </a:extLst>
          </p:cNvPr>
          <p:cNvSpPr txBox="1"/>
          <p:nvPr/>
        </p:nvSpPr>
        <p:spPr>
          <a:xfrm>
            <a:off x="7658324" y="329181"/>
            <a:ext cx="4486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и сельские поселения </a:t>
            </a:r>
            <a:r>
              <a:rPr lang="ru-RU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283AB0-510F-4F20-A184-0E764C02DBA8}"/>
              </a:ext>
            </a:extLst>
          </p:cNvPr>
          <p:cNvSpPr txBox="1"/>
          <p:nvPr/>
        </p:nvSpPr>
        <p:spPr>
          <a:xfrm>
            <a:off x="8140155" y="882289"/>
            <a:ext cx="1705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поселения:</a:t>
            </a: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Байкальское</a:t>
            </a: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Култукское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DC939D-C5D5-4839-BBDE-709BE9BB6A0A}"/>
              </a:ext>
            </a:extLst>
          </p:cNvPr>
          <p:cNvSpPr txBox="1"/>
          <p:nvPr/>
        </p:nvSpPr>
        <p:spPr>
          <a:xfrm>
            <a:off x="9846007" y="886513"/>
            <a:ext cx="2353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поселения:</a:t>
            </a: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Портбайкальское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Новоснежнинское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Утуликское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Быстринское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Маритуйское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D547C30-BC37-4495-904B-9F6652987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58414"/>
              </p:ext>
            </p:extLst>
          </p:nvPr>
        </p:nvGraphicFramePr>
        <p:xfrm>
          <a:off x="128161" y="3530331"/>
          <a:ext cx="7161364" cy="2810228"/>
        </p:xfrm>
        <a:graphic>
          <a:graphicData uri="http://schemas.openxmlformats.org/drawingml/2006/table">
            <a:tbl>
              <a:tblPr/>
              <a:tblGrid>
                <a:gridCol w="2392699">
                  <a:extLst>
                    <a:ext uri="{9D8B030D-6E8A-4147-A177-3AD203B41FA5}">
                      <a16:colId xmlns:a16="http://schemas.microsoft.com/office/drawing/2014/main" val="1925825521"/>
                    </a:ext>
                  </a:extLst>
                </a:gridCol>
                <a:gridCol w="1589555">
                  <a:extLst>
                    <a:ext uri="{9D8B030D-6E8A-4147-A177-3AD203B41FA5}">
                      <a16:colId xmlns:a16="http://schemas.microsoft.com/office/drawing/2014/main" val="3443835006"/>
                    </a:ext>
                  </a:extLst>
                </a:gridCol>
                <a:gridCol w="1589555">
                  <a:extLst>
                    <a:ext uri="{9D8B030D-6E8A-4147-A177-3AD203B41FA5}">
                      <a16:colId xmlns:a16="http://schemas.microsoft.com/office/drawing/2014/main" val="978603670"/>
                    </a:ext>
                  </a:extLst>
                </a:gridCol>
                <a:gridCol w="1589555">
                  <a:extLst>
                    <a:ext uri="{9D8B030D-6E8A-4147-A177-3AD203B41FA5}">
                      <a16:colId xmlns:a16="http://schemas.microsoft.com/office/drawing/2014/main" val="1789505785"/>
                    </a:ext>
                  </a:extLst>
                </a:gridCol>
              </a:tblGrid>
              <a:tr h="27657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межбюджетных трансфертов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589932"/>
                  </a:ext>
                </a:extLst>
              </a:tr>
              <a:tr h="209687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661268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Слюдянское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47 837,0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35 621,6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34 658,0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282803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Байкальское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95 036,6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72 642,7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70 294,8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33403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Култукское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25 425,5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19 346,0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18 773,8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531679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Быстринское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12 420,7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9 438,5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9 177,7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282903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Портбайкальское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11 330,0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8 612,0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8 373,6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119414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Новоснежнинское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10 415,5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7 700,8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515522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Маритуйское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2 171,5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510761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Утуликское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16 063,3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12 378,3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12 030,4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49207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221 414,4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168 130,6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163 121,3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169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5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19" y="144000"/>
            <a:ext cx="943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Слюдянского муниципального района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4BBB14-F1AD-4D8C-8B06-333B7BE4ACF6}"/>
              </a:ext>
            </a:extLst>
          </p:cNvPr>
          <p:cNvSpPr/>
          <p:nvPr/>
        </p:nvSpPr>
        <p:spPr>
          <a:xfrm>
            <a:off x="156000" y="594000"/>
            <a:ext cx="119700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10"/>
              </a:lnSpc>
              <a:spcBef>
                <a:spcPts val="18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Удельный вес непрограммных расходов составляет в 2024 году 1,0%, в 2025  году 1,1%, в 2026 году 0,9 %.</a:t>
            </a:r>
          </a:p>
          <a:p>
            <a:pPr algn="just">
              <a:lnSpc>
                <a:spcPts val="1510"/>
              </a:lnSpc>
              <a:spcBef>
                <a:spcPts val="18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бюджетных ассигнований на обеспечение непрограммных направлений деятельности включены следующие расходы: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s://news1.ru/wp-content/uploads/2021/07/2-270.jpg">
            <a:extLst>
              <a:ext uri="{FF2B5EF4-FFF2-40B4-BE49-F238E27FC236}">
                <a16:creationId xmlns:a16="http://schemas.microsoft.com/office/drawing/2014/main" id="{3E941D2C-C1AE-437F-9D32-0CC1C7D1D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2" y="1096702"/>
            <a:ext cx="2316711" cy="16193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pru.obs.ru-moscow-1.hc.sbercloud.ru/images/article/2018/11/22/2F7A5EDA-B14D-46CE-8926-51C04F7FC402.jpg">
            <a:extLst>
              <a:ext uri="{FF2B5EF4-FFF2-40B4-BE49-F238E27FC236}">
                <a16:creationId xmlns:a16="http://schemas.microsoft.com/office/drawing/2014/main" id="{B02CA9B8-CB8D-46AD-8EC2-DC53DAA1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2" y="4649323"/>
            <a:ext cx="2316711" cy="15246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vos-mo.ru/upload/iblock/778/d41xqxpgi23o3az2mlzi4h30s69mkq9m/1.jpg">
            <a:extLst>
              <a:ext uri="{FF2B5EF4-FFF2-40B4-BE49-F238E27FC236}">
                <a16:creationId xmlns:a16="http://schemas.microsoft.com/office/drawing/2014/main" id="{C6F3A881-8DE4-488E-B64C-1990BED39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2" y="2714759"/>
            <a:ext cx="2316711" cy="19345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7A839B5-45B2-403D-A7F4-507BC47D2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724374"/>
              </p:ext>
            </p:extLst>
          </p:nvPr>
        </p:nvGraphicFramePr>
        <p:xfrm>
          <a:off x="2556795" y="1128936"/>
          <a:ext cx="9483802" cy="5392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8189">
                  <a:extLst>
                    <a:ext uri="{9D8B030D-6E8A-4147-A177-3AD203B41FA5}">
                      <a16:colId xmlns:a16="http://schemas.microsoft.com/office/drawing/2014/main" val="1803806966"/>
                    </a:ext>
                  </a:extLst>
                </a:gridCol>
                <a:gridCol w="1006754">
                  <a:extLst>
                    <a:ext uri="{9D8B030D-6E8A-4147-A177-3AD203B41FA5}">
                      <a16:colId xmlns:a16="http://schemas.microsoft.com/office/drawing/2014/main" val="2131370218"/>
                    </a:ext>
                  </a:extLst>
                </a:gridCol>
                <a:gridCol w="1125977">
                  <a:extLst>
                    <a:ext uri="{9D8B030D-6E8A-4147-A177-3AD203B41FA5}">
                      <a16:colId xmlns:a16="http://schemas.microsoft.com/office/drawing/2014/main" val="1883230387"/>
                    </a:ext>
                  </a:extLst>
                </a:gridCol>
                <a:gridCol w="952882">
                  <a:extLst>
                    <a:ext uri="{9D8B030D-6E8A-4147-A177-3AD203B41FA5}">
                      <a16:colId xmlns:a16="http://schemas.microsoft.com/office/drawing/2014/main" val="451542615"/>
                    </a:ext>
                  </a:extLst>
                </a:gridCol>
              </a:tblGrid>
              <a:tr h="231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33883"/>
                  </a:ext>
                </a:extLst>
              </a:tr>
              <a:tr h="260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ctr"/>
                </a:tc>
                <a:extLst>
                  <a:ext uri="{0D108BD9-81ED-4DB2-BD59-A6C34878D82A}">
                    <a16:rowId xmlns:a16="http://schemas.microsoft.com/office/drawing/2014/main" val="2354734856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выплаты муниципальных пенсий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3 673,1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3 673,1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3 673,1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2947288926"/>
                  </a:ext>
                </a:extLst>
              </a:tr>
              <a:tr h="280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представительного органа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1 808,1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1 906,1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1 735,5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3033967953"/>
                  </a:ext>
                </a:extLst>
              </a:tr>
              <a:tr h="280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Депутаты представительного органа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1 514,0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1 454,0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2785516251"/>
                  </a:ext>
                </a:extLst>
              </a:tr>
              <a:tr h="280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аппарат представительного органа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239,9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2987847599"/>
                  </a:ext>
                </a:extLst>
              </a:tr>
              <a:tr h="23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Выборы депутатов думы Слюдянского муниципального района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4 253,1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1839018839"/>
                  </a:ext>
                </a:extLst>
              </a:tr>
              <a:tr h="280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подготовка экономики Администрации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823,0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3778267918"/>
                  </a:ext>
                </a:extLst>
              </a:tr>
              <a:tr h="280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резервного фонда Администрации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2646832678"/>
                  </a:ext>
                </a:extLst>
              </a:tr>
              <a:tr h="4266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143,7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1558333942"/>
                  </a:ext>
                </a:extLst>
              </a:tr>
              <a:tr h="5728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областных государственных полномочий по организации проведения мероприятий по отлову и содержанию безнадзорных собак и кошек в границах населенных пунктов Иркутской области.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1 358,1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1 358,1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1 358,1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3370246093"/>
                  </a:ext>
                </a:extLst>
              </a:tr>
              <a:tr h="280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Контрольно-счетная палата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3 932,4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5 644,4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5 267,5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2698306387"/>
                  </a:ext>
                </a:extLst>
              </a:tr>
              <a:tr h="4266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части полномочий по решению вопросов местного значения в соответствии с заключенными соглашениями по осуществлению финансового контроля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1 983,9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1 983,9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3622669733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18 879,4</a:t>
                      </a:r>
                      <a:endParaRPr lang="ru-RU" sz="14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16 646,5</a:t>
                      </a:r>
                      <a:endParaRPr lang="ru-RU" sz="14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14 225,8</a:t>
                      </a:r>
                      <a:endParaRPr lang="ru-RU" sz="14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350572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1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510" y="882842"/>
            <a:ext cx="7110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бюджета: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- 2024 год -31 144,3 тыс. рублей или 9,9% утвержденного общего годового объема доходов бюджета Слюдянского муниципального района, без учета утвержденного объема безвозмездных поступлений; 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- 2025 год -32 338,8 тыс. рублей или 9,9%;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- 2026 год -32 902,7 тыс. рублей или 9,8%.</a:t>
            </a:r>
          </a:p>
          <a:p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района: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кредитов от кредитных организаций запланировано соответственно по годам 27 144,3 тыс. рублей, 32 338,8 тыс. рублей, 32 902,7 тыс. рублей.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кредитов от других бюджетов бюджетной системы Российской федерации бюджетами муниципальных районов за счет бюджетных кредитов на пополнение остатков средств на счетах бюджетов субъектов Российской Федерации (местных бюджетов) в 2024 году в сумме 12 000 тыс. рублей;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погашение бюджетных кредитов на пополнение остатков средств на счетах бюджетов субъектов Российской Федерации (местных бюджетов) в 2024 году в сумме 12 000 тыс. рублей,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долга: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2025 года 27 144,3 тыс. рублей,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2026 года 59 483,2 тыс. рублей,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2027 года 92 385,9 тыс. рублей. 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87080" y="99000"/>
            <a:ext cx="9557840" cy="792707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1800" b="1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БЮДЖЕТА, ИСТОЧНИКИ ФИНАНСИРОВАНИЯ </a:t>
            </a:r>
            <a:br>
              <a:rPr lang="en-US" sz="1800" b="1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БЮДЖЕТА </a:t>
            </a:r>
            <a:r>
              <a:rPr lang="ru-RU" sz="1800" b="1" cap="all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СЛЮДЯНСКого</a:t>
            </a:r>
            <a:r>
              <a:rPr lang="ru-RU" sz="1800" b="1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800" b="1" cap="all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800" b="1" cap="all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BE1C45-D4D0-451D-9D43-5AF650C3D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000" y="1899000"/>
            <a:ext cx="4793363" cy="31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431800" y="854994"/>
            <a:ext cx="11328400" cy="1945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финансов Слюдянского муниципального района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665904  г. Слюдянка, ул. Ленина, 110.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тел./факс (39544) 51-6-10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fin30@govirk.ru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2466" y="1089000"/>
            <a:ext cx="563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5FCCDF-38CA-40BD-8C29-5AA5CDFC8F49}"/>
              </a:ext>
            </a:extLst>
          </p:cNvPr>
          <p:cNvSpPr/>
          <p:nvPr/>
        </p:nvSpPr>
        <p:spPr>
          <a:xfrm>
            <a:off x="3711000" y="4057651"/>
            <a:ext cx="5925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www.sludyanka.ru</a:t>
            </a:r>
          </a:p>
        </p:txBody>
      </p:sp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101"/>
          <p:cNvGrpSpPr/>
          <p:nvPr/>
        </p:nvGrpSpPr>
        <p:grpSpPr>
          <a:xfrm flipV="1">
            <a:off x="2862350" y="3859750"/>
            <a:ext cx="1257890" cy="290586"/>
            <a:chOff x="5415884" y="5007622"/>
            <a:chExt cx="1648950" cy="353770"/>
          </a:xfrm>
        </p:grpSpPr>
        <p:sp>
          <p:nvSpPr>
            <p:cNvPr id="72" name="任意多边形 102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73" name="椭圆 103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104"/>
          <p:cNvGrpSpPr/>
          <p:nvPr/>
        </p:nvGrpSpPr>
        <p:grpSpPr>
          <a:xfrm flipV="1">
            <a:off x="2745567" y="1166411"/>
            <a:ext cx="1324944" cy="289545"/>
            <a:chOff x="5415884" y="5007622"/>
            <a:chExt cx="1648950" cy="353770"/>
          </a:xfrm>
        </p:grpSpPr>
        <p:sp>
          <p:nvSpPr>
            <p:cNvPr id="48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9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101"/>
          <p:cNvGrpSpPr/>
          <p:nvPr/>
        </p:nvGrpSpPr>
        <p:grpSpPr>
          <a:xfrm flipV="1">
            <a:off x="2872128" y="2534811"/>
            <a:ext cx="1257890" cy="290586"/>
            <a:chOff x="5415884" y="5007622"/>
            <a:chExt cx="1648950" cy="353770"/>
          </a:xfrm>
        </p:grpSpPr>
        <p:sp>
          <p:nvSpPr>
            <p:cNvPr id="45" name="任意多边形 102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6" name="椭圆 103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组合 29"/>
          <p:cNvGrpSpPr/>
          <p:nvPr/>
        </p:nvGrpSpPr>
        <p:grpSpPr>
          <a:xfrm>
            <a:off x="1591138" y="713807"/>
            <a:ext cx="1590238" cy="1316018"/>
            <a:chOff x="3978461" y="2452512"/>
            <a:chExt cx="1505319" cy="1297689"/>
          </a:xfrm>
        </p:grpSpPr>
        <p:sp>
          <p:nvSpPr>
            <p:cNvPr id="120" name="梯形 30"/>
            <p:cNvSpPr/>
            <p:nvPr/>
          </p:nvSpPr>
          <p:spPr>
            <a:xfrm>
              <a:off x="4344623" y="3523139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1" name="六边形 31"/>
            <p:cNvSpPr/>
            <p:nvPr/>
          </p:nvSpPr>
          <p:spPr>
            <a:xfrm>
              <a:off x="3978461" y="2452512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2" name="任意多边形 32"/>
            <p:cNvSpPr/>
            <p:nvPr/>
          </p:nvSpPr>
          <p:spPr>
            <a:xfrm>
              <a:off x="4051993" y="2515056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3" name="梯形 71"/>
            <p:cNvSpPr/>
            <p:nvPr/>
          </p:nvSpPr>
          <p:spPr>
            <a:xfrm rot="14580000" flipH="1">
              <a:off x="4859296" y="2760492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4" name="任意多边形 34"/>
            <p:cNvSpPr/>
            <p:nvPr/>
          </p:nvSpPr>
          <p:spPr>
            <a:xfrm>
              <a:off x="4052375" y="2519273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5" name="梯形 35"/>
            <p:cNvSpPr/>
            <p:nvPr/>
          </p:nvSpPr>
          <p:spPr>
            <a:xfrm flipV="1">
              <a:off x="4344623" y="251505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39"/>
          <p:cNvGrpSpPr/>
          <p:nvPr/>
        </p:nvGrpSpPr>
        <p:grpSpPr>
          <a:xfrm>
            <a:off x="1594833" y="2093435"/>
            <a:ext cx="1636374" cy="1339611"/>
            <a:chOff x="3978461" y="3747190"/>
            <a:chExt cx="1505319" cy="1297689"/>
          </a:xfrm>
        </p:grpSpPr>
        <p:sp>
          <p:nvSpPr>
            <p:cNvPr id="8" name="梯形 40"/>
            <p:cNvSpPr/>
            <p:nvPr/>
          </p:nvSpPr>
          <p:spPr>
            <a:xfrm>
              <a:off x="4344623" y="4817817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9" name="梯形 41"/>
            <p:cNvSpPr/>
            <p:nvPr/>
          </p:nvSpPr>
          <p:spPr>
            <a:xfrm flipV="1">
              <a:off x="4344623" y="3809733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0" name="六边形 42"/>
            <p:cNvSpPr/>
            <p:nvPr/>
          </p:nvSpPr>
          <p:spPr>
            <a:xfrm>
              <a:off x="3978461" y="3747190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43"/>
            <p:cNvSpPr/>
            <p:nvPr/>
          </p:nvSpPr>
          <p:spPr>
            <a:xfrm>
              <a:off x="4051993" y="3809734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" name="梯形 71"/>
            <p:cNvSpPr/>
            <p:nvPr/>
          </p:nvSpPr>
          <p:spPr>
            <a:xfrm rot="14580000" flipH="1">
              <a:off x="4859296" y="4055170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45"/>
            <p:cNvSpPr/>
            <p:nvPr/>
          </p:nvSpPr>
          <p:spPr>
            <a:xfrm>
              <a:off x="4052375" y="3813951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56"/>
          <p:cNvGrpSpPr/>
          <p:nvPr/>
        </p:nvGrpSpPr>
        <p:grpSpPr>
          <a:xfrm>
            <a:off x="1755789" y="2326772"/>
            <a:ext cx="1286423" cy="873002"/>
            <a:chOff x="6515137" y="2679573"/>
            <a:chExt cx="1176722" cy="843565"/>
          </a:xfrm>
        </p:grpSpPr>
        <p:sp>
          <p:nvSpPr>
            <p:cNvPr id="22" name="六边形 57"/>
            <p:cNvSpPr/>
            <p:nvPr/>
          </p:nvSpPr>
          <p:spPr>
            <a:xfrm>
              <a:off x="6614230" y="2679573"/>
              <a:ext cx="978537" cy="843565"/>
            </a:xfrm>
            <a:prstGeom prst="hexagon">
              <a:avLst/>
            </a:prstGeom>
            <a:solidFill>
              <a:srgbClr val="663A77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23" name="文本框 47"/>
            <p:cNvSpPr txBox="1"/>
            <p:nvPr/>
          </p:nvSpPr>
          <p:spPr>
            <a:xfrm>
              <a:off x="6515137" y="2959340"/>
              <a:ext cx="1176722" cy="25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Расходы</a:t>
              </a:r>
              <a:endParaRPr lang="zh-CN" altLang="en-US" sz="14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4" name="组合 69"/>
          <p:cNvGrpSpPr/>
          <p:nvPr/>
        </p:nvGrpSpPr>
        <p:grpSpPr>
          <a:xfrm>
            <a:off x="1641778" y="3481745"/>
            <a:ext cx="1611515" cy="1311898"/>
            <a:chOff x="5164627" y="4382948"/>
            <a:chExt cx="1505319" cy="1297689"/>
          </a:xfrm>
        </p:grpSpPr>
        <p:sp>
          <p:nvSpPr>
            <p:cNvPr id="35" name="梯形 70"/>
            <p:cNvSpPr/>
            <p:nvPr/>
          </p:nvSpPr>
          <p:spPr>
            <a:xfrm>
              <a:off x="5530789" y="545357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6" name="梯形 71"/>
            <p:cNvSpPr/>
            <p:nvPr/>
          </p:nvSpPr>
          <p:spPr>
            <a:xfrm flipV="1">
              <a:off x="5530789" y="4445491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7" name="六边形 72"/>
            <p:cNvSpPr/>
            <p:nvPr/>
          </p:nvSpPr>
          <p:spPr>
            <a:xfrm>
              <a:off x="5164627" y="4382948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73"/>
            <p:cNvSpPr/>
            <p:nvPr/>
          </p:nvSpPr>
          <p:spPr>
            <a:xfrm>
              <a:off x="5238159" y="4445492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9" name="梯形 71"/>
            <p:cNvSpPr/>
            <p:nvPr/>
          </p:nvSpPr>
          <p:spPr>
            <a:xfrm rot="14580000" flipH="1">
              <a:off x="6045462" y="4690928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75"/>
            <p:cNvSpPr/>
            <p:nvPr/>
          </p:nvSpPr>
          <p:spPr>
            <a:xfrm>
              <a:off x="5238541" y="4449709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86"/>
          <p:cNvGrpSpPr/>
          <p:nvPr/>
        </p:nvGrpSpPr>
        <p:grpSpPr>
          <a:xfrm>
            <a:off x="1877544" y="944076"/>
            <a:ext cx="1037419" cy="851960"/>
            <a:chOff x="5291634" y="552142"/>
            <a:chExt cx="1242834" cy="1021023"/>
          </a:xfrm>
        </p:grpSpPr>
        <p:sp>
          <p:nvSpPr>
            <p:cNvPr id="42" name="六边形 87"/>
            <p:cNvSpPr/>
            <p:nvPr/>
          </p:nvSpPr>
          <p:spPr>
            <a:xfrm>
              <a:off x="5291634" y="552142"/>
              <a:ext cx="1242834" cy="1021023"/>
            </a:xfrm>
            <a:prstGeom prst="hexagon">
              <a:avLst/>
            </a:prstGeom>
            <a:solidFill>
              <a:srgbClr val="FFB850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3" name="文本框 54"/>
            <p:cNvSpPr txBox="1"/>
            <p:nvPr/>
          </p:nvSpPr>
          <p:spPr>
            <a:xfrm>
              <a:off x="5364969" y="886063"/>
              <a:ext cx="1070200" cy="313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Доходы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0" name="组合 107"/>
          <p:cNvGrpSpPr/>
          <p:nvPr/>
        </p:nvGrpSpPr>
        <p:grpSpPr>
          <a:xfrm>
            <a:off x="6136936" y="3486228"/>
            <a:ext cx="1799894" cy="733975"/>
            <a:chOff x="1781271" y="1584323"/>
            <a:chExt cx="2156285" cy="879621"/>
          </a:xfrm>
        </p:grpSpPr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798061" y="1709757"/>
              <a:ext cx="346328" cy="247893"/>
            </a:xfrm>
            <a:custGeom>
              <a:avLst/>
              <a:gdLst>
                <a:gd name="T0" fmla="*/ 92 w 244"/>
                <a:gd name="T1" fmla="*/ 48 h 175"/>
                <a:gd name="T2" fmla="*/ 102 w 244"/>
                <a:gd name="T3" fmla="*/ 27 h 175"/>
                <a:gd name="T4" fmla="*/ 75 w 244"/>
                <a:gd name="T5" fmla="*/ 0 h 175"/>
                <a:gd name="T6" fmla="*/ 48 w 244"/>
                <a:gd name="T7" fmla="*/ 27 h 175"/>
                <a:gd name="T8" fmla="*/ 58 w 244"/>
                <a:gd name="T9" fmla="*/ 48 h 175"/>
                <a:gd name="T10" fmla="*/ 10 w 244"/>
                <a:gd name="T11" fmla="*/ 123 h 175"/>
                <a:gd name="T12" fmla="*/ 46 w 244"/>
                <a:gd name="T13" fmla="*/ 97 h 175"/>
                <a:gd name="T14" fmla="*/ 32 w 244"/>
                <a:gd name="T15" fmla="*/ 175 h 175"/>
                <a:gd name="T16" fmla="*/ 57 w 244"/>
                <a:gd name="T17" fmla="*/ 175 h 175"/>
                <a:gd name="T18" fmla="*/ 75 w 244"/>
                <a:gd name="T19" fmla="*/ 142 h 175"/>
                <a:gd name="T20" fmla="*/ 93 w 244"/>
                <a:gd name="T21" fmla="*/ 175 h 175"/>
                <a:gd name="T22" fmla="*/ 118 w 244"/>
                <a:gd name="T23" fmla="*/ 175 h 175"/>
                <a:gd name="T24" fmla="*/ 104 w 244"/>
                <a:gd name="T25" fmla="*/ 97 h 175"/>
                <a:gd name="T26" fmla="*/ 140 w 244"/>
                <a:gd name="T27" fmla="*/ 123 h 175"/>
                <a:gd name="T28" fmla="*/ 92 w 244"/>
                <a:gd name="T29" fmla="*/ 48 h 175"/>
                <a:gd name="T30" fmla="*/ 208 w 244"/>
                <a:gd name="T31" fmla="*/ 97 h 175"/>
                <a:gd name="T32" fmla="*/ 214 w 244"/>
                <a:gd name="T33" fmla="*/ 84 h 175"/>
                <a:gd name="T34" fmla="*/ 198 w 244"/>
                <a:gd name="T35" fmla="*/ 68 h 175"/>
                <a:gd name="T36" fmla="*/ 181 w 244"/>
                <a:gd name="T37" fmla="*/ 84 h 175"/>
                <a:gd name="T38" fmla="*/ 187 w 244"/>
                <a:gd name="T39" fmla="*/ 97 h 175"/>
                <a:gd name="T40" fmla="*/ 158 w 244"/>
                <a:gd name="T41" fmla="*/ 143 h 175"/>
                <a:gd name="T42" fmla="*/ 180 w 244"/>
                <a:gd name="T43" fmla="*/ 127 h 175"/>
                <a:gd name="T44" fmla="*/ 171 w 244"/>
                <a:gd name="T45" fmla="*/ 175 h 175"/>
                <a:gd name="T46" fmla="*/ 186 w 244"/>
                <a:gd name="T47" fmla="*/ 175 h 175"/>
                <a:gd name="T48" fmla="*/ 198 w 244"/>
                <a:gd name="T49" fmla="*/ 155 h 175"/>
                <a:gd name="T50" fmla="*/ 209 w 244"/>
                <a:gd name="T51" fmla="*/ 175 h 175"/>
                <a:gd name="T52" fmla="*/ 224 w 244"/>
                <a:gd name="T53" fmla="*/ 175 h 175"/>
                <a:gd name="T54" fmla="*/ 216 w 244"/>
                <a:gd name="T55" fmla="*/ 127 h 175"/>
                <a:gd name="T56" fmla="*/ 237 w 244"/>
                <a:gd name="T57" fmla="*/ 143 h 175"/>
                <a:gd name="T58" fmla="*/ 208 w 244"/>
                <a:gd name="T59" fmla="*/ 9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4" h="175">
                  <a:moveTo>
                    <a:pt x="92" y="48"/>
                  </a:moveTo>
                  <a:cubicBezTo>
                    <a:pt x="98" y="43"/>
                    <a:pt x="102" y="36"/>
                    <a:pt x="102" y="27"/>
                  </a:cubicBezTo>
                  <a:cubicBezTo>
                    <a:pt x="102" y="12"/>
                    <a:pt x="90" y="0"/>
                    <a:pt x="75" y="0"/>
                  </a:cubicBezTo>
                  <a:cubicBezTo>
                    <a:pt x="60" y="0"/>
                    <a:pt x="48" y="12"/>
                    <a:pt x="48" y="27"/>
                  </a:cubicBezTo>
                  <a:cubicBezTo>
                    <a:pt x="48" y="36"/>
                    <a:pt x="52" y="43"/>
                    <a:pt x="58" y="48"/>
                  </a:cubicBezTo>
                  <a:cubicBezTo>
                    <a:pt x="31" y="58"/>
                    <a:pt x="0" y="113"/>
                    <a:pt x="10" y="123"/>
                  </a:cubicBezTo>
                  <a:cubicBezTo>
                    <a:pt x="19" y="131"/>
                    <a:pt x="34" y="114"/>
                    <a:pt x="46" y="97"/>
                  </a:cubicBezTo>
                  <a:cubicBezTo>
                    <a:pt x="39" y="123"/>
                    <a:pt x="34" y="151"/>
                    <a:pt x="32" y="175"/>
                  </a:cubicBezTo>
                  <a:cubicBezTo>
                    <a:pt x="57" y="175"/>
                    <a:pt x="57" y="175"/>
                    <a:pt x="57" y="175"/>
                  </a:cubicBezTo>
                  <a:cubicBezTo>
                    <a:pt x="57" y="161"/>
                    <a:pt x="66" y="142"/>
                    <a:pt x="75" y="142"/>
                  </a:cubicBezTo>
                  <a:cubicBezTo>
                    <a:pt x="84" y="142"/>
                    <a:pt x="93" y="161"/>
                    <a:pt x="93" y="175"/>
                  </a:cubicBezTo>
                  <a:cubicBezTo>
                    <a:pt x="118" y="175"/>
                    <a:pt x="118" y="175"/>
                    <a:pt x="118" y="175"/>
                  </a:cubicBezTo>
                  <a:cubicBezTo>
                    <a:pt x="116" y="151"/>
                    <a:pt x="111" y="123"/>
                    <a:pt x="104" y="97"/>
                  </a:cubicBezTo>
                  <a:cubicBezTo>
                    <a:pt x="116" y="114"/>
                    <a:pt x="131" y="131"/>
                    <a:pt x="140" y="123"/>
                  </a:cubicBezTo>
                  <a:cubicBezTo>
                    <a:pt x="150" y="113"/>
                    <a:pt x="119" y="58"/>
                    <a:pt x="92" y="48"/>
                  </a:cubicBezTo>
                  <a:close/>
                  <a:moveTo>
                    <a:pt x="208" y="97"/>
                  </a:moveTo>
                  <a:cubicBezTo>
                    <a:pt x="212" y="94"/>
                    <a:pt x="214" y="89"/>
                    <a:pt x="214" y="84"/>
                  </a:cubicBezTo>
                  <a:cubicBezTo>
                    <a:pt x="214" y="75"/>
                    <a:pt x="207" y="68"/>
                    <a:pt x="198" y="68"/>
                  </a:cubicBezTo>
                  <a:cubicBezTo>
                    <a:pt x="188" y="68"/>
                    <a:pt x="181" y="75"/>
                    <a:pt x="181" y="84"/>
                  </a:cubicBezTo>
                  <a:cubicBezTo>
                    <a:pt x="181" y="89"/>
                    <a:pt x="183" y="94"/>
                    <a:pt x="187" y="97"/>
                  </a:cubicBezTo>
                  <a:cubicBezTo>
                    <a:pt x="170" y="103"/>
                    <a:pt x="151" y="137"/>
                    <a:pt x="158" y="143"/>
                  </a:cubicBezTo>
                  <a:cubicBezTo>
                    <a:pt x="163" y="148"/>
                    <a:pt x="172" y="137"/>
                    <a:pt x="180" y="127"/>
                  </a:cubicBezTo>
                  <a:cubicBezTo>
                    <a:pt x="176" y="143"/>
                    <a:pt x="173" y="160"/>
                    <a:pt x="171" y="175"/>
                  </a:cubicBezTo>
                  <a:cubicBezTo>
                    <a:pt x="186" y="175"/>
                    <a:pt x="186" y="175"/>
                    <a:pt x="186" y="175"/>
                  </a:cubicBezTo>
                  <a:cubicBezTo>
                    <a:pt x="186" y="167"/>
                    <a:pt x="192" y="155"/>
                    <a:pt x="198" y="155"/>
                  </a:cubicBezTo>
                  <a:cubicBezTo>
                    <a:pt x="203" y="155"/>
                    <a:pt x="209" y="167"/>
                    <a:pt x="209" y="175"/>
                  </a:cubicBezTo>
                  <a:cubicBezTo>
                    <a:pt x="224" y="175"/>
                    <a:pt x="224" y="175"/>
                    <a:pt x="224" y="175"/>
                  </a:cubicBezTo>
                  <a:cubicBezTo>
                    <a:pt x="223" y="160"/>
                    <a:pt x="219" y="143"/>
                    <a:pt x="216" y="127"/>
                  </a:cubicBezTo>
                  <a:cubicBezTo>
                    <a:pt x="223" y="137"/>
                    <a:pt x="232" y="148"/>
                    <a:pt x="237" y="143"/>
                  </a:cubicBezTo>
                  <a:cubicBezTo>
                    <a:pt x="244" y="137"/>
                    <a:pt x="225" y="103"/>
                    <a:pt x="208" y="97"/>
                  </a:cubicBez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prstClr val="black"/>
                </a:solidFill>
              </a:endParaRPr>
            </a:p>
          </p:txBody>
        </p:sp>
        <p:sp>
          <p:nvSpPr>
            <p:cNvPr id="52" name="文本框 164"/>
            <p:cNvSpPr txBox="1"/>
            <p:nvPr/>
          </p:nvSpPr>
          <p:spPr>
            <a:xfrm>
              <a:off x="2091155" y="1584323"/>
              <a:ext cx="1846401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Профицит</a:t>
              </a:r>
              <a:r>
                <a:rPr lang="ru-RU" altLang="zh-CN" sz="105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 бюджета</a:t>
              </a:r>
              <a:endPara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53" name="文本框 113"/>
            <p:cNvSpPr txBox="1"/>
            <p:nvPr/>
          </p:nvSpPr>
          <p:spPr>
            <a:xfrm>
              <a:off x="1781271" y="2015177"/>
              <a:ext cx="2040205" cy="44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превышение доходов бюджета над расходами</a:t>
              </a:r>
            </a:p>
          </p:txBody>
        </p:sp>
      </p:grpSp>
      <p:grpSp>
        <p:nvGrpSpPr>
          <p:cNvPr id="54" name="组合 111"/>
          <p:cNvGrpSpPr/>
          <p:nvPr/>
        </p:nvGrpSpPr>
        <p:grpSpPr>
          <a:xfrm>
            <a:off x="6149947" y="4851773"/>
            <a:ext cx="2292558" cy="1635570"/>
            <a:chOff x="1726464" y="2985402"/>
            <a:chExt cx="2390276" cy="1195575"/>
          </a:xfrm>
        </p:grpSpPr>
        <p:grpSp>
          <p:nvGrpSpPr>
            <p:cNvPr id="55" name="组合 112"/>
            <p:cNvGrpSpPr/>
            <p:nvPr/>
          </p:nvGrpSpPr>
          <p:grpSpPr>
            <a:xfrm>
              <a:off x="1816002" y="3028151"/>
              <a:ext cx="273219" cy="254594"/>
              <a:chOff x="8578850" y="286403"/>
              <a:chExt cx="793192" cy="739122"/>
            </a:xfrm>
            <a:solidFill>
              <a:srgbClr val="E87071"/>
            </a:solidFill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8578850" y="530225"/>
                <a:ext cx="615950" cy="495300"/>
              </a:xfrm>
              <a:custGeom>
                <a:avLst/>
                <a:gdLst>
                  <a:gd name="T0" fmla="*/ 164 w 164"/>
                  <a:gd name="T1" fmla="*/ 59 h 132"/>
                  <a:gd name="T2" fmla="*/ 131 w 164"/>
                  <a:gd name="T3" fmla="*/ 63 h 132"/>
                  <a:gd name="T4" fmla="*/ 108 w 164"/>
                  <a:gd name="T5" fmla="*/ 61 h 132"/>
                  <a:gd name="T6" fmla="*/ 76 w 164"/>
                  <a:gd name="T7" fmla="*/ 83 h 132"/>
                  <a:gd name="T8" fmla="*/ 77 w 164"/>
                  <a:gd name="T9" fmla="*/ 50 h 132"/>
                  <a:gd name="T10" fmla="*/ 41 w 164"/>
                  <a:gd name="T11" fmla="*/ 0 h 132"/>
                  <a:gd name="T12" fmla="*/ 0 w 164"/>
                  <a:gd name="T13" fmla="*/ 48 h 132"/>
                  <a:gd name="T14" fmla="*/ 83 w 164"/>
                  <a:gd name="T15" fmla="*/ 105 h 132"/>
                  <a:gd name="T16" fmla="*/ 108 w 164"/>
                  <a:gd name="T17" fmla="*/ 102 h 132"/>
                  <a:gd name="T18" fmla="*/ 138 w 164"/>
                  <a:gd name="T19" fmla="*/ 132 h 132"/>
                  <a:gd name="T20" fmla="*/ 130 w 164"/>
                  <a:gd name="T21" fmla="*/ 95 h 132"/>
                  <a:gd name="T22" fmla="*/ 164 w 164"/>
                  <a:gd name="T23" fmla="*/ 5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132">
                    <a:moveTo>
                      <a:pt x="164" y="59"/>
                    </a:moveTo>
                    <a:cubicBezTo>
                      <a:pt x="154" y="62"/>
                      <a:pt x="143" y="63"/>
                      <a:pt x="131" y="63"/>
                    </a:cubicBezTo>
                    <a:cubicBezTo>
                      <a:pt x="123" y="63"/>
                      <a:pt x="115" y="62"/>
                      <a:pt x="108" y="61"/>
                    </a:cubicBezTo>
                    <a:cubicBezTo>
                      <a:pt x="104" y="64"/>
                      <a:pt x="76" y="83"/>
                      <a:pt x="76" y="83"/>
                    </a:cubicBezTo>
                    <a:cubicBezTo>
                      <a:pt x="76" y="83"/>
                      <a:pt x="76" y="56"/>
                      <a:pt x="77" y="50"/>
                    </a:cubicBezTo>
                    <a:cubicBezTo>
                      <a:pt x="55" y="38"/>
                      <a:pt x="41" y="20"/>
                      <a:pt x="41" y="0"/>
                    </a:cubicBezTo>
                    <a:cubicBezTo>
                      <a:pt x="17" y="10"/>
                      <a:pt x="0" y="28"/>
                      <a:pt x="0" y="48"/>
                    </a:cubicBezTo>
                    <a:cubicBezTo>
                      <a:pt x="0" y="80"/>
                      <a:pt x="37" y="105"/>
                      <a:pt x="83" y="105"/>
                    </a:cubicBezTo>
                    <a:cubicBezTo>
                      <a:pt x="92" y="105"/>
                      <a:pt x="100" y="104"/>
                      <a:pt x="108" y="102"/>
                    </a:cubicBezTo>
                    <a:cubicBezTo>
                      <a:pt x="138" y="132"/>
                      <a:pt x="138" y="132"/>
                      <a:pt x="138" y="132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48" y="87"/>
                      <a:pt x="160" y="74"/>
                      <a:pt x="164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6"/>
              <p:cNvSpPr>
                <a:spLocks/>
              </p:cNvSpPr>
              <p:nvPr/>
            </p:nvSpPr>
            <p:spPr bwMode="auto">
              <a:xfrm>
                <a:off x="8752916" y="286403"/>
                <a:ext cx="619126" cy="469901"/>
              </a:xfrm>
              <a:custGeom>
                <a:avLst/>
                <a:gdLst>
                  <a:gd name="T0" fmla="*/ 83 w 165"/>
                  <a:gd name="T1" fmla="*/ 0 h 125"/>
                  <a:gd name="T2" fmla="*/ 0 w 165"/>
                  <a:gd name="T3" fmla="*/ 56 h 125"/>
                  <a:gd name="T4" fmla="*/ 36 w 165"/>
                  <a:gd name="T5" fmla="*/ 102 h 125"/>
                  <a:gd name="T6" fmla="*/ 35 w 165"/>
                  <a:gd name="T7" fmla="*/ 125 h 125"/>
                  <a:gd name="T8" fmla="*/ 57 w 165"/>
                  <a:gd name="T9" fmla="*/ 110 h 125"/>
                  <a:gd name="T10" fmla="*/ 83 w 165"/>
                  <a:gd name="T11" fmla="*/ 113 h 125"/>
                  <a:gd name="T12" fmla="*/ 165 w 165"/>
                  <a:gd name="T13" fmla="*/ 56 h 125"/>
                  <a:gd name="T14" fmla="*/ 83 w 165"/>
                  <a:gd name="T1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5">
                    <a:moveTo>
                      <a:pt x="83" y="0"/>
                    </a:moveTo>
                    <a:cubicBezTo>
                      <a:pt x="37" y="0"/>
                      <a:pt x="0" y="25"/>
                      <a:pt x="0" y="56"/>
                    </a:cubicBezTo>
                    <a:cubicBezTo>
                      <a:pt x="0" y="75"/>
                      <a:pt x="14" y="92"/>
                      <a:pt x="36" y="102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65" y="112"/>
                      <a:pt x="74" y="113"/>
                      <a:pt x="83" y="113"/>
                    </a:cubicBezTo>
                    <a:cubicBezTo>
                      <a:pt x="128" y="113"/>
                      <a:pt x="165" y="87"/>
                      <a:pt x="165" y="56"/>
                    </a:cubicBezTo>
                    <a:cubicBezTo>
                      <a:pt x="165" y="25"/>
                      <a:pt x="128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文本框 159"/>
            <p:cNvSpPr txBox="1"/>
            <p:nvPr/>
          </p:nvSpPr>
          <p:spPr>
            <a:xfrm>
              <a:off x="2024249" y="2985402"/>
              <a:ext cx="2034746" cy="45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Консолидированный бюджет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57" name="文本框 113"/>
            <p:cNvSpPr txBox="1"/>
            <p:nvPr/>
          </p:nvSpPr>
          <p:spPr>
            <a:xfrm>
              <a:off x="1726464" y="3362867"/>
              <a:ext cx="2390276" cy="8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свод бюджетов бюджетной системы </a:t>
              </a: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на соответствующей территории (без учета межбюджетных трансфертов между этими бюджетами)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  <a:p>
              <a:pPr>
                <a:lnSpc>
                  <a:spcPts val="1125"/>
                </a:lnSpc>
              </a:pPr>
              <a:endParaRPr lang="ru-RU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60" name="组合 123"/>
          <p:cNvGrpSpPr/>
          <p:nvPr/>
        </p:nvGrpSpPr>
        <p:grpSpPr>
          <a:xfrm>
            <a:off x="4000843" y="868749"/>
            <a:ext cx="1892025" cy="632413"/>
            <a:chOff x="8573242" y="2380412"/>
            <a:chExt cx="2266659" cy="757902"/>
          </a:xfrm>
        </p:grpSpPr>
        <p:sp>
          <p:nvSpPr>
            <p:cNvPr id="61" name="文本框 117"/>
            <p:cNvSpPr txBox="1"/>
            <p:nvPr/>
          </p:nvSpPr>
          <p:spPr>
            <a:xfrm>
              <a:off x="8949048" y="2385250"/>
              <a:ext cx="1645308" cy="368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Доходы</a:t>
              </a:r>
              <a:r>
                <a:rPr lang="ru-RU" altLang="zh-CN" sz="105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 бюджета</a:t>
              </a:r>
              <a:endPara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grpSp>
          <p:nvGrpSpPr>
            <p:cNvPr id="62" name="Group 11"/>
            <p:cNvGrpSpPr>
              <a:grpSpLocks noChangeAspect="1"/>
            </p:cNvGrpSpPr>
            <p:nvPr/>
          </p:nvGrpSpPr>
          <p:grpSpPr bwMode="auto">
            <a:xfrm>
              <a:off x="8573242" y="2380412"/>
              <a:ext cx="307453" cy="267243"/>
              <a:chOff x="4838" y="1902"/>
              <a:chExt cx="497" cy="432"/>
            </a:xfrm>
            <a:solidFill>
              <a:srgbClr val="FFB850"/>
            </a:solidFill>
          </p:grpSpPr>
          <p:sp>
            <p:nvSpPr>
              <p:cNvPr id="64" name="Freeform 12"/>
              <p:cNvSpPr>
                <a:spLocks noEditPoints="1"/>
              </p:cNvSpPr>
              <p:nvPr/>
            </p:nvSpPr>
            <p:spPr bwMode="auto">
              <a:xfrm>
                <a:off x="5001" y="1999"/>
                <a:ext cx="334" cy="335"/>
              </a:xfrm>
              <a:custGeom>
                <a:avLst/>
                <a:gdLst>
                  <a:gd name="T0" fmla="*/ 9 w 80"/>
                  <a:gd name="T1" fmla="*/ 19 h 80"/>
                  <a:gd name="T2" fmla="*/ 10 w 80"/>
                  <a:gd name="T3" fmla="*/ 26 h 80"/>
                  <a:gd name="T4" fmla="*/ 5 w 80"/>
                  <a:gd name="T5" fmla="*/ 27 h 80"/>
                  <a:gd name="T6" fmla="*/ 0 w 80"/>
                  <a:gd name="T7" fmla="*/ 31 h 80"/>
                  <a:gd name="T8" fmla="*/ 3 w 80"/>
                  <a:gd name="T9" fmla="*/ 37 h 80"/>
                  <a:gd name="T10" fmla="*/ 7 w 80"/>
                  <a:gd name="T11" fmla="*/ 42 h 80"/>
                  <a:gd name="T12" fmla="*/ 3 w 80"/>
                  <a:gd name="T13" fmla="*/ 46 h 80"/>
                  <a:gd name="T14" fmla="*/ 1 w 80"/>
                  <a:gd name="T15" fmla="*/ 52 h 80"/>
                  <a:gd name="T16" fmla="*/ 7 w 80"/>
                  <a:gd name="T17" fmla="*/ 56 h 80"/>
                  <a:gd name="T18" fmla="*/ 11 w 80"/>
                  <a:gd name="T19" fmla="*/ 57 h 80"/>
                  <a:gd name="T20" fmla="*/ 11 w 80"/>
                  <a:gd name="T21" fmla="*/ 63 h 80"/>
                  <a:gd name="T22" fmla="*/ 13 w 80"/>
                  <a:gd name="T23" fmla="*/ 70 h 80"/>
                  <a:gd name="T24" fmla="*/ 19 w 80"/>
                  <a:gd name="T25" fmla="*/ 70 h 80"/>
                  <a:gd name="T26" fmla="*/ 25 w 80"/>
                  <a:gd name="T27" fmla="*/ 70 h 80"/>
                  <a:gd name="T28" fmla="*/ 27 w 80"/>
                  <a:gd name="T29" fmla="*/ 74 h 80"/>
                  <a:gd name="T30" fmla="*/ 31 w 80"/>
                  <a:gd name="T31" fmla="*/ 79 h 80"/>
                  <a:gd name="T32" fmla="*/ 37 w 80"/>
                  <a:gd name="T33" fmla="*/ 76 h 80"/>
                  <a:gd name="T34" fmla="*/ 42 w 80"/>
                  <a:gd name="T35" fmla="*/ 73 h 80"/>
                  <a:gd name="T36" fmla="*/ 46 w 80"/>
                  <a:gd name="T37" fmla="*/ 76 h 80"/>
                  <a:gd name="T38" fmla="*/ 52 w 80"/>
                  <a:gd name="T39" fmla="*/ 78 h 80"/>
                  <a:gd name="T40" fmla="*/ 56 w 80"/>
                  <a:gd name="T41" fmla="*/ 73 h 80"/>
                  <a:gd name="T42" fmla="*/ 58 w 80"/>
                  <a:gd name="T43" fmla="*/ 67 h 80"/>
                  <a:gd name="T44" fmla="*/ 63 w 80"/>
                  <a:gd name="T45" fmla="*/ 68 h 80"/>
                  <a:gd name="T46" fmla="*/ 69 w 80"/>
                  <a:gd name="T47" fmla="*/ 67 h 80"/>
                  <a:gd name="T48" fmla="*/ 70 w 80"/>
                  <a:gd name="T49" fmla="*/ 60 h 80"/>
                  <a:gd name="T50" fmla="*/ 69 w 80"/>
                  <a:gd name="T51" fmla="*/ 54 h 80"/>
                  <a:gd name="T52" fmla="*/ 74 w 80"/>
                  <a:gd name="T53" fmla="*/ 53 h 80"/>
                  <a:gd name="T54" fmla="*/ 79 w 80"/>
                  <a:gd name="T55" fmla="*/ 48 h 80"/>
                  <a:gd name="T56" fmla="*/ 76 w 80"/>
                  <a:gd name="T57" fmla="*/ 42 h 80"/>
                  <a:gd name="T58" fmla="*/ 72 w 80"/>
                  <a:gd name="T59" fmla="*/ 37 h 80"/>
                  <a:gd name="T60" fmla="*/ 76 w 80"/>
                  <a:gd name="T61" fmla="*/ 34 h 80"/>
                  <a:gd name="T62" fmla="*/ 78 w 80"/>
                  <a:gd name="T63" fmla="*/ 27 h 80"/>
                  <a:gd name="T64" fmla="*/ 73 w 80"/>
                  <a:gd name="T65" fmla="*/ 24 h 80"/>
                  <a:gd name="T66" fmla="*/ 67 w 80"/>
                  <a:gd name="T67" fmla="*/ 21 h 80"/>
                  <a:gd name="T68" fmla="*/ 68 w 80"/>
                  <a:gd name="T69" fmla="*/ 16 h 80"/>
                  <a:gd name="T70" fmla="*/ 67 w 80"/>
                  <a:gd name="T71" fmla="*/ 10 h 80"/>
                  <a:gd name="T72" fmla="*/ 60 w 80"/>
                  <a:gd name="T73" fmla="*/ 9 h 80"/>
                  <a:gd name="T74" fmla="*/ 54 w 80"/>
                  <a:gd name="T75" fmla="*/ 10 h 80"/>
                  <a:gd name="T76" fmla="*/ 52 w 80"/>
                  <a:gd name="T77" fmla="*/ 5 h 80"/>
                  <a:gd name="T78" fmla="*/ 48 w 80"/>
                  <a:gd name="T79" fmla="*/ 0 h 80"/>
                  <a:gd name="T80" fmla="*/ 42 w 80"/>
                  <a:gd name="T81" fmla="*/ 3 h 80"/>
                  <a:gd name="T82" fmla="*/ 37 w 80"/>
                  <a:gd name="T83" fmla="*/ 7 h 80"/>
                  <a:gd name="T84" fmla="*/ 33 w 80"/>
                  <a:gd name="T85" fmla="*/ 3 h 80"/>
                  <a:gd name="T86" fmla="*/ 27 w 80"/>
                  <a:gd name="T87" fmla="*/ 1 h 80"/>
                  <a:gd name="T88" fmla="*/ 23 w 80"/>
                  <a:gd name="T89" fmla="*/ 7 h 80"/>
                  <a:gd name="T90" fmla="*/ 21 w 80"/>
                  <a:gd name="T91" fmla="*/ 13 h 80"/>
                  <a:gd name="T92" fmla="*/ 16 w 80"/>
                  <a:gd name="T93" fmla="*/ 11 h 80"/>
                  <a:gd name="T94" fmla="*/ 10 w 80"/>
                  <a:gd name="T95" fmla="*/ 13 h 80"/>
                  <a:gd name="T96" fmla="*/ 9 w 80"/>
                  <a:gd name="T97" fmla="*/ 19 h 80"/>
                  <a:gd name="T98" fmla="*/ 32 w 80"/>
                  <a:gd name="T99" fmla="*/ 18 h 80"/>
                  <a:gd name="T100" fmla="*/ 62 w 80"/>
                  <a:gd name="T101" fmla="*/ 33 h 80"/>
                  <a:gd name="T102" fmla="*/ 47 w 80"/>
                  <a:gd name="T103" fmla="*/ 62 h 80"/>
                  <a:gd name="T104" fmla="*/ 18 w 80"/>
                  <a:gd name="T105" fmla="*/ 47 h 80"/>
                  <a:gd name="T106" fmla="*/ 32 w 80"/>
                  <a:gd name="T107" fmla="*/ 1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" h="80">
                    <a:moveTo>
                      <a:pt x="9" y="19"/>
                    </a:moveTo>
                    <a:cubicBezTo>
                      <a:pt x="11" y="21"/>
                      <a:pt x="10" y="25"/>
                      <a:pt x="10" y="26"/>
                    </a:cubicBezTo>
                    <a:cubicBezTo>
                      <a:pt x="9" y="27"/>
                      <a:pt x="7" y="27"/>
                      <a:pt x="5" y="27"/>
                    </a:cubicBezTo>
                    <a:cubicBezTo>
                      <a:pt x="3" y="26"/>
                      <a:pt x="1" y="28"/>
                      <a:pt x="0" y="31"/>
                    </a:cubicBezTo>
                    <a:cubicBezTo>
                      <a:pt x="0" y="34"/>
                      <a:pt x="1" y="37"/>
                      <a:pt x="3" y="37"/>
                    </a:cubicBezTo>
                    <a:cubicBezTo>
                      <a:pt x="5" y="38"/>
                      <a:pt x="7" y="41"/>
                      <a:pt x="7" y="42"/>
                    </a:cubicBezTo>
                    <a:cubicBezTo>
                      <a:pt x="7" y="44"/>
                      <a:pt x="5" y="45"/>
                      <a:pt x="3" y="46"/>
                    </a:cubicBezTo>
                    <a:cubicBezTo>
                      <a:pt x="1" y="47"/>
                      <a:pt x="0" y="49"/>
                      <a:pt x="1" y="52"/>
                    </a:cubicBezTo>
                    <a:cubicBezTo>
                      <a:pt x="2" y="55"/>
                      <a:pt x="4" y="57"/>
                      <a:pt x="7" y="56"/>
                    </a:cubicBezTo>
                    <a:cubicBezTo>
                      <a:pt x="9" y="55"/>
                      <a:pt x="11" y="56"/>
                      <a:pt x="11" y="57"/>
                    </a:cubicBezTo>
                    <a:cubicBezTo>
                      <a:pt x="12" y="58"/>
                      <a:pt x="13" y="62"/>
                      <a:pt x="11" y="63"/>
                    </a:cubicBezTo>
                    <a:cubicBezTo>
                      <a:pt x="10" y="65"/>
                      <a:pt x="10" y="68"/>
                      <a:pt x="13" y="70"/>
                    </a:cubicBezTo>
                    <a:cubicBezTo>
                      <a:pt x="15" y="72"/>
                      <a:pt x="18" y="72"/>
                      <a:pt x="19" y="70"/>
                    </a:cubicBezTo>
                    <a:cubicBezTo>
                      <a:pt x="20" y="69"/>
                      <a:pt x="24" y="69"/>
                      <a:pt x="25" y="70"/>
                    </a:cubicBezTo>
                    <a:cubicBezTo>
                      <a:pt x="27" y="70"/>
                      <a:pt x="27" y="72"/>
                      <a:pt x="27" y="74"/>
                    </a:cubicBezTo>
                    <a:cubicBezTo>
                      <a:pt x="26" y="76"/>
                      <a:pt x="28" y="78"/>
                      <a:pt x="31" y="79"/>
                    </a:cubicBezTo>
                    <a:cubicBezTo>
                      <a:pt x="34" y="80"/>
                      <a:pt x="37" y="79"/>
                      <a:pt x="37" y="76"/>
                    </a:cubicBezTo>
                    <a:cubicBezTo>
                      <a:pt x="37" y="74"/>
                      <a:pt x="41" y="73"/>
                      <a:pt x="42" y="73"/>
                    </a:cubicBezTo>
                    <a:cubicBezTo>
                      <a:pt x="43" y="72"/>
                      <a:pt x="45" y="74"/>
                      <a:pt x="46" y="76"/>
                    </a:cubicBezTo>
                    <a:cubicBezTo>
                      <a:pt x="46" y="78"/>
                      <a:pt x="49" y="79"/>
                      <a:pt x="52" y="78"/>
                    </a:cubicBezTo>
                    <a:cubicBezTo>
                      <a:pt x="55" y="77"/>
                      <a:pt x="56" y="75"/>
                      <a:pt x="56" y="73"/>
                    </a:cubicBezTo>
                    <a:cubicBezTo>
                      <a:pt x="55" y="71"/>
                      <a:pt x="57" y="68"/>
                      <a:pt x="58" y="67"/>
                    </a:cubicBezTo>
                    <a:cubicBezTo>
                      <a:pt x="59" y="66"/>
                      <a:pt x="61" y="67"/>
                      <a:pt x="63" y="68"/>
                    </a:cubicBezTo>
                    <a:cubicBezTo>
                      <a:pt x="65" y="70"/>
                      <a:pt x="67" y="69"/>
                      <a:pt x="69" y="67"/>
                    </a:cubicBezTo>
                    <a:cubicBezTo>
                      <a:pt x="71" y="65"/>
                      <a:pt x="72" y="62"/>
                      <a:pt x="70" y="60"/>
                    </a:cubicBezTo>
                    <a:cubicBezTo>
                      <a:pt x="69" y="59"/>
                      <a:pt x="69" y="55"/>
                      <a:pt x="69" y="54"/>
                    </a:cubicBezTo>
                    <a:cubicBezTo>
                      <a:pt x="70" y="53"/>
                      <a:pt x="72" y="52"/>
                      <a:pt x="74" y="53"/>
                    </a:cubicBezTo>
                    <a:cubicBezTo>
                      <a:pt x="76" y="53"/>
                      <a:pt x="78" y="51"/>
                      <a:pt x="79" y="48"/>
                    </a:cubicBezTo>
                    <a:cubicBezTo>
                      <a:pt x="80" y="45"/>
                      <a:pt x="78" y="43"/>
                      <a:pt x="76" y="42"/>
                    </a:cubicBezTo>
                    <a:cubicBezTo>
                      <a:pt x="74" y="42"/>
                      <a:pt x="72" y="38"/>
                      <a:pt x="72" y="37"/>
                    </a:cubicBezTo>
                    <a:cubicBezTo>
                      <a:pt x="72" y="36"/>
                      <a:pt x="74" y="34"/>
                      <a:pt x="76" y="34"/>
                    </a:cubicBezTo>
                    <a:cubicBezTo>
                      <a:pt x="78" y="33"/>
                      <a:pt x="79" y="30"/>
                      <a:pt x="78" y="27"/>
                    </a:cubicBezTo>
                    <a:cubicBezTo>
                      <a:pt x="77" y="25"/>
                      <a:pt x="75" y="23"/>
                      <a:pt x="73" y="24"/>
                    </a:cubicBezTo>
                    <a:cubicBezTo>
                      <a:pt x="71" y="24"/>
                      <a:pt x="67" y="22"/>
                      <a:pt x="67" y="21"/>
                    </a:cubicBezTo>
                    <a:cubicBezTo>
                      <a:pt x="66" y="20"/>
                      <a:pt x="66" y="18"/>
                      <a:pt x="68" y="16"/>
                    </a:cubicBezTo>
                    <a:cubicBezTo>
                      <a:pt x="69" y="15"/>
                      <a:pt x="69" y="12"/>
                      <a:pt x="67" y="10"/>
                    </a:cubicBezTo>
                    <a:cubicBezTo>
                      <a:pt x="64" y="8"/>
                      <a:pt x="61" y="8"/>
                      <a:pt x="60" y="9"/>
                    </a:cubicBezTo>
                    <a:cubicBezTo>
                      <a:pt x="59" y="11"/>
                      <a:pt x="55" y="10"/>
                      <a:pt x="54" y="10"/>
                    </a:cubicBezTo>
                    <a:cubicBezTo>
                      <a:pt x="52" y="9"/>
                      <a:pt x="52" y="7"/>
                      <a:pt x="52" y="5"/>
                    </a:cubicBezTo>
                    <a:cubicBezTo>
                      <a:pt x="53" y="3"/>
                      <a:pt x="51" y="1"/>
                      <a:pt x="48" y="0"/>
                    </a:cubicBezTo>
                    <a:cubicBezTo>
                      <a:pt x="45" y="0"/>
                      <a:pt x="42" y="1"/>
                      <a:pt x="42" y="3"/>
                    </a:cubicBezTo>
                    <a:cubicBezTo>
                      <a:pt x="42" y="5"/>
                      <a:pt x="38" y="7"/>
                      <a:pt x="37" y="7"/>
                    </a:cubicBezTo>
                    <a:cubicBezTo>
                      <a:pt x="36" y="7"/>
                      <a:pt x="34" y="5"/>
                      <a:pt x="33" y="3"/>
                    </a:cubicBezTo>
                    <a:cubicBezTo>
                      <a:pt x="33" y="1"/>
                      <a:pt x="30" y="1"/>
                      <a:pt x="27" y="1"/>
                    </a:cubicBezTo>
                    <a:cubicBezTo>
                      <a:pt x="24" y="2"/>
                      <a:pt x="23" y="5"/>
                      <a:pt x="23" y="7"/>
                    </a:cubicBezTo>
                    <a:cubicBezTo>
                      <a:pt x="24" y="9"/>
                      <a:pt x="22" y="12"/>
                      <a:pt x="21" y="13"/>
                    </a:cubicBezTo>
                    <a:cubicBezTo>
                      <a:pt x="20" y="13"/>
                      <a:pt x="18" y="13"/>
                      <a:pt x="16" y="11"/>
                    </a:cubicBezTo>
                    <a:cubicBezTo>
                      <a:pt x="15" y="10"/>
                      <a:pt x="12" y="11"/>
                      <a:pt x="10" y="13"/>
                    </a:cubicBezTo>
                    <a:cubicBezTo>
                      <a:pt x="8" y="15"/>
                      <a:pt x="7" y="18"/>
                      <a:pt x="9" y="19"/>
                    </a:cubicBezTo>
                    <a:close/>
                    <a:moveTo>
                      <a:pt x="32" y="18"/>
                    </a:moveTo>
                    <a:cubicBezTo>
                      <a:pt x="45" y="14"/>
                      <a:pt x="58" y="21"/>
                      <a:pt x="62" y="33"/>
                    </a:cubicBezTo>
                    <a:cubicBezTo>
                      <a:pt x="65" y="45"/>
                      <a:pt x="59" y="58"/>
                      <a:pt x="47" y="62"/>
                    </a:cubicBezTo>
                    <a:cubicBezTo>
                      <a:pt x="34" y="66"/>
                      <a:pt x="21" y="59"/>
                      <a:pt x="18" y="47"/>
                    </a:cubicBezTo>
                    <a:cubicBezTo>
                      <a:pt x="14" y="35"/>
                      <a:pt x="20" y="22"/>
                      <a:pt x="3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3"/>
              <p:cNvSpPr>
                <a:spLocks noEditPoints="1"/>
              </p:cNvSpPr>
              <p:nvPr/>
            </p:nvSpPr>
            <p:spPr bwMode="auto">
              <a:xfrm>
                <a:off x="4838" y="1902"/>
                <a:ext cx="217" cy="214"/>
              </a:xfrm>
              <a:custGeom>
                <a:avLst/>
                <a:gdLst>
                  <a:gd name="T0" fmla="*/ 6 w 52"/>
                  <a:gd name="T1" fmla="*/ 12 h 51"/>
                  <a:gd name="T2" fmla="*/ 7 w 52"/>
                  <a:gd name="T3" fmla="*/ 16 h 51"/>
                  <a:gd name="T4" fmla="*/ 4 w 52"/>
                  <a:gd name="T5" fmla="*/ 17 h 51"/>
                  <a:gd name="T6" fmla="*/ 1 w 52"/>
                  <a:gd name="T7" fmla="*/ 20 h 51"/>
                  <a:gd name="T8" fmla="*/ 3 w 52"/>
                  <a:gd name="T9" fmla="*/ 24 h 51"/>
                  <a:gd name="T10" fmla="*/ 5 w 52"/>
                  <a:gd name="T11" fmla="*/ 27 h 51"/>
                  <a:gd name="T12" fmla="*/ 3 w 52"/>
                  <a:gd name="T13" fmla="*/ 29 h 51"/>
                  <a:gd name="T14" fmla="*/ 1 w 52"/>
                  <a:gd name="T15" fmla="*/ 33 h 51"/>
                  <a:gd name="T16" fmla="*/ 5 w 52"/>
                  <a:gd name="T17" fmla="*/ 36 h 51"/>
                  <a:gd name="T18" fmla="*/ 8 w 52"/>
                  <a:gd name="T19" fmla="*/ 36 h 51"/>
                  <a:gd name="T20" fmla="*/ 8 w 52"/>
                  <a:gd name="T21" fmla="*/ 41 h 51"/>
                  <a:gd name="T22" fmla="*/ 9 w 52"/>
                  <a:gd name="T23" fmla="*/ 45 h 51"/>
                  <a:gd name="T24" fmla="*/ 13 w 52"/>
                  <a:gd name="T25" fmla="*/ 45 h 51"/>
                  <a:gd name="T26" fmla="*/ 17 w 52"/>
                  <a:gd name="T27" fmla="*/ 45 h 51"/>
                  <a:gd name="T28" fmla="*/ 18 w 52"/>
                  <a:gd name="T29" fmla="*/ 48 h 51"/>
                  <a:gd name="T30" fmla="*/ 21 w 52"/>
                  <a:gd name="T31" fmla="*/ 51 h 51"/>
                  <a:gd name="T32" fmla="*/ 25 w 52"/>
                  <a:gd name="T33" fmla="*/ 49 h 51"/>
                  <a:gd name="T34" fmla="*/ 28 w 52"/>
                  <a:gd name="T35" fmla="*/ 47 h 51"/>
                  <a:gd name="T36" fmla="*/ 30 w 52"/>
                  <a:gd name="T37" fmla="*/ 49 h 51"/>
                  <a:gd name="T38" fmla="*/ 34 w 52"/>
                  <a:gd name="T39" fmla="*/ 50 h 51"/>
                  <a:gd name="T40" fmla="*/ 37 w 52"/>
                  <a:gd name="T41" fmla="*/ 47 h 51"/>
                  <a:gd name="T42" fmla="*/ 38 w 52"/>
                  <a:gd name="T43" fmla="*/ 43 h 51"/>
                  <a:gd name="T44" fmla="*/ 41 w 52"/>
                  <a:gd name="T45" fmla="*/ 44 h 51"/>
                  <a:gd name="T46" fmla="*/ 45 w 52"/>
                  <a:gd name="T47" fmla="*/ 43 h 51"/>
                  <a:gd name="T48" fmla="*/ 46 w 52"/>
                  <a:gd name="T49" fmla="*/ 39 h 51"/>
                  <a:gd name="T50" fmla="*/ 45 w 52"/>
                  <a:gd name="T51" fmla="*/ 35 h 51"/>
                  <a:gd name="T52" fmla="*/ 48 w 52"/>
                  <a:gd name="T53" fmla="*/ 34 h 51"/>
                  <a:gd name="T54" fmla="*/ 51 w 52"/>
                  <a:gd name="T55" fmla="*/ 31 h 51"/>
                  <a:gd name="T56" fmla="*/ 50 w 52"/>
                  <a:gd name="T57" fmla="*/ 27 h 51"/>
                  <a:gd name="T58" fmla="*/ 47 w 52"/>
                  <a:gd name="T59" fmla="*/ 24 h 51"/>
                  <a:gd name="T60" fmla="*/ 49 w 52"/>
                  <a:gd name="T61" fmla="*/ 22 h 51"/>
                  <a:gd name="T62" fmla="*/ 51 w 52"/>
                  <a:gd name="T63" fmla="*/ 18 h 51"/>
                  <a:gd name="T64" fmla="*/ 47 w 52"/>
                  <a:gd name="T65" fmla="*/ 15 h 51"/>
                  <a:gd name="T66" fmla="*/ 44 w 52"/>
                  <a:gd name="T67" fmla="*/ 13 h 51"/>
                  <a:gd name="T68" fmla="*/ 44 w 52"/>
                  <a:gd name="T69" fmla="*/ 10 h 51"/>
                  <a:gd name="T70" fmla="*/ 43 w 52"/>
                  <a:gd name="T71" fmla="*/ 6 h 51"/>
                  <a:gd name="T72" fmla="*/ 39 w 52"/>
                  <a:gd name="T73" fmla="*/ 6 h 51"/>
                  <a:gd name="T74" fmla="*/ 35 w 52"/>
                  <a:gd name="T75" fmla="*/ 6 h 51"/>
                  <a:gd name="T76" fmla="*/ 34 w 52"/>
                  <a:gd name="T77" fmla="*/ 3 h 51"/>
                  <a:gd name="T78" fmla="*/ 32 w 52"/>
                  <a:gd name="T79" fmla="*/ 0 h 51"/>
                  <a:gd name="T80" fmla="*/ 28 w 52"/>
                  <a:gd name="T81" fmla="*/ 2 h 51"/>
                  <a:gd name="T82" fmla="*/ 24 w 52"/>
                  <a:gd name="T83" fmla="*/ 4 h 51"/>
                  <a:gd name="T84" fmla="*/ 22 w 52"/>
                  <a:gd name="T85" fmla="*/ 2 h 51"/>
                  <a:gd name="T86" fmla="*/ 18 w 52"/>
                  <a:gd name="T87" fmla="*/ 1 h 51"/>
                  <a:gd name="T88" fmla="*/ 16 w 52"/>
                  <a:gd name="T89" fmla="*/ 4 h 51"/>
                  <a:gd name="T90" fmla="*/ 14 w 52"/>
                  <a:gd name="T91" fmla="*/ 8 h 51"/>
                  <a:gd name="T92" fmla="*/ 11 w 52"/>
                  <a:gd name="T93" fmla="*/ 7 h 51"/>
                  <a:gd name="T94" fmla="*/ 7 w 52"/>
                  <a:gd name="T95" fmla="*/ 8 h 51"/>
                  <a:gd name="T96" fmla="*/ 6 w 52"/>
                  <a:gd name="T97" fmla="*/ 12 h 51"/>
                  <a:gd name="T98" fmla="*/ 22 w 52"/>
                  <a:gd name="T99" fmla="*/ 11 h 51"/>
                  <a:gd name="T100" fmla="*/ 40 w 52"/>
                  <a:gd name="T101" fmla="*/ 21 h 51"/>
                  <a:gd name="T102" fmla="*/ 31 w 52"/>
                  <a:gd name="T103" fmla="*/ 40 h 51"/>
                  <a:gd name="T104" fmla="*/ 12 w 52"/>
                  <a:gd name="T105" fmla="*/ 30 h 51"/>
                  <a:gd name="T106" fmla="*/ 22 w 52"/>
                  <a:gd name="T107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51">
                    <a:moveTo>
                      <a:pt x="6" y="12"/>
                    </a:moveTo>
                    <a:cubicBezTo>
                      <a:pt x="7" y="13"/>
                      <a:pt x="7" y="16"/>
                      <a:pt x="7" y="16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3" y="17"/>
                      <a:pt x="1" y="18"/>
                      <a:pt x="1" y="20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4" y="24"/>
                      <a:pt x="5" y="26"/>
                      <a:pt x="5" y="27"/>
                    </a:cubicBezTo>
                    <a:cubicBezTo>
                      <a:pt x="5" y="28"/>
                      <a:pt x="4" y="29"/>
                      <a:pt x="3" y="29"/>
                    </a:cubicBezTo>
                    <a:cubicBezTo>
                      <a:pt x="1" y="30"/>
                      <a:pt x="1" y="32"/>
                      <a:pt x="1" y="33"/>
                    </a:cubicBezTo>
                    <a:cubicBezTo>
                      <a:pt x="2" y="35"/>
                      <a:pt x="4" y="36"/>
                      <a:pt x="5" y="36"/>
                    </a:cubicBezTo>
                    <a:cubicBezTo>
                      <a:pt x="6" y="36"/>
                      <a:pt x="8" y="36"/>
                      <a:pt x="8" y="36"/>
                    </a:cubicBezTo>
                    <a:cubicBezTo>
                      <a:pt x="8" y="37"/>
                      <a:pt x="9" y="40"/>
                      <a:pt x="8" y="41"/>
                    </a:cubicBezTo>
                    <a:cubicBezTo>
                      <a:pt x="7" y="42"/>
                      <a:pt x="7" y="43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4" y="44"/>
                      <a:pt x="16" y="44"/>
                      <a:pt x="17" y="45"/>
                    </a:cubicBezTo>
                    <a:cubicBezTo>
                      <a:pt x="18" y="45"/>
                      <a:pt x="18" y="46"/>
                      <a:pt x="18" y="48"/>
                    </a:cubicBezTo>
                    <a:cubicBezTo>
                      <a:pt x="18" y="49"/>
                      <a:pt x="19" y="50"/>
                      <a:pt x="21" y="51"/>
                    </a:cubicBezTo>
                    <a:cubicBezTo>
                      <a:pt x="22" y="51"/>
                      <a:pt x="24" y="50"/>
                      <a:pt x="25" y="49"/>
                    </a:cubicBezTo>
                    <a:cubicBezTo>
                      <a:pt x="25" y="48"/>
                      <a:pt x="27" y="47"/>
                      <a:pt x="28" y="47"/>
                    </a:cubicBezTo>
                    <a:cubicBezTo>
                      <a:pt x="29" y="47"/>
                      <a:pt x="30" y="48"/>
                      <a:pt x="30" y="49"/>
                    </a:cubicBezTo>
                    <a:cubicBezTo>
                      <a:pt x="30" y="50"/>
                      <a:pt x="32" y="51"/>
                      <a:pt x="34" y="50"/>
                    </a:cubicBezTo>
                    <a:cubicBezTo>
                      <a:pt x="36" y="50"/>
                      <a:pt x="37" y="48"/>
                      <a:pt x="37" y="47"/>
                    </a:cubicBezTo>
                    <a:cubicBezTo>
                      <a:pt x="36" y="45"/>
                      <a:pt x="38" y="43"/>
                      <a:pt x="38" y="43"/>
                    </a:cubicBezTo>
                    <a:cubicBezTo>
                      <a:pt x="39" y="42"/>
                      <a:pt x="40" y="43"/>
                      <a:pt x="41" y="44"/>
                    </a:cubicBezTo>
                    <a:cubicBezTo>
                      <a:pt x="42" y="45"/>
                      <a:pt x="44" y="44"/>
                      <a:pt x="45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8"/>
                      <a:pt x="45" y="35"/>
                      <a:pt x="45" y="35"/>
                    </a:cubicBezTo>
                    <a:cubicBezTo>
                      <a:pt x="46" y="34"/>
                      <a:pt x="47" y="34"/>
                      <a:pt x="48" y="34"/>
                    </a:cubicBezTo>
                    <a:cubicBezTo>
                      <a:pt x="50" y="34"/>
                      <a:pt x="51" y="33"/>
                      <a:pt x="51" y="31"/>
                    </a:cubicBezTo>
                    <a:cubicBezTo>
                      <a:pt x="52" y="29"/>
                      <a:pt x="51" y="27"/>
                      <a:pt x="50" y="27"/>
                    </a:cubicBezTo>
                    <a:cubicBezTo>
                      <a:pt x="48" y="27"/>
                      <a:pt x="47" y="25"/>
                      <a:pt x="47" y="24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51" y="21"/>
                      <a:pt x="51" y="19"/>
                      <a:pt x="51" y="18"/>
                    </a:cubicBezTo>
                    <a:cubicBezTo>
                      <a:pt x="50" y="16"/>
                      <a:pt x="49" y="15"/>
                      <a:pt x="47" y="15"/>
                    </a:cubicBezTo>
                    <a:cubicBezTo>
                      <a:pt x="46" y="16"/>
                      <a:pt x="44" y="14"/>
                      <a:pt x="44" y="13"/>
                    </a:cubicBezTo>
                    <a:cubicBezTo>
                      <a:pt x="43" y="13"/>
                      <a:pt x="43" y="11"/>
                      <a:pt x="44" y="10"/>
                    </a:cubicBezTo>
                    <a:cubicBezTo>
                      <a:pt x="45" y="9"/>
                      <a:pt x="45" y="8"/>
                      <a:pt x="43" y="6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8" y="7"/>
                      <a:pt x="36" y="7"/>
                      <a:pt x="35" y="6"/>
                    </a:cubicBezTo>
                    <a:cubicBezTo>
                      <a:pt x="34" y="6"/>
                      <a:pt x="34" y="5"/>
                      <a:pt x="34" y="3"/>
                    </a:cubicBezTo>
                    <a:cubicBezTo>
                      <a:pt x="35" y="2"/>
                      <a:pt x="33" y="1"/>
                      <a:pt x="32" y="0"/>
                    </a:cubicBezTo>
                    <a:cubicBezTo>
                      <a:pt x="30" y="0"/>
                      <a:pt x="28" y="1"/>
                      <a:pt x="28" y="2"/>
                    </a:cubicBezTo>
                    <a:cubicBezTo>
                      <a:pt x="27" y="3"/>
                      <a:pt x="25" y="4"/>
                      <a:pt x="24" y="4"/>
                    </a:cubicBezTo>
                    <a:cubicBezTo>
                      <a:pt x="24" y="4"/>
                      <a:pt x="23" y="3"/>
                      <a:pt x="22" y="2"/>
                    </a:cubicBezTo>
                    <a:cubicBezTo>
                      <a:pt x="22" y="1"/>
                      <a:pt x="20" y="0"/>
                      <a:pt x="18" y="1"/>
                    </a:cubicBezTo>
                    <a:cubicBezTo>
                      <a:pt x="16" y="1"/>
                      <a:pt x="15" y="3"/>
                      <a:pt x="16" y="4"/>
                    </a:cubicBezTo>
                    <a:cubicBezTo>
                      <a:pt x="16" y="6"/>
                      <a:pt x="15" y="8"/>
                      <a:pt x="14" y="8"/>
                    </a:cubicBezTo>
                    <a:cubicBezTo>
                      <a:pt x="13" y="9"/>
                      <a:pt x="12" y="8"/>
                      <a:pt x="11" y="7"/>
                    </a:cubicBezTo>
                    <a:cubicBezTo>
                      <a:pt x="10" y="6"/>
                      <a:pt x="8" y="7"/>
                      <a:pt x="7" y="8"/>
                    </a:cubicBezTo>
                    <a:cubicBezTo>
                      <a:pt x="6" y="10"/>
                      <a:pt x="5" y="11"/>
                      <a:pt x="6" y="12"/>
                    </a:cubicBezTo>
                    <a:close/>
                    <a:moveTo>
                      <a:pt x="22" y="11"/>
                    </a:moveTo>
                    <a:cubicBezTo>
                      <a:pt x="29" y="9"/>
                      <a:pt x="38" y="13"/>
                      <a:pt x="40" y="21"/>
                    </a:cubicBezTo>
                    <a:cubicBezTo>
                      <a:pt x="43" y="29"/>
                      <a:pt x="38" y="37"/>
                      <a:pt x="31" y="40"/>
                    </a:cubicBezTo>
                    <a:cubicBezTo>
                      <a:pt x="23" y="42"/>
                      <a:pt x="14" y="38"/>
                      <a:pt x="12" y="30"/>
                    </a:cubicBezTo>
                    <a:cubicBezTo>
                      <a:pt x="9" y="22"/>
                      <a:pt x="14" y="14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4"/>
              <p:cNvSpPr>
                <a:spLocks noEditPoints="1"/>
              </p:cNvSpPr>
              <p:nvPr/>
            </p:nvSpPr>
            <p:spPr bwMode="auto">
              <a:xfrm>
                <a:off x="4842" y="2116"/>
                <a:ext cx="163" cy="168"/>
              </a:xfrm>
              <a:custGeom>
                <a:avLst/>
                <a:gdLst>
                  <a:gd name="T0" fmla="*/ 4 w 39"/>
                  <a:gd name="T1" fmla="*/ 10 h 40"/>
                  <a:gd name="T2" fmla="*/ 5 w 39"/>
                  <a:gd name="T3" fmla="*/ 13 h 40"/>
                  <a:gd name="T4" fmla="*/ 2 w 39"/>
                  <a:gd name="T5" fmla="*/ 13 h 40"/>
                  <a:gd name="T6" fmla="*/ 0 w 39"/>
                  <a:gd name="T7" fmla="*/ 16 h 40"/>
                  <a:gd name="T8" fmla="*/ 1 w 39"/>
                  <a:gd name="T9" fmla="*/ 19 h 40"/>
                  <a:gd name="T10" fmla="*/ 3 w 39"/>
                  <a:gd name="T11" fmla="*/ 21 h 40"/>
                  <a:gd name="T12" fmla="*/ 2 w 39"/>
                  <a:gd name="T13" fmla="*/ 23 h 40"/>
                  <a:gd name="T14" fmla="*/ 1 w 39"/>
                  <a:gd name="T15" fmla="*/ 26 h 40"/>
                  <a:gd name="T16" fmla="*/ 3 w 39"/>
                  <a:gd name="T17" fmla="*/ 28 h 40"/>
                  <a:gd name="T18" fmla="*/ 5 w 39"/>
                  <a:gd name="T19" fmla="*/ 28 h 40"/>
                  <a:gd name="T20" fmla="*/ 5 w 39"/>
                  <a:gd name="T21" fmla="*/ 31 h 40"/>
                  <a:gd name="T22" fmla="*/ 6 w 39"/>
                  <a:gd name="T23" fmla="*/ 35 h 40"/>
                  <a:gd name="T24" fmla="*/ 9 w 39"/>
                  <a:gd name="T25" fmla="*/ 35 h 40"/>
                  <a:gd name="T26" fmla="*/ 13 w 39"/>
                  <a:gd name="T27" fmla="*/ 34 h 40"/>
                  <a:gd name="T28" fmla="*/ 13 w 39"/>
                  <a:gd name="T29" fmla="*/ 37 h 40"/>
                  <a:gd name="T30" fmla="*/ 15 w 39"/>
                  <a:gd name="T31" fmla="*/ 39 h 40"/>
                  <a:gd name="T32" fmla="*/ 18 w 39"/>
                  <a:gd name="T33" fmla="*/ 38 h 40"/>
                  <a:gd name="T34" fmla="*/ 21 w 39"/>
                  <a:gd name="T35" fmla="*/ 36 h 40"/>
                  <a:gd name="T36" fmla="*/ 22 w 39"/>
                  <a:gd name="T37" fmla="*/ 38 h 40"/>
                  <a:gd name="T38" fmla="*/ 26 w 39"/>
                  <a:gd name="T39" fmla="*/ 39 h 40"/>
                  <a:gd name="T40" fmla="*/ 27 w 39"/>
                  <a:gd name="T41" fmla="*/ 36 h 40"/>
                  <a:gd name="T42" fmla="*/ 29 w 39"/>
                  <a:gd name="T43" fmla="*/ 33 h 40"/>
                  <a:gd name="T44" fmla="*/ 31 w 39"/>
                  <a:gd name="T45" fmla="*/ 34 h 40"/>
                  <a:gd name="T46" fmla="*/ 34 w 39"/>
                  <a:gd name="T47" fmla="*/ 33 h 40"/>
                  <a:gd name="T48" fmla="*/ 35 w 39"/>
                  <a:gd name="T49" fmla="*/ 30 h 40"/>
                  <a:gd name="T50" fmla="*/ 34 w 39"/>
                  <a:gd name="T51" fmla="*/ 27 h 40"/>
                  <a:gd name="T52" fmla="*/ 36 w 39"/>
                  <a:gd name="T53" fmla="*/ 26 h 40"/>
                  <a:gd name="T54" fmla="*/ 39 w 39"/>
                  <a:gd name="T55" fmla="*/ 24 h 40"/>
                  <a:gd name="T56" fmla="*/ 38 w 39"/>
                  <a:gd name="T57" fmla="*/ 21 h 40"/>
                  <a:gd name="T58" fmla="*/ 36 w 39"/>
                  <a:gd name="T59" fmla="*/ 18 h 40"/>
                  <a:gd name="T60" fmla="*/ 37 w 39"/>
                  <a:gd name="T61" fmla="*/ 17 h 40"/>
                  <a:gd name="T62" fmla="*/ 38 w 39"/>
                  <a:gd name="T63" fmla="*/ 14 h 40"/>
                  <a:gd name="T64" fmla="*/ 36 w 39"/>
                  <a:gd name="T65" fmla="*/ 12 h 40"/>
                  <a:gd name="T66" fmla="*/ 33 w 39"/>
                  <a:gd name="T67" fmla="*/ 10 h 40"/>
                  <a:gd name="T68" fmla="*/ 33 w 39"/>
                  <a:gd name="T69" fmla="*/ 8 h 40"/>
                  <a:gd name="T70" fmla="*/ 33 w 39"/>
                  <a:gd name="T71" fmla="*/ 5 h 40"/>
                  <a:gd name="T72" fmla="*/ 30 w 39"/>
                  <a:gd name="T73" fmla="*/ 5 h 40"/>
                  <a:gd name="T74" fmla="*/ 26 w 39"/>
                  <a:gd name="T75" fmla="*/ 5 h 40"/>
                  <a:gd name="T76" fmla="*/ 26 w 39"/>
                  <a:gd name="T77" fmla="*/ 3 h 40"/>
                  <a:gd name="T78" fmla="*/ 24 w 39"/>
                  <a:gd name="T79" fmla="*/ 0 h 40"/>
                  <a:gd name="T80" fmla="*/ 21 w 39"/>
                  <a:gd name="T81" fmla="*/ 2 h 40"/>
                  <a:gd name="T82" fmla="*/ 18 w 39"/>
                  <a:gd name="T83" fmla="*/ 4 h 40"/>
                  <a:gd name="T84" fmla="*/ 16 w 39"/>
                  <a:gd name="T85" fmla="*/ 2 h 40"/>
                  <a:gd name="T86" fmla="*/ 13 w 39"/>
                  <a:gd name="T87" fmla="*/ 1 h 40"/>
                  <a:gd name="T88" fmla="*/ 11 w 39"/>
                  <a:gd name="T89" fmla="*/ 3 h 40"/>
                  <a:gd name="T90" fmla="*/ 10 w 39"/>
                  <a:gd name="T91" fmla="*/ 6 h 40"/>
                  <a:gd name="T92" fmla="*/ 8 w 39"/>
                  <a:gd name="T93" fmla="*/ 6 h 40"/>
                  <a:gd name="T94" fmla="*/ 5 w 39"/>
                  <a:gd name="T95" fmla="*/ 6 h 40"/>
                  <a:gd name="T96" fmla="*/ 4 w 39"/>
                  <a:gd name="T97" fmla="*/ 10 h 40"/>
                  <a:gd name="T98" fmla="*/ 16 w 39"/>
                  <a:gd name="T99" fmla="*/ 9 h 40"/>
                  <a:gd name="T100" fmla="*/ 30 w 39"/>
                  <a:gd name="T101" fmla="*/ 16 h 40"/>
                  <a:gd name="T102" fmla="*/ 23 w 39"/>
                  <a:gd name="T103" fmla="*/ 31 h 40"/>
                  <a:gd name="T104" fmla="*/ 9 w 39"/>
                  <a:gd name="T105" fmla="*/ 23 h 40"/>
                  <a:gd name="T106" fmla="*/ 16 w 39"/>
                  <a:gd name="T107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" h="40">
                    <a:moveTo>
                      <a:pt x="4" y="10"/>
                    </a:moveTo>
                    <a:cubicBezTo>
                      <a:pt x="5" y="10"/>
                      <a:pt x="5" y="12"/>
                      <a:pt x="5" y="13"/>
                    </a:cubicBezTo>
                    <a:cubicBezTo>
                      <a:pt x="4" y="13"/>
                      <a:pt x="3" y="14"/>
                      <a:pt x="2" y="13"/>
                    </a:cubicBezTo>
                    <a:cubicBezTo>
                      <a:pt x="1" y="13"/>
                      <a:pt x="0" y="14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2" y="19"/>
                      <a:pt x="3" y="20"/>
                      <a:pt x="3" y="21"/>
                    </a:cubicBezTo>
                    <a:cubicBezTo>
                      <a:pt x="3" y="22"/>
                      <a:pt x="3" y="22"/>
                      <a:pt x="2" y="23"/>
                    </a:cubicBezTo>
                    <a:cubicBezTo>
                      <a:pt x="1" y="23"/>
                      <a:pt x="0" y="24"/>
                      <a:pt x="1" y="26"/>
                    </a:cubicBezTo>
                    <a:cubicBezTo>
                      <a:pt x="1" y="27"/>
                      <a:pt x="2" y="28"/>
                      <a:pt x="3" y="28"/>
                    </a:cubicBezTo>
                    <a:cubicBezTo>
                      <a:pt x="4" y="27"/>
                      <a:pt x="5" y="28"/>
                      <a:pt x="5" y="28"/>
                    </a:cubicBezTo>
                    <a:cubicBezTo>
                      <a:pt x="6" y="29"/>
                      <a:pt x="6" y="31"/>
                      <a:pt x="5" y="31"/>
                    </a:cubicBezTo>
                    <a:cubicBezTo>
                      <a:pt x="5" y="32"/>
                      <a:pt x="5" y="34"/>
                      <a:pt x="6" y="35"/>
                    </a:cubicBezTo>
                    <a:cubicBezTo>
                      <a:pt x="7" y="35"/>
                      <a:pt x="9" y="36"/>
                      <a:pt x="9" y="35"/>
                    </a:cubicBezTo>
                    <a:cubicBezTo>
                      <a:pt x="10" y="34"/>
                      <a:pt x="12" y="34"/>
                      <a:pt x="13" y="34"/>
                    </a:cubicBezTo>
                    <a:cubicBezTo>
                      <a:pt x="13" y="35"/>
                      <a:pt x="13" y="36"/>
                      <a:pt x="13" y="37"/>
                    </a:cubicBezTo>
                    <a:cubicBezTo>
                      <a:pt x="13" y="38"/>
                      <a:pt x="14" y="39"/>
                      <a:pt x="15" y="39"/>
                    </a:cubicBezTo>
                    <a:cubicBezTo>
                      <a:pt x="17" y="40"/>
                      <a:pt x="18" y="39"/>
                      <a:pt x="18" y="38"/>
                    </a:cubicBezTo>
                    <a:cubicBezTo>
                      <a:pt x="18" y="37"/>
                      <a:pt x="20" y="36"/>
                      <a:pt x="21" y="36"/>
                    </a:cubicBezTo>
                    <a:cubicBezTo>
                      <a:pt x="21" y="36"/>
                      <a:pt x="22" y="37"/>
                      <a:pt x="22" y="38"/>
                    </a:cubicBezTo>
                    <a:cubicBezTo>
                      <a:pt x="23" y="39"/>
                      <a:pt x="24" y="39"/>
                      <a:pt x="26" y="39"/>
                    </a:cubicBezTo>
                    <a:cubicBezTo>
                      <a:pt x="27" y="38"/>
                      <a:pt x="28" y="37"/>
                      <a:pt x="27" y="36"/>
                    </a:cubicBezTo>
                    <a:cubicBezTo>
                      <a:pt x="27" y="35"/>
                      <a:pt x="28" y="33"/>
                      <a:pt x="29" y="33"/>
                    </a:cubicBezTo>
                    <a:cubicBezTo>
                      <a:pt x="29" y="33"/>
                      <a:pt x="30" y="33"/>
                      <a:pt x="31" y="34"/>
                    </a:cubicBezTo>
                    <a:cubicBezTo>
                      <a:pt x="32" y="34"/>
                      <a:pt x="33" y="34"/>
                      <a:pt x="34" y="33"/>
                    </a:cubicBezTo>
                    <a:cubicBezTo>
                      <a:pt x="35" y="32"/>
                      <a:pt x="35" y="31"/>
                      <a:pt x="35" y="30"/>
                    </a:cubicBezTo>
                    <a:cubicBezTo>
                      <a:pt x="34" y="29"/>
                      <a:pt x="34" y="27"/>
                      <a:pt x="34" y="27"/>
                    </a:cubicBezTo>
                    <a:cubicBezTo>
                      <a:pt x="34" y="26"/>
                      <a:pt x="35" y="26"/>
                      <a:pt x="36" y="26"/>
                    </a:cubicBezTo>
                    <a:cubicBezTo>
                      <a:pt x="38" y="26"/>
                      <a:pt x="39" y="25"/>
                      <a:pt x="39" y="24"/>
                    </a:cubicBezTo>
                    <a:cubicBezTo>
                      <a:pt x="39" y="23"/>
                      <a:pt x="39" y="21"/>
                      <a:pt x="38" y="21"/>
                    </a:cubicBezTo>
                    <a:cubicBezTo>
                      <a:pt x="37" y="21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7" y="17"/>
                    </a:cubicBezTo>
                    <a:cubicBezTo>
                      <a:pt x="38" y="16"/>
                      <a:pt x="39" y="15"/>
                      <a:pt x="38" y="14"/>
                    </a:cubicBezTo>
                    <a:cubicBezTo>
                      <a:pt x="38" y="12"/>
                      <a:pt x="37" y="11"/>
                      <a:pt x="36" y="12"/>
                    </a:cubicBezTo>
                    <a:cubicBezTo>
                      <a:pt x="35" y="12"/>
                      <a:pt x="33" y="11"/>
                      <a:pt x="33" y="10"/>
                    </a:cubicBezTo>
                    <a:cubicBezTo>
                      <a:pt x="32" y="10"/>
                      <a:pt x="33" y="9"/>
                      <a:pt x="33" y="8"/>
                    </a:cubicBezTo>
                    <a:cubicBezTo>
                      <a:pt x="34" y="7"/>
                      <a:pt x="34" y="6"/>
                      <a:pt x="33" y="5"/>
                    </a:cubicBezTo>
                    <a:cubicBezTo>
                      <a:pt x="32" y="4"/>
                      <a:pt x="30" y="4"/>
                      <a:pt x="30" y="5"/>
                    </a:cubicBezTo>
                    <a:cubicBezTo>
                      <a:pt x="29" y="5"/>
                      <a:pt x="27" y="5"/>
                      <a:pt x="26" y="5"/>
                    </a:cubicBezTo>
                    <a:cubicBezTo>
                      <a:pt x="26" y="5"/>
                      <a:pt x="26" y="4"/>
                      <a:pt x="26" y="3"/>
                    </a:cubicBezTo>
                    <a:cubicBezTo>
                      <a:pt x="26" y="2"/>
                      <a:pt x="25" y="1"/>
                      <a:pt x="24" y="0"/>
                    </a:cubicBezTo>
                    <a:cubicBezTo>
                      <a:pt x="22" y="0"/>
                      <a:pt x="21" y="1"/>
                      <a:pt x="21" y="2"/>
                    </a:cubicBezTo>
                    <a:cubicBezTo>
                      <a:pt x="20" y="3"/>
                      <a:pt x="19" y="3"/>
                      <a:pt x="18" y="4"/>
                    </a:cubicBezTo>
                    <a:cubicBezTo>
                      <a:pt x="18" y="4"/>
                      <a:pt x="17" y="3"/>
                      <a:pt x="16" y="2"/>
                    </a:cubicBezTo>
                    <a:cubicBezTo>
                      <a:pt x="16" y="1"/>
                      <a:pt x="15" y="0"/>
                      <a:pt x="13" y="1"/>
                    </a:cubicBezTo>
                    <a:cubicBezTo>
                      <a:pt x="12" y="1"/>
                      <a:pt x="11" y="2"/>
                      <a:pt x="11" y="3"/>
                    </a:cubicBezTo>
                    <a:cubicBezTo>
                      <a:pt x="12" y="4"/>
                      <a:pt x="11" y="6"/>
                      <a:pt x="10" y="6"/>
                    </a:cubicBezTo>
                    <a:cubicBezTo>
                      <a:pt x="10" y="7"/>
                      <a:pt x="9" y="6"/>
                      <a:pt x="8" y="6"/>
                    </a:cubicBez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9"/>
                      <a:pt x="4" y="10"/>
                    </a:cubicBezTo>
                    <a:close/>
                    <a:moveTo>
                      <a:pt x="16" y="9"/>
                    </a:moveTo>
                    <a:cubicBezTo>
                      <a:pt x="22" y="7"/>
                      <a:pt x="28" y="10"/>
                      <a:pt x="30" y="16"/>
                    </a:cubicBezTo>
                    <a:cubicBezTo>
                      <a:pt x="32" y="22"/>
                      <a:pt x="29" y="29"/>
                      <a:pt x="23" y="31"/>
                    </a:cubicBezTo>
                    <a:cubicBezTo>
                      <a:pt x="17" y="33"/>
                      <a:pt x="11" y="29"/>
                      <a:pt x="9" y="23"/>
                    </a:cubicBezTo>
                    <a:cubicBezTo>
                      <a:pt x="7" y="17"/>
                      <a:pt x="10" y="11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3" name="文本框 113"/>
            <p:cNvSpPr txBox="1"/>
            <p:nvPr/>
          </p:nvSpPr>
          <p:spPr>
            <a:xfrm>
              <a:off x="8611365" y="2689549"/>
              <a:ext cx="2228536" cy="448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денежные средства поступающие в бюджет</a:t>
              </a:r>
            </a:p>
          </p:txBody>
        </p:sp>
      </p:grpSp>
      <p:grpSp>
        <p:nvGrpSpPr>
          <p:cNvPr id="67" name="组合 130"/>
          <p:cNvGrpSpPr/>
          <p:nvPr/>
        </p:nvGrpSpPr>
        <p:grpSpPr>
          <a:xfrm>
            <a:off x="4115759" y="2264608"/>
            <a:ext cx="1819397" cy="628916"/>
            <a:chOff x="8565431" y="3732241"/>
            <a:chExt cx="2179649" cy="753718"/>
          </a:xfrm>
        </p:grpSpPr>
        <p:sp>
          <p:nvSpPr>
            <p:cNvPr id="68" name="文本框 122"/>
            <p:cNvSpPr txBox="1"/>
            <p:nvPr/>
          </p:nvSpPr>
          <p:spPr>
            <a:xfrm>
              <a:off x="8896163" y="3741965"/>
              <a:ext cx="1645308" cy="368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Расходы</a:t>
              </a:r>
              <a:r>
                <a:rPr lang="ru-RU" altLang="zh-CN" sz="105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 бюджета</a:t>
              </a:r>
              <a:endPara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69" name="Freeform 18"/>
            <p:cNvSpPr>
              <a:spLocks noEditPoints="1"/>
            </p:cNvSpPr>
            <p:nvPr/>
          </p:nvSpPr>
          <p:spPr bwMode="auto">
            <a:xfrm>
              <a:off x="8565431" y="3732241"/>
              <a:ext cx="303924" cy="226825"/>
            </a:xfrm>
            <a:custGeom>
              <a:avLst/>
              <a:gdLst>
                <a:gd name="T0" fmla="*/ 82 w 112"/>
                <a:gd name="T1" fmla="*/ 53 h 83"/>
                <a:gd name="T2" fmla="*/ 99 w 112"/>
                <a:gd name="T3" fmla="*/ 36 h 83"/>
                <a:gd name="T4" fmla="*/ 104 w 112"/>
                <a:gd name="T5" fmla="*/ 37 h 83"/>
                <a:gd name="T6" fmla="*/ 104 w 112"/>
                <a:gd name="T7" fmla="*/ 24 h 83"/>
                <a:gd name="T8" fmla="*/ 92 w 112"/>
                <a:gd name="T9" fmla="*/ 12 h 83"/>
                <a:gd name="T10" fmla="*/ 49 w 112"/>
                <a:gd name="T11" fmla="*/ 12 h 83"/>
                <a:gd name="T12" fmla="*/ 39 w 112"/>
                <a:gd name="T13" fmla="*/ 0 h 83"/>
                <a:gd name="T14" fmla="*/ 14 w 112"/>
                <a:gd name="T15" fmla="*/ 0 h 83"/>
                <a:gd name="T16" fmla="*/ 2 w 112"/>
                <a:gd name="T17" fmla="*/ 6 h 83"/>
                <a:gd name="T18" fmla="*/ 0 w 112"/>
                <a:gd name="T19" fmla="*/ 13 h 83"/>
                <a:gd name="T20" fmla="*/ 0 w 112"/>
                <a:gd name="T21" fmla="*/ 13 h 83"/>
                <a:gd name="T22" fmla="*/ 0 w 112"/>
                <a:gd name="T23" fmla="*/ 14 h 83"/>
                <a:gd name="T24" fmla="*/ 0 w 112"/>
                <a:gd name="T25" fmla="*/ 16 h 83"/>
                <a:gd name="T26" fmla="*/ 0 w 112"/>
                <a:gd name="T27" fmla="*/ 34 h 83"/>
                <a:gd name="T28" fmla="*/ 0 w 112"/>
                <a:gd name="T29" fmla="*/ 71 h 83"/>
                <a:gd name="T30" fmla="*/ 12 w 112"/>
                <a:gd name="T31" fmla="*/ 83 h 83"/>
                <a:gd name="T32" fmla="*/ 92 w 112"/>
                <a:gd name="T33" fmla="*/ 83 h 83"/>
                <a:gd name="T34" fmla="*/ 104 w 112"/>
                <a:gd name="T35" fmla="*/ 71 h 83"/>
                <a:gd name="T36" fmla="*/ 104 w 112"/>
                <a:gd name="T37" fmla="*/ 69 h 83"/>
                <a:gd name="T38" fmla="*/ 99 w 112"/>
                <a:gd name="T39" fmla="*/ 69 h 83"/>
                <a:gd name="T40" fmla="*/ 82 w 112"/>
                <a:gd name="T41" fmla="*/ 53 h 83"/>
                <a:gd name="T42" fmla="*/ 104 w 112"/>
                <a:gd name="T43" fmla="*/ 40 h 83"/>
                <a:gd name="T44" fmla="*/ 99 w 112"/>
                <a:gd name="T45" fmla="*/ 39 h 83"/>
                <a:gd name="T46" fmla="*/ 85 w 112"/>
                <a:gd name="T47" fmla="*/ 53 h 83"/>
                <a:gd name="T48" fmla="*/ 99 w 112"/>
                <a:gd name="T49" fmla="*/ 66 h 83"/>
                <a:gd name="T50" fmla="*/ 104 w 112"/>
                <a:gd name="T51" fmla="*/ 65 h 83"/>
                <a:gd name="T52" fmla="*/ 112 w 112"/>
                <a:gd name="T53" fmla="*/ 53 h 83"/>
                <a:gd name="T54" fmla="*/ 104 w 112"/>
                <a:gd name="T55" fmla="*/ 40 h 83"/>
                <a:gd name="T56" fmla="*/ 104 w 112"/>
                <a:gd name="T57" fmla="*/ 56 h 83"/>
                <a:gd name="T58" fmla="*/ 99 w 112"/>
                <a:gd name="T59" fmla="*/ 63 h 83"/>
                <a:gd name="T60" fmla="*/ 98 w 112"/>
                <a:gd name="T61" fmla="*/ 64 h 83"/>
                <a:gd name="T62" fmla="*/ 98 w 112"/>
                <a:gd name="T63" fmla="*/ 64 h 83"/>
                <a:gd name="T64" fmla="*/ 97 w 112"/>
                <a:gd name="T65" fmla="*/ 63 h 83"/>
                <a:gd name="T66" fmla="*/ 89 w 112"/>
                <a:gd name="T67" fmla="*/ 53 h 83"/>
                <a:gd name="T68" fmla="*/ 89 w 112"/>
                <a:gd name="T69" fmla="*/ 53 h 83"/>
                <a:gd name="T70" fmla="*/ 93 w 112"/>
                <a:gd name="T71" fmla="*/ 53 h 83"/>
                <a:gd name="T72" fmla="*/ 98 w 112"/>
                <a:gd name="T73" fmla="*/ 59 h 83"/>
                <a:gd name="T74" fmla="*/ 104 w 112"/>
                <a:gd name="T75" fmla="*/ 50 h 83"/>
                <a:gd name="T76" fmla="*/ 107 w 112"/>
                <a:gd name="T77" fmla="*/ 45 h 83"/>
                <a:gd name="T78" fmla="*/ 109 w 112"/>
                <a:gd name="T79" fmla="*/ 45 h 83"/>
                <a:gd name="T80" fmla="*/ 110 w 112"/>
                <a:gd name="T81" fmla="*/ 47 h 83"/>
                <a:gd name="T82" fmla="*/ 104 w 112"/>
                <a:gd name="T8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83">
                  <a:moveTo>
                    <a:pt x="82" y="53"/>
                  </a:moveTo>
                  <a:cubicBezTo>
                    <a:pt x="82" y="44"/>
                    <a:pt x="90" y="36"/>
                    <a:pt x="99" y="36"/>
                  </a:cubicBezTo>
                  <a:cubicBezTo>
                    <a:pt x="100" y="36"/>
                    <a:pt x="102" y="37"/>
                    <a:pt x="104" y="37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7"/>
                    <a:pt x="99" y="12"/>
                    <a:pt x="9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5"/>
                    <a:pt x="43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4" y="2"/>
                    <a:pt x="2" y="6"/>
                  </a:cubicBezTo>
                  <a:cubicBezTo>
                    <a:pt x="1" y="8"/>
                    <a:pt x="0" y="1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8"/>
                    <a:pt x="5" y="83"/>
                    <a:pt x="1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9" y="83"/>
                    <a:pt x="104" y="78"/>
                    <a:pt x="104" y="71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2" y="69"/>
                    <a:pt x="100" y="69"/>
                    <a:pt x="99" y="69"/>
                  </a:cubicBezTo>
                  <a:cubicBezTo>
                    <a:pt x="90" y="69"/>
                    <a:pt x="82" y="62"/>
                    <a:pt x="82" y="53"/>
                  </a:cubicBezTo>
                  <a:close/>
                  <a:moveTo>
                    <a:pt x="104" y="40"/>
                  </a:moveTo>
                  <a:cubicBezTo>
                    <a:pt x="102" y="40"/>
                    <a:pt x="101" y="39"/>
                    <a:pt x="99" y="39"/>
                  </a:cubicBezTo>
                  <a:cubicBezTo>
                    <a:pt x="91" y="39"/>
                    <a:pt x="85" y="45"/>
                    <a:pt x="85" y="53"/>
                  </a:cubicBezTo>
                  <a:cubicBezTo>
                    <a:pt x="85" y="60"/>
                    <a:pt x="91" y="66"/>
                    <a:pt x="99" y="66"/>
                  </a:cubicBezTo>
                  <a:cubicBezTo>
                    <a:pt x="101" y="66"/>
                    <a:pt x="102" y="66"/>
                    <a:pt x="104" y="65"/>
                  </a:cubicBezTo>
                  <a:cubicBezTo>
                    <a:pt x="109" y="63"/>
                    <a:pt x="112" y="59"/>
                    <a:pt x="112" y="53"/>
                  </a:cubicBezTo>
                  <a:cubicBezTo>
                    <a:pt x="112" y="47"/>
                    <a:pt x="109" y="42"/>
                    <a:pt x="104" y="40"/>
                  </a:cubicBezTo>
                  <a:close/>
                  <a:moveTo>
                    <a:pt x="104" y="56"/>
                  </a:move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7" y="64"/>
                    <a:pt x="97" y="63"/>
                    <a:pt x="97" y="6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4"/>
                    <a:pt x="108" y="44"/>
                    <a:pt x="109" y="45"/>
                  </a:cubicBezTo>
                  <a:cubicBezTo>
                    <a:pt x="110" y="45"/>
                    <a:pt x="110" y="46"/>
                    <a:pt x="110" y="47"/>
                  </a:cubicBezTo>
                  <a:lnTo>
                    <a:pt x="104" y="56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prstClr val="black"/>
                </a:solidFill>
              </a:endParaRPr>
            </a:p>
          </p:txBody>
        </p:sp>
        <p:sp>
          <p:nvSpPr>
            <p:cNvPr id="70" name="文本框 113"/>
            <p:cNvSpPr txBox="1"/>
            <p:nvPr/>
          </p:nvSpPr>
          <p:spPr>
            <a:xfrm>
              <a:off x="8588555" y="4037190"/>
              <a:ext cx="2156525" cy="448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денежные средства, выплачиваемое из бюджета</a:t>
              </a:r>
            </a:p>
          </p:txBody>
        </p:sp>
      </p:grpSp>
      <p:grpSp>
        <p:nvGrpSpPr>
          <p:cNvPr id="77" name="组合 101"/>
          <p:cNvGrpSpPr/>
          <p:nvPr/>
        </p:nvGrpSpPr>
        <p:grpSpPr>
          <a:xfrm flipV="1">
            <a:off x="2850158" y="5261839"/>
            <a:ext cx="1257890" cy="290586"/>
            <a:chOff x="5415884" y="5007622"/>
            <a:chExt cx="1648950" cy="353770"/>
          </a:xfrm>
        </p:grpSpPr>
        <p:sp>
          <p:nvSpPr>
            <p:cNvPr id="78" name="任意多边形 102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79" name="椭圆 103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组合 36"/>
          <p:cNvGrpSpPr/>
          <p:nvPr/>
        </p:nvGrpSpPr>
        <p:grpSpPr>
          <a:xfrm>
            <a:off x="1913413" y="3695263"/>
            <a:ext cx="1100144" cy="881819"/>
            <a:chOff x="4261497" y="2549981"/>
            <a:chExt cx="1010966" cy="843565"/>
          </a:xfrm>
        </p:grpSpPr>
        <p:sp>
          <p:nvSpPr>
            <p:cNvPr id="81" name="六边形 37"/>
            <p:cNvSpPr/>
            <p:nvPr/>
          </p:nvSpPr>
          <p:spPr>
            <a:xfrm>
              <a:off x="4271929" y="2549981"/>
              <a:ext cx="978537" cy="843565"/>
            </a:xfrm>
            <a:prstGeom prst="hexagon">
              <a:avLst/>
            </a:prstGeom>
            <a:solidFill>
              <a:srgbClr val="01ACBE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82" name="文本框 1"/>
            <p:cNvSpPr txBox="1"/>
            <p:nvPr/>
          </p:nvSpPr>
          <p:spPr>
            <a:xfrm>
              <a:off x="4261497" y="2812130"/>
              <a:ext cx="1010966" cy="382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0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Межбюджетные трансферты</a:t>
              </a:r>
              <a:endParaRPr lang="zh-CN" altLang="en-US" sz="16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86" name="组合 104"/>
          <p:cNvGrpSpPr/>
          <p:nvPr/>
        </p:nvGrpSpPr>
        <p:grpSpPr>
          <a:xfrm flipH="1" flipV="1">
            <a:off x="7980985" y="2659509"/>
            <a:ext cx="1144819" cy="289545"/>
            <a:chOff x="5415884" y="5007622"/>
            <a:chExt cx="1648950" cy="353770"/>
          </a:xfrm>
        </p:grpSpPr>
        <p:sp>
          <p:nvSpPr>
            <p:cNvPr id="87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88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89" name="组合 104"/>
          <p:cNvGrpSpPr/>
          <p:nvPr/>
        </p:nvGrpSpPr>
        <p:grpSpPr>
          <a:xfrm flipH="1" flipV="1">
            <a:off x="7972957" y="3859751"/>
            <a:ext cx="1144819" cy="289545"/>
            <a:chOff x="5415884" y="5007622"/>
            <a:chExt cx="1648950" cy="353770"/>
          </a:xfrm>
        </p:grpSpPr>
        <p:sp>
          <p:nvSpPr>
            <p:cNvPr id="90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91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92" name="组合 117"/>
          <p:cNvGrpSpPr/>
          <p:nvPr/>
        </p:nvGrpSpPr>
        <p:grpSpPr>
          <a:xfrm>
            <a:off x="6055212" y="833945"/>
            <a:ext cx="2673485" cy="1860871"/>
            <a:chOff x="1811458" y="4255072"/>
            <a:chExt cx="3008730" cy="2230137"/>
          </a:xfrm>
        </p:grpSpPr>
        <p:grpSp>
          <p:nvGrpSpPr>
            <p:cNvPr id="93" name="组合 118"/>
            <p:cNvGrpSpPr/>
            <p:nvPr/>
          </p:nvGrpSpPr>
          <p:grpSpPr>
            <a:xfrm>
              <a:off x="1811458" y="4272160"/>
              <a:ext cx="270029" cy="304740"/>
              <a:chOff x="10815653" y="1174747"/>
              <a:chExt cx="728662" cy="822328"/>
            </a:xfrm>
            <a:solidFill>
              <a:srgbClr val="00AF92"/>
            </a:solidFill>
          </p:grpSpPr>
          <p:sp>
            <p:nvSpPr>
              <p:cNvPr id="96" name="Freeform 33"/>
              <p:cNvSpPr>
                <a:spLocks noEditPoints="1"/>
              </p:cNvSpPr>
              <p:nvPr/>
            </p:nvSpPr>
            <p:spPr bwMode="auto">
              <a:xfrm>
                <a:off x="10815653" y="1174747"/>
                <a:ext cx="728662" cy="822328"/>
              </a:xfrm>
              <a:custGeom>
                <a:avLst/>
                <a:gdLst>
                  <a:gd name="T0" fmla="*/ 103 w 194"/>
                  <a:gd name="T1" fmla="*/ 26 h 219"/>
                  <a:gd name="T2" fmla="*/ 103 w 194"/>
                  <a:gd name="T3" fmla="*/ 18 h 219"/>
                  <a:gd name="T4" fmla="*/ 120 w 194"/>
                  <a:gd name="T5" fmla="*/ 18 h 219"/>
                  <a:gd name="T6" fmla="*/ 120 w 194"/>
                  <a:gd name="T7" fmla="*/ 0 h 219"/>
                  <a:gd name="T8" fmla="*/ 74 w 194"/>
                  <a:gd name="T9" fmla="*/ 0 h 219"/>
                  <a:gd name="T10" fmla="*/ 74 w 194"/>
                  <a:gd name="T11" fmla="*/ 18 h 219"/>
                  <a:gd name="T12" fmla="*/ 91 w 194"/>
                  <a:gd name="T13" fmla="*/ 18 h 219"/>
                  <a:gd name="T14" fmla="*/ 91 w 194"/>
                  <a:gd name="T15" fmla="*/ 26 h 219"/>
                  <a:gd name="T16" fmla="*/ 0 w 194"/>
                  <a:gd name="T17" fmla="*/ 122 h 219"/>
                  <a:gd name="T18" fmla="*/ 97 w 194"/>
                  <a:gd name="T19" fmla="*/ 219 h 219"/>
                  <a:gd name="T20" fmla="*/ 194 w 194"/>
                  <a:gd name="T21" fmla="*/ 122 h 219"/>
                  <a:gd name="T22" fmla="*/ 103 w 194"/>
                  <a:gd name="T23" fmla="*/ 26 h 219"/>
                  <a:gd name="T24" fmla="*/ 158 w 194"/>
                  <a:gd name="T25" fmla="*/ 180 h 219"/>
                  <a:gd name="T26" fmla="*/ 145 w 194"/>
                  <a:gd name="T27" fmla="*/ 167 h 219"/>
                  <a:gd name="T28" fmla="*/ 142 w 194"/>
                  <a:gd name="T29" fmla="*/ 171 h 219"/>
                  <a:gd name="T30" fmla="*/ 154 w 194"/>
                  <a:gd name="T31" fmla="*/ 183 h 219"/>
                  <a:gd name="T32" fmla="*/ 100 w 194"/>
                  <a:gd name="T33" fmla="*/ 206 h 219"/>
                  <a:gd name="T34" fmla="*/ 100 w 194"/>
                  <a:gd name="T35" fmla="*/ 188 h 219"/>
                  <a:gd name="T36" fmla="*/ 95 w 194"/>
                  <a:gd name="T37" fmla="*/ 188 h 219"/>
                  <a:gd name="T38" fmla="*/ 95 w 194"/>
                  <a:gd name="T39" fmla="*/ 206 h 219"/>
                  <a:gd name="T40" fmla="*/ 40 w 194"/>
                  <a:gd name="T41" fmla="*/ 183 h 219"/>
                  <a:gd name="T42" fmla="*/ 52 w 194"/>
                  <a:gd name="T43" fmla="*/ 171 h 219"/>
                  <a:gd name="T44" fmla="*/ 49 w 194"/>
                  <a:gd name="T45" fmla="*/ 167 h 219"/>
                  <a:gd name="T46" fmla="*/ 36 w 194"/>
                  <a:gd name="T47" fmla="*/ 180 h 219"/>
                  <a:gd name="T48" fmla="*/ 14 w 194"/>
                  <a:gd name="T49" fmla="*/ 125 h 219"/>
                  <a:gd name="T50" fmla="*/ 31 w 194"/>
                  <a:gd name="T51" fmla="*/ 125 h 219"/>
                  <a:gd name="T52" fmla="*/ 31 w 194"/>
                  <a:gd name="T53" fmla="*/ 120 h 219"/>
                  <a:gd name="T54" fmla="*/ 14 w 194"/>
                  <a:gd name="T55" fmla="*/ 120 h 219"/>
                  <a:gd name="T56" fmla="*/ 36 w 194"/>
                  <a:gd name="T57" fmla="*/ 65 h 219"/>
                  <a:gd name="T58" fmla="*/ 49 w 194"/>
                  <a:gd name="T59" fmla="*/ 78 h 219"/>
                  <a:gd name="T60" fmla="*/ 52 w 194"/>
                  <a:gd name="T61" fmla="*/ 74 h 219"/>
                  <a:gd name="T62" fmla="*/ 40 w 194"/>
                  <a:gd name="T63" fmla="*/ 62 h 219"/>
                  <a:gd name="T64" fmla="*/ 95 w 194"/>
                  <a:gd name="T65" fmla="*/ 39 h 219"/>
                  <a:gd name="T66" fmla="*/ 95 w 194"/>
                  <a:gd name="T67" fmla="*/ 56 h 219"/>
                  <a:gd name="T68" fmla="*/ 100 w 194"/>
                  <a:gd name="T69" fmla="*/ 56 h 219"/>
                  <a:gd name="T70" fmla="*/ 100 w 194"/>
                  <a:gd name="T71" fmla="*/ 39 h 219"/>
                  <a:gd name="T72" fmla="*/ 154 w 194"/>
                  <a:gd name="T73" fmla="*/ 62 h 219"/>
                  <a:gd name="T74" fmla="*/ 142 w 194"/>
                  <a:gd name="T75" fmla="*/ 74 h 219"/>
                  <a:gd name="T76" fmla="*/ 145 w 194"/>
                  <a:gd name="T77" fmla="*/ 78 h 219"/>
                  <a:gd name="T78" fmla="*/ 158 w 194"/>
                  <a:gd name="T79" fmla="*/ 65 h 219"/>
                  <a:gd name="T80" fmla="*/ 180 w 194"/>
                  <a:gd name="T81" fmla="*/ 120 h 219"/>
                  <a:gd name="T82" fmla="*/ 163 w 194"/>
                  <a:gd name="T83" fmla="*/ 120 h 219"/>
                  <a:gd name="T84" fmla="*/ 163 w 194"/>
                  <a:gd name="T85" fmla="*/ 125 h 219"/>
                  <a:gd name="T86" fmla="*/ 180 w 194"/>
                  <a:gd name="T87" fmla="*/ 125 h 219"/>
                  <a:gd name="T88" fmla="*/ 158 w 194"/>
                  <a:gd name="T89" fmla="*/ 18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219">
                    <a:moveTo>
                      <a:pt x="103" y="26"/>
                    </a:moveTo>
                    <a:cubicBezTo>
                      <a:pt x="103" y="18"/>
                      <a:pt x="103" y="18"/>
                      <a:pt x="103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41" y="29"/>
                      <a:pt x="0" y="71"/>
                      <a:pt x="0" y="122"/>
                    </a:cubicBezTo>
                    <a:cubicBezTo>
                      <a:pt x="0" y="176"/>
                      <a:pt x="44" y="219"/>
                      <a:pt x="97" y="219"/>
                    </a:cubicBezTo>
                    <a:cubicBezTo>
                      <a:pt x="150" y="219"/>
                      <a:pt x="194" y="176"/>
                      <a:pt x="194" y="122"/>
                    </a:cubicBezTo>
                    <a:cubicBezTo>
                      <a:pt x="194" y="71"/>
                      <a:pt x="154" y="29"/>
                      <a:pt x="103" y="26"/>
                    </a:cubicBezTo>
                    <a:close/>
                    <a:moveTo>
                      <a:pt x="158" y="180"/>
                    </a:move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2" y="171"/>
                      <a:pt x="142" y="171"/>
                      <a:pt x="142" y="171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140" y="197"/>
                      <a:pt x="121" y="205"/>
                      <a:pt x="100" y="206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95" y="188"/>
                      <a:pt x="95" y="188"/>
                      <a:pt x="95" y="188"/>
                    </a:cubicBezTo>
                    <a:cubicBezTo>
                      <a:pt x="95" y="206"/>
                      <a:pt x="95" y="206"/>
                      <a:pt x="95" y="206"/>
                    </a:cubicBezTo>
                    <a:cubicBezTo>
                      <a:pt x="73" y="205"/>
                      <a:pt x="54" y="197"/>
                      <a:pt x="40" y="183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49" y="167"/>
                      <a:pt x="49" y="167"/>
                      <a:pt x="49" y="167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23" y="165"/>
                      <a:pt x="14" y="146"/>
                      <a:pt x="14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99"/>
                      <a:pt x="23" y="80"/>
                      <a:pt x="36" y="65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54" y="48"/>
                      <a:pt x="73" y="40"/>
                      <a:pt x="95" y="39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100" y="56"/>
                      <a:pt x="100" y="56"/>
                      <a:pt x="100" y="56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21" y="40"/>
                      <a:pt x="140" y="48"/>
                      <a:pt x="154" y="62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71" y="80"/>
                      <a:pt x="180" y="99"/>
                      <a:pt x="180" y="120"/>
                    </a:cubicBezTo>
                    <a:cubicBezTo>
                      <a:pt x="163" y="120"/>
                      <a:pt x="163" y="120"/>
                      <a:pt x="163" y="120"/>
                    </a:cubicBezTo>
                    <a:cubicBezTo>
                      <a:pt x="163" y="125"/>
                      <a:pt x="163" y="125"/>
                      <a:pt x="163" y="125"/>
                    </a:cubicBezTo>
                    <a:cubicBezTo>
                      <a:pt x="180" y="125"/>
                      <a:pt x="180" y="125"/>
                      <a:pt x="180" y="125"/>
                    </a:cubicBezTo>
                    <a:cubicBezTo>
                      <a:pt x="180" y="146"/>
                      <a:pt x="171" y="165"/>
                      <a:pt x="158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34"/>
              <p:cNvSpPr>
                <a:spLocks/>
              </p:cNvSpPr>
              <p:nvPr/>
            </p:nvSpPr>
            <p:spPr bwMode="auto">
              <a:xfrm>
                <a:off x="11153772" y="1404939"/>
                <a:ext cx="160339" cy="273051"/>
              </a:xfrm>
              <a:custGeom>
                <a:avLst/>
                <a:gdLst>
                  <a:gd name="T0" fmla="*/ 101 w 101"/>
                  <a:gd name="T1" fmla="*/ 66 h 172"/>
                  <a:gd name="T2" fmla="*/ 94 w 101"/>
                  <a:gd name="T3" fmla="*/ 59 h 172"/>
                  <a:gd name="T4" fmla="*/ 21 w 101"/>
                  <a:gd name="T5" fmla="*/ 132 h 172"/>
                  <a:gd name="T6" fmla="*/ 21 w 101"/>
                  <a:gd name="T7" fmla="*/ 0 h 172"/>
                  <a:gd name="T8" fmla="*/ 11 w 101"/>
                  <a:gd name="T9" fmla="*/ 0 h 172"/>
                  <a:gd name="T10" fmla="*/ 11 w 101"/>
                  <a:gd name="T11" fmla="*/ 141 h 172"/>
                  <a:gd name="T12" fmla="*/ 0 w 101"/>
                  <a:gd name="T13" fmla="*/ 153 h 172"/>
                  <a:gd name="T14" fmla="*/ 7 w 101"/>
                  <a:gd name="T15" fmla="*/ 163 h 172"/>
                  <a:gd name="T16" fmla="*/ 11 w 101"/>
                  <a:gd name="T17" fmla="*/ 158 h 172"/>
                  <a:gd name="T18" fmla="*/ 11 w 101"/>
                  <a:gd name="T19" fmla="*/ 172 h 172"/>
                  <a:gd name="T20" fmla="*/ 21 w 101"/>
                  <a:gd name="T21" fmla="*/ 172 h 172"/>
                  <a:gd name="T22" fmla="*/ 21 w 101"/>
                  <a:gd name="T23" fmla="*/ 146 h 172"/>
                  <a:gd name="T24" fmla="*/ 101 w 101"/>
                  <a:gd name="T25" fmla="*/ 6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2">
                    <a:moveTo>
                      <a:pt x="101" y="66"/>
                    </a:moveTo>
                    <a:lnTo>
                      <a:pt x="94" y="59"/>
                    </a:lnTo>
                    <a:lnTo>
                      <a:pt x="21" y="132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11" y="141"/>
                    </a:lnTo>
                    <a:lnTo>
                      <a:pt x="0" y="153"/>
                    </a:lnTo>
                    <a:lnTo>
                      <a:pt x="7" y="163"/>
                    </a:lnTo>
                    <a:lnTo>
                      <a:pt x="11" y="158"/>
                    </a:lnTo>
                    <a:lnTo>
                      <a:pt x="11" y="172"/>
                    </a:lnTo>
                    <a:lnTo>
                      <a:pt x="21" y="172"/>
                    </a:lnTo>
                    <a:lnTo>
                      <a:pt x="21" y="146"/>
                    </a:lnTo>
                    <a:lnTo>
                      <a:pt x="10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4" name="文本框 154"/>
            <p:cNvSpPr txBox="1"/>
            <p:nvPr/>
          </p:nvSpPr>
          <p:spPr>
            <a:xfrm>
              <a:off x="2099857" y="4255072"/>
              <a:ext cx="2511987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Бюджетный процесс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95" name="文本框 113"/>
            <p:cNvSpPr txBox="1"/>
            <p:nvPr/>
          </p:nvSpPr>
          <p:spPr>
            <a:xfrm>
              <a:off x="1847084" y="4514931"/>
              <a:ext cx="2973104" cy="1970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регламентируемая законодательством деятельность органов исполнительной власти, по составлению и рассмотрению проектов бюджета, утверждению и исполнению бюджетов, контролю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  <a:p>
              <a:pPr>
                <a:lnSpc>
                  <a:spcPts val="1125"/>
                </a:lnSpc>
              </a:pPr>
              <a:endParaRPr lang="ru-RU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98" name="组合 134"/>
          <p:cNvGrpSpPr/>
          <p:nvPr/>
        </p:nvGrpSpPr>
        <p:grpSpPr>
          <a:xfrm>
            <a:off x="4064867" y="4898270"/>
            <a:ext cx="2093671" cy="1122854"/>
            <a:chOff x="8582484" y="4934772"/>
            <a:chExt cx="2508234" cy="1345667"/>
          </a:xfrm>
        </p:grpSpPr>
        <p:sp>
          <p:nvSpPr>
            <p:cNvPr id="99" name="文本框 127"/>
            <p:cNvSpPr txBox="1"/>
            <p:nvPr/>
          </p:nvSpPr>
          <p:spPr>
            <a:xfrm>
              <a:off x="8819477" y="4934772"/>
              <a:ext cx="2042023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Бюджетная система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grpSp>
          <p:nvGrpSpPr>
            <p:cNvPr id="100" name="Group 4"/>
            <p:cNvGrpSpPr>
              <a:grpSpLocks noChangeAspect="1"/>
            </p:cNvGrpSpPr>
            <p:nvPr/>
          </p:nvGrpSpPr>
          <p:grpSpPr bwMode="auto">
            <a:xfrm>
              <a:off x="8582484" y="4979543"/>
              <a:ext cx="215855" cy="316960"/>
              <a:chOff x="3540" y="531"/>
              <a:chExt cx="348" cy="511"/>
            </a:xfrm>
            <a:solidFill>
              <a:srgbClr val="C65885"/>
            </a:solidFill>
          </p:grpSpPr>
          <p:sp>
            <p:nvSpPr>
              <p:cNvPr id="102" name="Freeform 5"/>
              <p:cNvSpPr>
                <a:spLocks/>
              </p:cNvSpPr>
              <p:nvPr/>
            </p:nvSpPr>
            <p:spPr bwMode="auto">
              <a:xfrm>
                <a:off x="3540" y="801"/>
                <a:ext cx="348" cy="241"/>
              </a:xfrm>
              <a:custGeom>
                <a:avLst/>
                <a:gdLst>
                  <a:gd name="T0" fmla="*/ 78 w 97"/>
                  <a:gd name="T1" fmla="*/ 0 h 68"/>
                  <a:gd name="T2" fmla="*/ 70 w 97"/>
                  <a:gd name="T3" fmla="*/ 20 h 68"/>
                  <a:gd name="T4" fmla="*/ 49 w 97"/>
                  <a:gd name="T5" fmla="*/ 66 h 68"/>
                  <a:gd name="T6" fmla="*/ 29 w 97"/>
                  <a:gd name="T7" fmla="*/ 20 h 68"/>
                  <a:gd name="T8" fmla="*/ 20 w 97"/>
                  <a:gd name="T9" fmla="*/ 0 h 68"/>
                  <a:gd name="T10" fmla="*/ 0 w 97"/>
                  <a:gd name="T11" fmla="*/ 39 h 68"/>
                  <a:gd name="T12" fmla="*/ 0 w 97"/>
                  <a:gd name="T13" fmla="*/ 50 h 68"/>
                  <a:gd name="T14" fmla="*/ 49 w 97"/>
                  <a:gd name="T15" fmla="*/ 68 h 68"/>
                  <a:gd name="T16" fmla="*/ 97 w 97"/>
                  <a:gd name="T17" fmla="*/ 50 h 68"/>
                  <a:gd name="T18" fmla="*/ 97 w 97"/>
                  <a:gd name="T19" fmla="*/ 39 h 68"/>
                  <a:gd name="T20" fmla="*/ 78 w 97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68">
                    <a:moveTo>
                      <a:pt x="78" y="0"/>
                    </a:moveTo>
                    <a:cubicBezTo>
                      <a:pt x="70" y="20"/>
                      <a:pt x="70" y="20"/>
                      <a:pt x="70" y="20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8" y="8"/>
                      <a:pt x="0" y="23"/>
                      <a:pt x="0" y="3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3" y="61"/>
                      <a:pt x="30" y="68"/>
                      <a:pt x="49" y="68"/>
                    </a:cubicBezTo>
                    <a:cubicBezTo>
                      <a:pt x="67" y="68"/>
                      <a:pt x="84" y="61"/>
                      <a:pt x="97" y="50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23"/>
                      <a:pt x="90" y="9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6"/>
              <p:cNvSpPr>
                <a:spLocks/>
              </p:cNvSpPr>
              <p:nvPr/>
            </p:nvSpPr>
            <p:spPr bwMode="auto">
              <a:xfrm>
                <a:off x="3687" y="833"/>
                <a:ext cx="58" cy="156"/>
              </a:xfrm>
              <a:custGeom>
                <a:avLst/>
                <a:gdLst>
                  <a:gd name="T0" fmla="*/ 0 w 16"/>
                  <a:gd name="T1" fmla="*/ 0 h 44"/>
                  <a:gd name="T2" fmla="*/ 3 w 16"/>
                  <a:gd name="T3" fmla="*/ 7 h 44"/>
                  <a:gd name="T4" fmla="*/ 0 w 16"/>
                  <a:gd name="T5" fmla="*/ 36 h 44"/>
                  <a:gd name="T6" fmla="*/ 8 w 16"/>
                  <a:gd name="T7" fmla="*/ 44 h 44"/>
                  <a:gd name="T8" fmla="*/ 15 w 16"/>
                  <a:gd name="T9" fmla="*/ 36 h 44"/>
                  <a:gd name="T10" fmla="*/ 12 w 16"/>
                  <a:gd name="T11" fmla="*/ 7 h 44"/>
                  <a:gd name="T12" fmla="*/ 16 w 16"/>
                  <a:gd name="T13" fmla="*/ 0 h 44"/>
                  <a:gd name="T14" fmla="*/ 8 w 16"/>
                  <a:gd name="T15" fmla="*/ 1 h 44"/>
                  <a:gd name="T16" fmla="*/ 0 w 16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4">
                    <a:moveTo>
                      <a:pt x="0" y="0"/>
                    </a:moveTo>
                    <a:cubicBezTo>
                      <a:pt x="0" y="3"/>
                      <a:pt x="1" y="5"/>
                      <a:pt x="3" y="7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5"/>
                      <a:pt x="15" y="3"/>
                      <a:pt x="16" y="0"/>
                    </a:cubicBezTo>
                    <a:cubicBezTo>
                      <a:pt x="13" y="1"/>
                      <a:pt x="10" y="1"/>
                      <a:pt x="8" y="1"/>
                    </a:cubicBezTo>
                    <a:cubicBezTo>
                      <a:pt x="5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7"/>
              <p:cNvSpPr>
                <a:spLocks/>
              </p:cNvSpPr>
              <p:nvPr/>
            </p:nvSpPr>
            <p:spPr bwMode="auto">
              <a:xfrm>
                <a:off x="3609" y="652"/>
                <a:ext cx="215" cy="181"/>
              </a:xfrm>
              <a:custGeom>
                <a:avLst/>
                <a:gdLst>
                  <a:gd name="T0" fmla="*/ 30 w 60"/>
                  <a:gd name="T1" fmla="*/ 5 h 51"/>
                  <a:gd name="T2" fmla="*/ 13 w 60"/>
                  <a:gd name="T3" fmla="*/ 0 h 51"/>
                  <a:gd name="T4" fmla="*/ 1 w 60"/>
                  <a:gd name="T5" fmla="*/ 0 h 51"/>
                  <a:gd name="T6" fmla="*/ 0 w 60"/>
                  <a:gd name="T7" fmla="*/ 0 h 51"/>
                  <a:gd name="T8" fmla="*/ 0 w 60"/>
                  <a:gd name="T9" fmla="*/ 6 h 51"/>
                  <a:gd name="T10" fmla="*/ 0 w 60"/>
                  <a:gd name="T11" fmla="*/ 24 h 51"/>
                  <a:gd name="T12" fmla="*/ 22 w 60"/>
                  <a:gd name="T13" fmla="*/ 50 h 51"/>
                  <a:gd name="T14" fmla="*/ 30 w 60"/>
                  <a:gd name="T15" fmla="*/ 51 h 51"/>
                  <a:gd name="T16" fmla="*/ 38 w 60"/>
                  <a:gd name="T17" fmla="*/ 50 h 51"/>
                  <a:gd name="T18" fmla="*/ 60 w 60"/>
                  <a:gd name="T19" fmla="*/ 24 h 51"/>
                  <a:gd name="T20" fmla="*/ 60 w 60"/>
                  <a:gd name="T21" fmla="*/ 6 h 51"/>
                  <a:gd name="T22" fmla="*/ 59 w 60"/>
                  <a:gd name="T23" fmla="*/ 0 h 51"/>
                  <a:gd name="T24" fmla="*/ 47 w 60"/>
                  <a:gd name="T25" fmla="*/ 0 h 51"/>
                  <a:gd name="T26" fmla="*/ 30 w 60"/>
                  <a:gd name="T27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51">
                    <a:moveTo>
                      <a:pt x="30" y="5"/>
                    </a:moveTo>
                    <a:cubicBezTo>
                      <a:pt x="22" y="5"/>
                      <a:pt x="15" y="3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6"/>
                      <a:pt x="9" y="47"/>
                      <a:pt x="22" y="50"/>
                    </a:cubicBezTo>
                    <a:cubicBezTo>
                      <a:pt x="24" y="51"/>
                      <a:pt x="27" y="51"/>
                      <a:pt x="30" y="51"/>
                    </a:cubicBezTo>
                    <a:cubicBezTo>
                      <a:pt x="32" y="51"/>
                      <a:pt x="35" y="51"/>
                      <a:pt x="38" y="50"/>
                    </a:cubicBezTo>
                    <a:cubicBezTo>
                      <a:pt x="50" y="47"/>
                      <a:pt x="60" y="36"/>
                      <a:pt x="60" y="24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4"/>
                      <a:pt x="59" y="2"/>
                      <a:pt x="59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3"/>
                      <a:pt x="38" y="5"/>
                      <a:pt x="3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8"/>
              <p:cNvSpPr>
                <a:spLocks noEditPoints="1"/>
              </p:cNvSpPr>
              <p:nvPr/>
            </p:nvSpPr>
            <p:spPr bwMode="auto">
              <a:xfrm>
                <a:off x="3598" y="531"/>
                <a:ext cx="240" cy="128"/>
              </a:xfrm>
              <a:custGeom>
                <a:avLst/>
                <a:gdLst>
                  <a:gd name="T0" fmla="*/ 33 w 67"/>
                  <a:gd name="T1" fmla="*/ 0 h 36"/>
                  <a:gd name="T2" fmla="*/ 0 w 67"/>
                  <a:gd name="T3" fmla="*/ 31 h 36"/>
                  <a:gd name="T4" fmla="*/ 4 w 67"/>
                  <a:gd name="T5" fmla="*/ 31 h 36"/>
                  <a:gd name="T6" fmla="*/ 4 w 67"/>
                  <a:gd name="T7" fmla="*/ 31 h 36"/>
                  <a:gd name="T8" fmla="*/ 16 w 67"/>
                  <a:gd name="T9" fmla="*/ 31 h 36"/>
                  <a:gd name="T10" fmla="*/ 33 w 67"/>
                  <a:gd name="T11" fmla="*/ 36 h 36"/>
                  <a:gd name="T12" fmla="*/ 51 w 67"/>
                  <a:gd name="T13" fmla="*/ 31 h 36"/>
                  <a:gd name="T14" fmla="*/ 62 w 67"/>
                  <a:gd name="T15" fmla="*/ 31 h 36"/>
                  <a:gd name="T16" fmla="*/ 64 w 67"/>
                  <a:gd name="T17" fmla="*/ 31 h 36"/>
                  <a:gd name="T18" fmla="*/ 67 w 67"/>
                  <a:gd name="T19" fmla="*/ 31 h 36"/>
                  <a:gd name="T20" fmla="*/ 33 w 67"/>
                  <a:gd name="T21" fmla="*/ 0 h 36"/>
                  <a:gd name="T22" fmla="*/ 33 w 67"/>
                  <a:gd name="T23" fmla="*/ 26 h 36"/>
                  <a:gd name="T24" fmla="*/ 27 w 67"/>
                  <a:gd name="T25" fmla="*/ 20 h 36"/>
                  <a:gd name="T26" fmla="*/ 33 w 67"/>
                  <a:gd name="T27" fmla="*/ 14 h 36"/>
                  <a:gd name="T28" fmla="*/ 40 w 67"/>
                  <a:gd name="T29" fmla="*/ 20 h 36"/>
                  <a:gd name="T30" fmla="*/ 33 w 67"/>
                  <a:gd name="T31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" h="36">
                    <a:moveTo>
                      <a:pt x="33" y="0"/>
                    </a:moveTo>
                    <a:cubicBezTo>
                      <a:pt x="15" y="0"/>
                      <a:pt x="1" y="14"/>
                      <a:pt x="0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8" y="34"/>
                      <a:pt x="25" y="36"/>
                      <a:pt x="33" y="36"/>
                    </a:cubicBezTo>
                    <a:cubicBezTo>
                      <a:pt x="42" y="36"/>
                      <a:pt x="49" y="34"/>
                      <a:pt x="51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6" y="14"/>
                      <a:pt x="51" y="0"/>
                      <a:pt x="33" y="0"/>
                    </a:cubicBezTo>
                    <a:close/>
                    <a:moveTo>
                      <a:pt x="33" y="26"/>
                    </a:moveTo>
                    <a:cubicBezTo>
                      <a:pt x="30" y="26"/>
                      <a:pt x="27" y="24"/>
                      <a:pt x="27" y="20"/>
                    </a:cubicBezTo>
                    <a:cubicBezTo>
                      <a:pt x="27" y="17"/>
                      <a:pt x="30" y="14"/>
                      <a:pt x="33" y="14"/>
                    </a:cubicBezTo>
                    <a:cubicBezTo>
                      <a:pt x="37" y="14"/>
                      <a:pt x="40" y="17"/>
                      <a:pt x="40" y="20"/>
                    </a:cubicBezTo>
                    <a:cubicBezTo>
                      <a:pt x="40" y="24"/>
                      <a:pt x="37" y="26"/>
                      <a:pt x="3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1" name="文本框 113"/>
            <p:cNvSpPr txBox="1"/>
            <p:nvPr/>
          </p:nvSpPr>
          <p:spPr>
            <a:xfrm>
              <a:off x="8632127" y="5324503"/>
              <a:ext cx="2458591" cy="95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совокупность федерального бюджета, бюджетов субъектов РФ, местных бюджетов и бюджетов государственных внебюджетных фондов</a:t>
              </a:r>
              <a:r>
                <a:rPr lang="ru-RU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.</a:t>
              </a:r>
            </a:p>
          </p:txBody>
        </p:sp>
      </p:grpSp>
      <p:grpSp>
        <p:nvGrpSpPr>
          <p:cNvPr id="106" name="组合 104"/>
          <p:cNvGrpSpPr/>
          <p:nvPr/>
        </p:nvGrpSpPr>
        <p:grpSpPr>
          <a:xfrm flipH="1" flipV="1">
            <a:off x="8088421" y="5256847"/>
            <a:ext cx="1478545" cy="289545"/>
            <a:chOff x="5415884" y="5007622"/>
            <a:chExt cx="1648950" cy="353770"/>
          </a:xfrm>
        </p:grpSpPr>
        <p:sp>
          <p:nvSpPr>
            <p:cNvPr id="107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08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09" name="组合 117"/>
          <p:cNvGrpSpPr/>
          <p:nvPr/>
        </p:nvGrpSpPr>
        <p:grpSpPr>
          <a:xfrm>
            <a:off x="4039302" y="3480057"/>
            <a:ext cx="1999793" cy="988041"/>
            <a:chOff x="1811447" y="4195796"/>
            <a:chExt cx="2250558" cy="1184102"/>
          </a:xfrm>
        </p:grpSpPr>
        <p:grpSp>
          <p:nvGrpSpPr>
            <p:cNvPr id="110" name="组合 118"/>
            <p:cNvGrpSpPr/>
            <p:nvPr/>
          </p:nvGrpSpPr>
          <p:grpSpPr>
            <a:xfrm>
              <a:off x="1811447" y="4272161"/>
              <a:ext cx="270029" cy="304739"/>
              <a:chOff x="10815638" y="1174750"/>
              <a:chExt cx="728663" cy="822325"/>
            </a:xfrm>
            <a:solidFill>
              <a:srgbClr val="00AF92"/>
            </a:solidFill>
          </p:grpSpPr>
          <p:sp>
            <p:nvSpPr>
              <p:cNvPr id="113" name="Freeform 33"/>
              <p:cNvSpPr>
                <a:spLocks noEditPoints="1"/>
              </p:cNvSpPr>
              <p:nvPr/>
            </p:nvSpPr>
            <p:spPr bwMode="auto">
              <a:xfrm>
                <a:off x="10815638" y="1174750"/>
                <a:ext cx="728663" cy="822325"/>
              </a:xfrm>
              <a:custGeom>
                <a:avLst/>
                <a:gdLst>
                  <a:gd name="T0" fmla="*/ 103 w 194"/>
                  <a:gd name="T1" fmla="*/ 26 h 219"/>
                  <a:gd name="T2" fmla="*/ 103 w 194"/>
                  <a:gd name="T3" fmla="*/ 18 h 219"/>
                  <a:gd name="T4" fmla="*/ 120 w 194"/>
                  <a:gd name="T5" fmla="*/ 18 h 219"/>
                  <a:gd name="T6" fmla="*/ 120 w 194"/>
                  <a:gd name="T7" fmla="*/ 0 h 219"/>
                  <a:gd name="T8" fmla="*/ 74 w 194"/>
                  <a:gd name="T9" fmla="*/ 0 h 219"/>
                  <a:gd name="T10" fmla="*/ 74 w 194"/>
                  <a:gd name="T11" fmla="*/ 18 h 219"/>
                  <a:gd name="T12" fmla="*/ 91 w 194"/>
                  <a:gd name="T13" fmla="*/ 18 h 219"/>
                  <a:gd name="T14" fmla="*/ 91 w 194"/>
                  <a:gd name="T15" fmla="*/ 26 h 219"/>
                  <a:gd name="T16" fmla="*/ 0 w 194"/>
                  <a:gd name="T17" fmla="*/ 122 h 219"/>
                  <a:gd name="T18" fmla="*/ 97 w 194"/>
                  <a:gd name="T19" fmla="*/ 219 h 219"/>
                  <a:gd name="T20" fmla="*/ 194 w 194"/>
                  <a:gd name="T21" fmla="*/ 122 h 219"/>
                  <a:gd name="T22" fmla="*/ 103 w 194"/>
                  <a:gd name="T23" fmla="*/ 26 h 219"/>
                  <a:gd name="T24" fmla="*/ 158 w 194"/>
                  <a:gd name="T25" fmla="*/ 180 h 219"/>
                  <a:gd name="T26" fmla="*/ 145 w 194"/>
                  <a:gd name="T27" fmla="*/ 167 h 219"/>
                  <a:gd name="T28" fmla="*/ 142 w 194"/>
                  <a:gd name="T29" fmla="*/ 171 h 219"/>
                  <a:gd name="T30" fmla="*/ 154 w 194"/>
                  <a:gd name="T31" fmla="*/ 183 h 219"/>
                  <a:gd name="T32" fmla="*/ 100 w 194"/>
                  <a:gd name="T33" fmla="*/ 206 h 219"/>
                  <a:gd name="T34" fmla="*/ 100 w 194"/>
                  <a:gd name="T35" fmla="*/ 188 h 219"/>
                  <a:gd name="T36" fmla="*/ 95 w 194"/>
                  <a:gd name="T37" fmla="*/ 188 h 219"/>
                  <a:gd name="T38" fmla="*/ 95 w 194"/>
                  <a:gd name="T39" fmla="*/ 206 h 219"/>
                  <a:gd name="T40" fmla="*/ 40 w 194"/>
                  <a:gd name="T41" fmla="*/ 183 h 219"/>
                  <a:gd name="T42" fmla="*/ 52 w 194"/>
                  <a:gd name="T43" fmla="*/ 171 h 219"/>
                  <a:gd name="T44" fmla="*/ 49 w 194"/>
                  <a:gd name="T45" fmla="*/ 167 h 219"/>
                  <a:gd name="T46" fmla="*/ 36 w 194"/>
                  <a:gd name="T47" fmla="*/ 180 h 219"/>
                  <a:gd name="T48" fmla="*/ 14 w 194"/>
                  <a:gd name="T49" fmla="*/ 125 h 219"/>
                  <a:gd name="T50" fmla="*/ 31 w 194"/>
                  <a:gd name="T51" fmla="*/ 125 h 219"/>
                  <a:gd name="T52" fmla="*/ 31 w 194"/>
                  <a:gd name="T53" fmla="*/ 120 h 219"/>
                  <a:gd name="T54" fmla="*/ 14 w 194"/>
                  <a:gd name="T55" fmla="*/ 120 h 219"/>
                  <a:gd name="T56" fmla="*/ 36 w 194"/>
                  <a:gd name="T57" fmla="*/ 65 h 219"/>
                  <a:gd name="T58" fmla="*/ 49 w 194"/>
                  <a:gd name="T59" fmla="*/ 78 h 219"/>
                  <a:gd name="T60" fmla="*/ 52 w 194"/>
                  <a:gd name="T61" fmla="*/ 74 h 219"/>
                  <a:gd name="T62" fmla="*/ 40 w 194"/>
                  <a:gd name="T63" fmla="*/ 62 h 219"/>
                  <a:gd name="T64" fmla="*/ 95 w 194"/>
                  <a:gd name="T65" fmla="*/ 39 h 219"/>
                  <a:gd name="T66" fmla="*/ 95 w 194"/>
                  <a:gd name="T67" fmla="*/ 56 h 219"/>
                  <a:gd name="T68" fmla="*/ 100 w 194"/>
                  <a:gd name="T69" fmla="*/ 56 h 219"/>
                  <a:gd name="T70" fmla="*/ 100 w 194"/>
                  <a:gd name="T71" fmla="*/ 39 h 219"/>
                  <a:gd name="T72" fmla="*/ 154 w 194"/>
                  <a:gd name="T73" fmla="*/ 62 h 219"/>
                  <a:gd name="T74" fmla="*/ 142 w 194"/>
                  <a:gd name="T75" fmla="*/ 74 h 219"/>
                  <a:gd name="T76" fmla="*/ 145 w 194"/>
                  <a:gd name="T77" fmla="*/ 78 h 219"/>
                  <a:gd name="T78" fmla="*/ 158 w 194"/>
                  <a:gd name="T79" fmla="*/ 65 h 219"/>
                  <a:gd name="T80" fmla="*/ 180 w 194"/>
                  <a:gd name="T81" fmla="*/ 120 h 219"/>
                  <a:gd name="T82" fmla="*/ 163 w 194"/>
                  <a:gd name="T83" fmla="*/ 120 h 219"/>
                  <a:gd name="T84" fmla="*/ 163 w 194"/>
                  <a:gd name="T85" fmla="*/ 125 h 219"/>
                  <a:gd name="T86" fmla="*/ 180 w 194"/>
                  <a:gd name="T87" fmla="*/ 125 h 219"/>
                  <a:gd name="T88" fmla="*/ 158 w 194"/>
                  <a:gd name="T89" fmla="*/ 18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219">
                    <a:moveTo>
                      <a:pt x="103" y="26"/>
                    </a:moveTo>
                    <a:cubicBezTo>
                      <a:pt x="103" y="18"/>
                      <a:pt x="103" y="18"/>
                      <a:pt x="103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41" y="29"/>
                      <a:pt x="0" y="71"/>
                      <a:pt x="0" y="122"/>
                    </a:cubicBezTo>
                    <a:cubicBezTo>
                      <a:pt x="0" y="176"/>
                      <a:pt x="44" y="219"/>
                      <a:pt x="97" y="219"/>
                    </a:cubicBezTo>
                    <a:cubicBezTo>
                      <a:pt x="150" y="219"/>
                      <a:pt x="194" y="176"/>
                      <a:pt x="194" y="122"/>
                    </a:cubicBezTo>
                    <a:cubicBezTo>
                      <a:pt x="194" y="71"/>
                      <a:pt x="154" y="29"/>
                      <a:pt x="103" y="26"/>
                    </a:cubicBezTo>
                    <a:close/>
                    <a:moveTo>
                      <a:pt x="158" y="180"/>
                    </a:move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2" y="171"/>
                      <a:pt x="142" y="171"/>
                      <a:pt x="142" y="171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140" y="197"/>
                      <a:pt x="121" y="205"/>
                      <a:pt x="100" y="206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95" y="188"/>
                      <a:pt x="95" y="188"/>
                      <a:pt x="95" y="188"/>
                    </a:cubicBezTo>
                    <a:cubicBezTo>
                      <a:pt x="95" y="206"/>
                      <a:pt x="95" y="206"/>
                      <a:pt x="95" y="206"/>
                    </a:cubicBezTo>
                    <a:cubicBezTo>
                      <a:pt x="73" y="205"/>
                      <a:pt x="54" y="197"/>
                      <a:pt x="40" y="183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49" y="167"/>
                      <a:pt x="49" y="167"/>
                      <a:pt x="49" y="167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23" y="165"/>
                      <a:pt x="14" y="146"/>
                      <a:pt x="14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99"/>
                      <a:pt x="23" y="80"/>
                      <a:pt x="36" y="65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54" y="48"/>
                      <a:pt x="73" y="40"/>
                      <a:pt x="95" y="39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100" y="56"/>
                      <a:pt x="100" y="56"/>
                      <a:pt x="100" y="56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21" y="40"/>
                      <a:pt x="140" y="48"/>
                      <a:pt x="154" y="62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71" y="80"/>
                      <a:pt x="180" y="99"/>
                      <a:pt x="180" y="120"/>
                    </a:cubicBezTo>
                    <a:cubicBezTo>
                      <a:pt x="163" y="120"/>
                      <a:pt x="163" y="120"/>
                      <a:pt x="163" y="120"/>
                    </a:cubicBezTo>
                    <a:cubicBezTo>
                      <a:pt x="163" y="125"/>
                      <a:pt x="163" y="125"/>
                      <a:pt x="163" y="125"/>
                    </a:cubicBezTo>
                    <a:cubicBezTo>
                      <a:pt x="180" y="125"/>
                      <a:pt x="180" y="125"/>
                      <a:pt x="180" y="125"/>
                    </a:cubicBezTo>
                    <a:cubicBezTo>
                      <a:pt x="180" y="146"/>
                      <a:pt x="171" y="165"/>
                      <a:pt x="158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34"/>
              <p:cNvSpPr>
                <a:spLocks/>
              </p:cNvSpPr>
              <p:nvPr/>
            </p:nvSpPr>
            <p:spPr bwMode="auto">
              <a:xfrm>
                <a:off x="11153775" y="1404937"/>
                <a:ext cx="160338" cy="273050"/>
              </a:xfrm>
              <a:custGeom>
                <a:avLst/>
                <a:gdLst>
                  <a:gd name="T0" fmla="*/ 101 w 101"/>
                  <a:gd name="T1" fmla="*/ 66 h 172"/>
                  <a:gd name="T2" fmla="*/ 94 w 101"/>
                  <a:gd name="T3" fmla="*/ 59 h 172"/>
                  <a:gd name="T4" fmla="*/ 21 w 101"/>
                  <a:gd name="T5" fmla="*/ 132 h 172"/>
                  <a:gd name="T6" fmla="*/ 21 w 101"/>
                  <a:gd name="T7" fmla="*/ 0 h 172"/>
                  <a:gd name="T8" fmla="*/ 11 w 101"/>
                  <a:gd name="T9" fmla="*/ 0 h 172"/>
                  <a:gd name="T10" fmla="*/ 11 w 101"/>
                  <a:gd name="T11" fmla="*/ 141 h 172"/>
                  <a:gd name="T12" fmla="*/ 0 w 101"/>
                  <a:gd name="T13" fmla="*/ 153 h 172"/>
                  <a:gd name="T14" fmla="*/ 7 w 101"/>
                  <a:gd name="T15" fmla="*/ 163 h 172"/>
                  <a:gd name="T16" fmla="*/ 11 w 101"/>
                  <a:gd name="T17" fmla="*/ 158 h 172"/>
                  <a:gd name="T18" fmla="*/ 11 w 101"/>
                  <a:gd name="T19" fmla="*/ 172 h 172"/>
                  <a:gd name="T20" fmla="*/ 21 w 101"/>
                  <a:gd name="T21" fmla="*/ 172 h 172"/>
                  <a:gd name="T22" fmla="*/ 21 w 101"/>
                  <a:gd name="T23" fmla="*/ 146 h 172"/>
                  <a:gd name="T24" fmla="*/ 101 w 101"/>
                  <a:gd name="T25" fmla="*/ 6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2">
                    <a:moveTo>
                      <a:pt x="101" y="66"/>
                    </a:moveTo>
                    <a:lnTo>
                      <a:pt x="94" y="59"/>
                    </a:lnTo>
                    <a:lnTo>
                      <a:pt x="21" y="132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11" y="141"/>
                    </a:lnTo>
                    <a:lnTo>
                      <a:pt x="0" y="153"/>
                    </a:lnTo>
                    <a:lnTo>
                      <a:pt x="7" y="163"/>
                    </a:lnTo>
                    <a:lnTo>
                      <a:pt x="11" y="158"/>
                    </a:lnTo>
                    <a:lnTo>
                      <a:pt x="11" y="172"/>
                    </a:lnTo>
                    <a:lnTo>
                      <a:pt x="21" y="172"/>
                    </a:lnTo>
                    <a:lnTo>
                      <a:pt x="21" y="146"/>
                    </a:lnTo>
                    <a:lnTo>
                      <a:pt x="10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1" name="文本框 154"/>
            <p:cNvSpPr txBox="1"/>
            <p:nvPr/>
          </p:nvSpPr>
          <p:spPr>
            <a:xfrm>
              <a:off x="2081931" y="4195796"/>
              <a:ext cx="1275251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МБТ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112" name="文本框 113"/>
            <p:cNvSpPr txBox="1"/>
            <p:nvPr/>
          </p:nvSpPr>
          <p:spPr>
            <a:xfrm>
              <a:off x="1853124" y="4593018"/>
              <a:ext cx="2208881" cy="78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средства, предоставляемые одним бюджетом бюджетной системы другому бюджету бюджетной системы.</a:t>
              </a:r>
            </a:p>
          </p:txBody>
        </p:sp>
      </p:grpSp>
      <p:grpSp>
        <p:nvGrpSpPr>
          <p:cNvPr id="115" name="组合 134"/>
          <p:cNvGrpSpPr/>
          <p:nvPr/>
        </p:nvGrpSpPr>
        <p:grpSpPr>
          <a:xfrm>
            <a:off x="6179909" y="2567860"/>
            <a:ext cx="1908512" cy="650025"/>
            <a:chOff x="8470468" y="5013109"/>
            <a:chExt cx="2286410" cy="779013"/>
          </a:xfrm>
        </p:grpSpPr>
        <p:sp>
          <p:nvSpPr>
            <p:cNvPr id="116" name="文本框 127"/>
            <p:cNvSpPr txBox="1"/>
            <p:nvPr/>
          </p:nvSpPr>
          <p:spPr>
            <a:xfrm>
              <a:off x="8657939" y="5013109"/>
              <a:ext cx="1808946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Дефицит </a:t>
              </a:r>
              <a:r>
                <a:rPr lang="ru-RU" altLang="zh-CN" sz="1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бюджета</a:t>
              </a:r>
              <a:endPara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117" name="文本框 113"/>
            <p:cNvSpPr txBox="1"/>
            <p:nvPr/>
          </p:nvSpPr>
          <p:spPr>
            <a:xfrm>
              <a:off x="8470468" y="5343355"/>
              <a:ext cx="2286410" cy="44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превышение расходов бюджетов над доходами</a:t>
              </a:r>
            </a:p>
          </p:txBody>
        </p:sp>
      </p:grpSp>
      <p:sp>
        <p:nvSpPr>
          <p:cNvPr id="126" name="Заголовок 11">
            <a:extLst>
              <a:ext uri="{FF2B5EF4-FFF2-40B4-BE49-F238E27FC236}">
                <a16:creationId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4" y="-16534"/>
            <a:ext cx="7886700" cy="776288"/>
          </a:xfrm>
        </p:spPr>
        <p:txBody>
          <a:bodyPr>
            <a:normAutofit/>
          </a:bodyPr>
          <a:lstStyle/>
          <a:p>
            <a:pPr algn="ctr"/>
            <a:r>
              <a:rPr lang="ru-RU" sz="4050" dirty="0"/>
              <a:t>Основные понятия </a:t>
            </a:r>
          </a:p>
        </p:txBody>
      </p:sp>
      <p:grpSp>
        <p:nvGrpSpPr>
          <p:cNvPr id="127" name="组合 69"/>
          <p:cNvGrpSpPr/>
          <p:nvPr/>
        </p:nvGrpSpPr>
        <p:grpSpPr>
          <a:xfrm>
            <a:off x="1677070" y="4855614"/>
            <a:ext cx="1611515" cy="1311898"/>
            <a:chOff x="5164627" y="4382948"/>
            <a:chExt cx="1505319" cy="1297689"/>
          </a:xfrm>
        </p:grpSpPr>
        <p:sp>
          <p:nvSpPr>
            <p:cNvPr id="128" name="梯形 70"/>
            <p:cNvSpPr/>
            <p:nvPr/>
          </p:nvSpPr>
          <p:spPr>
            <a:xfrm>
              <a:off x="5530789" y="545357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9" name="梯形 71"/>
            <p:cNvSpPr/>
            <p:nvPr/>
          </p:nvSpPr>
          <p:spPr>
            <a:xfrm flipV="1">
              <a:off x="5530789" y="4445491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0" name="六边形 72"/>
            <p:cNvSpPr/>
            <p:nvPr/>
          </p:nvSpPr>
          <p:spPr>
            <a:xfrm>
              <a:off x="5164627" y="4382948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1" name="任意多边形 73"/>
            <p:cNvSpPr/>
            <p:nvPr/>
          </p:nvSpPr>
          <p:spPr>
            <a:xfrm>
              <a:off x="5238159" y="4445492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2" name="梯形 71"/>
            <p:cNvSpPr/>
            <p:nvPr/>
          </p:nvSpPr>
          <p:spPr>
            <a:xfrm rot="14580000" flipH="1">
              <a:off x="6045462" y="4690928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3" name="任意多边形 75"/>
            <p:cNvSpPr/>
            <p:nvPr/>
          </p:nvSpPr>
          <p:spPr>
            <a:xfrm>
              <a:off x="5238541" y="4449709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组合 66"/>
          <p:cNvGrpSpPr/>
          <p:nvPr/>
        </p:nvGrpSpPr>
        <p:grpSpPr>
          <a:xfrm>
            <a:off x="1914829" y="5088554"/>
            <a:ext cx="1142906" cy="884913"/>
            <a:chOff x="6585523" y="3974251"/>
            <a:chExt cx="1042295" cy="843565"/>
          </a:xfrm>
        </p:grpSpPr>
        <p:sp>
          <p:nvSpPr>
            <p:cNvPr id="75" name="六边形 67"/>
            <p:cNvSpPr/>
            <p:nvPr/>
          </p:nvSpPr>
          <p:spPr>
            <a:xfrm>
              <a:off x="6614230" y="3974251"/>
              <a:ext cx="978537" cy="843565"/>
            </a:xfrm>
            <a:prstGeom prst="hexagon">
              <a:avLst/>
            </a:prstGeom>
            <a:solidFill>
              <a:srgbClr val="C65885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76" name="文本框 50"/>
            <p:cNvSpPr txBox="1"/>
            <p:nvPr/>
          </p:nvSpPr>
          <p:spPr>
            <a:xfrm>
              <a:off x="6585523" y="4230135"/>
              <a:ext cx="1042295" cy="41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Бюджетная система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41" name="组合 104"/>
          <p:cNvGrpSpPr/>
          <p:nvPr/>
        </p:nvGrpSpPr>
        <p:grpSpPr>
          <a:xfrm flipH="1" flipV="1">
            <a:off x="8644103" y="1123425"/>
            <a:ext cx="335923" cy="252205"/>
            <a:chOff x="5415884" y="5007622"/>
            <a:chExt cx="1648950" cy="353770"/>
          </a:xfrm>
        </p:grpSpPr>
        <p:sp>
          <p:nvSpPr>
            <p:cNvPr id="142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3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34" name="组合 79"/>
          <p:cNvGrpSpPr/>
          <p:nvPr/>
        </p:nvGrpSpPr>
        <p:grpSpPr>
          <a:xfrm>
            <a:off x="8910518" y="681967"/>
            <a:ext cx="1595092" cy="1301913"/>
            <a:chOff x="5164627" y="1804365"/>
            <a:chExt cx="1505319" cy="1297689"/>
          </a:xfrm>
        </p:grpSpPr>
        <p:sp>
          <p:nvSpPr>
            <p:cNvPr id="135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6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7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8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9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0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44" name="组合 76"/>
          <p:cNvGrpSpPr/>
          <p:nvPr/>
        </p:nvGrpSpPr>
        <p:grpSpPr>
          <a:xfrm>
            <a:off x="8811743" y="909768"/>
            <a:ext cx="1815613" cy="818318"/>
            <a:chOff x="5079029" y="4610009"/>
            <a:chExt cx="1712582" cy="843565"/>
          </a:xfrm>
        </p:grpSpPr>
        <p:sp>
          <p:nvSpPr>
            <p:cNvPr id="145" name="六边形 77"/>
            <p:cNvSpPr/>
            <p:nvPr/>
          </p:nvSpPr>
          <p:spPr>
            <a:xfrm>
              <a:off x="5428018" y="4610009"/>
              <a:ext cx="978537" cy="843565"/>
            </a:xfrm>
            <a:prstGeom prst="hexagon">
              <a:avLst/>
            </a:prstGeom>
            <a:solidFill>
              <a:srgbClr val="00AF92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6" name="文本框 52"/>
            <p:cNvSpPr txBox="1"/>
            <p:nvPr/>
          </p:nvSpPr>
          <p:spPr>
            <a:xfrm>
              <a:off x="5079029" y="4804356"/>
              <a:ext cx="1712582" cy="441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Бюджетный </a:t>
              </a:r>
            </a:p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процесс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47" name="组合 79"/>
          <p:cNvGrpSpPr/>
          <p:nvPr/>
        </p:nvGrpSpPr>
        <p:grpSpPr>
          <a:xfrm>
            <a:off x="8950765" y="2122352"/>
            <a:ext cx="1595092" cy="1301913"/>
            <a:chOff x="5164627" y="1804365"/>
            <a:chExt cx="1505319" cy="1297689"/>
          </a:xfrm>
        </p:grpSpPr>
        <p:sp>
          <p:nvSpPr>
            <p:cNvPr id="148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9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0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1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2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3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组合 66"/>
          <p:cNvGrpSpPr/>
          <p:nvPr/>
        </p:nvGrpSpPr>
        <p:grpSpPr>
          <a:xfrm>
            <a:off x="9163097" y="2320265"/>
            <a:ext cx="1163887" cy="922474"/>
            <a:chOff x="6596956" y="3961375"/>
            <a:chExt cx="1042295" cy="843565"/>
          </a:xfrm>
        </p:grpSpPr>
        <p:sp>
          <p:nvSpPr>
            <p:cNvPr id="32" name="六边形 67"/>
            <p:cNvSpPr/>
            <p:nvPr/>
          </p:nvSpPr>
          <p:spPr>
            <a:xfrm>
              <a:off x="6628836" y="3961375"/>
              <a:ext cx="978537" cy="843565"/>
            </a:xfrm>
            <a:prstGeom prst="hexagon">
              <a:avLst/>
            </a:prstGeom>
            <a:solidFill>
              <a:srgbClr val="C65885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3" name="文本框 50"/>
            <p:cNvSpPr txBox="1"/>
            <p:nvPr/>
          </p:nvSpPr>
          <p:spPr>
            <a:xfrm>
              <a:off x="6596956" y="4252388"/>
              <a:ext cx="1042295" cy="23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Дефицит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54" name="组合 79"/>
          <p:cNvGrpSpPr/>
          <p:nvPr/>
        </p:nvGrpSpPr>
        <p:grpSpPr>
          <a:xfrm>
            <a:off x="8910702" y="3488172"/>
            <a:ext cx="1595092" cy="1301913"/>
            <a:chOff x="5164627" y="1804365"/>
            <a:chExt cx="1505319" cy="1297689"/>
          </a:xfrm>
        </p:grpSpPr>
        <p:sp>
          <p:nvSpPr>
            <p:cNvPr id="155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6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7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8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9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0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61" name="组合 79"/>
          <p:cNvGrpSpPr/>
          <p:nvPr/>
        </p:nvGrpSpPr>
        <p:grpSpPr>
          <a:xfrm>
            <a:off x="8958434" y="4824357"/>
            <a:ext cx="1595092" cy="1301913"/>
            <a:chOff x="5164627" y="1804365"/>
            <a:chExt cx="1505319" cy="1297689"/>
          </a:xfrm>
        </p:grpSpPr>
        <p:sp>
          <p:nvSpPr>
            <p:cNvPr id="162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3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4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5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6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7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组合 36"/>
          <p:cNvGrpSpPr/>
          <p:nvPr/>
        </p:nvGrpSpPr>
        <p:grpSpPr>
          <a:xfrm>
            <a:off x="9163097" y="3700232"/>
            <a:ext cx="1122164" cy="862051"/>
            <a:chOff x="4261497" y="2549981"/>
            <a:chExt cx="1010966" cy="843565"/>
          </a:xfrm>
        </p:grpSpPr>
        <p:sp>
          <p:nvSpPr>
            <p:cNvPr id="169" name="六边形 37"/>
            <p:cNvSpPr/>
            <p:nvPr/>
          </p:nvSpPr>
          <p:spPr>
            <a:xfrm>
              <a:off x="4271929" y="2549981"/>
              <a:ext cx="978537" cy="843565"/>
            </a:xfrm>
            <a:prstGeom prst="hexagon">
              <a:avLst/>
            </a:prstGeom>
            <a:solidFill>
              <a:srgbClr val="01ACBE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70" name="文本框 1"/>
            <p:cNvSpPr txBox="1"/>
            <p:nvPr/>
          </p:nvSpPr>
          <p:spPr>
            <a:xfrm>
              <a:off x="4261497" y="2812130"/>
              <a:ext cx="1010966" cy="25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Профицит</a:t>
              </a:r>
              <a:endParaRPr lang="zh-CN" altLang="en-US" sz="20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71" name="组合 46"/>
          <p:cNvGrpSpPr/>
          <p:nvPr/>
        </p:nvGrpSpPr>
        <p:grpSpPr>
          <a:xfrm>
            <a:off x="8929557" y="5054345"/>
            <a:ext cx="1710903" cy="844122"/>
            <a:chOff x="3944534" y="3974251"/>
            <a:chExt cx="1597890" cy="843565"/>
          </a:xfrm>
        </p:grpSpPr>
        <p:sp>
          <p:nvSpPr>
            <p:cNvPr id="172" name="六边形 47"/>
            <p:cNvSpPr/>
            <p:nvPr/>
          </p:nvSpPr>
          <p:spPr>
            <a:xfrm>
              <a:off x="4241852" y="3974251"/>
              <a:ext cx="978537" cy="843565"/>
            </a:xfrm>
            <a:prstGeom prst="hexagon">
              <a:avLst/>
            </a:prstGeom>
            <a:solidFill>
              <a:srgbClr val="E87071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73" name="文本框 26"/>
            <p:cNvSpPr txBox="1"/>
            <p:nvPr/>
          </p:nvSpPr>
          <p:spPr>
            <a:xfrm>
              <a:off x="3944534" y="4275832"/>
              <a:ext cx="1597890" cy="338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800" b="1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Консолидированный  </a:t>
              </a:r>
            </a:p>
            <a:p>
              <a:pPr algn="ctr"/>
              <a:r>
                <a:rPr lang="ru-RU" altLang="zh-CN" sz="800" b="1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бюджет</a:t>
              </a:r>
              <a:endParaRPr lang="zh-CN" altLang="en-US" sz="800" b="1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74" name="Group 201">
            <a:extLst>
              <a:ext uri="{FF2B5EF4-FFF2-40B4-BE49-F238E27FC236}">
                <a16:creationId xmlns:a16="http://schemas.microsoft.com/office/drawing/2014/main" id="{9D8E3D58-90FD-458E-89C2-E032DD110967}"/>
              </a:ext>
            </a:extLst>
          </p:cNvPr>
          <p:cNvGrpSpPr/>
          <p:nvPr/>
        </p:nvGrpSpPr>
        <p:grpSpPr>
          <a:xfrm>
            <a:off x="6157761" y="2567859"/>
            <a:ext cx="178634" cy="221075"/>
            <a:chOff x="3236138" y="5146141"/>
            <a:chExt cx="953249" cy="1169638"/>
          </a:xfrm>
          <a:solidFill>
            <a:srgbClr val="C65885"/>
          </a:solidFill>
        </p:grpSpPr>
        <p:sp>
          <p:nvSpPr>
            <p:cNvPr id="175" name="Freeform: Shape 172">
              <a:extLst>
                <a:ext uri="{FF2B5EF4-FFF2-40B4-BE49-F238E27FC236}">
                  <a16:creationId xmlns:a16="http://schemas.microsoft.com/office/drawing/2014/main" id="{D5D8B317-0BE1-4B2F-8A42-C0A627A13804}"/>
                </a:ext>
              </a:extLst>
            </p:cNvPr>
            <p:cNvSpPr/>
            <p:nvPr/>
          </p:nvSpPr>
          <p:spPr>
            <a:xfrm rot="18900000" flipV="1">
              <a:off x="3542835" y="5146141"/>
              <a:ext cx="434712" cy="361225"/>
            </a:xfrm>
            <a:custGeom>
              <a:avLst/>
              <a:gdLst>
                <a:gd name="connsiteX0" fmla="*/ 367773 w 371581"/>
                <a:gd name="connsiteY0" fmla="*/ 218905 h 308766"/>
                <a:gd name="connsiteX1" fmla="*/ 305740 w 371581"/>
                <a:gd name="connsiteY1" fmla="*/ 84254 h 308766"/>
                <a:gd name="connsiteX2" fmla="*/ 171694 w 371581"/>
                <a:gd name="connsiteY2" fmla="*/ 96164 h 308766"/>
                <a:gd name="connsiteX3" fmla="*/ 135438 w 371581"/>
                <a:gd name="connsiteY3" fmla="*/ 111175 h 308766"/>
                <a:gd name="connsiteX4" fmla="*/ 24263 w 371581"/>
                <a:gd name="connsiteY4" fmla="*/ 0 h 308766"/>
                <a:gd name="connsiteX5" fmla="*/ 0 w 371581"/>
                <a:gd name="connsiteY5" fmla="*/ 24263 h 308766"/>
                <a:gd name="connsiteX6" fmla="*/ 109115 w 371581"/>
                <a:gd name="connsiteY6" fmla="*/ 133378 h 308766"/>
                <a:gd name="connsiteX7" fmla="*/ 97603 w 371581"/>
                <a:gd name="connsiteY7" fmla="*/ 156901 h 308766"/>
                <a:gd name="connsiteX8" fmla="*/ 82647 w 371581"/>
                <a:gd name="connsiteY8" fmla="*/ 255042 h 308766"/>
                <a:gd name="connsiteX9" fmla="*/ 178922 w 371581"/>
                <a:gd name="connsiteY9" fmla="*/ 306929 h 308766"/>
                <a:gd name="connsiteX10" fmla="*/ 143852 w 371581"/>
                <a:gd name="connsiteY10" fmla="*/ 167580 h 308766"/>
                <a:gd name="connsiteX11" fmla="*/ 129509 w 371581"/>
                <a:gd name="connsiteY11" fmla="*/ 133478 h 308766"/>
                <a:gd name="connsiteX12" fmla="*/ 182221 w 371581"/>
                <a:gd name="connsiteY12" fmla="*/ 159640 h 308766"/>
                <a:gd name="connsiteX13" fmla="*/ 367773 w 371581"/>
                <a:gd name="connsiteY13" fmla="*/ 218905 h 3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581" h="308766">
                  <a:moveTo>
                    <a:pt x="367773" y="218905"/>
                  </a:moveTo>
                  <a:cubicBezTo>
                    <a:pt x="383077" y="176789"/>
                    <a:pt x="350220" y="104782"/>
                    <a:pt x="305740" y="84254"/>
                  </a:cubicBezTo>
                  <a:cubicBezTo>
                    <a:pt x="281142" y="69775"/>
                    <a:pt x="232256" y="74913"/>
                    <a:pt x="171694" y="96164"/>
                  </a:cubicBezTo>
                  <a:lnTo>
                    <a:pt x="135438" y="111175"/>
                  </a:lnTo>
                  <a:lnTo>
                    <a:pt x="24263" y="0"/>
                  </a:lnTo>
                  <a:lnTo>
                    <a:pt x="0" y="24263"/>
                  </a:lnTo>
                  <a:lnTo>
                    <a:pt x="109115" y="133378"/>
                  </a:lnTo>
                  <a:lnTo>
                    <a:pt x="97603" y="156901"/>
                  </a:lnTo>
                  <a:cubicBezTo>
                    <a:pt x="79161" y="200509"/>
                    <a:pt x="73122" y="236264"/>
                    <a:pt x="82647" y="255042"/>
                  </a:cubicBezTo>
                  <a:cubicBezTo>
                    <a:pt x="95708" y="288738"/>
                    <a:pt x="147208" y="316252"/>
                    <a:pt x="178922" y="306929"/>
                  </a:cubicBezTo>
                  <a:cubicBezTo>
                    <a:pt x="196052" y="268845"/>
                    <a:pt x="169554" y="221813"/>
                    <a:pt x="143852" y="167580"/>
                  </a:cubicBezTo>
                  <a:lnTo>
                    <a:pt x="129509" y="133478"/>
                  </a:lnTo>
                  <a:lnTo>
                    <a:pt x="182221" y="159640"/>
                  </a:lnTo>
                  <a:cubicBezTo>
                    <a:pt x="253413" y="199012"/>
                    <a:pt x="314797" y="238850"/>
                    <a:pt x="367773" y="2189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76" name="Group 118">
              <a:extLst>
                <a:ext uri="{FF2B5EF4-FFF2-40B4-BE49-F238E27FC236}">
                  <a16:creationId xmlns:a16="http://schemas.microsoft.com/office/drawing/2014/main" id="{CF8D5893-CE3C-4B5D-9B61-634B3EF81DCA}"/>
                </a:ext>
              </a:extLst>
            </p:cNvPr>
            <p:cNvGrpSpPr/>
            <p:nvPr/>
          </p:nvGrpSpPr>
          <p:grpSpPr>
            <a:xfrm>
              <a:off x="3236138" y="5501642"/>
              <a:ext cx="953249" cy="814137"/>
              <a:chOff x="4983166" y="4633525"/>
              <a:chExt cx="2207049" cy="1884966"/>
            </a:xfrm>
            <a:grpFill/>
          </p:grpSpPr>
          <p:sp>
            <p:nvSpPr>
              <p:cNvPr id="177" name="Freeform: Shape 119">
                <a:extLst>
                  <a:ext uri="{FF2B5EF4-FFF2-40B4-BE49-F238E27FC236}">
                    <a16:creationId xmlns:a16="http://schemas.microsoft.com/office/drawing/2014/main" id="{D37CC98E-00A1-4685-9F69-6E87418FAB58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20">
                <a:extLst>
                  <a:ext uri="{FF2B5EF4-FFF2-40B4-BE49-F238E27FC236}">
                    <a16:creationId xmlns:a16="http://schemas.microsoft.com/office/drawing/2014/main" id="{D62AFE1F-6A8F-490A-A9B3-3320A08C9BF7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21">
                <a:extLst>
                  <a:ext uri="{FF2B5EF4-FFF2-40B4-BE49-F238E27FC236}">
                    <a16:creationId xmlns:a16="http://schemas.microsoft.com/office/drawing/2014/main" id="{49674DF4-D97F-4820-9BB7-B75837BFB118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22">
                <a:extLst>
                  <a:ext uri="{FF2B5EF4-FFF2-40B4-BE49-F238E27FC236}">
                    <a16:creationId xmlns:a16="http://schemas.microsoft.com/office/drawing/2014/main" id="{D7110721-82A5-4891-BC6A-5E02CE7FA377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22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Box 222">
            <a:extLst>
              <a:ext uri="{FF2B5EF4-FFF2-40B4-BE49-F238E27FC236}">
                <a16:creationId xmlns:a16="http://schemas.microsoft.com/office/drawing/2014/main" id="{FB63E893-7215-46EE-937A-DCF0A5A582A7}"/>
              </a:ext>
            </a:extLst>
          </p:cNvPr>
          <p:cNvSpPr txBox="1"/>
          <p:nvPr/>
        </p:nvSpPr>
        <p:spPr>
          <a:xfrm>
            <a:off x="6853717" y="3817924"/>
            <a:ext cx="4190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224" name="Freeform 512">
            <a:extLst>
              <a:ext uri="{FF2B5EF4-FFF2-40B4-BE49-F238E27FC236}">
                <a16:creationId xmlns:a16="http://schemas.microsoft.com/office/drawing/2014/main" id="{D454BD49-FEEC-4B6C-9A7E-F33C576D0F2E}"/>
              </a:ext>
            </a:extLst>
          </p:cNvPr>
          <p:cNvSpPr>
            <a:spLocks/>
          </p:cNvSpPr>
          <p:nvPr/>
        </p:nvSpPr>
        <p:spPr bwMode="auto">
          <a:xfrm>
            <a:off x="6802354" y="3550020"/>
            <a:ext cx="88845" cy="176013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E27100"/>
          </a:solidFill>
          <a:ln>
            <a:noFill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6040198B-12C2-4692-9324-A75CEBD2FE8E}"/>
              </a:ext>
            </a:extLst>
          </p:cNvPr>
          <p:cNvSpPr txBox="1"/>
          <p:nvPr/>
        </p:nvSpPr>
        <p:spPr>
          <a:xfrm>
            <a:off x="6880285" y="3491881"/>
            <a:ext cx="2511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rgbClr val="E271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Российской Федерации</a:t>
            </a:r>
            <a:endParaRPr lang="en-US" altLang="zh-CN" sz="1400" b="1" dirty="0">
              <a:solidFill>
                <a:srgbClr val="E271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E307EB6-96B4-4418-BDA9-4279D11CB81D}"/>
              </a:ext>
            </a:extLst>
          </p:cNvPr>
          <p:cNvSpPr txBox="1"/>
          <p:nvPr/>
        </p:nvSpPr>
        <p:spPr>
          <a:xfrm>
            <a:off x="6681781" y="4809006"/>
            <a:ext cx="478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227" name="Freeform 512">
            <a:extLst>
              <a:ext uri="{FF2B5EF4-FFF2-40B4-BE49-F238E27FC236}">
                <a16:creationId xmlns:a16="http://schemas.microsoft.com/office/drawing/2014/main" id="{26359738-16A5-4BBA-9916-350B62032DC1}"/>
              </a:ext>
            </a:extLst>
          </p:cNvPr>
          <p:cNvSpPr>
            <a:spLocks/>
          </p:cNvSpPr>
          <p:nvPr/>
        </p:nvSpPr>
        <p:spPr bwMode="auto">
          <a:xfrm>
            <a:off x="6835863" y="4522426"/>
            <a:ext cx="88845" cy="176013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673B1F94-491D-462E-A486-D617AB6FC509}"/>
              </a:ext>
            </a:extLst>
          </p:cNvPr>
          <p:cNvSpPr txBox="1"/>
          <p:nvPr/>
        </p:nvSpPr>
        <p:spPr>
          <a:xfrm>
            <a:off x="6740944" y="5812401"/>
            <a:ext cx="487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sp>
        <p:nvSpPr>
          <p:cNvPr id="230" name="Freeform 512">
            <a:extLst>
              <a:ext uri="{FF2B5EF4-FFF2-40B4-BE49-F238E27FC236}">
                <a16:creationId xmlns:a16="http://schemas.microsoft.com/office/drawing/2014/main" id="{27C04C12-CFFF-46FE-9E04-8C2263C1687F}"/>
              </a:ext>
            </a:extLst>
          </p:cNvPr>
          <p:cNvSpPr>
            <a:spLocks/>
          </p:cNvSpPr>
          <p:nvPr/>
        </p:nvSpPr>
        <p:spPr bwMode="auto">
          <a:xfrm>
            <a:off x="6824738" y="5528799"/>
            <a:ext cx="88845" cy="176013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7EF981E-4A64-44C1-AC1D-D4ADEE976DB5}"/>
              </a:ext>
            </a:extLst>
          </p:cNvPr>
          <p:cNvSpPr txBox="1"/>
          <p:nvPr/>
        </p:nvSpPr>
        <p:spPr>
          <a:xfrm>
            <a:off x="6925280" y="5477494"/>
            <a:ext cx="395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Муниципальных образований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1">
            <a:extLst>
              <a:ext uri="{FF2B5EF4-FFF2-40B4-BE49-F238E27FC236}">
                <a16:creationId xmlns:a16="http://schemas.microsoft.com/office/drawing/2014/main" id="{5BEEF96A-EB8C-4736-B407-87E8D4A7F1AD}"/>
              </a:ext>
            </a:extLst>
          </p:cNvPr>
          <p:cNvGrpSpPr/>
          <p:nvPr/>
        </p:nvGrpSpPr>
        <p:grpSpPr>
          <a:xfrm>
            <a:off x="1236000" y="2721055"/>
            <a:ext cx="4961367" cy="4592943"/>
            <a:chOff x="4185406" y="1746862"/>
            <a:chExt cx="4137734" cy="4198205"/>
          </a:xfrm>
        </p:grpSpPr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F0D558AB-2750-4A23-96B3-559FA54E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243" y="4171020"/>
              <a:ext cx="3841897" cy="982150"/>
            </a:xfrm>
            <a:custGeom>
              <a:avLst/>
              <a:gdLst>
                <a:gd name="T0" fmla="*/ 5 w 2836"/>
                <a:gd name="T1" fmla="*/ 41 h 725"/>
                <a:gd name="T2" fmla="*/ 2318 w 2836"/>
                <a:gd name="T3" fmla="*/ 0 h 725"/>
                <a:gd name="T4" fmla="*/ 2836 w 2836"/>
                <a:gd name="T5" fmla="*/ 254 h 725"/>
                <a:gd name="T6" fmla="*/ 2333 w 2836"/>
                <a:gd name="T7" fmla="*/ 548 h 725"/>
                <a:gd name="T8" fmla="*/ 0 w 2836"/>
                <a:gd name="T9" fmla="*/ 725 h 725"/>
                <a:gd name="T10" fmla="*/ 5 w 2836"/>
                <a:gd name="T11" fmla="*/ 4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6" h="725">
                  <a:moveTo>
                    <a:pt x="5" y="41"/>
                  </a:moveTo>
                  <a:lnTo>
                    <a:pt x="2318" y="0"/>
                  </a:lnTo>
                  <a:lnTo>
                    <a:pt x="2836" y="254"/>
                  </a:lnTo>
                  <a:lnTo>
                    <a:pt x="2333" y="548"/>
                  </a:lnTo>
                  <a:lnTo>
                    <a:pt x="0" y="725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6371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BF4F8406-80B2-4622-83B4-38B53EE54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65" y="3079132"/>
              <a:ext cx="3806675" cy="914415"/>
            </a:xfrm>
            <a:custGeom>
              <a:avLst/>
              <a:gdLst>
                <a:gd name="T0" fmla="*/ 5 w 2810"/>
                <a:gd name="T1" fmla="*/ 0 h 675"/>
                <a:gd name="T2" fmla="*/ 2293 w 2810"/>
                <a:gd name="T3" fmla="*/ 102 h 675"/>
                <a:gd name="T4" fmla="*/ 2810 w 2810"/>
                <a:gd name="T5" fmla="*/ 381 h 675"/>
                <a:gd name="T6" fmla="*/ 2303 w 2810"/>
                <a:gd name="T7" fmla="*/ 644 h 675"/>
                <a:gd name="T8" fmla="*/ 0 w 2810"/>
                <a:gd name="T9" fmla="*/ 675 h 675"/>
                <a:gd name="T10" fmla="*/ 5 w 2810"/>
                <a:gd name="T11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0" h="675">
                  <a:moveTo>
                    <a:pt x="5" y="0"/>
                  </a:moveTo>
                  <a:lnTo>
                    <a:pt x="2293" y="102"/>
                  </a:lnTo>
                  <a:lnTo>
                    <a:pt x="2810" y="381"/>
                  </a:lnTo>
                  <a:lnTo>
                    <a:pt x="2303" y="644"/>
                  </a:lnTo>
                  <a:lnTo>
                    <a:pt x="0" y="6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0B8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E8DB0639-DE5F-411D-BE44-986894EF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852" y="4128901"/>
              <a:ext cx="3435491" cy="74508"/>
            </a:xfrm>
            <a:custGeom>
              <a:avLst/>
              <a:gdLst>
                <a:gd name="T0" fmla="*/ 0 w 2536"/>
                <a:gd name="T1" fmla="*/ 40 h 55"/>
                <a:gd name="T2" fmla="*/ 2181 w 2536"/>
                <a:gd name="T3" fmla="*/ 0 h 55"/>
                <a:gd name="T4" fmla="*/ 2212 w 2536"/>
                <a:gd name="T5" fmla="*/ 0 h 55"/>
                <a:gd name="T6" fmla="*/ 2536 w 2536"/>
                <a:gd name="T7" fmla="*/ 15 h 55"/>
                <a:gd name="T8" fmla="*/ 213 w 2536"/>
                <a:gd name="T9" fmla="*/ 55 h 55"/>
                <a:gd name="T10" fmla="*/ 0 w 2536"/>
                <a:gd name="T11" fmla="*/ 40 h 55"/>
                <a:gd name="T12" fmla="*/ 0 w 2536"/>
                <a:gd name="T13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6" h="55">
                  <a:moveTo>
                    <a:pt x="0" y="40"/>
                  </a:moveTo>
                  <a:lnTo>
                    <a:pt x="2181" y="0"/>
                  </a:lnTo>
                  <a:lnTo>
                    <a:pt x="2212" y="0"/>
                  </a:lnTo>
                  <a:lnTo>
                    <a:pt x="2536" y="15"/>
                  </a:lnTo>
                  <a:lnTo>
                    <a:pt x="213" y="55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5764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73BC558-4A65-40D1-B182-7CDF8CC3C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06" y="4215077"/>
              <a:ext cx="261455" cy="941508"/>
            </a:xfrm>
            <a:custGeom>
              <a:avLst/>
              <a:gdLst>
                <a:gd name="T0" fmla="*/ 0 w 193"/>
                <a:gd name="T1" fmla="*/ 629 h 695"/>
                <a:gd name="T2" fmla="*/ 5 w 193"/>
                <a:gd name="T3" fmla="*/ 168 h 695"/>
                <a:gd name="T4" fmla="*/ 10 w 193"/>
                <a:gd name="T5" fmla="*/ 0 h 695"/>
                <a:gd name="T6" fmla="*/ 193 w 193"/>
                <a:gd name="T7" fmla="*/ 16 h 695"/>
                <a:gd name="T8" fmla="*/ 188 w 193"/>
                <a:gd name="T9" fmla="*/ 695 h 695"/>
                <a:gd name="T10" fmla="*/ 0 w 193"/>
                <a:gd name="T11" fmla="*/ 629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695">
                  <a:moveTo>
                    <a:pt x="0" y="629"/>
                  </a:moveTo>
                  <a:lnTo>
                    <a:pt x="5" y="168"/>
                  </a:lnTo>
                  <a:lnTo>
                    <a:pt x="10" y="0"/>
                  </a:lnTo>
                  <a:lnTo>
                    <a:pt x="193" y="16"/>
                  </a:lnTo>
                  <a:lnTo>
                    <a:pt x="188" y="695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5764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B65EF4A-0150-43ED-AAD9-B0BACEF0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852" y="3085906"/>
              <a:ext cx="261455" cy="907641"/>
            </a:xfrm>
            <a:custGeom>
              <a:avLst/>
              <a:gdLst>
                <a:gd name="T0" fmla="*/ 0 w 193"/>
                <a:gd name="T1" fmla="*/ 660 h 670"/>
                <a:gd name="T2" fmla="*/ 10 w 193"/>
                <a:gd name="T3" fmla="*/ 41 h 670"/>
                <a:gd name="T4" fmla="*/ 193 w 193"/>
                <a:gd name="T5" fmla="*/ 0 h 670"/>
                <a:gd name="T6" fmla="*/ 188 w 193"/>
                <a:gd name="T7" fmla="*/ 670 h 670"/>
                <a:gd name="T8" fmla="*/ 0 w 193"/>
                <a:gd name="T9" fmla="*/ 66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670">
                  <a:moveTo>
                    <a:pt x="0" y="660"/>
                  </a:moveTo>
                  <a:lnTo>
                    <a:pt x="10" y="41"/>
                  </a:lnTo>
                  <a:lnTo>
                    <a:pt x="193" y="0"/>
                  </a:lnTo>
                  <a:lnTo>
                    <a:pt x="188" y="670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rgbClr val="1FAB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A9DA1E8-4FA3-4473-A9A3-00088C34C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41" y="1746862"/>
              <a:ext cx="296677" cy="1071559"/>
            </a:xfrm>
            <a:custGeom>
              <a:avLst/>
              <a:gdLst>
                <a:gd name="T0" fmla="*/ 213 w 219"/>
                <a:gd name="T1" fmla="*/ 675 h 791"/>
                <a:gd name="T2" fmla="*/ 219 w 219"/>
                <a:gd name="T3" fmla="*/ 0 h 791"/>
                <a:gd name="T4" fmla="*/ 11 w 219"/>
                <a:gd name="T5" fmla="*/ 163 h 791"/>
                <a:gd name="T6" fmla="*/ 0 w 219"/>
                <a:gd name="T7" fmla="*/ 791 h 791"/>
                <a:gd name="T8" fmla="*/ 213 w 219"/>
                <a:gd name="T9" fmla="*/ 675 h 791"/>
                <a:gd name="T10" fmla="*/ 213 w 219"/>
                <a:gd name="T11" fmla="*/ 675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791">
                  <a:moveTo>
                    <a:pt x="213" y="675"/>
                  </a:moveTo>
                  <a:lnTo>
                    <a:pt x="219" y="0"/>
                  </a:lnTo>
                  <a:lnTo>
                    <a:pt x="11" y="163"/>
                  </a:lnTo>
                  <a:lnTo>
                    <a:pt x="0" y="791"/>
                  </a:lnTo>
                  <a:lnTo>
                    <a:pt x="213" y="675"/>
                  </a:lnTo>
                  <a:lnTo>
                    <a:pt x="213" y="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57730C6F-18F6-428A-9B08-39B280755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916" y="1788857"/>
              <a:ext cx="253327" cy="995696"/>
            </a:xfrm>
            <a:custGeom>
              <a:avLst/>
              <a:gdLst>
                <a:gd name="T0" fmla="*/ 10 w 187"/>
                <a:gd name="T1" fmla="*/ 142 h 735"/>
                <a:gd name="T2" fmla="*/ 187 w 187"/>
                <a:gd name="T3" fmla="*/ 0 h 735"/>
                <a:gd name="T4" fmla="*/ 182 w 187"/>
                <a:gd name="T5" fmla="*/ 639 h 735"/>
                <a:gd name="T6" fmla="*/ 0 w 187"/>
                <a:gd name="T7" fmla="*/ 735 h 735"/>
                <a:gd name="T8" fmla="*/ 10 w 187"/>
                <a:gd name="T9" fmla="*/ 142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35">
                  <a:moveTo>
                    <a:pt x="10" y="142"/>
                  </a:moveTo>
                  <a:lnTo>
                    <a:pt x="187" y="0"/>
                  </a:lnTo>
                  <a:lnTo>
                    <a:pt x="182" y="639"/>
                  </a:lnTo>
                  <a:lnTo>
                    <a:pt x="0" y="735"/>
                  </a:lnTo>
                  <a:lnTo>
                    <a:pt x="10" y="142"/>
                  </a:lnTo>
                  <a:close/>
                </a:path>
              </a:pathLst>
            </a:custGeom>
            <a:solidFill>
              <a:srgbClr val="E883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63A1BB9-77D2-470F-9917-351CDB198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789" y="1746862"/>
              <a:ext cx="3799902" cy="1272053"/>
            </a:xfrm>
            <a:custGeom>
              <a:avLst/>
              <a:gdLst>
                <a:gd name="T0" fmla="*/ 0 w 2805"/>
                <a:gd name="T1" fmla="*/ 675 h 939"/>
                <a:gd name="T2" fmla="*/ 6 w 2805"/>
                <a:gd name="T3" fmla="*/ 0 h 939"/>
                <a:gd name="T4" fmla="*/ 11 w 2805"/>
                <a:gd name="T5" fmla="*/ 0 h 939"/>
                <a:gd name="T6" fmla="*/ 2273 w 2805"/>
                <a:gd name="T7" fmla="*/ 381 h 939"/>
                <a:gd name="T8" fmla="*/ 2805 w 2805"/>
                <a:gd name="T9" fmla="*/ 731 h 939"/>
                <a:gd name="T10" fmla="*/ 2283 w 2805"/>
                <a:gd name="T11" fmla="*/ 939 h 939"/>
                <a:gd name="T12" fmla="*/ 0 w 2805"/>
                <a:gd name="T13" fmla="*/ 675 h 939"/>
                <a:gd name="T14" fmla="*/ 0 w 2805"/>
                <a:gd name="T15" fmla="*/ 675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5" h="939">
                  <a:moveTo>
                    <a:pt x="0" y="675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2273" y="381"/>
                  </a:lnTo>
                  <a:lnTo>
                    <a:pt x="2805" y="731"/>
                  </a:lnTo>
                  <a:lnTo>
                    <a:pt x="2283" y="939"/>
                  </a:lnTo>
                  <a:lnTo>
                    <a:pt x="0" y="67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05435D16-2860-4778-A600-FEE7BA900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64" y="1767182"/>
              <a:ext cx="3737587" cy="1230057"/>
            </a:xfrm>
            <a:custGeom>
              <a:avLst/>
              <a:gdLst>
                <a:gd name="T0" fmla="*/ 0 w 2759"/>
                <a:gd name="T1" fmla="*/ 650 h 908"/>
                <a:gd name="T2" fmla="*/ 5 w 2759"/>
                <a:gd name="T3" fmla="*/ 0 h 908"/>
                <a:gd name="T4" fmla="*/ 2252 w 2759"/>
                <a:gd name="T5" fmla="*/ 381 h 908"/>
                <a:gd name="T6" fmla="*/ 2759 w 2759"/>
                <a:gd name="T7" fmla="*/ 716 h 908"/>
                <a:gd name="T8" fmla="*/ 2262 w 2759"/>
                <a:gd name="T9" fmla="*/ 908 h 908"/>
                <a:gd name="T10" fmla="*/ 0 w 2759"/>
                <a:gd name="T11" fmla="*/ 65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9" h="908">
                  <a:moveTo>
                    <a:pt x="0" y="650"/>
                  </a:moveTo>
                  <a:lnTo>
                    <a:pt x="5" y="0"/>
                  </a:lnTo>
                  <a:lnTo>
                    <a:pt x="2252" y="381"/>
                  </a:lnTo>
                  <a:lnTo>
                    <a:pt x="2759" y="716"/>
                  </a:lnTo>
                  <a:lnTo>
                    <a:pt x="2262" y="908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F39F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A97A618A-FEBC-4CCA-9E89-70FE9FB76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41" y="2661276"/>
              <a:ext cx="3381303" cy="460594"/>
            </a:xfrm>
            <a:custGeom>
              <a:avLst/>
              <a:gdLst>
                <a:gd name="T0" fmla="*/ 213 w 2496"/>
                <a:gd name="T1" fmla="*/ 0 h 340"/>
                <a:gd name="T2" fmla="*/ 0 w 2496"/>
                <a:gd name="T3" fmla="*/ 116 h 340"/>
                <a:gd name="T4" fmla="*/ 2171 w 2496"/>
                <a:gd name="T5" fmla="*/ 340 h 340"/>
                <a:gd name="T6" fmla="*/ 2496 w 2496"/>
                <a:gd name="T7" fmla="*/ 264 h 340"/>
                <a:gd name="T8" fmla="*/ 213 w 2496"/>
                <a:gd name="T9" fmla="*/ 0 h 340"/>
                <a:gd name="T10" fmla="*/ 213 w 2496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6" h="340">
                  <a:moveTo>
                    <a:pt x="213" y="0"/>
                  </a:moveTo>
                  <a:lnTo>
                    <a:pt x="0" y="116"/>
                  </a:lnTo>
                  <a:lnTo>
                    <a:pt x="2171" y="340"/>
                  </a:lnTo>
                  <a:lnTo>
                    <a:pt x="2496" y="264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883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6" name="组合 51">
              <a:extLst>
                <a:ext uri="{FF2B5EF4-FFF2-40B4-BE49-F238E27FC236}">
                  <a16:creationId xmlns:a16="http://schemas.microsoft.com/office/drawing/2014/main" id="{EFD9627D-DCA0-4125-AACA-51515E5F4803}"/>
                </a:ext>
              </a:extLst>
            </p:cNvPr>
            <p:cNvGrpSpPr/>
            <p:nvPr/>
          </p:nvGrpSpPr>
          <p:grpSpPr>
            <a:xfrm>
              <a:off x="6240985" y="5862431"/>
              <a:ext cx="700375" cy="82636"/>
              <a:chOff x="6072188" y="5795963"/>
              <a:chExt cx="820738" cy="96837"/>
            </a:xfrm>
          </p:grpSpPr>
          <p:sp>
            <p:nvSpPr>
              <p:cNvPr id="67" name="Freeform 34">
                <a:extLst>
                  <a:ext uri="{FF2B5EF4-FFF2-40B4-BE49-F238E27FC236}">
                    <a16:creationId xmlns:a16="http://schemas.microsoft.com/office/drawing/2014/main" id="{F4507039-28D0-40E2-BBBF-FFC6DCDE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5795963"/>
                <a:ext cx="160338" cy="41275"/>
              </a:xfrm>
              <a:custGeom>
                <a:avLst/>
                <a:gdLst>
                  <a:gd name="T0" fmla="*/ 101 w 101"/>
                  <a:gd name="T1" fmla="*/ 0 h 26"/>
                  <a:gd name="T2" fmla="*/ 71 w 101"/>
                  <a:gd name="T3" fmla="*/ 5 h 26"/>
                  <a:gd name="T4" fmla="*/ 0 w 101"/>
                  <a:gd name="T5" fmla="*/ 26 h 26"/>
                  <a:gd name="T6" fmla="*/ 45 w 101"/>
                  <a:gd name="T7" fmla="*/ 16 h 26"/>
                  <a:gd name="T8" fmla="*/ 101 w 101"/>
                  <a:gd name="T9" fmla="*/ 0 h 26"/>
                  <a:gd name="T10" fmla="*/ 101 w 101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6">
                    <a:moveTo>
                      <a:pt x="101" y="0"/>
                    </a:moveTo>
                    <a:lnTo>
                      <a:pt x="71" y="5"/>
                    </a:lnTo>
                    <a:lnTo>
                      <a:pt x="0" y="26"/>
                    </a:lnTo>
                    <a:lnTo>
                      <a:pt x="45" y="16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Freeform 35">
                <a:extLst>
                  <a:ext uri="{FF2B5EF4-FFF2-40B4-BE49-F238E27FC236}">
                    <a16:creationId xmlns:a16="http://schemas.microsoft.com/office/drawing/2014/main" id="{D9F72886-2EC2-45FB-97F6-947F3DD6B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188" y="5861050"/>
                <a:ext cx="160338" cy="31750"/>
              </a:xfrm>
              <a:custGeom>
                <a:avLst/>
                <a:gdLst>
                  <a:gd name="T0" fmla="*/ 101 w 101"/>
                  <a:gd name="T1" fmla="*/ 0 h 20"/>
                  <a:gd name="T2" fmla="*/ 71 w 101"/>
                  <a:gd name="T3" fmla="*/ 0 h 20"/>
                  <a:gd name="T4" fmla="*/ 0 w 101"/>
                  <a:gd name="T5" fmla="*/ 20 h 20"/>
                  <a:gd name="T6" fmla="*/ 50 w 101"/>
                  <a:gd name="T7" fmla="*/ 10 h 20"/>
                  <a:gd name="T8" fmla="*/ 101 w 101"/>
                  <a:gd name="T9" fmla="*/ 0 h 20"/>
                  <a:gd name="T10" fmla="*/ 101 w 10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0">
                    <a:moveTo>
                      <a:pt x="101" y="0"/>
                    </a:moveTo>
                    <a:lnTo>
                      <a:pt x="71" y="0"/>
                    </a:lnTo>
                    <a:lnTo>
                      <a:pt x="0" y="20"/>
                    </a:lnTo>
                    <a:lnTo>
                      <a:pt x="50" y="10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17" name="组合 52">
            <a:extLst>
              <a:ext uri="{FF2B5EF4-FFF2-40B4-BE49-F238E27FC236}">
                <a16:creationId xmlns:a16="http://schemas.microsoft.com/office/drawing/2014/main" id="{E64FFC5A-AD6B-4472-830A-9705A6F278B6}"/>
              </a:ext>
            </a:extLst>
          </p:cNvPr>
          <p:cNvGrpSpPr/>
          <p:nvPr/>
        </p:nvGrpSpPr>
        <p:grpSpPr>
          <a:xfrm>
            <a:off x="2054136" y="4373059"/>
            <a:ext cx="636713" cy="615678"/>
            <a:chOff x="7123232" y="3409157"/>
            <a:chExt cx="849147" cy="821094"/>
          </a:xfrm>
        </p:grpSpPr>
        <p:sp>
          <p:nvSpPr>
            <p:cNvPr id="218" name="椭圆 10">
              <a:extLst>
                <a:ext uri="{FF2B5EF4-FFF2-40B4-BE49-F238E27FC236}">
                  <a16:creationId xmlns:a16="http://schemas.microsoft.com/office/drawing/2014/main" id="{2A8331BB-CE70-4BE5-BE58-192E17247EA2}"/>
                </a:ext>
              </a:extLst>
            </p:cNvPr>
            <p:cNvSpPr/>
            <p:nvPr/>
          </p:nvSpPr>
          <p:spPr>
            <a:xfrm>
              <a:off x="713725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9" name="文本框 57">
              <a:extLst>
                <a:ext uri="{FF2B5EF4-FFF2-40B4-BE49-F238E27FC236}">
                  <a16:creationId xmlns:a16="http://schemas.microsoft.com/office/drawing/2014/main" id="{6EA2C36F-DD45-4D59-814E-5365C8EF218D}"/>
                </a:ext>
              </a:extLst>
            </p:cNvPr>
            <p:cNvSpPr txBox="1"/>
            <p:nvPr/>
          </p:nvSpPr>
          <p:spPr>
            <a:xfrm>
              <a:off x="7123232" y="3485087"/>
              <a:ext cx="8491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0</a:t>
              </a:r>
              <a:r>
                <a:rPr lang="ru-RU" altLang="zh-CN" sz="2999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999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81C34B45-9139-4DA7-9E96-5F309F8D0FF5}"/>
              </a:ext>
            </a:extLst>
          </p:cNvPr>
          <p:cNvSpPr txBox="1"/>
          <p:nvPr/>
        </p:nvSpPr>
        <p:spPr>
          <a:xfrm>
            <a:off x="6933478" y="4469706"/>
            <a:ext cx="404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Субъектов Российской Федерации</a:t>
            </a:r>
            <a:endParaRPr lang="en-US" altLang="zh-CN" sz="1400" b="1" dirty="0">
              <a:solidFill>
                <a:schemeClr val="accent2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14" name="组合 51">
            <a:extLst>
              <a:ext uri="{FF2B5EF4-FFF2-40B4-BE49-F238E27FC236}">
                <a16:creationId xmlns:a16="http://schemas.microsoft.com/office/drawing/2014/main" id="{3CB9FB16-5DA0-4F3A-B1F6-8A2CB751B8FC}"/>
              </a:ext>
            </a:extLst>
          </p:cNvPr>
          <p:cNvGrpSpPr/>
          <p:nvPr/>
        </p:nvGrpSpPr>
        <p:grpSpPr>
          <a:xfrm>
            <a:off x="2032416" y="2999443"/>
            <a:ext cx="651654" cy="615678"/>
            <a:chOff x="5413751" y="1710838"/>
            <a:chExt cx="869073" cy="821094"/>
          </a:xfrm>
        </p:grpSpPr>
        <p:sp>
          <p:nvSpPr>
            <p:cNvPr id="215" name="椭圆 7">
              <a:extLst>
                <a:ext uri="{FF2B5EF4-FFF2-40B4-BE49-F238E27FC236}">
                  <a16:creationId xmlns:a16="http://schemas.microsoft.com/office/drawing/2014/main" id="{338C9417-0C4D-4C89-9722-22F03970AD6D}"/>
                </a:ext>
              </a:extLst>
            </p:cNvPr>
            <p:cNvSpPr/>
            <p:nvPr/>
          </p:nvSpPr>
          <p:spPr>
            <a:xfrm>
              <a:off x="5413751" y="1710838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6" name="文本框 56">
              <a:extLst>
                <a:ext uri="{FF2B5EF4-FFF2-40B4-BE49-F238E27FC236}">
                  <a16:creationId xmlns:a16="http://schemas.microsoft.com/office/drawing/2014/main" id="{DE823736-E699-4079-9DC0-39B0ED16DF68}"/>
                </a:ext>
              </a:extLst>
            </p:cNvPr>
            <p:cNvSpPr txBox="1"/>
            <p:nvPr/>
          </p:nvSpPr>
          <p:spPr>
            <a:xfrm>
              <a:off x="5433677" y="1754838"/>
              <a:ext cx="8491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dirty="0">
                  <a:solidFill>
                    <a:srgbClr val="ED7D3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999" dirty="0">
                <a:solidFill>
                  <a:srgbClr val="ED7D3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6" name="组合 53">
            <a:extLst>
              <a:ext uri="{FF2B5EF4-FFF2-40B4-BE49-F238E27FC236}">
                <a16:creationId xmlns:a16="http://schemas.microsoft.com/office/drawing/2014/main" id="{ACEC7061-5C7B-463C-9405-0C6EABBAC81C}"/>
              </a:ext>
            </a:extLst>
          </p:cNvPr>
          <p:cNvGrpSpPr/>
          <p:nvPr/>
        </p:nvGrpSpPr>
        <p:grpSpPr>
          <a:xfrm>
            <a:off x="2067878" y="5616805"/>
            <a:ext cx="636713" cy="615678"/>
            <a:chOff x="5399724" y="4970379"/>
            <a:chExt cx="849147" cy="821094"/>
          </a:xfrm>
        </p:grpSpPr>
        <p:sp>
          <p:nvSpPr>
            <p:cNvPr id="237" name="椭圆 8">
              <a:extLst>
                <a:ext uri="{FF2B5EF4-FFF2-40B4-BE49-F238E27FC236}">
                  <a16:creationId xmlns:a16="http://schemas.microsoft.com/office/drawing/2014/main" id="{1A77C4DA-F3BB-4106-B4A9-3473EB88CD6E}"/>
                </a:ext>
              </a:extLst>
            </p:cNvPr>
            <p:cNvSpPr/>
            <p:nvPr/>
          </p:nvSpPr>
          <p:spPr>
            <a:xfrm>
              <a:off x="5413751" y="4970379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8" name="文本框 58">
              <a:extLst>
                <a:ext uri="{FF2B5EF4-FFF2-40B4-BE49-F238E27FC236}">
                  <a16:creationId xmlns:a16="http://schemas.microsoft.com/office/drawing/2014/main" id="{255D71AE-5236-4014-B28C-8E38DCFB136F}"/>
                </a:ext>
              </a:extLst>
            </p:cNvPr>
            <p:cNvSpPr txBox="1"/>
            <p:nvPr/>
          </p:nvSpPr>
          <p:spPr>
            <a:xfrm>
              <a:off x="5399724" y="5039258"/>
              <a:ext cx="8491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0</a:t>
              </a:r>
              <a:r>
                <a:rPr lang="ru-RU" altLang="zh-CN" sz="2999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999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925889" y="2348789"/>
            <a:ext cx="438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4"/>
          <p:cNvGrpSpPr>
            <a:grpSpLocks noChangeAspect="1"/>
          </p:cNvGrpSpPr>
          <p:nvPr/>
        </p:nvGrpSpPr>
        <p:grpSpPr bwMode="auto">
          <a:xfrm>
            <a:off x="9772445" y="1599582"/>
            <a:ext cx="2097110" cy="2154749"/>
            <a:chOff x="2504" y="959"/>
            <a:chExt cx="2735" cy="2809"/>
          </a:xfrm>
          <a:effectLst>
            <a:outerShdw blurRad="50800" dist="127000" dir="27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77" name="Group 205"/>
            <p:cNvGrpSpPr>
              <a:grpSpLocks/>
            </p:cNvGrpSpPr>
            <p:nvPr/>
          </p:nvGrpSpPr>
          <p:grpSpPr bwMode="auto">
            <a:xfrm>
              <a:off x="2554" y="1163"/>
              <a:ext cx="2472" cy="2408"/>
              <a:chOff x="2554" y="1163"/>
              <a:chExt cx="2472" cy="2408"/>
            </a:xfrm>
          </p:grpSpPr>
          <p:sp>
            <p:nvSpPr>
              <p:cNvPr id="1095" name="Freeform 5"/>
              <p:cNvSpPr>
                <a:spLocks/>
              </p:cNvSpPr>
              <p:nvPr/>
            </p:nvSpPr>
            <p:spPr bwMode="auto">
              <a:xfrm>
                <a:off x="4032" y="1163"/>
                <a:ext cx="369" cy="316"/>
              </a:xfrm>
              <a:custGeom>
                <a:avLst/>
                <a:gdLst>
                  <a:gd name="T0" fmla="*/ 363 w 367"/>
                  <a:gd name="T1" fmla="*/ 132 h 314"/>
                  <a:gd name="T2" fmla="*/ 333 w 367"/>
                  <a:gd name="T3" fmla="*/ 79 h 314"/>
                  <a:gd name="T4" fmla="*/ 147 w 367"/>
                  <a:gd name="T5" fmla="*/ 8 h 314"/>
                  <a:gd name="T6" fmla="*/ 90 w 367"/>
                  <a:gd name="T7" fmla="*/ 27 h 314"/>
                  <a:gd name="T8" fmla="*/ 11 w 367"/>
                  <a:gd name="T9" fmla="*/ 157 h 314"/>
                  <a:gd name="T10" fmla="*/ 27 w 367"/>
                  <a:gd name="T11" fmla="*/ 204 h 314"/>
                  <a:gd name="T12" fmla="*/ 293 w 367"/>
                  <a:gd name="T13" fmla="*/ 306 h 314"/>
                  <a:gd name="T14" fmla="*/ 336 w 367"/>
                  <a:gd name="T15" fmla="*/ 282 h 314"/>
                  <a:gd name="T16" fmla="*/ 363 w 367"/>
                  <a:gd name="T17" fmla="*/ 13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" h="314">
                    <a:moveTo>
                      <a:pt x="363" y="132"/>
                    </a:moveTo>
                    <a:cubicBezTo>
                      <a:pt x="367" y="110"/>
                      <a:pt x="353" y="87"/>
                      <a:pt x="333" y="7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27" y="0"/>
                      <a:pt x="101" y="9"/>
                      <a:pt x="90" y="2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0" y="175"/>
                      <a:pt x="7" y="196"/>
                      <a:pt x="27" y="204"/>
                    </a:cubicBezTo>
                    <a:cubicBezTo>
                      <a:pt x="293" y="306"/>
                      <a:pt x="293" y="306"/>
                      <a:pt x="293" y="306"/>
                    </a:cubicBezTo>
                    <a:cubicBezTo>
                      <a:pt x="313" y="314"/>
                      <a:pt x="332" y="303"/>
                      <a:pt x="336" y="282"/>
                    </a:cubicBezTo>
                    <a:lnTo>
                      <a:pt x="363" y="13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6" name="Freeform 6"/>
              <p:cNvSpPr>
                <a:spLocks/>
              </p:cNvSpPr>
              <p:nvPr/>
            </p:nvSpPr>
            <p:spPr bwMode="auto">
              <a:xfrm>
                <a:off x="4087" y="1207"/>
                <a:ext cx="257" cy="254"/>
              </a:xfrm>
              <a:custGeom>
                <a:avLst/>
                <a:gdLst>
                  <a:gd name="T0" fmla="*/ 75 w 257"/>
                  <a:gd name="T1" fmla="*/ 210 h 254"/>
                  <a:gd name="T2" fmla="*/ 139 w 257"/>
                  <a:gd name="T3" fmla="*/ 102 h 254"/>
                  <a:gd name="T4" fmla="*/ 112 w 257"/>
                  <a:gd name="T5" fmla="*/ 224 h 254"/>
                  <a:gd name="T6" fmla="*/ 188 w 257"/>
                  <a:gd name="T7" fmla="*/ 254 h 254"/>
                  <a:gd name="T8" fmla="*/ 257 w 257"/>
                  <a:gd name="T9" fmla="*/ 73 h 254"/>
                  <a:gd name="T10" fmla="*/ 69 w 257"/>
                  <a:gd name="T11" fmla="*/ 0 h 254"/>
                  <a:gd name="T12" fmla="*/ 0 w 257"/>
                  <a:gd name="T13" fmla="*/ 182 h 254"/>
                  <a:gd name="T14" fmla="*/ 75 w 257"/>
                  <a:gd name="T15" fmla="*/ 21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54">
                    <a:moveTo>
                      <a:pt x="75" y="210"/>
                    </a:moveTo>
                    <a:lnTo>
                      <a:pt x="139" y="102"/>
                    </a:lnTo>
                    <a:lnTo>
                      <a:pt x="112" y="224"/>
                    </a:lnTo>
                    <a:lnTo>
                      <a:pt x="188" y="254"/>
                    </a:lnTo>
                    <a:lnTo>
                      <a:pt x="257" y="73"/>
                    </a:lnTo>
                    <a:lnTo>
                      <a:pt x="69" y="0"/>
                    </a:lnTo>
                    <a:lnTo>
                      <a:pt x="0" y="182"/>
                    </a:lnTo>
                    <a:lnTo>
                      <a:pt x="75" y="210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7" name="Freeform 7"/>
              <p:cNvSpPr>
                <a:spLocks/>
              </p:cNvSpPr>
              <p:nvPr/>
            </p:nvSpPr>
            <p:spPr bwMode="auto">
              <a:xfrm>
                <a:off x="2691" y="2831"/>
                <a:ext cx="347" cy="377"/>
              </a:xfrm>
              <a:custGeom>
                <a:avLst/>
                <a:gdLst>
                  <a:gd name="T0" fmla="*/ 19 w 345"/>
                  <a:gd name="T1" fmla="*/ 121 h 375"/>
                  <a:gd name="T2" fmla="*/ 12 w 345"/>
                  <a:gd name="T3" fmla="*/ 181 h 375"/>
                  <a:gd name="T4" fmla="*/ 120 w 345"/>
                  <a:gd name="T5" fmla="*/ 348 h 375"/>
                  <a:gd name="T6" fmla="*/ 178 w 345"/>
                  <a:gd name="T7" fmla="*/ 366 h 375"/>
                  <a:gd name="T8" fmla="*/ 318 w 345"/>
                  <a:gd name="T9" fmla="*/ 308 h 375"/>
                  <a:gd name="T10" fmla="*/ 333 w 345"/>
                  <a:gd name="T11" fmla="*/ 260 h 375"/>
                  <a:gd name="T12" fmla="*/ 178 w 345"/>
                  <a:gd name="T13" fmla="*/ 21 h 375"/>
                  <a:gd name="T14" fmla="*/ 128 w 345"/>
                  <a:gd name="T15" fmla="*/ 15 h 375"/>
                  <a:gd name="T16" fmla="*/ 19 w 345"/>
                  <a:gd name="T17" fmla="*/ 12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375">
                    <a:moveTo>
                      <a:pt x="19" y="121"/>
                    </a:moveTo>
                    <a:cubicBezTo>
                      <a:pt x="3" y="136"/>
                      <a:pt x="0" y="163"/>
                      <a:pt x="12" y="181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32" y="367"/>
                      <a:pt x="158" y="375"/>
                      <a:pt x="178" y="366"/>
                    </a:cubicBezTo>
                    <a:cubicBezTo>
                      <a:pt x="318" y="308"/>
                      <a:pt x="318" y="308"/>
                      <a:pt x="318" y="308"/>
                    </a:cubicBezTo>
                    <a:cubicBezTo>
                      <a:pt x="338" y="300"/>
                      <a:pt x="345" y="278"/>
                      <a:pt x="333" y="260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66" y="3"/>
                      <a:pt x="144" y="0"/>
                      <a:pt x="128" y="15"/>
                    </a:cubicBezTo>
                    <a:lnTo>
                      <a:pt x="19" y="12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8" name="Freeform 8"/>
              <p:cNvSpPr>
                <a:spLocks/>
              </p:cNvSpPr>
              <p:nvPr/>
            </p:nvSpPr>
            <p:spPr bwMode="auto">
              <a:xfrm>
                <a:off x="2769" y="2852"/>
                <a:ext cx="273" cy="275"/>
              </a:xfrm>
              <a:custGeom>
                <a:avLst/>
                <a:gdLst>
                  <a:gd name="T0" fmla="*/ 229 w 273"/>
                  <a:gd name="T1" fmla="*/ 102 h 275"/>
                  <a:gd name="T2" fmla="*/ 114 w 273"/>
                  <a:gd name="T3" fmla="*/ 153 h 275"/>
                  <a:gd name="T4" fmla="*/ 208 w 273"/>
                  <a:gd name="T5" fmla="*/ 68 h 275"/>
                  <a:gd name="T6" fmla="*/ 163 w 273"/>
                  <a:gd name="T7" fmla="*/ 0 h 275"/>
                  <a:gd name="T8" fmla="*/ 0 w 273"/>
                  <a:gd name="T9" fmla="*/ 107 h 275"/>
                  <a:gd name="T10" fmla="*/ 110 w 273"/>
                  <a:gd name="T11" fmla="*/ 275 h 275"/>
                  <a:gd name="T12" fmla="*/ 273 w 273"/>
                  <a:gd name="T13" fmla="*/ 169 h 275"/>
                  <a:gd name="T14" fmla="*/ 229 w 273"/>
                  <a:gd name="T15" fmla="*/ 102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275">
                    <a:moveTo>
                      <a:pt x="229" y="102"/>
                    </a:moveTo>
                    <a:lnTo>
                      <a:pt x="114" y="153"/>
                    </a:lnTo>
                    <a:lnTo>
                      <a:pt x="208" y="68"/>
                    </a:lnTo>
                    <a:lnTo>
                      <a:pt x="163" y="0"/>
                    </a:lnTo>
                    <a:lnTo>
                      <a:pt x="0" y="107"/>
                    </a:lnTo>
                    <a:lnTo>
                      <a:pt x="110" y="275"/>
                    </a:lnTo>
                    <a:lnTo>
                      <a:pt x="273" y="169"/>
                    </a:lnTo>
                    <a:lnTo>
                      <a:pt x="229" y="102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9" name="Freeform 9"/>
              <p:cNvSpPr>
                <a:spLocks/>
              </p:cNvSpPr>
              <p:nvPr/>
            </p:nvSpPr>
            <p:spPr bwMode="auto">
              <a:xfrm>
                <a:off x="4000" y="3254"/>
                <a:ext cx="372" cy="317"/>
              </a:xfrm>
              <a:custGeom>
                <a:avLst/>
                <a:gdLst>
                  <a:gd name="T0" fmla="*/ 94 w 370"/>
                  <a:gd name="T1" fmla="*/ 289 h 315"/>
                  <a:gd name="T2" fmla="*/ 151 w 370"/>
                  <a:gd name="T3" fmla="*/ 307 h 315"/>
                  <a:gd name="T4" fmla="*/ 337 w 370"/>
                  <a:gd name="T5" fmla="*/ 234 h 315"/>
                  <a:gd name="T6" fmla="*/ 366 w 370"/>
                  <a:gd name="T7" fmla="*/ 181 h 315"/>
                  <a:gd name="T8" fmla="*/ 336 w 370"/>
                  <a:gd name="T9" fmla="*/ 32 h 315"/>
                  <a:gd name="T10" fmla="*/ 292 w 370"/>
                  <a:gd name="T11" fmla="*/ 8 h 315"/>
                  <a:gd name="T12" fmla="*/ 27 w 370"/>
                  <a:gd name="T13" fmla="*/ 113 h 315"/>
                  <a:gd name="T14" fmla="*/ 12 w 370"/>
                  <a:gd name="T15" fmla="*/ 160 h 315"/>
                  <a:gd name="T16" fmla="*/ 94 w 370"/>
                  <a:gd name="T17" fmla="*/ 289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315">
                    <a:moveTo>
                      <a:pt x="94" y="289"/>
                    </a:moveTo>
                    <a:cubicBezTo>
                      <a:pt x="105" y="307"/>
                      <a:pt x="131" y="315"/>
                      <a:pt x="151" y="307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57" y="226"/>
                      <a:pt x="370" y="202"/>
                      <a:pt x="366" y="181"/>
                    </a:cubicBezTo>
                    <a:cubicBezTo>
                      <a:pt x="336" y="32"/>
                      <a:pt x="336" y="32"/>
                      <a:pt x="336" y="32"/>
                    </a:cubicBezTo>
                    <a:cubicBezTo>
                      <a:pt x="332" y="11"/>
                      <a:pt x="312" y="0"/>
                      <a:pt x="292" y="8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7" y="121"/>
                      <a:pt x="0" y="142"/>
                      <a:pt x="12" y="160"/>
                    </a:cubicBezTo>
                    <a:lnTo>
                      <a:pt x="94" y="289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0" name="Freeform 10"/>
              <p:cNvSpPr>
                <a:spLocks/>
              </p:cNvSpPr>
              <p:nvPr/>
            </p:nvSpPr>
            <p:spPr bwMode="auto">
              <a:xfrm>
                <a:off x="4040" y="3232"/>
                <a:ext cx="258" cy="254"/>
              </a:xfrm>
              <a:custGeom>
                <a:avLst/>
                <a:gdLst>
                  <a:gd name="T0" fmla="*/ 112 w 258"/>
                  <a:gd name="T1" fmla="*/ 29 h 254"/>
                  <a:gd name="T2" fmla="*/ 140 w 258"/>
                  <a:gd name="T3" fmla="*/ 153 h 254"/>
                  <a:gd name="T4" fmla="*/ 75 w 258"/>
                  <a:gd name="T5" fmla="*/ 44 h 254"/>
                  <a:gd name="T6" fmla="*/ 0 w 258"/>
                  <a:gd name="T7" fmla="*/ 73 h 254"/>
                  <a:gd name="T8" fmla="*/ 71 w 258"/>
                  <a:gd name="T9" fmla="*/ 254 h 254"/>
                  <a:gd name="T10" fmla="*/ 258 w 258"/>
                  <a:gd name="T11" fmla="*/ 181 h 254"/>
                  <a:gd name="T12" fmla="*/ 187 w 258"/>
                  <a:gd name="T13" fmla="*/ 0 h 254"/>
                  <a:gd name="T14" fmla="*/ 112 w 258"/>
                  <a:gd name="T15" fmla="*/ 2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8" h="254">
                    <a:moveTo>
                      <a:pt x="112" y="29"/>
                    </a:moveTo>
                    <a:lnTo>
                      <a:pt x="140" y="153"/>
                    </a:lnTo>
                    <a:lnTo>
                      <a:pt x="75" y="44"/>
                    </a:lnTo>
                    <a:lnTo>
                      <a:pt x="0" y="73"/>
                    </a:lnTo>
                    <a:lnTo>
                      <a:pt x="71" y="254"/>
                    </a:lnTo>
                    <a:lnTo>
                      <a:pt x="258" y="181"/>
                    </a:lnTo>
                    <a:lnTo>
                      <a:pt x="187" y="0"/>
                    </a:lnTo>
                    <a:lnTo>
                      <a:pt x="112" y="29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1" name="Freeform 11"/>
              <p:cNvSpPr>
                <a:spLocks/>
              </p:cNvSpPr>
              <p:nvPr/>
            </p:nvSpPr>
            <p:spPr bwMode="auto">
              <a:xfrm>
                <a:off x="4783" y="2255"/>
                <a:ext cx="243" cy="358"/>
              </a:xfrm>
              <a:custGeom>
                <a:avLst/>
                <a:gdLst>
                  <a:gd name="T0" fmla="*/ 189 w 242"/>
                  <a:gd name="T1" fmla="*/ 332 h 356"/>
                  <a:gd name="T2" fmla="*/ 230 w 242"/>
                  <a:gd name="T3" fmla="*/ 287 h 356"/>
                  <a:gd name="T4" fmla="*/ 240 w 242"/>
                  <a:gd name="T5" fmla="*/ 88 h 356"/>
                  <a:gd name="T6" fmla="*/ 204 w 242"/>
                  <a:gd name="T7" fmla="*/ 40 h 356"/>
                  <a:gd name="T8" fmla="*/ 57 w 242"/>
                  <a:gd name="T9" fmla="*/ 5 h 356"/>
                  <a:gd name="T10" fmla="*/ 17 w 242"/>
                  <a:gd name="T11" fmla="*/ 35 h 356"/>
                  <a:gd name="T12" fmla="*/ 2 w 242"/>
                  <a:gd name="T13" fmla="*/ 319 h 356"/>
                  <a:gd name="T14" fmla="*/ 38 w 242"/>
                  <a:gd name="T15" fmla="*/ 353 h 356"/>
                  <a:gd name="T16" fmla="*/ 189 w 242"/>
                  <a:gd name="T17" fmla="*/ 332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2" h="356">
                    <a:moveTo>
                      <a:pt x="189" y="332"/>
                    </a:moveTo>
                    <a:cubicBezTo>
                      <a:pt x="210" y="329"/>
                      <a:pt x="229" y="309"/>
                      <a:pt x="230" y="287"/>
                    </a:cubicBezTo>
                    <a:cubicBezTo>
                      <a:pt x="240" y="88"/>
                      <a:pt x="240" y="88"/>
                      <a:pt x="240" y="88"/>
                    </a:cubicBezTo>
                    <a:cubicBezTo>
                      <a:pt x="242" y="66"/>
                      <a:pt x="225" y="45"/>
                      <a:pt x="204" y="40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36" y="0"/>
                      <a:pt x="18" y="13"/>
                      <a:pt x="17" y="35"/>
                    </a:cubicBezTo>
                    <a:cubicBezTo>
                      <a:pt x="2" y="319"/>
                      <a:pt x="2" y="319"/>
                      <a:pt x="2" y="319"/>
                    </a:cubicBezTo>
                    <a:cubicBezTo>
                      <a:pt x="0" y="341"/>
                      <a:pt x="17" y="356"/>
                      <a:pt x="38" y="353"/>
                    </a:cubicBezTo>
                    <a:cubicBezTo>
                      <a:pt x="189" y="332"/>
                      <a:pt x="189" y="332"/>
                      <a:pt x="189" y="332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2" name="Freeform 12"/>
              <p:cNvSpPr>
                <a:spLocks/>
              </p:cNvSpPr>
              <p:nvPr/>
            </p:nvSpPr>
            <p:spPr bwMode="auto">
              <a:xfrm>
                <a:off x="4733" y="2337"/>
                <a:ext cx="205" cy="211"/>
              </a:xfrm>
              <a:custGeom>
                <a:avLst/>
                <a:gdLst>
                  <a:gd name="T0" fmla="*/ 6 w 205"/>
                  <a:gd name="T1" fmla="*/ 81 h 211"/>
                  <a:gd name="T2" fmla="*/ 130 w 205"/>
                  <a:gd name="T3" fmla="*/ 108 h 211"/>
                  <a:gd name="T4" fmla="*/ 4 w 205"/>
                  <a:gd name="T5" fmla="*/ 120 h 211"/>
                  <a:gd name="T6" fmla="*/ 0 w 205"/>
                  <a:gd name="T7" fmla="*/ 201 h 211"/>
                  <a:gd name="T8" fmla="*/ 194 w 205"/>
                  <a:gd name="T9" fmla="*/ 211 h 211"/>
                  <a:gd name="T10" fmla="*/ 205 w 205"/>
                  <a:gd name="T11" fmla="*/ 10 h 211"/>
                  <a:gd name="T12" fmla="*/ 10 w 205"/>
                  <a:gd name="T13" fmla="*/ 0 h 211"/>
                  <a:gd name="T14" fmla="*/ 6 w 205"/>
                  <a:gd name="T15" fmla="*/ 8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5" h="211">
                    <a:moveTo>
                      <a:pt x="6" y="81"/>
                    </a:moveTo>
                    <a:lnTo>
                      <a:pt x="130" y="108"/>
                    </a:lnTo>
                    <a:lnTo>
                      <a:pt x="4" y="120"/>
                    </a:lnTo>
                    <a:lnTo>
                      <a:pt x="0" y="201"/>
                    </a:lnTo>
                    <a:lnTo>
                      <a:pt x="194" y="211"/>
                    </a:lnTo>
                    <a:lnTo>
                      <a:pt x="205" y="10"/>
                    </a:lnTo>
                    <a:lnTo>
                      <a:pt x="10" y="0"/>
                    </a:lnTo>
                    <a:lnTo>
                      <a:pt x="6" y="81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3" name="Freeform 13"/>
              <p:cNvSpPr>
                <a:spLocks/>
              </p:cNvSpPr>
              <p:nvPr/>
            </p:nvSpPr>
            <p:spPr bwMode="auto">
              <a:xfrm>
                <a:off x="2697" y="1446"/>
                <a:ext cx="358" cy="371"/>
              </a:xfrm>
              <a:custGeom>
                <a:avLst/>
                <a:gdLst>
                  <a:gd name="T0" fmla="*/ 198 w 356"/>
                  <a:gd name="T1" fmla="*/ 10 h 369"/>
                  <a:gd name="T2" fmla="*/ 139 w 356"/>
                  <a:gd name="T3" fmla="*/ 22 h 369"/>
                  <a:gd name="T4" fmla="*/ 13 w 356"/>
                  <a:gd name="T5" fmla="*/ 178 h 369"/>
                  <a:gd name="T6" fmla="*/ 14 w 356"/>
                  <a:gd name="T7" fmla="*/ 238 h 369"/>
                  <a:gd name="T8" fmla="*/ 113 w 356"/>
                  <a:gd name="T9" fmla="*/ 353 h 369"/>
                  <a:gd name="T10" fmla="*/ 163 w 356"/>
                  <a:gd name="T11" fmla="*/ 352 h 369"/>
                  <a:gd name="T12" fmla="*/ 342 w 356"/>
                  <a:gd name="T13" fmla="*/ 131 h 369"/>
                  <a:gd name="T14" fmla="*/ 333 w 356"/>
                  <a:gd name="T15" fmla="*/ 82 h 369"/>
                  <a:gd name="T16" fmla="*/ 198 w 356"/>
                  <a:gd name="T17" fmla="*/ 1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369">
                    <a:moveTo>
                      <a:pt x="198" y="10"/>
                    </a:moveTo>
                    <a:cubicBezTo>
                      <a:pt x="179" y="0"/>
                      <a:pt x="153" y="6"/>
                      <a:pt x="139" y="22"/>
                    </a:cubicBezTo>
                    <a:cubicBezTo>
                      <a:pt x="13" y="178"/>
                      <a:pt x="13" y="178"/>
                      <a:pt x="13" y="178"/>
                    </a:cubicBezTo>
                    <a:cubicBezTo>
                      <a:pt x="0" y="194"/>
                      <a:pt x="0" y="221"/>
                      <a:pt x="14" y="238"/>
                    </a:cubicBezTo>
                    <a:cubicBezTo>
                      <a:pt x="113" y="353"/>
                      <a:pt x="113" y="353"/>
                      <a:pt x="113" y="353"/>
                    </a:cubicBezTo>
                    <a:cubicBezTo>
                      <a:pt x="127" y="369"/>
                      <a:pt x="150" y="369"/>
                      <a:pt x="163" y="352"/>
                    </a:cubicBezTo>
                    <a:cubicBezTo>
                      <a:pt x="342" y="131"/>
                      <a:pt x="342" y="131"/>
                      <a:pt x="342" y="131"/>
                    </a:cubicBezTo>
                    <a:cubicBezTo>
                      <a:pt x="356" y="114"/>
                      <a:pt x="352" y="92"/>
                      <a:pt x="333" y="82"/>
                    </a:cubicBezTo>
                    <a:lnTo>
                      <a:pt x="198" y="10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4" name="Freeform 14"/>
              <p:cNvSpPr>
                <a:spLocks/>
              </p:cNvSpPr>
              <p:nvPr/>
            </p:nvSpPr>
            <p:spPr bwMode="auto">
              <a:xfrm>
                <a:off x="2782" y="1515"/>
                <a:ext cx="279" cy="278"/>
              </a:xfrm>
              <a:custGeom>
                <a:avLst/>
                <a:gdLst>
                  <a:gd name="T0" fmla="*/ 202 w 279"/>
                  <a:gd name="T1" fmla="*/ 216 h 278"/>
                  <a:gd name="T2" fmla="*/ 118 w 279"/>
                  <a:gd name="T3" fmla="*/ 122 h 278"/>
                  <a:gd name="T4" fmla="*/ 228 w 279"/>
                  <a:gd name="T5" fmla="*/ 186 h 278"/>
                  <a:gd name="T6" fmla="*/ 279 w 279"/>
                  <a:gd name="T7" fmla="*/ 123 h 278"/>
                  <a:gd name="T8" fmla="*/ 127 w 279"/>
                  <a:gd name="T9" fmla="*/ 0 h 278"/>
                  <a:gd name="T10" fmla="*/ 0 w 279"/>
                  <a:gd name="T11" fmla="*/ 157 h 278"/>
                  <a:gd name="T12" fmla="*/ 152 w 279"/>
                  <a:gd name="T13" fmla="*/ 278 h 278"/>
                  <a:gd name="T14" fmla="*/ 202 w 279"/>
                  <a:gd name="T15" fmla="*/ 2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278">
                    <a:moveTo>
                      <a:pt x="202" y="216"/>
                    </a:moveTo>
                    <a:lnTo>
                      <a:pt x="118" y="122"/>
                    </a:lnTo>
                    <a:lnTo>
                      <a:pt x="228" y="186"/>
                    </a:lnTo>
                    <a:lnTo>
                      <a:pt x="279" y="123"/>
                    </a:lnTo>
                    <a:lnTo>
                      <a:pt x="127" y="0"/>
                    </a:lnTo>
                    <a:lnTo>
                      <a:pt x="0" y="157"/>
                    </a:lnTo>
                    <a:lnTo>
                      <a:pt x="152" y="278"/>
                    </a:lnTo>
                    <a:lnTo>
                      <a:pt x="202" y="216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5" name="Freeform 15"/>
              <p:cNvSpPr>
                <a:spLocks/>
              </p:cNvSpPr>
              <p:nvPr/>
            </p:nvSpPr>
            <p:spPr bwMode="auto">
              <a:xfrm>
                <a:off x="2684" y="1290"/>
                <a:ext cx="2181" cy="2121"/>
              </a:xfrm>
              <a:custGeom>
                <a:avLst/>
                <a:gdLst>
                  <a:gd name="T0" fmla="*/ 1085 w 2170"/>
                  <a:gd name="T1" fmla="*/ 2110 h 2110"/>
                  <a:gd name="T2" fmla="*/ 707 w 2170"/>
                  <a:gd name="T3" fmla="*/ 2039 h 2110"/>
                  <a:gd name="T4" fmla="*/ 122 w 2170"/>
                  <a:gd name="T5" fmla="*/ 1484 h 2110"/>
                  <a:gd name="T6" fmla="*/ 100 w 2170"/>
                  <a:gd name="T7" fmla="*/ 677 h 2110"/>
                  <a:gd name="T8" fmla="*/ 494 w 2170"/>
                  <a:gd name="T9" fmla="*/ 181 h 2110"/>
                  <a:gd name="T10" fmla="*/ 1085 w 2170"/>
                  <a:gd name="T11" fmla="*/ 0 h 2110"/>
                  <a:gd name="T12" fmla="*/ 1463 w 2170"/>
                  <a:gd name="T13" fmla="*/ 70 h 2110"/>
                  <a:gd name="T14" fmla="*/ 2048 w 2170"/>
                  <a:gd name="T15" fmla="*/ 626 h 2110"/>
                  <a:gd name="T16" fmla="*/ 2069 w 2170"/>
                  <a:gd name="T17" fmla="*/ 1433 h 2110"/>
                  <a:gd name="T18" fmla="*/ 1676 w 2170"/>
                  <a:gd name="T19" fmla="*/ 1929 h 2110"/>
                  <a:gd name="T20" fmla="*/ 1085 w 2170"/>
                  <a:gd name="T21" fmla="*/ 211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0" h="2110">
                    <a:moveTo>
                      <a:pt x="1085" y="2110"/>
                    </a:moveTo>
                    <a:cubicBezTo>
                      <a:pt x="956" y="2110"/>
                      <a:pt x="829" y="2086"/>
                      <a:pt x="707" y="2039"/>
                    </a:cubicBezTo>
                    <a:cubicBezTo>
                      <a:pt x="444" y="1938"/>
                      <a:pt x="236" y="1741"/>
                      <a:pt x="122" y="1484"/>
                    </a:cubicBezTo>
                    <a:cubicBezTo>
                      <a:pt x="7" y="1227"/>
                      <a:pt x="0" y="940"/>
                      <a:pt x="100" y="677"/>
                    </a:cubicBezTo>
                    <a:cubicBezTo>
                      <a:pt x="178" y="474"/>
                      <a:pt x="315" y="303"/>
                      <a:pt x="494" y="181"/>
                    </a:cubicBezTo>
                    <a:cubicBezTo>
                      <a:pt x="670" y="63"/>
                      <a:pt x="874" y="0"/>
                      <a:pt x="1085" y="0"/>
                    </a:cubicBezTo>
                    <a:cubicBezTo>
                      <a:pt x="1214" y="0"/>
                      <a:pt x="1341" y="24"/>
                      <a:pt x="1463" y="70"/>
                    </a:cubicBezTo>
                    <a:cubicBezTo>
                      <a:pt x="1726" y="171"/>
                      <a:pt x="1934" y="369"/>
                      <a:pt x="2048" y="626"/>
                    </a:cubicBezTo>
                    <a:cubicBezTo>
                      <a:pt x="2163" y="883"/>
                      <a:pt x="2170" y="1170"/>
                      <a:pt x="2069" y="1433"/>
                    </a:cubicBezTo>
                    <a:cubicBezTo>
                      <a:pt x="1991" y="1636"/>
                      <a:pt x="1855" y="1807"/>
                      <a:pt x="1676" y="1929"/>
                    </a:cubicBezTo>
                    <a:cubicBezTo>
                      <a:pt x="1500" y="2047"/>
                      <a:pt x="1296" y="2110"/>
                      <a:pt x="1085" y="211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6" name="Freeform 16"/>
              <p:cNvSpPr>
                <a:spLocks noEditPoints="1"/>
              </p:cNvSpPr>
              <p:nvPr/>
            </p:nvSpPr>
            <p:spPr bwMode="auto">
              <a:xfrm>
                <a:off x="2554" y="1272"/>
                <a:ext cx="2441" cy="2157"/>
              </a:xfrm>
              <a:custGeom>
                <a:avLst/>
                <a:gdLst>
                  <a:gd name="T0" fmla="*/ 1214 w 2428"/>
                  <a:gd name="T1" fmla="*/ 0 h 2146"/>
                  <a:gd name="T2" fmla="*/ 1214 w 2428"/>
                  <a:gd name="T3" fmla="*/ 36 h 2146"/>
                  <a:gd name="T4" fmla="*/ 1585 w 2428"/>
                  <a:gd name="T5" fmla="*/ 105 h 2146"/>
                  <a:gd name="T6" fmla="*/ 1933 w 2428"/>
                  <a:gd name="T7" fmla="*/ 326 h 2146"/>
                  <a:gd name="T8" fmla="*/ 2161 w 2428"/>
                  <a:gd name="T9" fmla="*/ 651 h 2146"/>
                  <a:gd name="T10" fmla="*/ 2250 w 2428"/>
                  <a:gd name="T11" fmla="*/ 1039 h 2146"/>
                  <a:gd name="T12" fmla="*/ 2182 w 2428"/>
                  <a:gd name="T13" fmla="*/ 1444 h 2146"/>
                  <a:gd name="T14" fmla="*/ 1795 w 2428"/>
                  <a:gd name="T15" fmla="*/ 1932 h 2146"/>
                  <a:gd name="T16" fmla="*/ 1518 w 2428"/>
                  <a:gd name="T17" fmla="*/ 2064 h 2146"/>
                  <a:gd name="T18" fmla="*/ 1214 w 2428"/>
                  <a:gd name="T19" fmla="*/ 2110 h 2146"/>
                  <a:gd name="T20" fmla="*/ 843 w 2428"/>
                  <a:gd name="T21" fmla="*/ 2041 h 2146"/>
                  <a:gd name="T22" fmla="*/ 495 w 2428"/>
                  <a:gd name="T23" fmla="*/ 1820 h 2146"/>
                  <a:gd name="T24" fmla="*/ 267 w 2428"/>
                  <a:gd name="T25" fmla="*/ 1495 h 2146"/>
                  <a:gd name="T26" fmla="*/ 178 w 2428"/>
                  <a:gd name="T27" fmla="*/ 1107 h 2146"/>
                  <a:gd name="T28" fmla="*/ 246 w 2428"/>
                  <a:gd name="T29" fmla="*/ 701 h 2146"/>
                  <a:gd name="T30" fmla="*/ 633 w 2428"/>
                  <a:gd name="T31" fmla="*/ 214 h 2146"/>
                  <a:gd name="T32" fmla="*/ 909 w 2428"/>
                  <a:gd name="T33" fmla="*/ 82 h 2146"/>
                  <a:gd name="T34" fmla="*/ 1214 w 2428"/>
                  <a:gd name="T35" fmla="*/ 36 h 2146"/>
                  <a:gd name="T36" fmla="*/ 1214 w 2428"/>
                  <a:gd name="T37" fmla="*/ 0 h 2146"/>
                  <a:gd name="T38" fmla="*/ 1214 w 2428"/>
                  <a:gd name="T39" fmla="*/ 0 h 2146"/>
                  <a:gd name="T40" fmla="*/ 213 w 2428"/>
                  <a:gd name="T41" fmla="*/ 689 h 2146"/>
                  <a:gd name="T42" fmla="*/ 830 w 2428"/>
                  <a:gd name="T43" fmla="*/ 2074 h 2146"/>
                  <a:gd name="T44" fmla="*/ 1214 w 2428"/>
                  <a:gd name="T45" fmla="*/ 2146 h 2146"/>
                  <a:gd name="T46" fmla="*/ 2215 w 2428"/>
                  <a:gd name="T47" fmla="*/ 1457 h 2146"/>
                  <a:gd name="T48" fmla="*/ 1598 w 2428"/>
                  <a:gd name="T49" fmla="*/ 72 h 2146"/>
                  <a:gd name="T50" fmla="*/ 1214 w 2428"/>
                  <a:gd name="T51" fmla="*/ 0 h 2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28" h="2146">
                    <a:moveTo>
                      <a:pt x="1214" y="0"/>
                    </a:moveTo>
                    <a:cubicBezTo>
                      <a:pt x="1214" y="36"/>
                      <a:pt x="1214" y="36"/>
                      <a:pt x="1214" y="36"/>
                    </a:cubicBezTo>
                    <a:cubicBezTo>
                      <a:pt x="1341" y="36"/>
                      <a:pt x="1466" y="59"/>
                      <a:pt x="1585" y="105"/>
                    </a:cubicBezTo>
                    <a:cubicBezTo>
                      <a:pt x="1716" y="155"/>
                      <a:pt x="1833" y="230"/>
                      <a:pt x="1933" y="326"/>
                    </a:cubicBezTo>
                    <a:cubicBezTo>
                      <a:pt x="2029" y="419"/>
                      <a:pt x="2106" y="528"/>
                      <a:pt x="2161" y="651"/>
                    </a:cubicBezTo>
                    <a:cubicBezTo>
                      <a:pt x="2216" y="774"/>
                      <a:pt x="2246" y="905"/>
                      <a:pt x="2250" y="1039"/>
                    </a:cubicBezTo>
                    <a:cubicBezTo>
                      <a:pt x="2255" y="1177"/>
                      <a:pt x="2232" y="1314"/>
                      <a:pt x="2182" y="1444"/>
                    </a:cubicBezTo>
                    <a:cubicBezTo>
                      <a:pt x="2105" y="1644"/>
                      <a:pt x="1971" y="1812"/>
                      <a:pt x="1795" y="1932"/>
                    </a:cubicBezTo>
                    <a:cubicBezTo>
                      <a:pt x="1710" y="1989"/>
                      <a:pt x="1617" y="2033"/>
                      <a:pt x="1518" y="2064"/>
                    </a:cubicBezTo>
                    <a:cubicBezTo>
                      <a:pt x="1419" y="2094"/>
                      <a:pt x="1317" y="2110"/>
                      <a:pt x="1214" y="2110"/>
                    </a:cubicBezTo>
                    <a:cubicBezTo>
                      <a:pt x="1087" y="2110"/>
                      <a:pt x="962" y="2086"/>
                      <a:pt x="843" y="2041"/>
                    </a:cubicBezTo>
                    <a:cubicBezTo>
                      <a:pt x="712" y="1990"/>
                      <a:pt x="595" y="1916"/>
                      <a:pt x="495" y="1820"/>
                    </a:cubicBezTo>
                    <a:cubicBezTo>
                      <a:pt x="399" y="1727"/>
                      <a:pt x="322" y="1618"/>
                      <a:pt x="267" y="1495"/>
                    </a:cubicBezTo>
                    <a:cubicBezTo>
                      <a:pt x="212" y="1372"/>
                      <a:pt x="182" y="1241"/>
                      <a:pt x="178" y="1107"/>
                    </a:cubicBezTo>
                    <a:cubicBezTo>
                      <a:pt x="173" y="969"/>
                      <a:pt x="196" y="832"/>
                      <a:pt x="246" y="701"/>
                    </a:cubicBezTo>
                    <a:cubicBezTo>
                      <a:pt x="323" y="502"/>
                      <a:pt x="457" y="333"/>
                      <a:pt x="633" y="214"/>
                    </a:cubicBezTo>
                    <a:cubicBezTo>
                      <a:pt x="718" y="157"/>
                      <a:pt x="811" y="112"/>
                      <a:pt x="909" y="82"/>
                    </a:cubicBezTo>
                    <a:cubicBezTo>
                      <a:pt x="1008" y="52"/>
                      <a:pt x="1111" y="36"/>
                      <a:pt x="1214" y="36"/>
                    </a:cubicBezTo>
                    <a:cubicBezTo>
                      <a:pt x="1214" y="0"/>
                      <a:pt x="1214" y="0"/>
                      <a:pt x="1214" y="0"/>
                    </a:cubicBezTo>
                    <a:moveTo>
                      <a:pt x="1214" y="0"/>
                    </a:moveTo>
                    <a:cubicBezTo>
                      <a:pt x="783" y="0"/>
                      <a:pt x="376" y="262"/>
                      <a:pt x="213" y="689"/>
                    </a:cubicBezTo>
                    <a:cubicBezTo>
                      <a:pt x="0" y="1242"/>
                      <a:pt x="277" y="1862"/>
                      <a:pt x="830" y="2074"/>
                    </a:cubicBezTo>
                    <a:cubicBezTo>
                      <a:pt x="956" y="2123"/>
                      <a:pt x="1086" y="2146"/>
                      <a:pt x="1214" y="2146"/>
                    </a:cubicBezTo>
                    <a:cubicBezTo>
                      <a:pt x="1645" y="2146"/>
                      <a:pt x="2052" y="1884"/>
                      <a:pt x="2215" y="1457"/>
                    </a:cubicBezTo>
                    <a:cubicBezTo>
                      <a:pt x="2428" y="904"/>
                      <a:pt x="2151" y="284"/>
                      <a:pt x="1598" y="72"/>
                    </a:cubicBezTo>
                    <a:cubicBezTo>
                      <a:pt x="1472" y="23"/>
                      <a:pt x="1342" y="0"/>
                      <a:pt x="121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7" name="Freeform 17"/>
              <p:cNvSpPr>
                <a:spLocks noEditPoints="1"/>
              </p:cNvSpPr>
              <p:nvPr/>
            </p:nvSpPr>
            <p:spPr bwMode="auto">
              <a:xfrm>
                <a:off x="3785" y="1356"/>
                <a:ext cx="164" cy="291"/>
              </a:xfrm>
              <a:custGeom>
                <a:avLst/>
                <a:gdLst>
                  <a:gd name="T0" fmla="*/ 121 w 164"/>
                  <a:gd name="T1" fmla="*/ 289 h 289"/>
                  <a:gd name="T2" fmla="*/ 35 w 164"/>
                  <a:gd name="T3" fmla="*/ 252 h 289"/>
                  <a:gd name="T4" fmla="*/ 5 w 164"/>
                  <a:gd name="T5" fmla="*/ 219 h 289"/>
                  <a:gd name="T6" fmla="*/ 4 w 164"/>
                  <a:gd name="T7" fmla="*/ 216 h 289"/>
                  <a:gd name="T8" fmla="*/ 6 w 164"/>
                  <a:gd name="T9" fmla="*/ 215 h 289"/>
                  <a:gd name="T10" fmla="*/ 8 w 164"/>
                  <a:gd name="T11" fmla="*/ 218 h 289"/>
                  <a:gd name="T12" fmla="*/ 36 w 164"/>
                  <a:gd name="T13" fmla="*/ 250 h 289"/>
                  <a:gd name="T14" fmla="*/ 122 w 164"/>
                  <a:gd name="T15" fmla="*/ 287 h 289"/>
                  <a:gd name="T16" fmla="*/ 121 w 164"/>
                  <a:gd name="T17" fmla="*/ 289 h 289"/>
                  <a:gd name="T18" fmla="*/ 105 w 164"/>
                  <a:gd name="T19" fmla="*/ 137 h 289"/>
                  <a:gd name="T20" fmla="*/ 114 w 164"/>
                  <a:gd name="T21" fmla="*/ 154 h 289"/>
                  <a:gd name="T22" fmla="*/ 106 w 164"/>
                  <a:gd name="T23" fmla="*/ 180 h 289"/>
                  <a:gd name="T24" fmla="*/ 62 w 164"/>
                  <a:gd name="T25" fmla="*/ 185 h 289"/>
                  <a:gd name="T26" fmla="*/ 50 w 164"/>
                  <a:gd name="T27" fmla="*/ 180 h 289"/>
                  <a:gd name="T28" fmla="*/ 53 w 164"/>
                  <a:gd name="T29" fmla="*/ 179 h 289"/>
                  <a:gd name="T30" fmla="*/ 62 w 164"/>
                  <a:gd name="T31" fmla="*/ 182 h 289"/>
                  <a:gd name="T32" fmla="*/ 105 w 164"/>
                  <a:gd name="T33" fmla="*/ 178 h 289"/>
                  <a:gd name="T34" fmla="*/ 112 w 164"/>
                  <a:gd name="T35" fmla="*/ 154 h 289"/>
                  <a:gd name="T36" fmla="*/ 103 w 164"/>
                  <a:gd name="T37" fmla="*/ 139 h 289"/>
                  <a:gd name="T38" fmla="*/ 105 w 164"/>
                  <a:gd name="T39" fmla="*/ 137 h 289"/>
                  <a:gd name="T40" fmla="*/ 4 w 164"/>
                  <a:gd name="T41" fmla="*/ 216 h 289"/>
                  <a:gd name="T42" fmla="*/ 7 w 164"/>
                  <a:gd name="T43" fmla="*/ 180 h 289"/>
                  <a:gd name="T44" fmla="*/ 28 w 164"/>
                  <a:gd name="T45" fmla="*/ 155 h 289"/>
                  <a:gd name="T46" fmla="*/ 26 w 164"/>
                  <a:gd name="T47" fmla="*/ 147 h 289"/>
                  <a:gd name="T48" fmla="*/ 30 w 164"/>
                  <a:gd name="T49" fmla="*/ 120 h 289"/>
                  <a:gd name="T50" fmla="*/ 156 w 164"/>
                  <a:gd name="T51" fmla="*/ 8 h 289"/>
                  <a:gd name="T52" fmla="*/ 164 w 164"/>
                  <a:gd name="T53" fmla="*/ 0 h 289"/>
                  <a:gd name="T54" fmla="*/ 163 w 164"/>
                  <a:gd name="T55" fmla="*/ 4 h 289"/>
                  <a:gd name="T56" fmla="*/ 158 w 164"/>
                  <a:gd name="T57" fmla="*/ 10 h 289"/>
                  <a:gd name="T58" fmla="*/ 32 w 164"/>
                  <a:gd name="T59" fmla="*/ 121 h 289"/>
                  <a:gd name="T60" fmla="*/ 29 w 164"/>
                  <a:gd name="T61" fmla="*/ 147 h 289"/>
                  <a:gd name="T62" fmla="*/ 30 w 164"/>
                  <a:gd name="T63" fmla="*/ 153 h 289"/>
                  <a:gd name="T64" fmla="*/ 37 w 164"/>
                  <a:gd name="T65" fmla="*/ 147 h 289"/>
                  <a:gd name="T66" fmla="*/ 97 w 164"/>
                  <a:gd name="T67" fmla="*/ 132 h 289"/>
                  <a:gd name="T68" fmla="*/ 105 w 164"/>
                  <a:gd name="T69" fmla="*/ 137 h 289"/>
                  <a:gd name="T70" fmla="*/ 103 w 164"/>
                  <a:gd name="T71" fmla="*/ 139 h 289"/>
                  <a:gd name="T72" fmla="*/ 96 w 164"/>
                  <a:gd name="T73" fmla="*/ 134 h 289"/>
                  <a:gd name="T74" fmla="*/ 39 w 164"/>
                  <a:gd name="T75" fmla="*/ 149 h 289"/>
                  <a:gd name="T76" fmla="*/ 31 w 164"/>
                  <a:gd name="T77" fmla="*/ 155 h 289"/>
                  <a:gd name="T78" fmla="*/ 38 w 164"/>
                  <a:gd name="T79" fmla="*/ 168 h 289"/>
                  <a:gd name="T80" fmla="*/ 53 w 164"/>
                  <a:gd name="T81" fmla="*/ 179 h 289"/>
                  <a:gd name="T82" fmla="*/ 50 w 164"/>
                  <a:gd name="T83" fmla="*/ 180 h 289"/>
                  <a:gd name="T84" fmla="*/ 37 w 164"/>
                  <a:gd name="T85" fmla="*/ 170 h 289"/>
                  <a:gd name="T86" fmla="*/ 29 w 164"/>
                  <a:gd name="T87" fmla="*/ 157 h 289"/>
                  <a:gd name="T88" fmla="*/ 9 w 164"/>
                  <a:gd name="T89" fmla="*/ 181 h 289"/>
                  <a:gd name="T90" fmla="*/ 6 w 164"/>
                  <a:gd name="T91" fmla="*/ 215 h 289"/>
                  <a:gd name="T92" fmla="*/ 4 w 164"/>
                  <a:gd name="T93" fmla="*/ 21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4" h="289">
                    <a:moveTo>
                      <a:pt x="121" y="289"/>
                    </a:moveTo>
                    <a:cubicBezTo>
                      <a:pt x="92" y="283"/>
                      <a:pt x="59" y="270"/>
                      <a:pt x="35" y="252"/>
                    </a:cubicBezTo>
                    <a:cubicBezTo>
                      <a:pt x="21" y="242"/>
                      <a:pt x="11" y="231"/>
                      <a:pt x="5" y="219"/>
                    </a:cubicBezTo>
                    <a:cubicBezTo>
                      <a:pt x="5" y="218"/>
                      <a:pt x="5" y="217"/>
                      <a:pt x="4" y="216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7" y="216"/>
                      <a:pt x="7" y="217"/>
                      <a:pt x="8" y="218"/>
                    </a:cubicBezTo>
                    <a:cubicBezTo>
                      <a:pt x="13" y="230"/>
                      <a:pt x="23" y="241"/>
                      <a:pt x="36" y="250"/>
                    </a:cubicBezTo>
                    <a:cubicBezTo>
                      <a:pt x="60" y="268"/>
                      <a:pt x="93" y="281"/>
                      <a:pt x="122" y="287"/>
                    </a:cubicBezTo>
                    <a:lnTo>
                      <a:pt x="121" y="289"/>
                    </a:lnTo>
                    <a:close/>
                    <a:moveTo>
                      <a:pt x="105" y="137"/>
                    </a:moveTo>
                    <a:cubicBezTo>
                      <a:pt x="110" y="142"/>
                      <a:pt x="113" y="148"/>
                      <a:pt x="114" y="154"/>
                    </a:cubicBezTo>
                    <a:cubicBezTo>
                      <a:pt x="116" y="163"/>
                      <a:pt x="113" y="173"/>
                      <a:pt x="106" y="180"/>
                    </a:cubicBezTo>
                    <a:cubicBezTo>
                      <a:pt x="98" y="188"/>
                      <a:pt x="83" y="192"/>
                      <a:pt x="62" y="185"/>
                    </a:cubicBezTo>
                    <a:cubicBezTo>
                      <a:pt x="58" y="183"/>
                      <a:pt x="54" y="182"/>
                      <a:pt x="50" y="180"/>
                    </a:cubicBezTo>
                    <a:cubicBezTo>
                      <a:pt x="53" y="179"/>
                      <a:pt x="53" y="179"/>
                      <a:pt x="53" y="179"/>
                    </a:cubicBezTo>
                    <a:cubicBezTo>
                      <a:pt x="56" y="180"/>
                      <a:pt x="59" y="181"/>
                      <a:pt x="62" y="182"/>
                    </a:cubicBezTo>
                    <a:cubicBezTo>
                      <a:pt x="83" y="189"/>
                      <a:pt x="97" y="186"/>
                      <a:pt x="105" y="178"/>
                    </a:cubicBezTo>
                    <a:cubicBezTo>
                      <a:pt x="111" y="172"/>
                      <a:pt x="113" y="163"/>
                      <a:pt x="112" y="154"/>
                    </a:cubicBezTo>
                    <a:cubicBezTo>
                      <a:pt x="111" y="149"/>
                      <a:pt x="108" y="143"/>
                      <a:pt x="103" y="139"/>
                    </a:cubicBezTo>
                    <a:lnTo>
                      <a:pt x="105" y="137"/>
                    </a:lnTo>
                    <a:close/>
                    <a:moveTo>
                      <a:pt x="4" y="216"/>
                    </a:moveTo>
                    <a:cubicBezTo>
                      <a:pt x="0" y="205"/>
                      <a:pt x="0" y="192"/>
                      <a:pt x="7" y="180"/>
                    </a:cubicBezTo>
                    <a:cubicBezTo>
                      <a:pt x="11" y="171"/>
                      <a:pt x="18" y="163"/>
                      <a:pt x="28" y="155"/>
                    </a:cubicBezTo>
                    <a:cubicBezTo>
                      <a:pt x="27" y="152"/>
                      <a:pt x="27" y="150"/>
                      <a:pt x="26" y="147"/>
                    </a:cubicBezTo>
                    <a:cubicBezTo>
                      <a:pt x="25" y="139"/>
                      <a:pt x="27" y="129"/>
                      <a:pt x="30" y="120"/>
                    </a:cubicBezTo>
                    <a:cubicBezTo>
                      <a:pt x="39" y="91"/>
                      <a:pt x="136" y="26"/>
                      <a:pt x="156" y="8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38" y="28"/>
                      <a:pt x="41" y="92"/>
                      <a:pt x="32" y="121"/>
                    </a:cubicBezTo>
                    <a:cubicBezTo>
                      <a:pt x="29" y="130"/>
                      <a:pt x="28" y="139"/>
                      <a:pt x="29" y="147"/>
                    </a:cubicBezTo>
                    <a:cubicBezTo>
                      <a:pt x="29" y="149"/>
                      <a:pt x="29" y="151"/>
                      <a:pt x="30" y="153"/>
                    </a:cubicBezTo>
                    <a:cubicBezTo>
                      <a:pt x="32" y="151"/>
                      <a:pt x="35" y="149"/>
                      <a:pt x="37" y="147"/>
                    </a:cubicBezTo>
                    <a:cubicBezTo>
                      <a:pt x="64" y="128"/>
                      <a:pt x="84" y="126"/>
                      <a:pt x="97" y="132"/>
                    </a:cubicBezTo>
                    <a:cubicBezTo>
                      <a:pt x="100" y="133"/>
                      <a:pt x="103" y="135"/>
                      <a:pt x="105" y="137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1" y="137"/>
                      <a:pt x="99" y="136"/>
                      <a:pt x="96" y="134"/>
                    </a:cubicBezTo>
                    <a:cubicBezTo>
                      <a:pt x="83" y="129"/>
                      <a:pt x="64" y="131"/>
                      <a:pt x="39" y="149"/>
                    </a:cubicBezTo>
                    <a:cubicBezTo>
                      <a:pt x="36" y="151"/>
                      <a:pt x="33" y="153"/>
                      <a:pt x="31" y="155"/>
                    </a:cubicBezTo>
                    <a:cubicBezTo>
                      <a:pt x="32" y="160"/>
                      <a:pt x="35" y="164"/>
                      <a:pt x="38" y="168"/>
                    </a:cubicBezTo>
                    <a:cubicBezTo>
                      <a:pt x="42" y="172"/>
                      <a:pt x="47" y="176"/>
                      <a:pt x="53" y="179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45" y="177"/>
                      <a:pt x="40" y="174"/>
                      <a:pt x="37" y="170"/>
                    </a:cubicBezTo>
                    <a:cubicBezTo>
                      <a:pt x="33" y="166"/>
                      <a:pt x="30" y="162"/>
                      <a:pt x="29" y="157"/>
                    </a:cubicBezTo>
                    <a:cubicBezTo>
                      <a:pt x="19" y="165"/>
                      <a:pt x="13" y="173"/>
                      <a:pt x="9" y="181"/>
                    </a:cubicBezTo>
                    <a:cubicBezTo>
                      <a:pt x="3" y="193"/>
                      <a:pt x="2" y="204"/>
                      <a:pt x="6" y="215"/>
                    </a:cubicBezTo>
                    <a:lnTo>
                      <a:pt x="4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8" name="Freeform 18"/>
              <p:cNvSpPr>
                <a:spLocks/>
              </p:cNvSpPr>
              <p:nvPr/>
            </p:nvSpPr>
            <p:spPr bwMode="auto">
              <a:xfrm>
                <a:off x="3901" y="1390"/>
                <a:ext cx="508" cy="428"/>
              </a:xfrm>
              <a:custGeom>
                <a:avLst/>
                <a:gdLst>
                  <a:gd name="T0" fmla="*/ 390 w 505"/>
                  <a:gd name="T1" fmla="*/ 423 h 425"/>
                  <a:gd name="T2" fmla="*/ 7 w 505"/>
                  <a:gd name="T3" fmla="*/ 268 h 425"/>
                  <a:gd name="T4" fmla="*/ 2 w 505"/>
                  <a:gd name="T5" fmla="*/ 255 h 425"/>
                  <a:gd name="T6" fmla="*/ 102 w 505"/>
                  <a:gd name="T7" fmla="*/ 7 h 425"/>
                  <a:gd name="T8" fmla="*/ 115 w 505"/>
                  <a:gd name="T9" fmla="*/ 2 h 425"/>
                  <a:gd name="T10" fmla="*/ 498 w 505"/>
                  <a:gd name="T11" fmla="*/ 157 h 425"/>
                  <a:gd name="T12" fmla="*/ 503 w 505"/>
                  <a:gd name="T13" fmla="*/ 169 h 425"/>
                  <a:gd name="T14" fmla="*/ 402 w 505"/>
                  <a:gd name="T15" fmla="*/ 418 h 425"/>
                  <a:gd name="T16" fmla="*/ 390 w 505"/>
                  <a:gd name="T17" fmla="*/ 42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425">
                    <a:moveTo>
                      <a:pt x="390" y="423"/>
                    </a:moveTo>
                    <a:cubicBezTo>
                      <a:pt x="7" y="268"/>
                      <a:pt x="7" y="268"/>
                      <a:pt x="7" y="268"/>
                    </a:cubicBezTo>
                    <a:cubicBezTo>
                      <a:pt x="2" y="266"/>
                      <a:pt x="0" y="260"/>
                      <a:pt x="2" y="255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4" y="2"/>
                      <a:pt x="110" y="0"/>
                      <a:pt x="115" y="2"/>
                    </a:cubicBezTo>
                    <a:cubicBezTo>
                      <a:pt x="498" y="157"/>
                      <a:pt x="498" y="157"/>
                      <a:pt x="498" y="157"/>
                    </a:cubicBezTo>
                    <a:cubicBezTo>
                      <a:pt x="502" y="159"/>
                      <a:pt x="505" y="165"/>
                      <a:pt x="503" y="169"/>
                    </a:cubicBezTo>
                    <a:cubicBezTo>
                      <a:pt x="402" y="418"/>
                      <a:pt x="402" y="418"/>
                      <a:pt x="402" y="418"/>
                    </a:cubicBezTo>
                    <a:cubicBezTo>
                      <a:pt x="400" y="423"/>
                      <a:pt x="394" y="425"/>
                      <a:pt x="390" y="42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9" name="Freeform 19"/>
              <p:cNvSpPr>
                <a:spLocks/>
              </p:cNvSpPr>
              <p:nvPr/>
            </p:nvSpPr>
            <p:spPr bwMode="auto">
              <a:xfrm>
                <a:off x="4253" y="1784"/>
                <a:ext cx="28" cy="24"/>
              </a:xfrm>
              <a:custGeom>
                <a:avLst/>
                <a:gdLst>
                  <a:gd name="T0" fmla="*/ 22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7 w 28"/>
                  <a:gd name="T11" fmla="*/ 11 h 24"/>
                  <a:gd name="T12" fmla="*/ 22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2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9"/>
                      <a:pt x="28" y="10"/>
                      <a:pt x="27" y="11"/>
                    </a:cubicBez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0" name="Freeform 20"/>
              <p:cNvSpPr>
                <a:spLocks/>
              </p:cNvSpPr>
              <p:nvPr/>
            </p:nvSpPr>
            <p:spPr bwMode="auto">
              <a:xfrm>
                <a:off x="3925" y="1652"/>
                <a:ext cx="28" cy="24"/>
              </a:xfrm>
              <a:custGeom>
                <a:avLst/>
                <a:gdLst>
                  <a:gd name="T0" fmla="*/ 23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8 w 28"/>
                  <a:gd name="T11" fmla="*/ 11 h 24"/>
                  <a:gd name="T12" fmla="*/ 23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3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8" y="10"/>
                      <a:pt x="28" y="11"/>
                    </a:cubicBez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1" name="Freeform 21"/>
              <p:cNvSpPr>
                <a:spLocks/>
              </p:cNvSpPr>
              <p:nvPr/>
            </p:nvSpPr>
            <p:spPr bwMode="auto">
              <a:xfrm>
                <a:off x="3828" y="1661"/>
                <a:ext cx="487" cy="251"/>
              </a:xfrm>
              <a:custGeom>
                <a:avLst/>
                <a:gdLst>
                  <a:gd name="T0" fmla="*/ 468 w 485"/>
                  <a:gd name="T1" fmla="*/ 245 h 250"/>
                  <a:gd name="T2" fmla="*/ 13 w 485"/>
                  <a:gd name="T3" fmla="*/ 60 h 250"/>
                  <a:gd name="T4" fmla="*/ 8 w 485"/>
                  <a:gd name="T5" fmla="*/ 44 h 250"/>
                  <a:gd name="T6" fmla="*/ 70 w 485"/>
                  <a:gd name="T7" fmla="*/ 0 h 250"/>
                  <a:gd name="T8" fmla="*/ 470 w 485"/>
                  <a:gd name="T9" fmla="*/ 162 h 250"/>
                  <a:gd name="T10" fmla="*/ 482 w 485"/>
                  <a:gd name="T11" fmla="*/ 230 h 250"/>
                  <a:gd name="T12" fmla="*/ 468 w 485"/>
                  <a:gd name="T13" fmla="*/ 24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250">
                    <a:moveTo>
                      <a:pt x="468" y="245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2" y="56"/>
                      <a:pt x="0" y="49"/>
                      <a:pt x="8" y="4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470" y="162"/>
                      <a:pt x="470" y="162"/>
                      <a:pt x="470" y="162"/>
                    </a:cubicBezTo>
                    <a:cubicBezTo>
                      <a:pt x="482" y="230"/>
                      <a:pt x="482" y="230"/>
                      <a:pt x="482" y="230"/>
                    </a:cubicBezTo>
                    <a:cubicBezTo>
                      <a:pt x="485" y="245"/>
                      <a:pt x="480" y="250"/>
                      <a:pt x="468" y="24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2" name="Freeform 22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0 w 431"/>
                  <a:gd name="T1" fmla="*/ 35 h 210"/>
                  <a:gd name="T2" fmla="*/ 46 w 431"/>
                  <a:gd name="T3" fmla="*/ 0 h 210"/>
                  <a:gd name="T4" fmla="*/ 421 w 431"/>
                  <a:gd name="T5" fmla="*/ 153 h 210"/>
                  <a:gd name="T6" fmla="*/ 431 w 431"/>
                  <a:gd name="T7" fmla="*/ 210 h 210"/>
                  <a:gd name="T8" fmla="*/ 0 w 431"/>
                  <a:gd name="T9" fmla="*/ 3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210">
                    <a:moveTo>
                      <a:pt x="0" y="35"/>
                    </a:moveTo>
                    <a:lnTo>
                      <a:pt x="46" y="0"/>
                    </a:lnTo>
                    <a:lnTo>
                      <a:pt x="421" y="153"/>
                    </a:lnTo>
                    <a:lnTo>
                      <a:pt x="431" y="21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3" name="Freeform 23"/>
              <p:cNvSpPr>
                <a:spLocks/>
              </p:cNvSpPr>
              <p:nvPr/>
            </p:nvSpPr>
            <p:spPr bwMode="auto">
              <a:xfrm>
                <a:off x="3836" y="1714"/>
                <a:ext cx="469" cy="193"/>
              </a:xfrm>
              <a:custGeom>
                <a:avLst/>
                <a:gdLst>
                  <a:gd name="T0" fmla="*/ 464 w 467"/>
                  <a:gd name="T1" fmla="*/ 192 h 192"/>
                  <a:gd name="T2" fmla="*/ 2 w 467"/>
                  <a:gd name="T3" fmla="*/ 4 h 192"/>
                  <a:gd name="T4" fmla="*/ 1 w 467"/>
                  <a:gd name="T5" fmla="*/ 2 h 192"/>
                  <a:gd name="T6" fmla="*/ 1 w 467"/>
                  <a:gd name="T7" fmla="*/ 2 h 192"/>
                  <a:gd name="T8" fmla="*/ 3 w 467"/>
                  <a:gd name="T9" fmla="*/ 1 h 192"/>
                  <a:gd name="T10" fmla="*/ 465 w 467"/>
                  <a:gd name="T11" fmla="*/ 188 h 192"/>
                  <a:gd name="T12" fmla="*/ 466 w 467"/>
                  <a:gd name="T13" fmla="*/ 191 h 192"/>
                  <a:gd name="T14" fmla="*/ 466 w 467"/>
                  <a:gd name="T15" fmla="*/ 191 h 192"/>
                  <a:gd name="T16" fmla="*/ 464 w 467"/>
                  <a:gd name="T1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7" h="192">
                    <a:moveTo>
                      <a:pt x="464" y="19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65" y="188"/>
                      <a:pt x="465" y="188"/>
                      <a:pt x="465" y="188"/>
                    </a:cubicBezTo>
                    <a:cubicBezTo>
                      <a:pt x="466" y="189"/>
                      <a:pt x="467" y="190"/>
                      <a:pt x="466" y="191"/>
                    </a:cubicBezTo>
                    <a:cubicBezTo>
                      <a:pt x="466" y="191"/>
                      <a:pt x="466" y="191"/>
                      <a:pt x="466" y="191"/>
                    </a:cubicBezTo>
                    <a:cubicBezTo>
                      <a:pt x="466" y="192"/>
                      <a:pt x="465" y="192"/>
                      <a:pt x="464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4" name="Freeform 24"/>
              <p:cNvSpPr>
                <a:spLocks/>
              </p:cNvSpPr>
              <p:nvPr/>
            </p:nvSpPr>
            <p:spPr bwMode="auto">
              <a:xfrm>
                <a:off x="4250" y="1789"/>
                <a:ext cx="28" cy="30"/>
              </a:xfrm>
              <a:custGeom>
                <a:avLst/>
                <a:gdLst>
                  <a:gd name="T0" fmla="*/ 17 w 28"/>
                  <a:gd name="T1" fmla="*/ 29 h 29"/>
                  <a:gd name="T2" fmla="*/ 1 w 28"/>
                  <a:gd name="T3" fmla="*/ 23 h 29"/>
                  <a:gd name="T4" fmla="*/ 0 w 28"/>
                  <a:gd name="T5" fmla="*/ 20 h 29"/>
                  <a:gd name="T6" fmla="*/ 8 w 28"/>
                  <a:gd name="T7" fmla="*/ 1 h 29"/>
                  <a:gd name="T8" fmla="*/ 11 w 28"/>
                  <a:gd name="T9" fmla="*/ 0 h 29"/>
                  <a:gd name="T10" fmla="*/ 26 w 28"/>
                  <a:gd name="T11" fmla="*/ 7 h 29"/>
                  <a:gd name="T12" fmla="*/ 28 w 28"/>
                  <a:gd name="T13" fmla="*/ 9 h 29"/>
                  <a:gd name="T14" fmla="*/ 20 w 28"/>
                  <a:gd name="T15" fmla="*/ 28 h 29"/>
                  <a:gd name="T16" fmla="*/ 17 w 28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9">
                    <a:moveTo>
                      <a:pt x="17" y="29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8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5" name="Freeform 25"/>
              <p:cNvSpPr>
                <a:spLocks/>
              </p:cNvSpPr>
              <p:nvPr/>
            </p:nvSpPr>
            <p:spPr bwMode="auto">
              <a:xfrm>
                <a:off x="3922" y="1656"/>
                <a:ext cx="28" cy="30"/>
              </a:xfrm>
              <a:custGeom>
                <a:avLst/>
                <a:gdLst>
                  <a:gd name="T0" fmla="*/ 18 w 28"/>
                  <a:gd name="T1" fmla="*/ 30 h 30"/>
                  <a:gd name="T2" fmla="*/ 2 w 28"/>
                  <a:gd name="T3" fmla="*/ 23 h 30"/>
                  <a:gd name="T4" fmla="*/ 1 w 28"/>
                  <a:gd name="T5" fmla="*/ 21 h 30"/>
                  <a:gd name="T6" fmla="*/ 8 w 28"/>
                  <a:gd name="T7" fmla="*/ 2 h 30"/>
                  <a:gd name="T8" fmla="*/ 11 w 28"/>
                  <a:gd name="T9" fmla="*/ 1 h 30"/>
                  <a:gd name="T10" fmla="*/ 27 w 28"/>
                  <a:gd name="T11" fmla="*/ 7 h 30"/>
                  <a:gd name="T12" fmla="*/ 28 w 28"/>
                  <a:gd name="T13" fmla="*/ 10 h 30"/>
                  <a:gd name="T14" fmla="*/ 20 w 28"/>
                  <a:gd name="T15" fmla="*/ 29 h 30"/>
                  <a:gd name="T16" fmla="*/ 18 w 28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0">
                    <a:moveTo>
                      <a:pt x="18" y="30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0" y="0"/>
                      <a:pt x="11" y="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8"/>
                      <a:pt x="28" y="9"/>
                      <a:pt x="28" y="10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19" y="30"/>
                      <a:pt x="1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6" name="Freeform 26"/>
              <p:cNvSpPr>
                <a:spLocks/>
              </p:cNvSpPr>
              <p:nvPr/>
            </p:nvSpPr>
            <p:spPr bwMode="auto">
              <a:xfrm>
                <a:off x="3938" y="1615"/>
                <a:ext cx="22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1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10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7"/>
                      <a:pt x="22" y="8"/>
                      <a:pt x="22" y="1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7" name="Freeform 27"/>
              <p:cNvSpPr>
                <a:spLocks/>
              </p:cNvSpPr>
              <p:nvPr/>
            </p:nvSpPr>
            <p:spPr bwMode="auto">
              <a:xfrm>
                <a:off x="3945" y="159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8" name="Freeform 28"/>
              <p:cNvSpPr>
                <a:spLocks/>
              </p:cNvSpPr>
              <p:nvPr/>
            </p:nvSpPr>
            <p:spPr bwMode="auto">
              <a:xfrm>
                <a:off x="3954" y="1572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9" name="Freeform 29"/>
              <p:cNvSpPr>
                <a:spLocks/>
              </p:cNvSpPr>
              <p:nvPr/>
            </p:nvSpPr>
            <p:spPr bwMode="auto">
              <a:xfrm>
                <a:off x="3963" y="1550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0" name="Freeform 30"/>
              <p:cNvSpPr>
                <a:spLocks/>
              </p:cNvSpPr>
              <p:nvPr/>
            </p:nvSpPr>
            <p:spPr bwMode="auto">
              <a:xfrm>
                <a:off x="3972" y="1528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1 w 24"/>
                  <a:gd name="T5" fmla="*/ 15 h 25"/>
                  <a:gd name="T6" fmla="*/ 6 w 24"/>
                  <a:gd name="T7" fmla="*/ 2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1" name="Freeform 31"/>
              <p:cNvSpPr>
                <a:spLocks/>
              </p:cNvSpPr>
              <p:nvPr/>
            </p:nvSpPr>
            <p:spPr bwMode="auto">
              <a:xfrm>
                <a:off x="3982" y="1506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6 w 24"/>
                  <a:gd name="T7" fmla="*/ 3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2" name="Freeform 32"/>
              <p:cNvSpPr>
                <a:spLocks/>
              </p:cNvSpPr>
              <p:nvPr/>
            </p:nvSpPr>
            <p:spPr bwMode="auto">
              <a:xfrm>
                <a:off x="3960" y="1624"/>
                <a:ext cx="23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0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9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2" y="8"/>
                      <a:pt x="22" y="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3" name="Freeform 33"/>
              <p:cNvSpPr>
                <a:spLocks/>
              </p:cNvSpPr>
              <p:nvPr/>
            </p:nvSpPr>
            <p:spPr bwMode="auto">
              <a:xfrm>
                <a:off x="3967" y="1602"/>
                <a:ext cx="45" cy="34"/>
              </a:xfrm>
              <a:custGeom>
                <a:avLst/>
                <a:gdLst>
                  <a:gd name="T0" fmla="*/ 34 w 44"/>
                  <a:gd name="T1" fmla="*/ 32 h 33"/>
                  <a:gd name="T2" fmla="*/ 3 w 44"/>
                  <a:gd name="T3" fmla="*/ 20 h 33"/>
                  <a:gd name="T4" fmla="*/ 1 w 44"/>
                  <a:gd name="T5" fmla="*/ 15 h 33"/>
                  <a:gd name="T6" fmla="*/ 6 w 44"/>
                  <a:gd name="T7" fmla="*/ 3 h 33"/>
                  <a:gd name="T8" fmla="*/ 10 w 44"/>
                  <a:gd name="T9" fmla="*/ 1 h 33"/>
                  <a:gd name="T10" fmla="*/ 41 w 44"/>
                  <a:gd name="T11" fmla="*/ 14 h 33"/>
                  <a:gd name="T12" fmla="*/ 43 w 44"/>
                  <a:gd name="T13" fmla="*/ 19 h 33"/>
                  <a:gd name="T14" fmla="*/ 38 w 44"/>
                  <a:gd name="T15" fmla="*/ 31 h 33"/>
                  <a:gd name="T16" fmla="*/ 34 w 44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3">
                    <a:moveTo>
                      <a:pt x="34" y="32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3" y="15"/>
                      <a:pt x="44" y="17"/>
                      <a:pt x="43" y="19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2"/>
                      <a:pt x="36" y="33"/>
                      <a:pt x="34" y="3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4" name="Freeform 34"/>
              <p:cNvSpPr>
                <a:spLocks/>
              </p:cNvSpPr>
              <p:nvPr/>
            </p:nvSpPr>
            <p:spPr bwMode="auto">
              <a:xfrm>
                <a:off x="3977" y="1581"/>
                <a:ext cx="30" cy="27"/>
              </a:xfrm>
              <a:custGeom>
                <a:avLst/>
                <a:gdLst>
                  <a:gd name="T0" fmla="*/ 19 w 30"/>
                  <a:gd name="T1" fmla="*/ 26 h 27"/>
                  <a:gd name="T2" fmla="*/ 3 w 30"/>
                  <a:gd name="T3" fmla="*/ 19 h 27"/>
                  <a:gd name="T4" fmla="*/ 1 w 30"/>
                  <a:gd name="T5" fmla="*/ 14 h 27"/>
                  <a:gd name="T6" fmla="*/ 6 w 30"/>
                  <a:gd name="T7" fmla="*/ 2 h 27"/>
                  <a:gd name="T8" fmla="*/ 10 w 30"/>
                  <a:gd name="T9" fmla="*/ 0 h 27"/>
                  <a:gd name="T10" fmla="*/ 27 w 30"/>
                  <a:gd name="T11" fmla="*/ 7 h 27"/>
                  <a:gd name="T12" fmla="*/ 29 w 30"/>
                  <a:gd name="T13" fmla="*/ 12 h 27"/>
                  <a:gd name="T14" fmla="*/ 24 w 30"/>
                  <a:gd name="T15" fmla="*/ 24 h 27"/>
                  <a:gd name="T16" fmla="*/ 19 w 30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19" y="26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8"/>
                      <a:pt x="30" y="10"/>
                      <a:pt x="29" y="12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5" name="Freeform 35"/>
              <p:cNvSpPr>
                <a:spLocks/>
              </p:cNvSpPr>
              <p:nvPr/>
            </p:nvSpPr>
            <p:spPr bwMode="auto">
              <a:xfrm>
                <a:off x="3986" y="1559"/>
                <a:ext cx="46" cy="33"/>
              </a:xfrm>
              <a:custGeom>
                <a:avLst/>
                <a:gdLst>
                  <a:gd name="T0" fmla="*/ 36 w 46"/>
                  <a:gd name="T1" fmla="*/ 33 h 33"/>
                  <a:gd name="T2" fmla="*/ 3 w 46"/>
                  <a:gd name="T3" fmla="*/ 19 h 33"/>
                  <a:gd name="T4" fmla="*/ 1 w 46"/>
                  <a:gd name="T5" fmla="*/ 14 h 33"/>
                  <a:gd name="T6" fmla="*/ 5 w 46"/>
                  <a:gd name="T7" fmla="*/ 2 h 33"/>
                  <a:gd name="T8" fmla="*/ 10 w 46"/>
                  <a:gd name="T9" fmla="*/ 0 h 33"/>
                  <a:gd name="T10" fmla="*/ 44 w 46"/>
                  <a:gd name="T11" fmla="*/ 14 h 33"/>
                  <a:gd name="T12" fmla="*/ 46 w 46"/>
                  <a:gd name="T13" fmla="*/ 19 h 33"/>
                  <a:gd name="T14" fmla="*/ 41 w 46"/>
                  <a:gd name="T15" fmla="*/ 31 h 33"/>
                  <a:gd name="T16" fmla="*/ 36 w 46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3">
                    <a:moveTo>
                      <a:pt x="36" y="3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5"/>
                      <a:pt x="46" y="17"/>
                      <a:pt x="46" y="19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3"/>
                      <a:pt x="36" y="3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6" name="Freeform 36"/>
              <p:cNvSpPr>
                <a:spLocks/>
              </p:cNvSpPr>
              <p:nvPr/>
            </p:nvSpPr>
            <p:spPr bwMode="auto">
              <a:xfrm>
                <a:off x="3995" y="1537"/>
                <a:ext cx="24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0 w 24"/>
                  <a:gd name="T5" fmla="*/ 15 h 24"/>
                  <a:gd name="T6" fmla="*/ 5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7" name="Freeform 37"/>
              <p:cNvSpPr>
                <a:spLocks/>
              </p:cNvSpPr>
              <p:nvPr/>
            </p:nvSpPr>
            <p:spPr bwMode="auto">
              <a:xfrm>
                <a:off x="4004" y="151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8" name="Freeform 38"/>
              <p:cNvSpPr>
                <a:spLocks/>
              </p:cNvSpPr>
              <p:nvPr/>
            </p:nvSpPr>
            <p:spPr bwMode="auto">
              <a:xfrm>
                <a:off x="3983" y="163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8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9" name="Freeform 39"/>
              <p:cNvSpPr>
                <a:spLocks/>
              </p:cNvSpPr>
              <p:nvPr/>
            </p:nvSpPr>
            <p:spPr bwMode="auto">
              <a:xfrm>
                <a:off x="4003" y="16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3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20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0" name="Freeform 40"/>
              <p:cNvSpPr>
                <a:spLocks/>
              </p:cNvSpPr>
              <p:nvPr/>
            </p:nvSpPr>
            <p:spPr bwMode="auto">
              <a:xfrm>
                <a:off x="4024" y="1651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0 h 20"/>
                  <a:gd name="T10" fmla="*/ 18 w 20"/>
                  <a:gd name="T11" fmla="*/ 5 h 20"/>
                  <a:gd name="T12" fmla="*/ 20 w 20"/>
                  <a:gd name="T13" fmla="*/ 8 h 20"/>
                  <a:gd name="T14" fmla="*/ 16 w 20"/>
                  <a:gd name="T15" fmla="*/ 17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1" name="Freeform 41"/>
              <p:cNvSpPr>
                <a:spLocks/>
              </p:cNvSpPr>
              <p:nvPr/>
            </p:nvSpPr>
            <p:spPr bwMode="auto">
              <a:xfrm>
                <a:off x="4044" y="1659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2" name="Freeform 42"/>
              <p:cNvSpPr>
                <a:spLocks/>
              </p:cNvSpPr>
              <p:nvPr/>
            </p:nvSpPr>
            <p:spPr bwMode="auto">
              <a:xfrm>
                <a:off x="4065" y="166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3" name="Freeform 43"/>
              <p:cNvSpPr>
                <a:spLocks/>
              </p:cNvSpPr>
              <p:nvPr/>
            </p:nvSpPr>
            <p:spPr bwMode="auto">
              <a:xfrm>
                <a:off x="4085" y="1676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0 h 20"/>
                  <a:gd name="T10" fmla="*/ 19 w 21"/>
                  <a:gd name="T11" fmla="*/ 5 h 20"/>
                  <a:gd name="T12" fmla="*/ 20 w 21"/>
                  <a:gd name="T13" fmla="*/ 8 h 20"/>
                  <a:gd name="T14" fmla="*/ 16 w 21"/>
                  <a:gd name="T15" fmla="*/ 17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4" name="Freeform 44"/>
              <p:cNvSpPr>
                <a:spLocks/>
              </p:cNvSpPr>
              <p:nvPr/>
            </p:nvSpPr>
            <p:spPr bwMode="auto">
              <a:xfrm>
                <a:off x="4106" y="168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5" name="Freeform 45"/>
              <p:cNvSpPr>
                <a:spLocks/>
              </p:cNvSpPr>
              <p:nvPr/>
            </p:nvSpPr>
            <p:spPr bwMode="auto">
              <a:xfrm>
                <a:off x="4126" y="169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6" name="Freeform 46"/>
              <p:cNvSpPr>
                <a:spLocks/>
              </p:cNvSpPr>
              <p:nvPr/>
            </p:nvSpPr>
            <p:spPr bwMode="auto">
              <a:xfrm>
                <a:off x="4147" y="1701"/>
                <a:ext cx="20" cy="19"/>
              </a:xfrm>
              <a:custGeom>
                <a:avLst/>
                <a:gdLst>
                  <a:gd name="T0" fmla="*/ 12 w 20"/>
                  <a:gd name="T1" fmla="*/ 19 h 19"/>
                  <a:gd name="T2" fmla="*/ 2 w 20"/>
                  <a:gd name="T3" fmla="*/ 15 h 19"/>
                  <a:gd name="T4" fmla="*/ 0 w 20"/>
                  <a:gd name="T5" fmla="*/ 11 h 19"/>
                  <a:gd name="T6" fmla="*/ 4 w 20"/>
                  <a:gd name="T7" fmla="*/ 2 h 19"/>
                  <a:gd name="T8" fmla="*/ 7 w 20"/>
                  <a:gd name="T9" fmla="*/ 0 h 19"/>
                  <a:gd name="T10" fmla="*/ 18 w 20"/>
                  <a:gd name="T11" fmla="*/ 5 h 19"/>
                  <a:gd name="T12" fmla="*/ 20 w 20"/>
                  <a:gd name="T13" fmla="*/ 8 h 19"/>
                  <a:gd name="T14" fmla="*/ 16 w 20"/>
                  <a:gd name="T15" fmla="*/ 17 h 19"/>
                  <a:gd name="T16" fmla="*/ 12 w 20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9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19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7" name="Freeform 47"/>
              <p:cNvSpPr>
                <a:spLocks/>
              </p:cNvSpPr>
              <p:nvPr/>
            </p:nvSpPr>
            <p:spPr bwMode="auto">
              <a:xfrm>
                <a:off x="4167" y="1709"/>
                <a:ext cx="22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8" name="Freeform 48"/>
              <p:cNvSpPr>
                <a:spLocks/>
              </p:cNvSpPr>
              <p:nvPr/>
            </p:nvSpPr>
            <p:spPr bwMode="auto">
              <a:xfrm>
                <a:off x="4189" y="171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9" name="Freeform 49"/>
              <p:cNvSpPr>
                <a:spLocks/>
              </p:cNvSpPr>
              <p:nvPr/>
            </p:nvSpPr>
            <p:spPr bwMode="auto">
              <a:xfrm>
                <a:off x="4209" y="1726"/>
                <a:ext cx="21" cy="19"/>
              </a:xfrm>
              <a:custGeom>
                <a:avLst/>
                <a:gdLst>
                  <a:gd name="T0" fmla="*/ 13 w 21"/>
                  <a:gd name="T1" fmla="*/ 19 h 19"/>
                  <a:gd name="T2" fmla="*/ 2 w 21"/>
                  <a:gd name="T3" fmla="*/ 15 h 19"/>
                  <a:gd name="T4" fmla="*/ 1 w 21"/>
                  <a:gd name="T5" fmla="*/ 11 h 19"/>
                  <a:gd name="T6" fmla="*/ 4 w 21"/>
                  <a:gd name="T7" fmla="*/ 2 h 19"/>
                  <a:gd name="T8" fmla="*/ 8 w 21"/>
                  <a:gd name="T9" fmla="*/ 0 h 19"/>
                  <a:gd name="T10" fmla="*/ 19 w 21"/>
                  <a:gd name="T11" fmla="*/ 5 h 19"/>
                  <a:gd name="T12" fmla="*/ 20 w 21"/>
                  <a:gd name="T13" fmla="*/ 8 h 19"/>
                  <a:gd name="T14" fmla="*/ 16 w 21"/>
                  <a:gd name="T15" fmla="*/ 17 h 19"/>
                  <a:gd name="T16" fmla="*/ 13 w 21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9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19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0" name="Freeform 50"/>
              <p:cNvSpPr>
                <a:spLocks/>
              </p:cNvSpPr>
              <p:nvPr/>
            </p:nvSpPr>
            <p:spPr bwMode="auto">
              <a:xfrm>
                <a:off x="4229" y="1734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3 w 21"/>
                  <a:gd name="T3" fmla="*/ 15 h 20"/>
                  <a:gd name="T4" fmla="*/ 1 w 21"/>
                  <a:gd name="T5" fmla="*/ 11 h 20"/>
                  <a:gd name="T6" fmla="*/ 5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1 w 21"/>
                  <a:gd name="T13" fmla="*/ 8 h 20"/>
                  <a:gd name="T14" fmla="*/ 17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1" y="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19"/>
                      <a:pt x="15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1" name="Freeform 51"/>
              <p:cNvSpPr>
                <a:spLocks/>
              </p:cNvSpPr>
              <p:nvPr/>
            </p:nvSpPr>
            <p:spPr bwMode="auto">
              <a:xfrm>
                <a:off x="4250" y="17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2" name="Freeform 52"/>
              <p:cNvSpPr>
                <a:spLocks/>
              </p:cNvSpPr>
              <p:nvPr/>
            </p:nvSpPr>
            <p:spPr bwMode="auto">
              <a:xfrm>
                <a:off x="4271" y="1751"/>
                <a:ext cx="23" cy="20"/>
              </a:xfrm>
              <a:custGeom>
                <a:avLst/>
                <a:gdLst>
                  <a:gd name="T0" fmla="*/ 15 w 23"/>
                  <a:gd name="T1" fmla="*/ 20 h 20"/>
                  <a:gd name="T2" fmla="*/ 2 w 23"/>
                  <a:gd name="T3" fmla="*/ 15 h 20"/>
                  <a:gd name="T4" fmla="*/ 1 w 23"/>
                  <a:gd name="T5" fmla="*/ 11 h 20"/>
                  <a:gd name="T6" fmla="*/ 5 w 23"/>
                  <a:gd name="T7" fmla="*/ 2 h 20"/>
                  <a:gd name="T8" fmla="*/ 8 w 23"/>
                  <a:gd name="T9" fmla="*/ 1 h 20"/>
                  <a:gd name="T10" fmla="*/ 21 w 23"/>
                  <a:gd name="T11" fmla="*/ 6 h 20"/>
                  <a:gd name="T12" fmla="*/ 22 w 23"/>
                  <a:gd name="T13" fmla="*/ 9 h 20"/>
                  <a:gd name="T14" fmla="*/ 18 w 23"/>
                  <a:gd name="T15" fmla="*/ 18 h 20"/>
                  <a:gd name="T16" fmla="*/ 15 w 23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0">
                    <a:moveTo>
                      <a:pt x="15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3" y="8"/>
                      <a:pt x="22" y="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0"/>
                      <a:pt x="16" y="20"/>
                      <a:pt x="15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3" name="Freeform 53"/>
              <p:cNvSpPr>
                <a:spLocks/>
              </p:cNvSpPr>
              <p:nvPr/>
            </p:nvSpPr>
            <p:spPr bwMode="auto">
              <a:xfrm>
                <a:off x="4010" y="1620"/>
                <a:ext cx="24" cy="25"/>
              </a:xfrm>
              <a:custGeom>
                <a:avLst/>
                <a:gdLst>
                  <a:gd name="T0" fmla="*/ 14 w 24"/>
                  <a:gd name="T1" fmla="*/ 23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5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6" y="24"/>
                      <a:pt x="14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4" name="Freeform 54"/>
              <p:cNvSpPr>
                <a:spLocks/>
              </p:cNvSpPr>
              <p:nvPr/>
            </p:nvSpPr>
            <p:spPr bwMode="auto">
              <a:xfrm>
                <a:off x="4033" y="1630"/>
                <a:ext cx="23" cy="24"/>
              </a:xfrm>
              <a:custGeom>
                <a:avLst/>
                <a:gdLst>
                  <a:gd name="T0" fmla="*/ 13 w 23"/>
                  <a:gd name="T1" fmla="*/ 23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2 w 23"/>
                  <a:gd name="T13" fmla="*/ 9 h 24"/>
                  <a:gd name="T14" fmla="*/ 17 w 23"/>
                  <a:gd name="T15" fmla="*/ 22 h 24"/>
                  <a:gd name="T16" fmla="*/ 13 w 23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3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7"/>
                      <a:pt x="22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5" y="24"/>
                      <a:pt x="13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5" name="Freeform 55"/>
              <p:cNvSpPr>
                <a:spLocks/>
              </p:cNvSpPr>
              <p:nvPr/>
            </p:nvSpPr>
            <p:spPr bwMode="auto">
              <a:xfrm>
                <a:off x="4055" y="1639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6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6" name="Freeform 56"/>
              <p:cNvSpPr>
                <a:spLocks/>
              </p:cNvSpPr>
              <p:nvPr/>
            </p:nvSpPr>
            <p:spPr bwMode="auto">
              <a:xfrm>
                <a:off x="4077" y="1648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7" name="Freeform 57"/>
              <p:cNvSpPr>
                <a:spLocks/>
              </p:cNvSpPr>
              <p:nvPr/>
            </p:nvSpPr>
            <p:spPr bwMode="auto">
              <a:xfrm>
                <a:off x="4099" y="1657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8" name="Freeform 58"/>
              <p:cNvSpPr>
                <a:spLocks/>
              </p:cNvSpPr>
              <p:nvPr/>
            </p:nvSpPr>
            <p:spPr bwMode="auto">
              <a:xfrm>
                <a:off x="4121" y="1666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9" name="Freeform 59"/>
              <p:cNvSpPr>
                <a:spLocks/>
              </p:cNvSpPr>
              <p:nvPr/>
            </p:nvSpPr>
            <p:spPr bwMode="auto">
              <a:xfrm>
                <a:off x="4144" y="167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0" name="Freeform 60"/>
              <p:cNvSpPr>
                <a:spLocks/>
              </p:cNvSpPr>
              <p:nvPr/>
            </p:nvSpPr>
            <p:spPr bwMode="auto">
              <a:xfrm>
                <a:off x="4166" y="1684"/>
                <a:ext cx="25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1" name="Freeform 61"/>
              <p:cNvSpPr>
                <a:spLocks/>
              </p:cNvSpPr>
              <p:nvPr/>
            </p:nvSpPr>
            <p:spPr bwMode="auto">
              <a:xfrm>
                <a:off x="4189" y="169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2" name="Freeform 62"/>
              <p:cNvSpPr>
                <a:spLocks/>
              </p:cNvSpPr>
              <p:nvPr/>
            </p:nvSpPr>
            <p:spPr bwMode="auto">
              <a:xfrm>
                <a:off x="4211" y="1702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3" name="Freeform 63"/>
              <p:cNvSpPr>
                <a:spLocks/>
              </p:cNvSpPr>
              <p:nvPr/>
            </p:nvSpPr>
            <p:spPr bwMode="auto">
              <a:xfrm>
                <a:off x="4234" y="1711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7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4" name="Freeform 64"/>
              <p:cNvSpPr>
                <a:spLocks/>
              </p:cNvSpPr>
              <p:nvPr/>
            </p:nvSpPr>
            <p:spPr bwMode="auto">
              <a:xfrm>
                <a:off x="4256" y="1720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1 w 23"/>
                  <a:gd name="T5" fmla="*/ 15 h 24"/>
                  <a:gd name="T6" fmla="*/ 6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5" name="Freeform 65"/>
              <p:cNvSpPr>
                <a:spLocks/>
              </p:cNvSpPr>
              <p:nvPr/>
            </p:nvSpPr>
            <p:spPr bwMode="auto">
              <a:xfrm>
                <a:off x="4279" y="1729"/>
                <a:ext cx="23" cy="25"/>
              </a:xfrm>
              <a:custGeom>
                <a:avLst/>
                <a:gdLst>
                  <a:gd name="T0" fmla="*/ 13 w 23"/>
                  <a:gd name="T1" fmla="*/ 24 h 25"/>
                  <a:gd name="T2" fmla="*/ 2 w 23"/>
                  <a:gd name="T3" fmla="*/ 20 h 25"/>
                  <a:gd name="T4" fmla="*/ 0 w 23"/>
                  <a:gd name="T5" fmla="*/ 15 h 25"/>
                  <a:gd name="T6" fmla="*/ 5 w 23"/>
                  <a:gd name="T7" fmla="*/ 3 h 25"/>
                  <a:gd name="T8" fmla="*/ 10 w 23"/>
                  <a:gd name="T9" fmla="*/ 1 h 25"/>
                  <a:gd name="T10" fmla="*/ 21 w 23"/>
                  <a:gd name="T11" fmla="*/ 5 h 25"/>
                  <a:gd name="T12" fmla="*/ 23 w 23"/>
                  <a:gd name="T13" fmla="*/ 10 h 25"/>
                  <a:gd name="T14" fmla="*/ 18 w 23"/>
                  <a:gd name="T15" fmla="*/ 22 h 25"/>
                  <a:gd name="T16" fmla="*/ 13 w 23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5">
                    <a:moveTo>
                      <a:pt x="13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6" name="Freeform 66"/>
              <p:cNvSpPr>
                <a:spLocks/>
              </p:cNvSpPr>
              <p:nvPr/>
            </p:nvSpPr>
            <p:spPr bwMode="auto">
              <a:xfrm>
                <a:off x="4275" y="1702"/>
                <a:ext cx="36" cy="30"/>
              </a:xfrm>
              <a:custGeom>
                <a:avLst/>
                <a:gdLst>
                  <a:gd name="T0" fmla="*/ 26 w 36"/>
                  <a:gd name="T1" fmla="*/ 29 h 30"/>
                  <a:gd name="T2" fmla="*/ 3 w 36"/>
                  <a:gd name="T3" fmla="*/ 20 h 30"/>
                  <a:gd name="T4" fmla="*/ 1 w 36"/>
                  <a:gd name="T5" fmla="*/ 15 h 30"/>
                  <a:gd name="T6" fmla="*/ 6 w 36"/>
                  <a:gd name="T7" fmla="*/ 3 h 30"/>
                  <a:gd name="T8" fmla="*/ 10 w 36"/>
                  <a:gd name="T9" fmla="*/ 1 h 30"/>
                  <a:gd name="T10" fmla="*/ 34 w 36"/>
                  <a:gd name="T11" fmla="*/ 10 h 30"/>
                  <a:gd name="T12" fmla="*/ 36 w 36"/>
                  <a:gd name="T13" fmla="*/ 15 h 30"/>
                  <a:gd name="T14" fmla="*/ 31 w 36"/>
                  <a:gd name="T15" fmla="*/ 27 h 30"/>
                  <a:gd name="T16" fmla="*/ 26 w 36"/>
                  <a:gd name="T1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0">
                    <a:moveTo>
                      <a:pt x="26" y="29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5" y="11"/>
                      <a:pt x="36" y="13"/>
                      <a:pt x="36" y="15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0" y="29"/>
                      <a:pt x="28" y="30"/>
                      <a:pt x="26" y="2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7" name="Freeform 67"/>
              <p:cNvSpPr>
                <a:spLocks/>
              </p:cNvSpPr>
              <p:nvPr/>
            </p:nvSpPr>
            <p:spPr bwMode="auto">
              <a:xfrm>
                <a:off x="4280" y="1679"/>
                <a:ext cx="40" cy="31"/>
              </a:xfrm>
              <a:custGeom>
                <a:avLst/>
                <a:gdLst>
                  <a:gd name="T0" fmla="*/ 30 w 40"/>
                  <a:gd name="T1" fmla="*/ 30 h 31"/>
                  <a:gd name="T2" fmla="*/ 2 w 40"/>
                  <a:gd name="T3" fmla="*/ 19 h 31"/>
                  <a:gd name="T4" fmla="*/ 0 w 40"/>
                  <a:gd name="T5" fmla="*/ 14 h 31"/>
                  <a:gd name="T6" fmla="*/ 5 w 40"/>
                  <a:gd name="T7" fmla="*/ 2 h 31"/>
                  <a:gd name="T8" fmla="*/ 10 w 40"/>
                  <a:gd name="T9" fmla="*/ 0 h 31"/>
                  <a:gd name="T10" fmla="*/ 37 w 40"/>
                  <a:gd name="T11" fmla="*/ 12 h 31"/>
                  <a:gd name="T12" fmla="*/ 39 w 40"/>
                  <a:gd name="T13" fmla="*/ 16 h 31"/>
                  <a:gd name="T14" fmla="*/ 35 w 40"/>
                  <a:gd name="T15" fmla="*/ 28 h 31"/>
                  <a:gd name="T16" fmla="*/ 30 w 40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1">
                    <a:moveTo>
                      <a:pt x="30" y="30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2"/>
                      <a:pt x="40" y="14"/>
                      <a:pt x="39" y="16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30"/>
                      <a:pt x="32" y="31"/>
                      <a:pt x="30" y="3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8" name="Freeform 68"/>
              <p:cNvSpPr>
                <a:spLocks/>
              </p:cNvSpPr>
              <p:nvPr/>
            </p:nvSpPr>
            <p:spPr bwMode="auto">
              <a:xfrm>
                <a:off x="4277" y="1652"/>
                <a:ext cx="52" cy="36"/>
              </a:xfrm>
              <a:custGeom>
                <a:avLst/>
                <a:gdLst>
                  <a:gd name="T0" fmla="*/ 42 w 52"/>
                  <a:gd name="T1" fmla="*/ 35 h 36"/>
                  <a:gd name="T2" fmla="*/ 2 w 52"/>
                  <a:gd name="T3" fmla="*/ 19 h 36"/>
                  <a:gd name="T4" fmla="*/ 0 w 52"/>
                  <a:gd name="T5" fmla="*/ 15 h 36"/>
                  <a:gd name="T6" fmla="*/ 5 w 52"/>
                  <a:gd name="T7" fmla="*/ 3 h 36"/>
                  <a:gd name="T8" fmla="*/ 10 w 52"/>
                  <a:gd name="T9" fmla="*/ 1 h 36"/>
                  <a:gd name="T10" fmla="*/ 49 w 52"/>
                  <a:gd name="T11" fmla="*/ 17 h 36"/>
                  <a:gd name="T12" fmla="*/ 51 w 52"/>
                  <a:gd name="T13" fmla="*/ 21 h 36"/>
                  <a:gd name="T14" fmla="*/ 46 w 52"/>
                  <a:gd name="T15" fmla="*/ 33 h 36"/>
                  <a:gd name="T16" fmla="*/ 42 w 52"/>
                  <a:gd name="T17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36">
                    <a:moveTo>
                      <a:pt x="42" y="3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1" y="17"/>
                      <a:pt x="52" y="19"/>
                      <a:pt x="51" y="21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5"/>
                      <a:pt x="44" y="36"/>
                      <a:pt x="42" y="3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9" name="Freeform 69"/>
              <p:cNvSpPr>
                <a:spLocks/>
              </p:cNvSpPr>
              <p:nvPr/>
            </p:nvSpPr>
            <p:spPr bwMode="auto">
              <a:xfrm>
                <a:off x="4309" y="1639"/>
                <a:ext cx="29" cy="27"/>
              </a:xfrm>
              <a:custGeom>
                <a:avLst/>
                <a:gdLst>
                  <a:gd name="T0" fmla="*/ 19 w 29"/>
                  <a:gd name="T1" fmla="*/ 26 h 27"/>
                  <a:gd name="T2" fmla="*/ 2 w 29"/>
                  <a:gd name="T3" fmla="*/ 20 h 27"/>
                  <a:gd name="T4" fmla="*/ 0 w 29"/>
                  <a:gd name="T5" fmla="*/ 15 h 27"/>
                  <a:gd name="T6" fmla="*/ 5 w 29"/>
                  <a:gd name="T7" fmla="*/ 3 h 27"/>
                  <a:gd name="T8" fmla="*/ 10 w 29"/>
                  <a:gd name="T9" fmla="*/ 1 h 27"/>
                  <a:gd name="T10" fmla="*/ 26 w 29"/>
                  <a:gd name="T11" fmla="*/ 8 h 27"/>
                  <a:gd name="T12" fmla="*/ 28 w 29"/>
                  <a:gd name="T13" fmla="*/ 12 h 27"/>
                  <a:gd name="T14" fmla="*/ 23 w 29"/>
                  <a:gd name="T15" fmla="*/ 24 h 27"/>
                  <a:gd name="T16" fmla="*/ 19 w 29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19" y="26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9" y="11"/>
                      <a:pt x="28" y="1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0" name="Freeform 70"/>
              <p:cNvSpPr>
                <a:spLocks/>
              </p:cNvSpPr>
              <p:nvPr/>
            </p:nvSpPr>
            <p:spPr bwMode="auto">
              <a:xfrm>
                <a:off x="4254" y="1694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1" name="Freeform 71"/>
              <p:cNvSpPr>
                <a:spLocks/>
              </p:cNvSpPr>
              <p:nvPr/>
            </p:nvSpPr>
            <p:spPr bwMode="auto">
              <a:xfrm>
                <a:off x="4231" y="1685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2" name="Freeform 72"/>
              <p:cNvSpPr>
                <a:spLocks/>
              </p:cNvSpPr>
              <p:nvPr/>
            </p:nvSpPr>
            <p:spPr bwMode="auto">
              <a:xfrm>
                <a:off x="4209" y="1675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3" name="Freeform 73"/>
              <p:cNvSpPr>
                <a:spLocks/>
              </p:cNvSpPr>
              <p:nvPr/>
            </p:nvSpPr>
            <p:spPr bwMode="auto">
              <a:xfrm>
                <a:off x="4186" y="166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4" name="Freeform 74"/>
              <p:cNvSpPr>
                <a:spLocks/>
              </p:cNvSpPr>
              <p:nvPr/>
            </p:nvSpPr>
            <p:spPr bwMode="auto">
              <a:xfrm>
                <a:off x="4162" y="1657"/>
                <a:ext cx="26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5" name="Freeform 75"/>
              <p:cNvSpPr>
                <a:spLocks/>
              </p:cNvSpPr>
              <p:nvPr/>
            </p:nvSpPr>
            <p:spPr bwMode="auto">
              <a:xfrm>
                <a:off x="4140" y="1648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19 h 25"/>
                  <a:gd name="T4" fmla="*/ 1 w 25"/>
                  <a:gd name="T5" fmla="*/ 15 h 25"/>
                  <a:gd name="T6" fmla="*/ 5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6" name="Freeform 76"/>
              <p:cNvSpPr>
                <a:spLocks/>
              </p:cNvSpPr>
              <p:nvPr/>
            </p:nvSpPr>
            <p:spPr bwMode="auto">
              <a:xfrm>
                <a:off x="4117" y="1639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7" name="Freeform 77"/>
              <p:cNvSpPr>
                <a:spLocks/>
              </p:cNvSpPr>
              <p:nvPr/>
            </p:nvSpPr>
            <p:spPr bwMode="auto">
              <a:xfrm>
                <a:off x="4095" y="1629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8" name="Freeform 78"/>
              <p:cNvSpPr>
                <a:spLocks/>
              </p:cNvSpPr>
              <p:nvPr/>
            </p:nvSpPr>
            <p:spPr bwMode="auto">
              <a:xfrm>
                <a:off x="4072" y="1619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9" name="Freeform 79"/>
              <p:cNvSpPr>
                <a:spLocks/>
              </p:cNvSpPr>
              <p:nvPr/>
            </p:nvSpPr>
            <p:spPr bwMode="auto">
              <a:xfrm>
                <a:off x="4049" y="1610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0" name="Freeform 80"/>
              <p:cNvSpPr>
                <a:spLocks/>
              </p:cNvSpPr>
              <p:nvPr/>
            </p:nvSpPr>
            <p:spPr bwMode="auto">
              <a:xfrm>
                <a:off x="4027" y="1601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1" name="Freeform 81"/>
              <p:cNvSpPr>
                <a:spLocks/>
              </p:cNvSpPr>
              <p:nvPr/>
            </p:nvSpPr>
            <p:spPr bwMode="auto">
              <a:xfrm>
                <a:off x="4004" y="1592"/>
                <a:ext cx="25" cy="24"/>
              </a:xfrm>
              <a:custGeom>
                <a:avLst/>
                <a:gdLst>
                  <a:gd name="T0" fmla="*/ 14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4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2" name="Freeform 82"/>
              <p:cNvSpPr>
                <a:spLocks/>
              </p:cNvSpPr>
              <p:nvPr/>
            </p:nvSpPr>
            <p:spPr bwMode="auto">
              <a:xfrm>
                <a:off x="4257" y="1669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3" name="Freeform 83"/>
              <p:cNvSpPr>
                <a:spLocks/>
              </p:cNvSpPr>
              <p:nvPr/>
            </p:nvSpPr>
            <p:spPr bwMode="auto">
              <a:xfrm>
                <a:off x="4234" y="1660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4" name="Freeform 84"/>
              <p:cNvSpPr>
                <a:spLocks/>
              </p:cNvSpPr>
              <p:nvPr/>
            </p:nvSpPr>
            <p:spPr bwMode="auto">
              <a:xfrm>
                <a:off x="4211" y="1651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5" name="Freeform 85"/>
              <p:cNvSpPr>
                <a:spLocks/>
              </p:cNvSpPr>
              <p:nvPr/>
            </p:nvSpPr>
            <p:spPr bwMode="auto">
              <a:xfrm>
                <a:off x="4189" y="1642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4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6" name="Freeform 86"/>
              <p:cNvSpPr>
                <a:spLocks/>
              </p:cNvSpPr>
              <p:nvPr/>
            </p:nvSpPr>
            <p:spPr bwMode="auto">
              <a:xfrm>
                <a:off x="4165" y="1632"/>
                <a:ext cx="26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7" name="Freeform 87"/>
              <p:cNvSpPr>
                <a:spLocks/>
              </p:cNvSpPr>
              <p:nvPr/>
            </p:nvSpPr>
            <p:spPr bwMode="auto">
              <a:xfrm>
                <a:off x="4142" y="1622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8" name="Freeform 88"/>
              <p:cNvSpPr>
                <a:spLocks/>
              </p:cNvSpPr>
              <p:nvPr/>
            </p:nvSpPr>
            <p:spPr bwMode="auto">
              <a:xfrm>
                <a:off x="4120" y="1613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9" name="Freeform 89"/>
              <p:cNvSpPr>
                <a:spLocks/>
              </p:cNvSpPr>
              <p:nvPr/>
            </p:nvSpPr>
            <p:spPr bwMode="auto">
              <a:xfrm>
                <a:off x="4097" y="1604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0" name="Freeform 90"/>
              <p:cNvSpPr>
                <a:spLocks/>
              </p:cNvSpPr>
              <p:nvPr/>
            </p:nvSpPr>
            <p:spPr bwMode="auto">
              <a:xfrm>
                <a:off x="4074" y="159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1" name="Freeform 91"/>
              <p:cNvSpPr>
                <a:spLocks/>
              </p:cNvSpPr>
              <p:nvPr/>
            </p:nvSpPr>
            <p:spPr bwMode="auto">
              <a:xfrm>
                <a:off x="4052" y="1585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2" name="Freeform 92"/>
              <p:cNvSpPr>
                <a:spLocks/>
              </p:cNvSpPr>
              <p:nvPr/>
            </p:nvSpPr>
            <p:spPr bwMode="auto">
              <a:xfrm>
                <a:off x="4029" y="157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3" name="Freeform 93"/>
              <p:cNvSpPr>
                <a:spLocks/>
              </p:cNvSpPr>
              <p:nvPr/>
            </p:nvSpPr>
            <p:spPr bwMode="auto">
              <a:xfrm>
                <a:off x="4254" y="164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2 w 24"/>
                  <a:gd name="T3" fmla="*/ 19 h 24"/>
                  <a:gd name="T4" fmla="*/ 0 w 24"/>
                  <a:gd name="T5" fmla="*/ 14 h 24"/>
                  <a:gd name="T6" fmla="*/ 5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4 w 24"/>
                  <a:gd name="T13" fmla="*/ 10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4" name="Freeform 94"/>
              <p:cNvSpPr>
                <a:spLocks/>
              </p:cNvSpPr>
              <p:nvPr/>
            </p:nvSpPr>
            <p:spPr bwMode="auto">
              <a:xfrm>
                <a:off x="4231" y="1633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5" name="Freeform 95"/>
              <p:cNvSpPr>
                <a:spLocks/>
              </p:cNvSpPr>
              <p:nvPr/>
            </p:nvSpPr>
            <p:spPr bwMode="auto">
              <a:xfrm>
                <a:off x="4208" y="1623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6" name="Freeform 96"/>
              <p:cNvSpPr>
                <a:spLocks/>
              </p:cNvSpPr>
              <p:nvPr/>
            </p:nvSpPr>
            <p:spPr bwMode="auto">
              <a:xfrm>
                <a:off x="4186" y="1614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7" name="Freeform 97"/>
              <p:cNvSpPr>
                <a:spLocks/>
              </p:cNvSpPr>
              <p:nvPr/>
            </p:nvSpPr>
            <p:spPr bwMode="auto">
              <a:xfrm>
                <a:off x="4162" y="1605"/>
                <a:ext cx="26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8" name="Freeform 98"/>
              <p:cNvSpPr>
                <a:spLocks/>
              </p:cNvSpPr>
              <p:nvPr/>
            </p:nvSpPr>
            <p:spPr bwMode="auto">
              <a:xfrm>
                <a:off x="4139" y="1596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20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9" name="Freeform 99"/>
              <p:cNvSpPr>
                <a:spLocks/>
              </p:cNvSpPr>
              <p:nvPr/>
            </p:nvSpPr>
            <p:spPr bwMode="auto">
              <a:xfrm>
                <a:off x="4117" y="1586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0" name="Freeform 100"/>
              <p:cNvSpPr>
                <a:spLocks/>
              </p:cNvSpPr>
              <p:nvPr/>
            </p:nvSpPr>
            <p:spPr bwMode="auto">
              <a:xfrm>
                <a:off x="4094" y="1577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1" name="Freeform 101"/>
              <p:cNvSpPr>
                <a:spLocks/>
              </p:cNvSpPr>
              <p:nvPr/>
            </p:nvSpPr>
            <p:spPr bwMode="auto">
              <a:xfrm>
                <a:off x="4072" y="1568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2" name="Freeform 102"/>
              <p:cNvSpPr>
                <a:spLocks/>
              </p:cNvSpPr>
              <p:nvPr/>
            </p:nvSpPr>
            <p:spPr bwMode="auto">
              <a:xfrm>
                <a:off x="4049" y="1559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3" name="Freeform 103"/>
              <p:cNvSpPr>
                <a:spLocks/>
              </p:cNvSpPr>
              <p:nvPr/>
            </p:nvSpPr>
            <p:spPr bwMode="auto">
              <a:xfrm>
                <a:off x="4017" y="1546"/>
                <a:ext cx="34" cy="28"/>
              </a:xfrm>
              <a:custGeom>
                <a:avLst/>
                <a:gdLst>
                  <a:gd name="T0" fmla="*/ 24 w 34"/>
                  <a:gd name="T1" fmla="*/ 28 h 28"/>
                  <a:gd name="T2" fmla="*/ 2 w 34"/>
                  <a:gd name="T3" fmla="*/ 19 h 28"/>
                  <a:gd name="T4" fmla="*/ 0 w 34"/>
                  <a:gd name="T5" fmla="*/ 14 h 28"/>
                  <a:gd name="T6" fmla="*/ 5 w 34"/>
                  <a:gd name="T7" fmla="*/ 2 h 28"/>
                  <a:gd name="T8" fmla="*/ 10 w 34"/>
                  <a:gd name="T9" fmla="*/ 0 h 28"/>
                  <a:gd name="T10" fmla="*/ 31 w 34"/>
                  <a:gd name="T11" fmla="*/ 9 h 28"/>
                  <a:gd name="T12" fmla="*/ 33 w 34"/>
                  <a:gd name="T13" fmla="*/ 14 h 28"/>
                  <a:gd name="T14" fmla="*/ 28 w 34"/>
                  <a:gd name="T15" fmla="*/ 26 h 28"/>
                  <a:gd name="T16" fmla="*/ 24 w 34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8">
                    <a:moveTo>
                      <a:pt x="24" y="28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3" y="10"/>
                      <a:pt x="34" y="12"/>
                      <a:pt x="33" y="1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8"/>
                      <a:pt x="25" y="28"/>
                      <a:pt x="24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4" name="Freeform 104"/>
              <p:cNvSpPr>
                <a:spLocks/>
              </p:cNvSpPr>
              <p:nvPr/>
            </p:nvSpPr>
            <p:spPr bwMode="auto">
              <a:xfrm>
                <a:off x="4286" y="1630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5" name="Freeform 105"/>
              <p:cNvSpPr>
                <a:spLocks/>
              </p:cNvSpPr>
              <p:nvPr/>
            </p:nvSpPr>
            <p:spPr bwMode="auto">
              <a:xfrm>
                <a:off x="4263" y="1620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6" name="Freeform 106"/>
              <p:cNvSpPr>
                <a:spLocks/>
              </p:cNvSpPr>
              <p:nvPr/>
            </p:nvSpPr>
            <p:spPr bwMode="auto">
              <a:xfrm>
                <a:off x="4240" y="1611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7" name="Freeform 107"/>
              <p:cNvSpPr>
                <a:spLocks/>
              </p:cNvSpPr>
              <p:nvPr/>
            </p:nvSpPr>
            <p:spPr bwMode="auto">
              <a:xfrm>
                <a:off x="4218" y="1601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1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8" name="Freeform 108"/>
              <p:cNvSpPr>
                <a:spLocks/>
              </p:cNvSpPr>
              <p:nvPr/>
            </p:nvSpPr>
            <p:spPr bwMode="auto">
              <a:xfrm>
                <a:off x="4195" y="1592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9" name="Freeform 109"/>
              <p:cNvSpPr>
                <a:spLocks/>
              </p:cNvSpPr>
              <p:nvPr/>
            </p:nvSpPr>
            <p:spPr bwMode="auto">
              <a:xfrm>
                <a:off x="4172" y="1583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0" name="Freeform 110"/>
              <p:cNvSpPr>
                <a:spLocks/>
              </p:cNvSpPr>
              <p:nvPr/>
            </p:nvSpPr>
            <p:spPr bwMode="auto">
              <a:xfrm>
                <a:off x="4149" y="1574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1" name="Freeform 111"/>
              <p:cNvSpPr>
                <a:spLocks/>
              </p:cNvSpPr>
              <p:nvPr/>
            </p:nvSpPr>
            <p:spPr bwMode="auto">
              <a:xfrm>
                <a:off x="4126" y="156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2" name="Freeform 112"/>
              <p:cNvSpPr>
                <a:spLocks/>
              </p:cNvSpPr>
              <p:nvPr/>
            </p:nvSpPr>
            <p:spPr bwMode="auto">
              <a:xfrm>
                <a:off x="4103" y="1555"/>
                <a:ext cx="25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3" name="Freeform 113"/>
              <p:cNvSpPr>
                <a:spLocks/>
              </p:cNvSpPr>
              <p:nvPr/>
            </p:nvSpPr>
            <p:spPr bwMode="auto">
              <a:xfrm>
                <a:off x="4081" y="1546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20 h 25"/>
                  <a:gd name="T4" fmla="*/ 0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4" name="Freeform 114"/>
              <p:cNvSpPr>
                <a:spLocks/>
              </p:cNvSpPr>
              <p:nvPr/>
            </p:nvSpPr>
            <p:spPr bwMode="auto">
              <a:xfrm>
                <a:off x="4048" y="1533"/>
                <a:ext cx="35" cy="29"/>
              </a:xfrm>
              <a:custGeom>
                <a:avLst/>
                <a:gdLst>
                  <a:gd name="T0" fmla="*/ 25 w 35"/>
                  <a:gd name="T1" fmla="*/ 28 h 29"/>
                  <a:gd name="T2" fmla="*/ 3 w 35"/>
                  <a:gd name="T3" fmla="*/ 20 h 29"/>
                  <a:gd name="T4" fmla="*/ 1 w 35"/>
                  <a:gd name="T5" fmla="*/ 15 h 29"/>
                  <a:gd name="T6" fmla="*/ 6 w 35"/>
                  <a:gd name="T7" fmla="*/ 3 h 29"/>
                  <a:gd name="T8" fmla="*/ 11 w 35"/>
                  <a:gd name="T9" fmla="*/ 1 h 29"/>
                  <a:gd name="T10" fmla="*/ 32 w 35"/>
                  <a:gd name="T11" fmla="*/ 9 h 29"/>
                  <a:gd name="T12" fmla="*/ 34 w 35"/>
                  <a:gd name="T13" fmla="*/ 14 h 29"/>
                  <a:gd name="T14" fmla="*/ 29 w 35"/>
                  <a:gd name="T15" fmla="*/ 26 h 29"/>
                  <a:gd name="T16" fmla="*/ 25 w 35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9">
                    <a:moveTo>
                      <a:pt x="25" y="28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10"/>
                      <a:pt x="35" y="12"/>
                      <a:pt x="34" y="14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8" y="28"/>
                      <a:pt x="26" y="29"/>
                      <a:pt x="25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5" name="Freeform 115"/>
              <p:cNvSpPr>
                <a:spLocks/>
              </p:cNvSpPr>
              <p:nvPr/>
            </p:nvSpPr>
            <p:spPr bwMode="auto">
              <a:xfrm>
                <a:off x="4025" y="152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4 w 24"/>
                  <a:gd name="T13" fmla="*/ 9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9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6" name="Freeform 116"/>
              <p:cNvSpPr>
                <a:spLocks/>
              </p:cNvSpPr>
              <p:nvPr/>
            </p:nvSpPr>
            <p:spPr bwMode="auto">
              <a:xfrm>
                <a:off x="4110" y="1473"/>
                <a:ext cx="149" cy="113"/>
              </a:xfrm>
              <a:custGeom>
                <a:avLst/>
                <a:gdLst>
                  <a:gd name="T0" fmla="*/ 120 w 148"/>
                  <a:gd name="T1" fmla="*/ 112 h 113"/>
                  <a:gd name="T2" fmla="*/ 2 w 148"/>
                  <a:gd name="T3" fmla="*/ 64 h 113"/>
                  <a:gd name="T4" fmla="*/ 1 w 148"/>
                  <a:gd name="T5" fmla="*/ 60 h 113"/>
                  <a:gd name="T6" fmla="*/ 24 w 148"/>
                  <a:gd name="T7" fmla="*/ 3 h 113"/>
                  <a:gd name="T8" fmla="*/ 28 w 148"/>
                  <a:gd name="T9" fmla="*/ 1 h 113"/>
                  <a:gd name="T10" fmla="*/ 146 w 148"/>
                  <a:gd name="T11" fmla="*/ 49 h 113"/>
                  <a:gd name="T12" fmla="*/ 148 w 148"/>
                  <a:gd name="T13" fmla="*/ 54 h 113"/>
                  <a:gd name="T14" fmla="*/ 125 w 148"/>
                  <a:gd name="T15" fmla="*/ 110 h 113"/>
                  <a:gd name="T16" fmla="*/ 120 w 148"/>
                  <a:gd name="T1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13">
                    <a:moveTo>
                      <a:pt x="120" y="112"/>
                    </a:moveTo>
                    <a:cubicBezTo>
                      <a:pt x="2" y="64"/>
                      <a:pt x="2" y="64"/>
                      <a:pt x="2" y="64"/>
                    </a:cubicBezTo>
                    <a:cubicBezTo>
                      <a:pt x="1" y="64"/>
                      <a:pt x="0" y="62"/>
                      <a:pt x="1" y="60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6" y="0"/>
                      <a:pt x="28" y="1"/>
                    </a:cubicBezTo>
                    <a:cubicBezTo>
                      <a:pt x="146" y="49"/>
                      <a:pt x="146" y="49"/>
                      <a:pt x="146" y="49"/>
                    </a:cubicBezTo>
                    <a:cubicBezTo>
                      <a:pt x="148" y="50"/>
                      <a:pt x="148" y="52"/>
                      <a:pt x="148" y="54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4" y="112"/>
                      <a:pt x="122" y="113"/>
                      <a:pt x="120" y="11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7" name="Freeform 117"/>
              <p:cNvSpPr>
                <a:spLocks/>
              </p:cNvSpPr>
              <p:nvPr/>
            </p:nvSpPr>
            <p:spPr bwMode="auto">
              <a:xfrm>
                <a:off x="4202" y="1482"/>
                <a:ext cx="65" cy="37"/>
              </a:xfrm>
              <a:custGeom>
                <a:avLst/>
                <a:gdLst>
                  <a:gd name="T0" fmla="*/ 59 w 65"/>
                  <a:gd name="T1" fmla="*/ 37 h 37"/>
                  <a:gd name="T2" fmla="*/ 1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5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5" y="24"/>
                      <a:pt x="65" y="24"/>
                      <a:pt x="65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8" name="Freeform 118"/>
              <p:cNvSpPr>
                <a:spLocks/>
              </p:cNvSpPr>
              <p:nvPr/>
            </p:nvSpPr>
            <p:spPr bwMode="auto">
              <a:xfrm>
                <a:off x="4137" y="1456"/>
                <a:ext cx="66" cy="37"/>
              </a:xfrm>
              <a:custGeom>
                <a:avLst/>
                <a:gdLst>
                  <a:gd name="T0" fmla="*/ 59 w 65"/>
                  <a:gd name="T1" fmla="*/ 37 h 37"/>
                  <a:gd name="T2" fmla="*/ 0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4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5" y="24"/>
                      <a:pt x="64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9" name="Freeform 119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431 w 431"/>
                  <a:gd name="T1" fmla="*/ 210 h 210"/>
                  <a:gd name="T2" fmla="*/ 46 w 431"/>
                  <a:gd name="T3" fmla="*/ 0 h 210"/>
                  <a:gd name="T4" fmla="*/ 0 w 431"/>
                  <a:gd name="T5" fmla="*/ 35 h 210"/>
                  <a:gd name="T6" fmla="*/ 431 w 431"/>
                  <a:gd name="T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" h="210">
                    <a:moveTo>
                      <a:pt x="431" y="210"/>
                    </a:moveTo>
                    <a:lnTo>
                      <a:pt x="46" y="0"/>
                    </a:lnTo>
                    <a:lnTo>
                      <a:pt x="0" y="35"/>
                    </a:lnTo>
                    <a:lnTo>
                      <a:pt x="431" y="21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0" name="Freeform 120"/>
              <p:cNvSpPr>
                <a:spLocks/>
              </p:cNvSpPr>
              <p:nvPr/>
            </p:nvSpPr>
            <p:spPr bwMode="auto">
              <a:xfrm>
                <a:off x="3888" y="1337"/>
                <a:ext cx="89" cy="91"/>
              </a:xfrm>
              <a:custGeom>
                <a:avLst/>
                <a:gdLst>
                  <a:gd name="T0" fmla="*/ 14 w 88"/>
                  <a:gd name="T1" fmla="*/ 79 h 91"/>
                  <a:gd name="T2" fmla="*/ 19 w 88"/>
                  <a:gd name="T3" fmla="*/ 23 h 91"/>
                  <a:gd name="T4" fmla="*/ 74 w 88"/>
                  <a:gd name="T5" fmla="*/ 13 h 91"/>
                  <a:gd name="T6" fmla="*/ 69 w 88"/>
                  <a:gd name="T7" fmla="*/ 69 h 91"/>
                  <a:gd name="T8" fmla="*/ 14 w 88"/>
                  <a:gd name="T9" fmla="*/ 7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1">
                    <a:moveTo>
                      <a:pt x="14" y="79"/>
                    </a:moveTo>
                    <a:cubicBezTo>
                      <a:pt x="0" y="66"/>
                      <a:pt x="2" y="41"/>
                      <a:pt x="19" y="23"/>
                    </a:cubicBezTo>
                    <a:cubicBezTo>
                      <a:pt x="36" y="4"/>
                      <a:pt x="61" y="0"/>
                      <a:pt x="74" y="13"/>
                    </a:cubicBezTo>
                    <a:cubicBezTo>
                      <a:pt x="88" y="26"/>
                      <a:pt x="86" y="51"/>
                      <a:pt x="69" y="69"/>
                    </a:cubicBezTo>
                    <a:cubicBezTo>
                      <a:pt x="53" y="87"/>
                      <a:pt x="28" y="91"/>
                      <a:pt x="14" y="7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1" name="Freeform 121"/>
              <p:cNvSpPr>
                <a:spLocks/>
              </p:cNvSpPr>
              <p:nvPr/>
            </p:nvSpPr>
            <p:spPr bwMode="auto">
              <a:xfrm>
                <a:off x="3892" y="1349"/>
                <a:ext cx="73" cy="75"/>
              </a:xfrm>
              <a:custGeom>
                <a:avLst/>
                <a:gdLst>
                  <a:gd name="T0" fmla="*/ 12 w 73"/>
                  <a:gd name="T1" fmla="*/ 65 h 75"/>
                  <a:gd name="T2" fmla="*/ 16 w 73"/>
                  <a:gd name="T3" fmla="*/ 18 h 75"/>
                  <a:gd name="T4" fmla="*/ 62 w 73"/>
                  <a:gd name="T5" fmla="*/ 10 h 75"/>
                  <a:gd name="T6" fmla="*/ 57 w 73"/>
                  <a:gd name="T7" fmla="*/ 57 h 75"/>
                  <a:gd name="T8" fmla="*/ 12 w 73"/>
                  <a:gd name="T9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5">
                    <a:moveTo>
                      <a:pt x="12" y="65"/>
                    </a:moveTo>
                    <a:cubicBezTo>
                      <a:pt x="0" y="54"/>
                      <a:pt x="2" y="33"/>
                      <a:pt x="16" y="18"/>
                    </a:cubicBezTo>
                    <a:cubicBezTo>
                      <a:pt x="30" y="3"/>
                      <a:pt x="50" y="0"/>
                      <a:pt x="62" y="10"/>
                    </a:cubicBezTo>
                    <a:cubicBezTo>
                      <a:pt x="73" y="21"/>
                      <a:pt x="71" y="42"/>
                      <a:pt x="57" y="57"/>
                    </a:cubicBezTo>
                    <a:cubicBezTo>
                      <a:pt x="44" y="72"/>
                      <a:pt x="23" y="75"/>
                      <a:pt x="12" y="6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2" name="Freeform 122"/>
              <p:cNvSpPr>
                <a:spLocks/>
              </p:cNvSpPr>
              <p:nvPr/>
            </p:nvSpPr>
            <p:spPr bwMode="auto">
              <a:xfrm>
                <a:off x="3901" y="1398"/>
                <a:ext cx="17" cy="18"/>
              </a:xfrm>
              <a:custGeom>
                <a:avLst/>
                <a:gdLst>
                  <a:gd name="T0" fmla="*/ 1 w 17"/>
                  <a:gd name="T1" fmla="*/ 18 h 18"/>
                  <a:gd name="T2" fmla="*/ 0 w 17"/>
                  <a:gd name="T3" fmla="*/ 17 h 18"/>
                  <a:gd name="T4" fmla="*/ 16 w 17"/>
                  <a:gd name="T5" fmla="*/ 0 h 18"/>
                  <a:gd name="T6" fmla="*/ 17 w 17"/>
                  <a:gd name="T7" fmla="*/ 1 h 18"/>
                  <a:gd name="T8" fmla="*/ 1 w 17"/>
                  <a:gd name="T9" fmla="*/ 18 h 18"/>
                  <a:gd name="T10" fmla="*/ 1 w 17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1" y="18"/>
                    </a:moveTo>
                    <a:lnTo>
                      <a:pt x="0" y="17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3" name="Freeform 123"/>
              <p:cNvSpPr>
                <a:spLocks/>
              </p:cNvSpPr>
              <p:nvPr/>
            </p:nvSpPr>
            <p:spPr bwMode="auto">
              <a:xfrm>
                <a:off x="3903" y="1388"/>
                <a:ext cx="25" cy="26"/>
              </a:xfrm>
              <a:custGeom>
                <a:avLst/>
                <a:gdLst>
                  <a:gd name="T0" fmla="*/ 5 w 25"/>
                  <a:gd name="T1" fmla="*/ 25 h 26"/>
                  <a:gd name="T2" fmla="*/ 1 w 25"/>
                  <a:gd name="T3" fmla="*/ 21 h 26"/>
                  <a:gd name="T4" fmla="*/ 1 w 25"/>
                  <a:gd name="T5" fmla="*/ 18 h 26"/>
                  <a:gd name="T6" fmla="*/ 17 w 25"/>
                  <a:gd name="T7" fmla="*/ 1 h 26"/>
                  <a:gd name="T8" fmla="*/ 20 w 25"/>
                  <a:gd name="T9" fmla="*/ 0 h 26"/>
                  <a:gd name="T10" fmla="*/ 24 w 25"/>
                  <a:gd name="T11" fmla="*/ 4 h 26"/>
                  <a:gd name="T12" fmla="*/ 24 w 25"/>
                  <a:gd name="T13" fmla="*/ 7 h 26"/>
                  <a:gd name="T14" fmla="*/ 8 w 25"/>
                  <a:gd name="T15" fmla="*/ 25 h 26"/>
                  <a:gd name="T16" fmla="*/ 5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5" y="25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9"/>
                      <a:pt x="1" y="1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5"/>
                      <a:pt x="25" y="6"/>
                      <a:pt x="24" y="7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6"/>
                      <a:pt x="6" y="26"/>
                      <a:pt x="5" y="25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4" name="Freeform 124"/>
              <p:cNvSpPr>
                <a:spLocks/>
              </p:cNvSpPr>
              <p:nvPr/>
            </p:nvSpPr>
            <p:spPr bwMode="auto">
              <a:xfrm>
                <a:off x="3906" y="1390"/>
                <a:ext cx="20" cy="21"/>
              </a:xfrm>
              <a:custGeom>
                <a:avLst/>
                <a:gdLst>
                  <a:gd name="T0" fmla="*/ 2 w 20"/>
                  <a:gd name="T1" fmla="*/ 21 h 21"/>
                  <a:gd name="T2" fmla="*/ 0 w 20"/>
                  <a:gd name="T3" fmla="*/ 19 h 21"/>
                  <a:gd name="T4" fmla="*/ 0 w 20"/>
                  <a:gd name="T5" fmla="*/ 17 h 21"/>
                  <a:gd name="T6" fmla="*/ 15 w 20"/>
                  <a:gd name="T7" fmla="*/ 1 h 21"/>
                  <a:gd name="T8" fmla="*/ 17 w 20"/>
                  <a:gd name="T9" fmla="*/ 0 h 21"/>
                  <a:gd name="T10" fmla="*/ 19 w 20"/>
                  <a:gd name="T11" fmla="*/ 2 h 21"/>
                  <a:gd name="T12" fmla="*/ 19 w 20"/>
                  <a:gd name="T13" fmla="*/ 4 h 21"/>
                  <a:gd name="T14" fmla="*/ 4 w 20"/>
                  <a:gd name="T15" fmla="*/ 21 h 21"/>
                  <a:gd name="T16" fmla="*/ 2 w 20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" y="2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19" y="4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2" y="2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5" name="Freeform 125"/>
              <p:cNvSpPr>
                <a:spLocks/>
              </p:cNvSpPr>
              <p:nvPr/>
            </p:nvSpPr>
            <p:spPr bwMode="auto">
              <a:xfrm>
                <a:off x="3361" y="1547"/>
                <a:ext cx="52" cy="78"/>
              </a:xfrm>
              <a:custGeom>
                <a:avLst/>
                <a:gdLst>
                  <a:gd name="T0" fmla="*/ 29 w 51"/>
                  <a:gd name="T1" fmla="*/ 0 h 78"/>
                  <a:gd name="T2" fmla="*/ 39 w 51"/>
                  <a:gd name="T3" fmla="*/ 9 h 78"/>
                  <a:gd name="T4" fmla="*/ 50 w 51"/>
                  <a:gd name="T5" fmla="*/ 65 h 78"/>
                  <a:gd name="T6" fmla="*/ 43 w 51"/>
                  <a:gd name="T7" fmla="*/ 73 h 78"/>
                  <a:gd name="T8" fmla="*/ 22 w 51"/>
                  <a:gd name="T9" fmla="*/ 77 h 78"/>
                  <a:gd name="T10" fmla="*/ 13 w 51"/>
                  <a:gd name="T11" fmla="*/ 73 h 78"/>
                  <a:gd name="T12" fmla="*/ 2 w 51"/>
                  <a:gd name="T13" fmla="*/ 16 h 78"/>
                  <a:gd name="T14" fmla="*/ 8 w 51"/>
                  <a:gd name="T15" fmla="*/ 5 h 78"/>
                  <a:gd name="T16" fmla="*/ 29 w 51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78">
                    <a:moveTo>
                      <a:pt x="29" y="0"/>
                    </a:moveTo>
                    <a:cubicBezTo>
                      <a:pt x="34" y="0"/>
                      <a:pt x="38" y="2"/>
                      <a:pt x="39" y="9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1" y="68"/>
                      <a:pt x="48" y="72"/>
                      <a:pt x="43" y="73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18" y="78"/>
                      <a:pt x="13" y="75"/>
                      <a:pt x="13" y="7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0"/>
                      <a:pt x="3" y="5"/>
                      <a:pt x="8" y="5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6" name="Freeform 126"/>
              <p:cNvSpPr>
                <a:spLocks/>
              </p:cNvSpPr>
              <p:nvPr/>
            </p:nvSpPr>
            <p:spPr bwMode="auto">
              <a:xfrm>
                <a:off x="3365" y="1568"/>
                <a:ext cx="48" cy="57"/>
              </a:xfrm>
              <a:custGeom>
                <a:avLst/>
                <a:gdLst>
                  <a:gd name="T0" fmla="*/ 0 w 47"/>
                  <a:gd name="T1" fmla="*/ 7 h 57"/>
                  <a:gd name="T2" fmla="*/ 8 w 47"/>
                  <a:gd name="T3" fmla="*/ 50 h 57"/>
                  <a:gd name="T4" fmla="*/ 18 w 47"/>
                  <a:gd name="T5" fmla="*/ 56 h 57"/>
                  <a:gd name="T6" fmla="*/ 39 w 47"/>
                  <a:gd name="T7" fmla="*/ 52 h 57"/>
                  <a:gd name="T8" fmla="*/ 46 w 47"/>
                  <a:gd name="T9" fmla="*/ 42 h 57"/>
                  <a:gd name="T10" fmla="*/ 37 w 47"/>
                  <a:gd name="T11" fmla="*/ 0 h 57"/>
                  <a:gd name="T12" fmla="*/ 0 w 47"/>
                  <a:gd name="T13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7">
                    <a:moveTo>
                      <a:pt x="0" y="7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9" y="54"/>
                      <a:pt x="14" y="57"/>
                      <a:pt x="18" y="56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44" y="51"/>
                      <a:pt x="47" y="47"/>
                      <a:pt x="46" y="42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7" name="Freeform 127"/>
              <p:cNvSpPr>
                <a:spLocks/>
              </p:cNvSpPr>
              <p:nvPr/>
            </p:nvSpPr>
            <p:spPr bwMode="auto">
              <a:xfrm>
                <a:off x="4081" y="2859"/>
                <a:ext cx="56" cy="81"/>
              </a:xfrm>
              <a:custGeom>
                <a:avLst/>
                <a:gdLst>
                  <a:gd name="T0" fmla="*/ 27 w 56"/>
                  <a:gd name="T1" fmla="*/ 1 h 80"/>
                  <a:gd name="T2" fmla="*/ 38 w 56"/>
                  <a:gd name="T3" fmla="*/ 9 h 80"/>
                  <a:gd name="T4" fmla="*/ 56 w 56"/>
                  <a:gd name="T5" fmla="*/ 64 h 80"/>
                  <a:gd name="T6" fmla="*/ 50 w 56"/>
                  <a:gd name="T7" fmla="*/ 72 h 80"/>
                  <a:gd name="T8" fmla="*/ 29 w 56"/>
                  <a:gd name="T9" fmla="*/ 78 h 80"/>
                  <a:gd name="T10" fmla="*/ 19 w 56"/>
                  <a:gd name="T11" fmla="*/ 75 h 80"/>
                  <a:gd name="T12" fmla="*/ 2 w 56"/>
                  <a:gd name="T13" fmla="*/ 20 h 80"/>
                  <a:gd name="T14" fmla="*/ 6 w 56"/>
                  <a:gd name="T15" fmla="*/ 8 h 80"/>
                  <a:gd name="T16" fmla="*/ 27 w 56"/>
                  <a:gd name="T17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80">
                    <a:moveTo>
                      <a:pt x="27" y="1"/>
                    </a:moveTo>
                    <a:cubicBezTo>
                      <a:pt x="32" y="0"/>
                      <a:pt x="36" y="2"/>
                      <a:pt x="38" y="9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66"/>
                      <a:pt x="54" y="70"/>
                      <a:pt x="50" y="72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24" y="80"/>
                      <a:pt x="20" y="77"/>
                      <a:pt x="19" y="7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9"/>
                      <a:pt x="6" y="8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8" name="Freeform 128"/>
              <p:cNvSpPr>
                <a:spLocks/>
              </p:cNvSpPr>
              <p:nvPr/>
            </p:nvSpPr>
            <p:spPr bwMode="auto">
              <a:xfrm>
                <a:off x="4086" y="2879"/>
                <a:ext cx="51" cy="61"/>
              </a:xfrm>
              <a:custGeom>
                <a:avLst/>
                <a:gdLst>
                  <a:gd name="T0" fmla="*/ 0 w 51"/>
                  <a:gd name="T1" fmla="*/ 12 h 60"/>
                  <a:gd name="T2" fmla="*/ 13 w 51"/>
                  <a:gd name="T3" fmla="*/ 53 h 60"/>
                  <a:gd name="T4" fmla="*/ 24 w 51"/>
                  <a:gd name="T5" fmla="*/ 58 h 60"/>
                  <a:gd name="T6" fmla="*/ 45 w 51"/>
                  <a:gd name="T7" fmla="*/ 52 h 60"/>
                  <a:gd name="T8" fmla="*/ 50 w 51"/>
                  <a:gd name="T9" fmla="*/ 41 h 60"/>
                  <a:gd name="T10" fmla="*/ 36 w 51"/>
                  <a:gd name="T11" fmla="*/ 0 h 60"/>
                  <a:gd name="T12" fmla="*/ 0 w 51"/>
                  <a:gd name="T1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0">
                    <a:moveTo>
                      <a:pt x="0" y="12"/>
                    </a:moveTo>
                    <a:cubicBezTo>
                      <a:pt x="13" y="53"/>
                      <a:pt x="13" y="53"/>
                      <a:pt x="13" y="53"/>
                    </a:cubicBezTo>
                    <a:cubicBezTo>
                      <a:pt x="15" y="57"/>
                      <a:pt x="19" y="60"/>
                      <a:pt x="24" y="58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9" y="50"/>
                      <a:pt x="51" y="46"/>
                      <a:pt x="50" y="41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9" name="Freeform 129"/>
              <p:cNvSpPr>
                <a:spLocks/>
              </p:cNvSpPr>
              <p:nvPr/>
            </p:nvSpPr>
            <p:spPr bwMode="auto">
              <a:xfrm>
                <a:off x="3431" y="1506"/>
                <a:ext cx="160" cy="139"/>
              </a:xfrm>
              <a:custGeom>
                <a:avLst/>
                <a:gdLst>
                  <a:gd name="T0" fmla="*/ 160 w 160"/>
                  <a:gd name="T1" fmla="*/ 107 h 139"/>
                  <a:gd name="T2" fmla="*/ 88 w 160"/>
                  <a:gd name="T3" fmla="*/ 139 h 139"/>
                  <a:gd name="T4" fmla="*/ 34 w 160"/>
                  <a:gd name="T5" fmla="*/ 128 h 139"/>
                  <a:gd name="T6" fmla="*/ 34 w 160"/>
                  <a:gd name="T7" fmla="*/ 128 h 139"/>
                  <a:gd name="T8" fmla="*/ 0 w 160"/>
                  <a:gd name="T9" fmla="*/ 49 h 139"/>
                  <a:gd name="T10" fmla="*/ 112 w 160"/>
                  <a:gd name="T11" fmla="*/ 0 h 139"/>
                  <a:gd name="T12" fmla="*/ 160 w 160"/>
                  <a:gd name="T13" fmla="*/ 10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60" y="107"/>
                    </a:moveTo>
                    <a:lnTo>
                      <a:pt x="88" y="139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0" y="49"/>
                    </a:lnTo>
                    <a:lnTo>
                      <a:pt x="112" y="0"/>
                    </a:lnTo>
                    <a:lnTo>
                      <a:pt x="160" y="107"/>
                    </a:lnTo>
                    <a:close/>
                  </a:path>
                </a:pathLst>
              </a:custGeom>
              <a:solidFill>
                <a:srgbClr val="F4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0" name="Freeform 130"/>
              <p:cNvSpPr>
                <a:spLocks/>
              </p:cNvSpPr>
              <p:nvPr/>
            </p:nvSpPr>
            <p:spPr bwMode="auto">
              <a:xfrm>
                <a:off x="3530" y="1506"/>
                <a:ext cx="61" cy="113"/>
              </a:xfrm>
              <a:custGeom>
                <a:avLst/>
                <a:gdLst>
                  <a:gd name="T0" fmla="*/ 13 w 61"/>
                  <a:gd name="T1" fmla="*/ 0 h 113"/>
                  <a:gd name="T2" fmla="*/ 61 w 61"/>
                  <a:gd name="T3" fmla="*/ 107 h 113"/>
                  <a:gd name="T4" fmla="*/ 47 w 61"/>
                  <a:gd name="T5" fmla="*/ 113 h 113"/>
                  <a:gd name="T6" fmla="*/ 0 w 61"/>
                  <a:gd name="T7" fmla="*/ 6 h 113"/>
                  <a:gd name="T8" fmla="*/ 13 w 61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13">
                    <a:moveTo>
                      <a:pt x="13" y="0"/>
                    </a:moveTo>
                    <a:lnTo>
                      <a:pt x="61" y="107"/>
                    </a:lnTo>
                    <a:lnTo>
                      <a:pt x="47" y="113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69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1" name="Freeform 131"/>
              <p:cNvSpPr>
                <a:spLocks/>
              </p:cNvSpPr>
              <p:nvPr/>
            </p:nvSpPr>
            <p:spPr bwMode="auto">
              <a:xfrm>
                <a:off x="3465" y="1614"/>
                <a:ext cx="54" cy="31"/>
              </a:xfrm>
              <a:custGeom>
                <a:avLst/>
                <a:gdLst>
                  <a:gd name="T0" fmla="*/ 54 w 54"/>
                  <a:gd name="T1" fmla="*/ 31 h 31"/>
                  <a:gd name="T2" fmla="*/ 0 w 54"/>
                  <a:gd name="T3" fmla="*/ 20 h 31"/>
                  <a:gd name="T4" fmla="*/ 0 w 54"/>
                  <a:gd name="T5" fmla="*/ 20 h 31"/>
                  <a:gd name="T6" fmla="*/ 41 w 54"/>
                  <a:gd name="T7" fmla="*/ 0 h 31"/>
                  <a:gd name="T8" fmla="*/ 54 w 5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54" y="31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41" y="0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D6D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2" name="Freeform 132"/>
              <p:cNvSpPr>
                <a:spLocks/>
              </p:cNvSpPr>
              <p:nvPr/>
            </p:nvSpPr>
            <p:spPr bwMode="auto">
              <a:xfrm>
                <a:off x="4339" y="2956"/>
                <a:ext cx="91" cy="123"/>
              </a:xfrm>
              <a:custGeom>
                <a:avLst/>
                <a:gdLst>
                  <a:gd name="T0" fmla="*/ 77 w 90"/>
                  <a:gd name="T1" fmla="*/ 0 h 123"/>
                  <a:gd name="T2" fmla="*/ 77 w 90"/>
                  <a:gd name="T3" fmla="*/ 0 h 123"/>
                  <a:gd name="T4" fmla="*/ 4 w 90"/>
                  <a:gd name="T5" fmla="*/ 6 h 123"/>
                  <a:gd name="T6" fmla="*/ 1 w 90"/>
                  <a:gd name="T7" fmla="*/ 7 h 123"/>
                  <a:gd name="T8" fmla="*/ 0 w 90"/>
                  <a:gd name="T9" fmla="*/ 10 h 123"/>
                  <a:gd name="T10" fmla="*/ 3 w 90"/>
                  <a:gd name="T11" fmla="*/ 41 h 123"/>
                  <a:gd name="T12" fmla="*/ 3 w 90"/>
                  <a:gd name="T13" fmla="*/ 41 h 123"/>
                  <a:gd name="T14" fmla="*/ 3 w 90"/>
                  <a:gd name="T15" fmla="*/ 42 h 123"/>
                  <a:gd name="T16" fmla="*/ 9 w 90"/>
                  <a:gd name="T17" fmla="*/ 119 h 123"/>
                  <a:gd name="T18" fmla="*/ 10 w 90"/>
                  <a:gd name="T19" fmla="*/ 122 h 123"/>
                  <a:gd name="T20" fmla="*/ 13 w 90"/>
                  <a:gd name="T21" fmla="*/ 123 h 123"/>
                  <a:gd name="T22" fmla="*/ 13 w 90"/>
                  <a:gd name="T23" fmla="*/ 123 h 123"/>
                  <a:gd name="T24" fmla="*/ 86 w 90"/>
                  <a:gd name="T25" fmla="*/ 117 h 123"/>
                  <a:gd name="T26" fmla="*/ 89 w 90"/>
                  <a:gd name="T27" fmla="*/ 116 h 123"/>
                  <a:gd name="T28" fmla="*/ 90 w 90"/>
                  <a:gd name="T29" fmla="*/ 113 h 123"/>
                  <a:gd name="T30" fmla="*/ 84 w 90"/>
                  <a:gd name="T31" fmla="*/ 36 h 123"/>
                  <a:gd name="T32" fmla="*/ 81 w 90"/>
                  <a:gd name="T33" fmla="*/ 4 h 123"/>
                  <a:gd name="T34" fmla="*/ 80 w 90"/>
                  <a:gd name="T35" fmla="*/ 1 h 123"/>
                  <a:gd name="T36" fmla="*/ 77 w 90"/>
                  <a:gd name="T3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123">
                    <a:moveTo>
                      <a:pt x="77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20"/>
                      <a:pt x="9" y="121"/>
                      <a:pt x="10" y="122"/>
                    </a:cubicBezTo>
                    <a:cubicBezTo>
                      <a:pt x="11" y="122"/>
                      <a:pt x="12" y="123"/>
                      <a:pt x="13" y="123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86" y="117"/>
                      <a:pt x="86" y="117"/>
                      <a:pt x="86" y="117"/>
                    </a:cubicBezTo>
                    <a:cubicBezTo>
                      <a:pt x="87" y="117"/>
                      <a:pt x="88" y="116"/>
                      <a:pt x="89" y="116"/>
                    </a:cubicBezTo>
                    <a:cubicBezTo>
                      <a:pt x="89" y="115"/>
                      <a:pt x="90" y="114"/>
                      <a:pt x="90" y="113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3"/>
                      <a:pt x="81" y="2"/>
                      <a:pt x="80" y="1"/>
                    </a:cubicBezTo>
                    <a:cubicBezTo>
                      <a:pt x="79" y="0"/>
                      <a:pt x="78" y="0"/>
                      <a:pt x="77" y="0"/>
                    </a:cubicBezTo>
                  </a:path>
                </a:pathLst>
              </a:custGeom>
              <a:solidFill>
                <a:srgbClr val="666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3" name="Freeform 133"/>
              <p:cNvSpPr>
                <a:spLocks/>
              </p:cNvSpPr>
              <p:nvPr/>
            </p:nvSpPr>
            <p:spPr bwMode="auto">
              <a:xfrm>
                <a:off x="4338" y="2997"/>
                <a:ext cx="88" cy="87"/>
              </a:xfrm>
              <a:custGeom>
                <a:avLst/>
                <a:gdLst>
                  <a:gd name="T0" fmla="*/ 81 w 87"/>
                  <a:gd name="T1" fmla="*/ 0 h 87"/>
                  <a:gd name="T2" fmla="*/ 0 w 87"/>
                  <a:gd name="T3" fmla="*/ 6 h 87"/>
                  <a:gd name="T4" fmla="*/ 6 w 87"/>
                  <a:gd name="T5" fmla="*/ 83 h 87"/>
                  <a:gd name="T6" fmla="*/ 7 w 87"/>
                  <a:gd name="T7" fmla="*/ 86 h 87"/>
                  <a:gd name="T8" fmla="*/ 10 w 87"/>
                  <a:gd name="T9" fmla="*/ 87 h 87"/>
                  <a:gd name="T10" fmla="*/ 83 w 87"/>
                  <a:gd name="T11" fmla="*/ 81 h 87"/>
                  <a:gd name="T12" fmla="*/ 86 w 87"/>
                  <a:gd name="T13" fmla="*/ 80 h 87"/>
                  <a:gd name="T14" fmla="*/ 87 w 87"/>
                  <a:gd name="T15" fmla="*/ 77 h 87"/>
                  <a:gd name="T16" fmla="*/ 81 w 8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7">
                    <a:moveTo>
                      <a:pt x="8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" y="84"/>
                      <a:pt x="6" y="85"/>
                      <a:pt x="7" y="86"/>
                    </a:cubicBezTo>
                    <a:cubicBezTo>
                      <a:pt x="8" y="87"/>
                      <a:pt x="9" y="87"/>
                      <a:pt x="10" y="87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4" y="81"/>
                      <a:pt x="85" y="81"/>
                      <a:pt x="86" y="80"/>
                    </a:cubicBezTo>
                    <a:cubicBezTo>
                      <a:pt x="86" y="79"/>
                      <a:pt x="87" y="78"/>
                      <a:pt x="87" y="7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6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4" name="Freeform 134"/>
              <p:cNvSpPr>
                <a:spLocks/>
              </p:cNvSpPr>
              <p:nvPr/>
            </p:nvSpPr>
            <p:spPr bwMode="auto">
              <a:xfrm>
                <a:off x="4347" y="3009"/>
                <a:ext cx="30" cy="12"/>
              </a:xfrm>
              <a:custGeom>
                <a:avLst/>
                <a:gdLst>
                  <a:gd name="T0" fmla="*/ 29 w 29"/>
                  <a:gd name="T1" fmla="*/ 9 h 12"/>
                  <a:gd name="T2" fmla="*/ 28 w 29"/>
                  <a:gd name="T3" fmla="*/ 10 h 12"/>
                  <a:gd name="T4" fmla="*/ 1 w 29"/>
                  <a:gd name="T5" fmla="*/ 12 h 12"/>
                  <a:gd name="T6" fmla="*/ 1 w 29"/>
                  <a:gd name="T7" fmla="*/ 11 h 12"/>
                  <a:gd name="T8" fmla="*/ 0 w 29"/>
                  <a:gd name="T9" fmla="*/ 2 h 12"/>
                  <a:gd name="T10" fmla="*/ 1 w 29"/>
                  <a:gd name="T11" fmla="*/ 2 h 12"/>
                  <a:gd name="T12" fmla="*/ 27 w 29"/>
                  <a:gd name="T13" fmla="*/ 0 h 12"/>
                  <a:gd name="T14" fmla="*/ 28 w 29"/>
                  <a:gd name="T15" fmla="*/ 0 h 12"/>
                  <a:gd name="T16" fmla="*/ 29 w 29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2">
                    <a:moveTo>
                      <a:pt x="29" y="9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5" name="Freeform 135"/>
              <p:cNvSpPr>
                <a:spLocks/>
              </p:cNvSpPr>
              <p:nvPr/>
            </p:nvSpPr>
            <p:spPr bwMode="auto">
              <a:xfrm>
                <a:off x="4384" y="3007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8A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6" name="Freeform 136"/>
              <p:cNvSpPr>
                <a:spLocks/>
              </p:cNvSpPr>
              <p:nvPr/>
            </p:nvSpPr>
            <p:spPr bwMode="auto">
              <a:xfrm>
                <a:off x="4403" y="3006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lnTo>
                      <a:pt x="10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7" name="Freeform 137"/>
              <p:cNvSpPr>
                <a:spLocks/>
              </p:cNvSpPr>
              <p:nvPr/>
            </p:nvSpPr>
            <p:spPr bwMode="auto">
              <a:xfrm>
                <a:off x="4348" y="3028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8" name="Freeform 138"/>
              <p:cNvSpPr>
                <a:spLocks/>
              </p:cNvSpPr>
              <p:nvPr/>
            </p:nvSpPr>
            <p:spPr bwMode="auto">
              <a:xfrm>
                <a:off x="4368" y="302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1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9" name="Freeform 139"/>
              <p:cNvSpPr>
                <a:spLocks/>
              </p:cNvSpPr>
              <p:nvPr/>
            </p:nvSpPr>
            <p:spPr bwMode="auto">
              <a:xfrm>
                <a:off x="4386" y="3025"/>
                <a:ext cx="10" cy="11"/>
              </a:xfrm>
              <a:custGeom>
                <a:avLst/>
                <a:gdLst>
                  <a:gd name="T0" fmla="*/ 10 w 10"/>
                  <a:gd name="T1" fmla="*/ 10 h 11"/>
                  <a:gd name="T2" fmla="*/ 10 w 10"/>
                  <a:gd name="T3" fmla="*/ 10 h 11"/>
                  <a:gd name="T4" fmla="*/ 1 w 10"/>
                  <a:gd name="T5" fmla="*/ 11 h 11"/>
                  <a:gd name="T6" fmla="*/ 1 w 10"/>
                  <a:gd name="T7" fmla="*/ 10 h 11"/>
                  <a:gd name="T8" fmla="*/ 0 w 10"/>
                  <a:gd name="T9" fmla="*/ 2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1"/>
                    </a:cubicBez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0" name="Freeform 140"/>
              <p:cNvSpPr>
                <a:spLocks/>
              </p:cNvSpPr>
              <p:nvPr/>
            </p:nvSpPr>
            <p:spPr bwMode="auto">
              <a:xfrm>
                <a:off x="4404" y="3024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1" name="Freeform 141"/>
              <p:cNvSpPr>
                <a:spLocks/>
              </p:cNvSpPr>
              <p:nvPr/>
            </p:nvSpPr>
            <p:spPr bwMode="auto">
              <a:xfrm>
                <a:off x="4350" y="304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9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2" name="Freeform 142"/>
              <p:cNvSpPr>
                <a:spLocks/>
              </p:cNvSpPr>
              <p:nvPr/>
            </p:nvSpPr>
            <p:spPr bwMode="auto">
              <a:xfrm>
                <a:off x="4369" y="3045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3" name="Freeform 143"/>
              <p:cNvSpPr>
                <a:spLocks/>
              </p:cNvSpPr>
              <p:nvPr/>
            </p:nvSpPr>
            <p:spPr bwMode="auto">
              <a:xfrm>
                <a:off x="4387" y="3044"/>
                <a:ext cx="11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10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4" name="Freeform 144"/>
              <p:cNvSpPr>
                <a:spLocks/>
              </p:cNvSpPr>
              <p:nvPr/>
            </p:nvSpPr>
            <p:spPr bwMode="auto">
              <a:xfrm>
                <a:off x="4351" y="3065"/>
                <a:ext cx="12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9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1" y="9"/>
                      <a:pt x="11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5" name="Freeform 145"/>
              <p:cNvSpPr>
                <a:spLocks/>
              </p:cNvSpPr>
              <p:nvPr/>
            </p:nvSpPr>
            <p:spPr bwMode="auto">
              <a:xfrm>
                <a:off x="4370" y="3063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6" name="Freeform 146"/>
              <p:cNvSpPr>
                <a:spLocks/>
              </p:cNvSpPr>
              <p:nvPr/>
            </p:nvSpPr>
            <p:spPr bwMode="auto">
              <a:xfrm>
                <a:off x="4389" y="3062"/>
                <a:ext cx="10" cy="11"/>
              </a:xfrm>
              <a:custGeom>
                <a:avLst/>
                <a:gdLst>
                  <a:gd name="T0" fmla="*/ 10 w 10"/>
                  <a:gd name="T1" fmla="*/ 9 h 11"/>
                  <a:gd name="T2" fmla="*/ 10 w 10"/>
                  <a:gd name="T3" fmla="*/ 10 h 11"/>
                  <a:gd name="T4" fmla="*/ 1 w 10"/>
                  <a:gd name="T5" fmla="*/ 11 h 11"/>
                  <a:gd name="T6" fmla="*/ 0 w 10"/>
                  <a:gd name="T7" fmla="*/ 10 h 11"/>
                  <a:gd name="T8" fmla="*/ 0 w 10"/>
                  <a:gd name="T9" fmla="*/ 1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7" name="Freeform 147"/>
              <p:cNvSpPr>
                <a:spLocks/>
              </p:cNvSpPr>
              <p:nvPr/>
            </p:nvSpPr>
            <p:spPr bwMode="auto">
              <a:xfrm>
                <a:off x="4407" y="3060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1 h 11"/>
                  <a:gd name="T8" fmla="*/ 0 w 11"/>
                  <a:gd name="T9" fmla="*/ 2 h 11"/>
                  <a:gd name="T10" fmla="*/ 1 w 11"/>
                  <a:gd name="T11" fmla="*/ 1 h 11"/>
                  <a:gd name="T12" fmla="*/ 9 w 11"/>
                  <a:gd name="T13" fmla="*/ 1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8" name="Freeform 148"/>
              <p:cNvSpPr>
                <a:spLocks/>
              </p:cNvSpPr>
              <p:nvPr/>
            </p:nvSpPr>
            <p:spPr bwMode="auto">
              <a:xfrm>
                <a:off x="4405" y="3042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1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1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9" name="Freeform 149"/>
              <p:cNvSpPr>
                <a:spLocks/>
              </p:cNvSpPr>
              <p:nvPr/>
            </p:nvSpPr>
            <p:spPr bwMode="auto">
              <a:xfrm>
                <a:off x="4335" y="2961"/>
                <a:ext cx="85" cy="42"/>
              </a:xfrm>
              <a:custGeom>
                <a:avLst/>
                <a:gdLst>
                  <a:gd name="T0" fmla="*/ 81 w 84"/>
                  <a:gd name="T1" fmla="*/ 4 h 42"/>
                  <a:gd name="T2" fmla="*/ 80 w 84"/>
                  <a:gd name="T3" fmla="*/ 1 h 42"/>
                  <a:gd name="T4" fmla="*/ 77 w 84"/>
                  <a:gd name="T5" fmla="*/ 0 h 42"/>
                  <a:gd name="T6" fmla="*/ 4 w 84"/>
                  <a:gd name="T7" fmla="*/ 6 h 42"/>
                  <a:gd name="T8" fmla="*/ 1 w 84"/>
                  <a:gd name="T9" fmla="*/ 7 h 42"/>
                  <a:gd name="T10" fmla="*/ 0 w 84"/>
                  <a:gd name="T11" fmla="*/ 10 h 42"/>
                  <a:gd name="T12" fmla="*/ 3 w 84"/>
                  <a:gd name="T13" fmla="*/ 42 h 42"/>
                  <a:gd name="T14" fmla="*/ 84 w 84"/>
                  <a:gd name="T15" fmla="*/ 36 h 42"/>
                  <a:gd name="T16" fmla="*/ 81 w 84"/>
                  <a:gd name="T17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42">
                    <a:moveTo>
                      <a:pt x="81" y="4"/>
                    </a:moveTo>
                    <a:cubicBezTo>
                      <a:pt x="81" y="3"/>
                      <a:pt x="81" y="2"/>
                      <a:pt x="80" y="1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84" y="36"/>
                      <a:pt x="84" y="36"/>
                      <a:pt x="84" y="36"/>
                    </a:cubicBez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263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0" name="Freeform 150"/>
              <p:cNvSpPr>
                <a:spLocks/>
              </p:cNvSpPr>
              <p:nvPr/>
            </p:nvSpPr>
            <p:spPr bwMode="auto">
              <a:xfrm>
                <a:off x="4343" y="2968"/>
                <a:ext cx="70" cy="28"/>
              </a:xfrm>
              <a:custGeom>
                <a:avLst/>
                <a:gdLst>
                  <a:gd name="T0" fmla="*/ 3 w 69"/>
                  <a:gd name="T1" fmla="*/ 28 h 28"/>
                  <a:gd name="T2" fmla="*/ 2 w 69"/>
                  <a:gd name="T3" fmla="*/ 28 h 28"/>
                  <a:gd name="T4" fmla="*/ 1 w 69"/>
                  <a:gd name="T5" fmla="*/ 26 h 28"/>
                  <a:gd name="T6" fmla="*/ 0 w 69"/>
                  <a:gd name="T7" fmla="*/ 8 h 28"/>
                  <a:gd name="T8" fmla="*/ 0 w 69"/>
                  <a:gd name="T9" fmla="*/ 6 h 28"/>
                  <a:gd name="T10" fmla="*/ 2 w 69"/>
                  <a:gd name="T11" fmla="*/ 5 h 28"/>
                  <a:gd name="T12" fmla="*/ 65 w 69"/>
                  <a:gd name="T13" fmla="*/ 0 h 28"/>
                  <a:gd name="T14" fmla="*/ 67 w 69"/>
                  <a:gd name="T15" fmla="*/ 1 h 28"/>
                  <a:gd name="T16" fmla="*/ 67 w 69"/>
                  <a:gd name="T17" fmla="*/ 2 h 28"/>
                  <a:gd name="T18" fmla="*/ 69 w 69"/>
                  <a:gd name="T19" fmla="*/ 21 h 28"/>
                  <a:gd name="T20" fmla="*/ 68 w 69"/>
                  <a:gd name="T21" fmla="*/ 23 h 28"/>
                  <a:gd name="T22" fmla="*/ 67 w 69"/>
                  <a:gd name="T23" fmla="*/ 23 h 28"/>
                  <a:gd name="T24" fmla="*/ 3 w 69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28">
                    <a:moveTo>
                      <a:pt x="3" y="28"/>
                    </a:moveTo>
                    <a:cubicBezTo>
                      <a:pt x="3" y="28"/>
                      <a:pt x="2" y="28"/>
                      <a:pt x="2" y="28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1"/>
                    </a:cubicBezTo>
                    <a:cubicBezTo>
                      <a:pt x="67" y="1"/>
                      <a:pt x="67" y="2"/>
                      <a:pt x="67" y="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2"/>
                      <a:pt x="68" y="23"/>
                    </a:cubicBezTo>
                    <a:cubicBezTo>
                      <a:pt x="68" y="23"/>
                      <a:pt x="67" y="23"/>
                      <a:pt x="67" y="23"/>
                    </a:cubicBez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73B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1" name="Freeform 151"/>
              <p:cNvSpPr>
                <a:spLocks/>
              </p:cNvSpPr>
              <p:nvPr/>
            </p:nvSpPr>
            <p:spPr bwMode="auto">
              <a:xfrm>
                <a:off x="4338" y="2996"/>
                <a:ext cx="82" cy="7"/>
              </a:xfrm>
              <a:custGeom>
                <a:avLst/>
                <a:gdLst>
                  <a:gd name="T0" fmla="*/ 82 w 82"/>
                  <a:gd name="T1" fmla="*/ 1 h 7"/>
                  <a:gd name="T2" fmla="*/ 0 w 82"/>
                  <a:gd name="T3" fmla="*/ 7 h 7"/>
                  <a:gd name="T4" fmla="*/ 0 w 82"/>
                  <a:gd name="T5" fmla="*/ 6 h 7"/>
                  <a:gd name="T6" fmla="*/ 82 w 82"/>
                  <a:gd name="T7" fmla="*/ 0 h 7"/>
                  <a:gd name="T8" fmla="*/ 82 w 8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">
                    <a:moveTo>
                      <a:pt x="82" y="1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82" y="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1E2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2" name="Rectangle 152"/>
              <p:cNvSpPr>
                <a:spLocks noChangeArrowheads="1"/>
              </p:cNvSpPr>
              <p:nvPr/>
            </p:nvSpPr>
            <p:spPr bwMode="auto">
              <a:xfrm>
                <a:off x="3837" y="3121"/>
                <a:ext cx="43" cy="89"/>
              </a:xfrm>
              <a:prstGeom prst="rect">
                <a:avLst/>
              </a:pr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3" name="Freeform 153"/>
              <p:cNvSpPr>
                <a:spLocks/>
              </p:cNvSpPr>
              <p:nvPr/>
            </p:nvSpPr>
            <p:spPr bwMode="auto">
              <a:xfrm>
                <a:off x="3840" y="3125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4 w 6"/>
                  <a:gd name="T3" fmla="*/ 9 h 9"/>
                  <a:gd name="T4" fmla="*/ 6 w 6"/>
                  <a:gd name="T5" fmla="*/ 8 h 9"/>
                  <a:gd name="T6" fmla="*/ 1 w 6"/>
                  <a:gd name="T7" fmla="*/ 0 h 9"/>
                  <a:gd name="T8" fmla="*/ 0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4" y="9"/>
                    </a:lnTo>
                    <a:lnTo>
                      <a:pt x="6" y="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4" name="Freeform 154"/>
              <p:cNvSpPr>
                <a:spLocks/>
              </p:cNvSpPr>
              <p:nvPr/>
            </p:nvSpPr>
            <p:spPr bwMode="auto">
              <a:xfrm>
                <a:off x="3840" y="3125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2 w 4"/>
                  <a:gd name="T3" fmla="*/ 10 h 10"/>
                  <a:gd name="T4" fmla="*/ 4 w 4"/>
                  <a:gd name="T5" fmla="*/ 9 h 10"/>
                  <a:gd name="T6" fmla="*/ 0 w 4"/>
                  <a:gd name="T7" fmla="*/ 0 h 10"/>
                  <a:gd name="T8" fmla="*/ 0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10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5" name="Freeform 155"/>
              <p:cNvSpPr>
                <a:spLocks/>
              </p:cNvSpPr>
              <p:nvPr/>
            </p:nvSpPr>
            <p:spPr bwMode="auto">
              <a:xfrm>
                <a:off x="3841" y="3125"/>
                <a:ext cx="6" cy="8"/>
              </a:xfrm>
              <a:custGeom>
                <a:avLst/>
                <a:gdLst>
                  <a:gd name="T0" fmla="*/ 5 w 6"/>
                  <a:gd name="T1" fmla="*/ 8 h 8"/>
                  <a:gd name="T2" fmla="*/ 6 w 6"/>
                  <a:gd name="T3" fmla="*/ 7 h 8"/>
                  <a:gd name="T4" fmla="*/ 1 w 6"/>
                  <a:gd name="T5" fmla="*/ 0 h 8"/>
                  <a:gd name="T6" fmla="*/ 0 w 6"/>
                  <a:gd name="T7" fmla="*/ 0 h 8"/>
                  <a:gd name="T8" fmla="*/ 5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8"/>
                    </a:moveTo>
                    <a:lnTo>
                      <a:pt x="6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6" name="Freeform 156"/>
              <p:cNvSpPr>
                <a:spLocks/>
              </p:cNvSpPr>
              <p:nvPr/>
            </p:nvSpPr>
            <p:spPr bwMode="auto">
              <a:xfrm>
                <a:off x="3838" y="3120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5 h 5"/>
                  <a:gd name="T4" fmla="*/ 2 w 4"/>
                  <a:gd name="T5" fmla="*/ 5 h 5"/>
                  <a:gd name="T6" fmla="*/ 3 w 4"/>
                  <a:gd name="T7" fmla="*/ 5 h 5"/>
                  <a:gd name="T8" fmla="*/ 4 w 4"/>
                  <a:gd name="T9" fmla="*/ 5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7" name="Freeform 157"/>
              <p:cNvSpPr>
                <a:spLocks/>
              </p:cNvSpPr>
              <p:nvPr/>
            </p:nvSpPr>
            <p:spPr bwMode="auto">
              <a:xfrm>
                <a:off x="3842" y="3133"/>
                <a:ext cx="37" cy="78"/>
              </a:xfrm>
              <a:custGeom>
                <a:avLst/>
                <a:gdLst>
                  <a:gd name="T0" fmla="*/ 2 w 37"/>
                  <a:gd name="T1" fmla="*/ 1 h 78"/>
                  <a:gd name="T2" fmla="*/ 1 w 37"/>
                  <a:gd name="T3" fmla="*/ 0 h 78"/>
                  <a:gd name="T4" fmla="*/ 0 w 37"/>
                  <a:gd name="T5" fmla="*/ 2 h 78"/>
                  <a:gd name="T6" fmla="*/ 0 w 37"/>
                  <a:gd name="T7" fmla="*/ 2 h 78"/>
                  <a:gd name="T8" fmla="*/ 35 w 37"/>
                  <a:gd name="T9" fmla="*/ 78 h 78"/>
                  <a:gd name="T10" fmla="*/ 37 w 37"/>
                  <a:gd name="T11" fmla="*/ 77 h 78"/>
                  <a:gd name="T12" fmla="*/ 2 w 37"/>
                  <a:gd name="T13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78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8" name="Freeform 158"/>
              <p:cNvSpPr>
                <a:spLocks/>
              </p:cNvSpPr>
              <p:nvPr/>
            </p:nvSpPr>
            <p:spPr bwMode="auto">
              <a:xfrm>
                <a:off x="3844" y="3132"/>
                <a:ext cx="36" cy="78"/>
              </a:xfrm>
              <a:custGeom>
                <a:avLst/>
                <a:gdLst>
                  <a:gd name="T0" fmla="*/ 2 w 36"/>
                  <a:gd name="T1" fmla="*/ 1 h 78"/>
                  <a:gd name="T2" fmla="*/ 0 w 36"/>
                  <a:gd name="T3" fmla="*/ 0 h 78"/>
                  <a:gd name="T4" fmla="*/ 0 w 36"/>
                  <a:gd name="T5" fmla="*/ 2 h 78"/>
                  <a:gd name="T6" fmla="*/ 35 w 36"/>
                  <a:gd name="T7" fmla="*/ 78 h 78"/>
                  <a:gd name="T8" fmla="*/ 36 w 36"/>
                  <a:gd name="T9" fmla="*/ 77 h 78"/>
                  <a:gd name="T10" fmla="*/ 2 w 36"/>
                  <a:gd name="T1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78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9" name="Freeform 159"/>
              <p:cNvSpPr>
                <a:spLocks/>
              </p:cNvSpPr>
              <p:nvPr/>
            </p:nvSpPr>
            <p:spPr bwMode="auto">
              <a:xfrm>
                <a:off x="3845" y="3131"/>
                <a:ext cx="37" cy="78"/>
              </a:xfrm>
              <a:custGeom>
                <a:avLst/>
                <a:gdLst>
                  <a:gd name="T0" fmla="*/ 2 w 37"/>
                  <a:gd name="T1" fmla="*/ 2 h 78"/>
                  <a:gd name="T2" fmla="*/ 1 w 37"/>
                  <a:gd name="T3" fmla="*/ 1 h 78"/>
                  <a:gd name="T4" fmla="*/ 1 w 37"/>
                  <a:gd name="T5" fmla="*/ 2 h 78"/>
                  <a:gd name="T6" fmla="*/ 35 w 37"/>
                  <a:gd name="T7" fmla="*/ 78 h 78"/>
                  <a:gd name="T8" fmla="*/ 37 w 37"/>
                  <a:gd name="T9" fmla="*/ 77 h 78"/>
                  <a:gd name="T10" fmla="*/ 2 w 37"/>
                  <a:gd name="T11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78">
                    <a:moveTo>
                      <a:pt x="2" y="2"/>
                    </a:move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0" name="Freeform 160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1" name="Freeform 161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2" name="Freeform 162"/>
              <p:cNvSpPr>
                <a:spLocks/>
              </p:cNvSpPr>
              <p:nvPr/>
            </p:nvSpPr>
            <p:spPr bwMode="auto">
              <a:xfrm>
                <a:off x="3883" y="3115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0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1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3" name="Freeform 163"/>
              <p:cNvSpPr>
                <a:spLocks/>
              </p:cNvSpPr>
              <p:nvPr/>
            </p:nvSpPr>
            <p:spPr bwMode="auto">
              <a:xfrm>
                <a:off x="3882" y="3115"/>
                <a:ext cx="2" cy="10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4" name="Freeform 164"/>
              <p:cNvSpPr>
                <a:spLocks/>
              </p:cNvSpPr>
              <p:nvPr/>
            </p:nvSpPr>
            <p:spPr bwMode="auto">
              <a:xfrm>
                <a:off x="3884" y="3114"/>
                <a:ext cx="3" cy="11"/>
              </a:xfrm>
              <a:custGeom>
                <a:avLst/>
                <a:gdLst>
                  <a:gd name="T0" fmla="*/ 1 w 3"/>
                  <a:gd name="T1" fmla="*/ 11 h 11"/>
                  <a:gd name="T2" fmla="*/ 3 w 3"/>
                  <a:gd name="T3" fmla="*/ 10 h 11"/>
                  <a:gd name="T4" fmla="*/ 1 w 3"/>
                  <a:gd name="T5" fmla="*/ 0 h 11"/>
                  <a:gd name="T6" fmla="*/ 0 w 3"/>
                  <a:gd name="T7" fmla="*/ 1 h 11"/>
                  <a:gd name="T8" fmla="*/ 1 w 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lnTo>
                      <a:pt x="3" y="1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5" name="Freeform 165"/>
              <p:cNvSpPr>
                <a:spLocks/>
              </p:cNvSpPr>
              <p:nvPr/>
            </p:nvSpPr>
            <p:spPr bwMode="auto">
              <a:xfrm>
                <a:off x="3883" y="3109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6 h 6"/>
                  <a:gd name="T4" fmla="*/ 0 w 2"/>
                  <a:gd name="T5" fmla="*/ 6 h 6"/>
                  <a:gd name="T6" fmla="*/ 1 w 2"/>
                  <a:gd name="T7" fmla="*/ 6 h 6"/>
                  <a:gd name="T8" fmla="*/ 2 w 2"/>
                  <a:gd name="T9" fmla="*/ 5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6" name="Freeform 166"/>
              <p:cNvSpPr>
                <a:spLocks/>
              </p:cNvSpPr>
              <p:nvPr/>
            </p:nvSpPr>
            <p:spPr bwMode="auto">
              <a:xfrm>
                <a:off x="3882" y="3124"/>
                <a:ext cx="10" cy="85"/>
              </a:xfrm>
              <a:custGeom>
                <a:avLst/>
                <a:gdLst>
                  <a:gd name="T0" fmla="*/ 2 w 10"/>
                  <a:gd name="T1" fmla="*/ 1 h 85"/>
                  <a:gd name="T2" fmla="*/ 0 w 10"/>
                  <a:gd name="T3" fmla="*/ 0 h 85"/>
                  <a:gd name="T4" fmla="*/ 0 w 10"/>
                  <a:gd name="T5" fmla="*/ 1 h 85"/>
                  <a:gd name="T6" fmla="*/ 8 w 10"/>
                  <a:gd name="T7" fmla="*/ 85 h 85"/>
                  <a:gd name="T8" fmla="*/ 10 w 10"/>
                  <a:gd name="T9" fmla="*/ 84 h 85"/>
                  <a:gd name="T10" fmla="*/ 2 w 10"/>
                  <a:gd name="T11" fmla="*/ 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5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3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7" name="Freeform 167"/>
              <p:cNvSpPr>
                <a:spLocks/>
              </p:cNvSpPr>
              <p:nvPr/>
            </p:nvSpPr>
            <p:spPr bwMode="auto">
              <a:xfrm>
                <a:off x="3883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1 w 10"/>
                  <a:gd name="T5" fmla="*/ 1 h 84"/>
                  <a:gd name="T6" fmla="*/ 9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8" name="Freeform 168"/>
              <p:cNvSpPr>
                <a:spLocks/>
              </p:cNvSpPr>
              <p:nvPr/>
            </p:nvSpPr>
            <p:spPr bwMode="auto">
              <a:xfrm>
                <a:off x="3885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0 w 10"/>
                  <a:gd name="T5" fmla="*/ 1 h 84"/>
                  <a:gd name="T6" fmla="*/ 8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10" y="84"/>
                      <a:pt x="10" y="84"/>
                      <a:pt x="10" y="84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9" name="Freeform 169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close/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0" name="Freeform 170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1" name="Freeform 171"/>
              <p:cNvSpPr>
                <a:spLocks/>
              </p:cNvSpPr>
              <p:nvPr/>
            </p:nvSpPr>
            <p:spPr bwMode="auto">
              <a:xfrm>
                <a:off x="3931" y="3122"/>
                <a:ext cx="5" cy="10"/>
              </a:xfrm>
              <a:custGeom>
                <a:avLst/>
                <a:gdLst>
                  <a:gd name="T0" fmla="*/ 4 w 5"/>
                  <a:gd name="T1" fmla="*/ 0 h 10"/>
                  <a:gd name="T2" fmla="*/ 0 w 5"/>
                  <a:gd name="T3" fmla="*/ 9 h 10"/>
                  <a:gd name="T4" fmla="*/ 2 w 5"/>
                  <a:gd name="T5" fmla="*/ 10 h 10"/>
                  <a:gd name="T6" fmla="*/ 5 w 5"/>
                  <a:gd name="T7" fmla="*/ 0 h 10"/>
                  <a:gd name="T8" fmla="*/ 4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lnTo>
                      <a:pt x="0" y="9"/>
                    </a:lnTo>
                    <a:lnTo>
                      <a:pt x="2" y="1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2" name="Freeform 172"/>
              <p:cNvSpPr>
                <a:spLocks/>
              </p:cNvSpPr>
              <p:nvPr/>
            </p:nvSpPr>
            <p:spPr bwMode="auto">
              <a:xfrm>
                <a:off x="3930" y="3122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8 h 9"/>
                  <a:gd name="T4" fmla="*/ 1 w 5"/>
                  <a:gd name="T5" fmla="*/ 9 h 9"/>
                  <a:gd name="T6" fmla="*/ 5 w 5"/>
                  <a:gd name="T7" fmla="*/ 0 h 9"/>
                  <a:gd name="T8" fmla="*/ 5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8"/>
                    </a:lnTo>
                    <a:lnTo>
                      <a:pt x="1" y="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3" name="Freeform 173"/>
              <p:cNvSpPr>
                <a:spLocks/>
              </p:cNvSpPr>
              <p:nvPr/>
            </p:nvSpPr>
            <p:spPr bwMode="auto">
              <a:xfrm>
                <a:off x="3933" y="3122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2 w 4"/>
                  <a:gd name="T3" fmla="*/ 10 h 10"/>
                  <a:gd name="T4" fmla="*/ 4 w 4"/>
                  <a:gd name="T5" fmla="*/ 1 h 10"/>
                  <a:gd name="T6" fmla="*/ 3 w 4"/>
                  <a:gd name="T7" fmla="*/ 0 h 10"/>
                  <a:gd name="T8" fmla="*/ 0 w 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2" y="10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4" name="Freeform 174"/>
              <p:cNvSpPr>
                <a:spLocks/>
              </p:cNvSpPr>
              <p:nvPr/>
            </p:nvSpPr>
            <p:spPr bwMode="auto">
              <a:xfrm>
                <a:off x="3935" y="3116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6 h 7"/>
                  <a:gd name="T4" fmla="*/ 0 w 3"/>
                  <a:gd name="T5" fmla="*/ 6 h 7"/>
                  <a:gd name="T6" fmla="*/ 1 w 3"/>
                  <a:gd name="T7" fmla="*/ 6 h 7"/>
                  <a:gd name="T8" fmla="*/ 2 w 3"/>
                  <a:gd name="T9" fmla="*/ 7 h 7"/>
                  <a:gd name="T10" fmla="*/ 3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5" name="Freeform 175"/>
              <p:cNvSpPr>
                <a:spLocks/>
              </p:cNvSpPr>
              <p:nvPr/>
            </p:nvSpPr>
            <p:spPr bwMode="auto">
              <a:xfrm>
                <a:off x="3900" y="3129"/>
                <a:ext cx="32" cy="80"/>
              </a:xfrm>
              <a:custGeom>
                <a:avLst/>
                <a:gdLst>
                  <a:gd name="T0" fmla="*/ 31 w 32"/>
                  <a:gd name="T1" fmla="*/ 2 h 80"/>
                  <a:gd name="T2" fmla="*/ 31 w 32"/>
                  <a:gd name="T3" fmla="*/ 0 h 80"/>
                  <a:gd name="T4" fmla="*/ 30 w 32"/>
                  <a:gd name="T5" fmla="*/ 1 h 80"/>
                  <a:gd name="T6" fmla="*/ 30 w 32"/>
                  <a:gd name="T7" fmla="*/ 1 h 80"/>
                  <a:gd name="T8" fmla="*/ 0 w 32"/>
                  <a:gd name="T9" fmla="*/ 80 h 80"/>
                  <a:gd name="T10" fmla="*/ 2 w 32"/>
                  <a:gd name="T11" fmla="*/ 80 h 80"/>
                  <a:gd name="T12" fmla="*/ 31 w 32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0">
                    <a:moveTo>
                      <a:pt x="31" y="2"/>
                    </a:moveTo>
                    <a:cubicBezTo>
                      <a:pt x="32" y="1"/>
                      <a:pt x="32" y="1"/>
                      <a:pt x="31" y="0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2"/>
                      <a:pt x="31" y="2"/>
                      <a:pt x="31" y="2"/>
                    </a:cubicBez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6" name="Freeform 176"/>
              <p:cNvSpPr>
                <a:spLocks/>
              </p:cNvSpPr>
              <p:nvPr/>
            </p:nvSpPr>
            <p:spPr bwMode="auto">
              <a:xfrm>
                <a:off x="3902" y="3130"/>
                <a:ext cx="31" cy="80"/>
              </a:xfrm>
              <a:custGeom>
                <a:avLst/>
                <a:gdLst>
                  <a:gd name="T0" fmla="*/ 31 w 31"/>
                  <a:gd name="T1" fmla="*/ 2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2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30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7" name="Freeform 177"/>
              <p:cNvSpPr>
                <a:spLocks/>
              </p:cNvSpPr>
              <p:nvPr/>
            </p:nvSpPr>
            <p:spPr bwMode="auto">
              <a:xfrm>
                <a:off x="3904" y="3131"/>
                <a:ext cx="31" cy="80"/>
              </a:xfrm>
              <a:custGeom>
                <a:avLst/>
                <a:gdLst>
                  <a:gd name="T0" fmla="*/ 31 w 31"/>
                  <a:gd name="T1" fmla="*/ 1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1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29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1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8" name="Freeform 178"/>
              <p:cNvSpPr>
                <a:spLocks/>
              </p:cNvSpPr>
              <p:nvPr/>
            </p:nvSpPr>
            <p:spPr bwMode="auto">
              <a:xfrm>
                <a:off x="3932" y="3156"/>
                <a:ext cx="34" cy="29"/>
              </a:xfrm>
              <a:custGeom>
                <a:avLst/>
                <a:gdLst>
                  <a:gd name="T0" fmla="*/ 24 w 34"/>
                  <a:gd name="T1" fmla="*/ 0 h 29"/>
                  <a:gd name="T2" fmla="*/ 19 w 34"/>
                  <a:gd name="T3" fmla="*/ 2 h 29"/>
                  <a:gd name="T4" fmla="*/ 4 w 34"/>
                  <a:gd name="T5" fmla="*/ 14 h 29"/>
                  <a:gd name="T6" fmla="*/ 3 w 34"/>
                  <a:gd name="T7" fmla="*/ 25 h 29"/>
                  <a:gd name="T8" fmla="*/ 9 w 34"/>
                  <a:gd name="T9" fmla="*/ 29 h 29"/>
                  <a:gd name="T10" fmla="*/ 15 w 34"/>
                  <a:gd name="T11" fmla="*/ 27 h 29"/>
                  <a:gd name="T12" fmla="*/ 29 w 34"/>
                  <a:gd name="T13" fmla="*/ 15 h 29"/>
                  <a:gd name="T14" fmla="*/ 31 w 34"/>
                  <a:gd name="T15" fmla="*/ 3 h 29"/>
                  <a:gd name="T16" fmla="*/ 24 w 34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9">
                    <a:moveTo>
                      <a:pt x="24" y="0"/>
                    </a:moveTo>
                    <a:cubicBezTo>
                      <a:pt x="22" y="0"/>
                      <a:pt x="20" y="1"/>
                      <a:pt x="19" y="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3" y="25"/>
                    </a:cubicBezTo>
                    <a:cubicBezTo>
                      <a:pt x="5" y="28"/>
                      <a:pt x="7" y="29"/>
                      <a:pt x="9" y="29"/>
                    </a:cubicBezTo>
                    <a:cubicBezTo>
                      <a:pt x="11" y="29"/>
                      <a:pt x="13" y="28"/>
                      <a:pt x="15" y="27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3" y="12"/>
                      <a:pt x="34" y="7"/>
                      <a:pt x="31" y="3"/>
                    </a:cubicBezTo>
                    <a:cubicBezTo>
                      <a:pt x="29" y="1"/>
                      <a:pt x="27" y="0"/>
                      <a:pt x="24" y="0"/>
                    </a:cubicBezTo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9" name="Freeform 179"/>
              <p:cNvSpPr>
                <a:spLocks/>
              </p:cNvSpPr>
              <p:nvPr/>
            </p:nvSpPr>
            <p:spPr bwMode="auto">
              <a:xfrm>
                <a:off x="3933" y="3153"/>
                <a:ext cx="33" cy="31"/>
              </a:xfrm>
              <a:custGeom>
                <a:avLst/>
                <a:gdLst>
                  <a:gd name="T0" fmla="*/ 14 w 33"/>
                  <a:gd name="T1" fmla="*/ 28 h 31"/>
                  <a:gd name="T2" fmla="*/ 2 w 33"/>
                  <a:gd name="T3" fmla="*/ 26 h 31"/>
                  <a:gd name="T4" fmla="*/ 4 w 33"/>
                  <a:gd name="T5" fmla="*/ 15 h 31"/>
                  <a:gd name="T6" fmla="*/ 18 w 33"/>
                  <a:gd name="T7" fmla="*/ 3 h 31"/>
                  <a:gd name="T8" fmla="*/ 30 w 33"/>
                  <a:gd name="T9" fmla="*/ 4 h 31"/>
                  <a:gd name="T10" fmla="*/ 29 w 33"/>
                  <a:gd name="T11" fmla="*/ 16 h 31"/>
                  <a:gd name="T12" fmla="*/ 14 w 33"/>
                  <a:gd name="T1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1">
                    <a:moveTo>
                      <a:pt x="14" y="28"/>
                    </a:moveTo>
                    <a:cubicBezTo>
                      <a:pt x="11" y="31"/>
                      <a:pt x="5" y="30"/>
                      <a:pt x="2" y="26"/>
                    </a:cubicBezTo>
                    <a:cubicBezTo>
                      <a:pt x="0" y="23"/>
                      <a:pt x="0" y="18"/>
                      <a:pt x="4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2" y="0"/>
                      <a:pt x="27" y="1"/>
                      <a:pt x="30" y="4"/>
                    </a:cubicBezTo>
                    <a:cubicBezTo>
                      <a:pt x="33" y="8"/>
                      <a:pt x="33" y="13"/>
                      <a:pt x="29" y="16"/>
                    </a:cubicBez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0" name="Freeform 180"/>
              <p:cNvSpPr>
                <a:spLocks noEditPoints="1"/>
              </p:cNvSpPr>
              <p:nvPr/>
            </p:nvSpPr>
            <p:spPr bwMode="auto">
              <a:xfrm>
                <a:off x="3942" y="3171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1 w 4"/>
                  <a:gd name="T5" fmla="*/ 0 h 4"/>
                  <a:gd name="T6" fmla="*/ 2 w 4"/>
                  <a:gd name="T7" fmla="*/ 0 h 4"/>
                  <a:gd name="T8" fmla="*/ 2 w 4"/>
                  <a:gd name="T9" fmla="*/ 2 h 4"/>
                  <a:gd name="T10" fmla="*/ 4 w 4"/>
                  <a:gd name="T11" fmla="*/ 2 h 4"/>
                  <a:gd name="T12" fmla="*/ 4 w 4"/>
                  <a:gd name="T13" fmla="*/ 2 h 4"/>
                  <a:gd name="T14" fmla="*/ 4 w 4"/>
                  <a:gd name="T15" fmla="*/ 2 h 4"/>
                  <a:gd name="T16" fmla="*/ 4 w 4"/>
                  <a:gd name="T17" fmla="*/ 2 h 4"/>
                  <a:gd name="T18" fmla="*/ 2 w 4"/>
                  <a:gd name="T19" fmla="*/ 2 h 4"/>
                  <a:gd name="T20" fmla="*/ 2 w 4"/>
                  <a:gd name="T21" fmla="*/ 2 h 4"/>
                  <a:gd name="T22" fmla="*/ 2 w 4"/>
                  <a:gd name="T23" fmla="*/ 3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1 h 4"/>
                  <a:gd name="T30" fmla="*/ 1 w 4"/>
                  <a:gd name="T31" fmla="*/ 1 h 4"/>
                  <a:gd name="T32" fmla="*/ 1 w 4"/>
                  <a:gd name="T33" fmla="*/ 2 h 4"/>
                  <a:gd name="T34" fmla="*/ 2 w 4"/>
                  <a:gd name="T35" fmla="*/ 2 h 4"/>
                  <a:gd name="T36" fmla="*/ 2 w 4"/>
                  <a:gd name="T37" fmla="*/ 1 h 4"/>
                  <a:gd name="T38" fmla="*/ 1 w 4"/>
                  <a:gd name="T3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1" name="Freeform 181"/>
              <p:cNvSpPr>
                <a:spLocks/>
              </p:cNvSpPr>
              <p:nvPr/>
            </p:nvSpPr>
            <p:spPr bwMode="auto">
              <a:xfrm>
                <a:off x="3944" y="3169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1 h 4"/>
                  <a:gd name="T4" fmla="*/ 1 w 4"/>
                  <a:gd name="T5" fmla="*/ 1 h 4"/>
                  <a:gd name="T6" fmla="*/ 2 w 4"/>
                  <a:gd name="T7" fmla="*/ 3 h 4"/>
                  <a:gd name="T8" fmla="*/ 3 w 4"/>
                  <a:gd name="T9" fmla="*/ 3 h 4"/>
                  <a:gd name="T10" fmla="*/ 3 w 4"/>
                  <a:gd name="T11" fmla="*/ 2 h 4"/>
                  <a:gd name="T12" fmla="*/ 2 w 4"/>
                  <a:gd name="T13" fmla="*/ 0 h 4"/>
                  <a:gd name="T14" fmla="*/ 2 w 4"/>
                  <a:gd name="T15" fmla="*/ 0 h 4"/>
                  <a:gd name="T16" fmla="*/ 2 w 4"/>
                  <a:gd name="T17" fmla="*/ 0 h 4"/>
                  <a:gd name="T18" fmla="*/ 3 w 4"/>
                  <a:gd name="T19" fmla="*/ 1 h 4"/>
                  <a:gd name="T20" fmla="*/ 3 w 4"/>
                  <a:gd name="T21" fmla="*/ 3 h 4"/>
                  <a:gd name="T22" fmla="*/ 2 w 4"/>
                  <a:gd name="T23" fmla="*/ 3 h 4"/>
                  <a:gd name="T24" fmla="*/ 0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3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2" name="Freeform 182"/>
              <p:cNvSpPr>
                <a:spLocks noEditPoints="1"/>
              </p:cNvSpPr>
              <p:nvPr/>
            </p:nvSpPr>
            <p:spPr bwMode="auto">
              <a:xfrm>
                <a:off x="3947" y="3167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1 h 4"/>
                  <a:gd name="T4" fmla="*/ 0 w 3"/>
                  <a:gd name="T5" fmla="*/ 1 h 4"/>
                  <a:gd name="T6" fmla="*/ 2 w 3"/>
                  <a:gd name="T7" fmla="*/ 1 h 4"/>
                  <a:gd name="T8" fmla="*/ 2 w 3"/>
                  <a:gd name="T9" fmla="*/ 2 h 4"/>
                  <a:gd name="T10" fmla="*/ 3 w 3"/>
                  <a:gd name="T11" fmla="*/ 2 h 4"/>
                  <a:gd name="T12" fmla="*/ 3 w 3"/>
                  <a:gd name="T13" fmla="*/ 3 h 4"/>
                  <a:gd name="T14" fmla="*/ 2 w 3"/>
                  <a:gd name="T15" fmla="*/ 4 h 4"/>
                  <a:gd name="T16" fmla="*/ 2 w 3"/>
                  <a:gd name="T17" fmla="*/ 4 h 4"/>
                  <a:gd name="T18" fmla="*/ 2 w 3"/>
                  <a:gd name="T19" fmla="*/ 4 h 4"/>
                  <a:gd name="T20" fmla="*/ 0 w 3"/>
                  <a:gd name="T21" fmla="*/ 2 h 4"/>
                  <a:gd name="T22" fmla="*/ 1 w 3"/>
                  <a:gd name="T23" fmla="*/ 2 h 4"/>
                  <a:gd name="T24" fmla="*/ 1 w 3"/>
                  <a:gd name="T25" fmla="*/ 1 h 4"/>
                  <a:gd name="T26" fmla="*/ 1 w 3"/>
                  <a:gd name="T27" fmla="*/ 1 h 4"/>
                  <a:gd name="T28" fmla="*/ 0 w 3"/>
                  <a:gd name="T29" fmla="*/ 2 h 4"/>
                  <a:gd name="T30" fmla="*/ 1 w 3"/>
                  <a:gd name="T31" fmla="*/ 2 h 4"/>
                  <a:gd name="T32" fmla="*/ 2 w 3"/>
                  <a:gd name="T33" fmla="*/ 4 h 4"/>
                  <a:gd name="T34" fmla="*/ 2 w 3"/>
                  <a:gd name="T35" fmla="*/ 3 h 4"/>
                  <a:gd name="T36" fmla="*/ 3 w 3"/>
                  <a:gd name="T37" fmla="*/ 2 h 4"/>
                  <a:gd name="T38" fmla="*/ 1 w 3"/>
                  <a:gd name="T39" fmla="*/ 2 h 4"/>
                  <a:gd name="T40" fmla="*/ 1 w 3"/>
                  <a:gd name="T41" fmla="*/ 3 h 4"/>
                  <a:gd name="T42" fmla="*/ 2 w 3"/>
                  <a:gd name="T4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2"/>
                    </a:lnTo>
                    <a:close/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3" name="Freeform 183"/>
              <p:cNvSpPr>
                <a:spLocks noEditPoints="1"/>
              </p:cNvSpPr>
              <p:nvPr/>
            </p:nvSpPr>
            <p:spPr bwMode="auto">
              <a:xfrm>
                <a:off x="3949" y="316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1 h 3"/>
                  <a:gd name="T12" fmla="*/ 3 w 3"/>
                  <a:gd name="T13" fmla="*/ 3 h 3"/>
                  <a:gd name="T14" fmla="*/ 2 w 3"/>
                  <a:gd name="T15" fmla="*/ 3 h 3"/>
                  <a:gd name="T16" fmla="*/ 2 w 3"/>
                  <a:gd name="T17" fmla="*/ 3 h 3"/>
                  <a:gd name="T18" fmla="*/ 2 w 3"/>
                  <a:gd name="T19" fmla="*/ 3 h 3"/>
                  <a:gd name="T20" fmla="*/ 0 w 3"/>
                  <a:gd name="T21" fmla="*/ 1 h 3"/>
                  <a:gd name="T22" fmla="*/ 1 w 3"/>
                  <a:gd name="T23" fmla="*/ 1 h 3"/>
                  <a:gd name="T24" fmla="*/ 2 w 3"/>
                  <a:gd name="T25" fmla="*/ 0 h 3"/>
                  <a:gd name="T26" fmla="*/ 1 w 3"/>
                  <a:gd name="T27" fmla="*/ 0 h 3"/>
                  <a:gd name="T28" fmla="*/ 0 w 3"/>
                  <a:gd name="T29" fmla="*/ 1 h 3"/>
                  <a:gd name="T30" fmla="*/ 1 w 3"/>
                  <a:gd name="T31" fmla="*/ 2 h 3"/>
                  <a:gd name="T32" fmla="*/ 1 w 3"/>
                  <a:gd name="T33" fmla="*/ 1 h 3"/>
                  <a:gd name="T34" fmla="*/ 2 w 3"/>
                  <a:gd name="T35" fmla="*/ 3 h 3"/>
                  <a:gd name="T36" fmla="*/ 3 w 3"/>
                  <a:gd name="T37" fmla="*/ 2 h 3"/>
                  <a:gd name="T38" fmla="*/ 3 w 3"/>
                  <a:gd name="T39" fmla="*/ 2 h 3"/>
                  <a:gd name="T40" fmla="*/ 2 w 3"/>
                  <a:gd name="T41" fmla="*/ 2 h 3"/>
                  <a:gd name="T42" fmla="*/ 1 w 3"/>
                  <a:gd name="T43" fmla="*/ 2 h 3"/>
                  <a:gd name="T44" fmla="*/ 2 w 3"/>
                  <a:gd name="T4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  <a:moveTo>
                      <a:pt x="2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4" name="Freeform 184"/>
              <p:cNvSpPr>
                <a:spLocks/>
              </p:cNvSpPr>
              <p:nvPr/>
            </p:nvSpPr>
            <p:spPr bwMode="auto">
              <a:xfrm>
                <a:off x="3951" y="3164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2 h 4"/>
                  <a:gd name="T14" fmla="*/ 2 w 3"/>
                  <a:gd name="T15" fmla="*/ 1 h 4"/>
                  <a:gd name="T16" fmla="*/ 2 w 3"/>
                  <a:gd name="T17" fmla="*/ 1 h 4"/>
                  <a:gd name="T18" fmla="*/ 2 w 3"/>
                  <a:gd name="T19" fmla="*/ 2 h 4"/>
                  <a:gd name="T20" fmla="*/ 1 w 3"/>
                  <a:gd name="T21" fmla="*/ 2 h 4"/>
                  <a:gd name="T22" fmla="*/ 2 w 3"/>
                  <a:gd name="T23" fmla="*/ 3 h 4"/>
                  <a:gd name="T24" fmla="*/ 3 w 3"/>
                  <a:gd name="T25" fmla="*/ 2 h 4"/>
                  <a:gd name="T26" fmla="*/ 3 w 3"/>
                  <a:gd name="T27" fmla="*/ 2 h 4"/>
                  <a:gd name="T28" fmla="*/ 3 w 3"/>
                  <a:gd name="T29" fmla="*/ 3 h 4"/>
                  <a:gd name="T30" fmla="*/ 2 w 3"/>
                  <a:gd name="T31" fmla="*/ 4 h 4"/>
                  <a:gd name="T32" fmla="*/ 2 w 3"/>
                  <a:gd name="T33" fmla="*/ 4 h 4"/>
                  <a:gd name="T34" fmla="*/ 0 w 3"/>
                  <a:gd name="T3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5" name="Freeform 185"/>
              <p:cNvSpPr>
                <a:spLocks noEditPoints="1"/>
              </p:cNvSpPr>
              <p:nvPr/>
            </p:nvSpPr>
            <p:spPr bwMode="auto">
              <a:xfrm>
                <a:off x="3953" y="3163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2 h 3"/>
                  <a:gd name="T12" fmla="*/ 3 w 3"/>
                  <a:gd name="T13" fmla="*/ 2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1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0 w 3"/>
                  <a:gd name="T29" fmla="*/ 1 h 3"/>
                  <a:gd name="T30" fmla="*/ 0 w 3"/>
                  <a:gd name="T31" fmla="*/ 1 h 3"/>
                  <a:gd name="T32" fmla="*/ 1 w 3"/>
                  <a:gd name="T33" fmla="*/ 2 h 3"/>
                  <a:gd name="T34" fmla="*/ 2 w 3"/>
                  <a:gd name="T35" fmla="*/ 1 h 3"/>
                  <a:gd name="T36" fmla="*/ 2 w 3"/>
                  <a:gd name="T37" fmla="*/ 0 h 3"/>
                  <a:gd name="T38" fmla="*/ 1 w 3"/>
                  <a:gd name="T39" fmla="*/ 0 h 3"/>
                  <a:gd name="T40" fmla="*/ 0 w 3"/>
                  <a:gd name="T4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6" name="Freeform 186"/>
              <p:cNvSpPr>
                <a:spLocks noEditPoints="1"/>
              </p:cNvSpPr>
              <p:nvPr/>
            </p:nvSpPr>
            <p:spPr bwMode="auto">
              <a:xfrm>
                <a:off x="4347" y="2095"/>
                <a:ext cx="71" cy="94"/>
              </a:xfrm>
              <a:custGeom>
                <a:avLst/>
                <a:gdLst>
                  <a:gd name="T0" fmla="*/ 17 w 70"/>
                  <a:gd name="T1" fmla="*/ 70 h 93"/>
                  <a:gd name="T2" fmla="*/ 0 w 70"/>
                  <a:gd name="T3" fmla="*/ 93 h 93"/>
                  <a:gd name="T4" fmla="*/ 0 w 70"/>
                  <a:gd name="T5" fmla="*/ 93 h 93"/>
                  <a:gd name="T6" fmla="*/ 8 w 70"/>
                  <a:gd name="T7" fmla="*/ 86 h 93"/>
                  <a:gd name="T8" fmla="*/ 19 w 70"/>
                  <a:gd name="T9" fmla="*/ 84 h 93"/>
                  <a:gd name="T10" fmla="*/ 20 w 70"/>
                  <a:gd name="T11" fmla="*/ 84 h 93"/>
                  <a:gd name="T12" fmla="*/ 17 w 70"/>
                  <a:gd name="T13" fmla="*/ 70 h 93"/>
                  <a:gd name="T14" fmla="*/ 70 w 70"/>
                  <a:gd name="T15" fmla="*/ 0 h 93"/>
                  <a:gd name="T16" fmla="*/ 49 w 70"/>
                  <a:gd name="T17" fmla="*/ 28 h 93"/>
                  <a:gd name="T18" fmla="*/ 68 w 70"/>
                  <a:gd name="T19" fmla="*/ 24 h 93"/>
                  <a:gd name="T20" fmla="*/ 67 w 70"/>
                  <a:gd name="T21" fmla="*/ 21 h 93"/>
                  <a:gd name="T22" fmla="*/ 66 w 70"/>
                  <a:gd name="T23" fmla="*/ 10 h 93"/>
                  <a:gd name="T24" fmla="*/ 70 w 70"/>
                  <a:gd name="T25" fmla="*/ 0 h 93"/>
                  <a:gd name="T26" fmla="*/ 70 w 70"/>
                  <a:gd name="T2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93">
                    <a:moveTo>
                      <a:pt x="17" y="70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2" y="90"/>
                      <a:pt x="5" y="87"/>
                      <a:pt x="8" y="86"/>
                    </a:cubicBezTo>
                    <a:cubicBezTo>
                      <a:pt x="12" y="85"/>
                      <a:pt x="15" y="85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7" y="70"/>
                      <a:pt x="17" y="70"/>
                      <a:pt x="17" y="70"/>
                    </a:cubicBezTo>
                    <a:moveTo>
                      <a:pt x="70" y="0"/>
                    </a:move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18"/>
                      <a:pt x="66" y="14"/>
                      <a:pt x="66" y="10"/>
                    </a:cubicBezTo>
                    <a:cubicBezTo>
                      <a:pt x="67" y="7"/>
                      <a:pt x="68" y="4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7" name="Freeform 187"/>
              <p:cNvSpPr>
                <a:spLocks/>
              </p:cNvSpPr>
              <p:nvPr/>
            </p:nvSpPr>
            <p:spPr bwMode="auto">
              <a:xfrm>
                <a:off x="4338" y="2094"/>
                <a:ext cx="80" cy="95"/>
              </a:xfrm>
              <a:custGeom>
                <a:avLst/>
                <a:gdLst>
                  <a:gd name="T0" fmla="*/ 69 w 79"/>
                  <a:gd name="T1" fmla="*/ 0 h 94"/>
                  <a:gd name="T2" fmla="*/ 67 w 79"/>
                  <a:gd name="T3" fmla="*/ 0 h 94"/>
                  <a:gd name="T4" fmla="*/ 63 w 79"/>
                  <a:gd name="T5" fmla="*/ 1 h 94"/>
                  <a:gd name="T6" fmla="*/ 15 w 79"/>
                  <a:gd name="T7" fmla="*/ 11 h 94"/>
                  <a:gd name="T8" fmla="*/ 2 w 79"/>
                  <a:gd name="T9" fmla="*/ 16 h 94"/>
                  <a:gd name="T10" fmla="*/ 1 w 79"/>
                  <a:gd name="T11" fmla="*/ 29 h 94"/>
                  <a:gd name="T12" fmla="*/ 4 w 79"/>
                  <a:gd name="T13" fmla="*/ 78 h 94"/>
                  <a:gd name="T14" fmla="*/ 4 w 79"/>
                  <a:gd name="T15" fmla="*/ 82 h 94"/>
                  <a:gd name="T16" fmla="*/ 5 w 79"/>
                  <a:gd name="T17" fmla="*/ 85 h 94"/>
                  <a:gd name="T18" fmla="*/ 7 w 79"/>
                  <a:gd name="T19" fmla="*/ 89 h 94"/>
                  <a:gd name="T20" fmla="*/ 8 w 79"/>
                  <a:gd name="T21" fmla="*/ 90 h 94"/>
                  <a:gd name="T22" fmla="*/ 10 w 79"/>
                  <a:gd name="T23" fmla="*/ 92 h 94"/>
                  <a:gd name="T24" fmla="*/ 9 w 79"/>
                  <a:gd name="T25" fmla="*/ 94 h 94"/>
                  <a:gd name="T26" fmla="*/ 9 w 79"/>
                  <a:gd name="T27" fmla="*/ 94 h 94"/>
                  <a:gd name="T28" fmla="*/ 26 w 79"/>
                  <a:gd name="T29" fmla="*/ 71 h 94"/>
                  <a:gd name="T30" fmla="*/ 19 w 79"/>
                  <a:gd name="T31" fmla="*/ 42 h 94"/>
                  <a:gd name="T32" fmla="*/ 22 w 79"/>
                  <a:gd name="T33" fmla="*/ 38 h 94"/>
                  <a:gd name="T34" fmla="*/ 58 w 79"/>
                  <a:gd name="T35" fmla="*/ 29 h 94"/>
                  <a:gd name="T36" fmla="*/ 79 w 79"/>
                  <a:gd name="T37" fmla="*/ 1 h 94"/>
                  <a:gd name="T38" fmla="*/ 79 w 79"/>
                  <a:gd name="T39" fmla="*/ 1 h 94"/>
                  <a:gd name="T40" fmla="*/ 78 w 79"/>
                  <a:gd name="T41" fmla="*/ 3 h 94"/>
                  <a:gd name="T42" fmla="*/ 76 w 79"/>
                  <a:gd name="T43" fmla="*/ 2 h 94"/>
                  <a:gd name="T44" fmla="*/ 75 w 79"/>
                  <a:gd name="T45" fmla="*/ 1 h 94"/>
                  <a:gd name="T46" fmla="*/ 70 w 79"/>
                  <a:gd name="T47" fmla="*/ 0 h 94"/>
                  <a:gd name="T48" fmla="*/ 69 w 79"/>
                  <a:gd name="T4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94">
                    <a:moveTo>
                      <a:pt x="69" y="0"/>
                    </a:moveTo>
                    <a:cubicBezTo>
                      <a:pt x="68" y="0"/>
                      <a:pt x="67" y="0"/>
                      <a:pt x="67" y="0"/>
                    </a:cubicBezTo>
                    <a:cubicBezTo>
                      <a:pt x="65" y="0"/>
                      <a:pt x="64" y="1"/>
                      <a:pt x="63" y="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8" y="12"/>
                      <a:pt x="4" y="13"/>
                      <a:pt x="2" y="16"/>
                    </a:cubicBezTo>
                    <a:cubicBezTo>
                      <a:pt x="1" y="18"/>
                      <a:pt x="0" y="22"/>
                      <a:pt x="1" y="29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9"/>
                      <a:pt x="4" y="80"/>
                      <a:pt x="4" y="82"/>
                    </a:cubicBezTo>
                    <a:cubicBezTo>
                      <a:pt x="4" y="83"/>
                      <a:pt x="5" y="84"/>
                      <a:pt x="5" y="85"/>
                    </a:cubicBezTo>
                    <a:cubicBezTo>
                      <a:pt x="5" y="86"/>
                      <a:pt x="6" y="88"/>
                      <a:pt x="7" y="89"/>
                    </a:cubicBezTo>
                    <a:cubicBezTo>
                      <a:pt x="7" y="89"/>
                      <a:pt x="8" y="90"/>
                      <a:pt x="8" y="90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0"/>
                      <a:pt x="20" y="38"/>
                      <a:pt x="22" y="38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0"/>
                      <a:pt x="72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8" name="Freeform 188"/>
              <p:cNvSpPr>
                <a:spLocks/>
              </p:cNvSpPr>
              <p:nvPr/>
            </p:nvSpPr>
            <p:spPr bwMode="auto">
              <a:xfrm>
                <a:off x="4335" y="2091"/>
                <a:ext cx="83" cy="97"/>
              </a:xfrm>
              <a:custGeom>
                <a:avLst/>
                <a:gdLst>
                  <a:gd name="T0" fmla="*/ 71 w 82"/>
                  <a:gd name="T1" fmla="*/ 0 h 96"/>
                  <a:gd name="T2" fmla="*/ 65 w 82"/>
                  <a:gd name="T3" fmla="*/ 1 h 96"/>
                  <a:gd name="T4" fmla="*/ 17 w 82"/>
                  <a:gd name="T5" fmla="*/ 11 h 96"/>
                  <a:gd name="T6" fmla="*/ 1 w 82"/>
                  <a:gd name="T7" fmla="*/ 31 h 96"/>
                  <a:gd name="T8" fmla="*/ 4 w 82"/>
                  <a:gd name="T9" fmla="*/ 80 h 96"/>
                  <a:gd name="T10" fmla="*/ 5 w 82"/>
                  <a:gd name="T11" fmla="*/ 88 h 96"/>
                  <a:gd name="T12" fmla="*/ 11 w 82"/>
                  <a:gd name="T13" fmla="*/ 96 h 96"/>
                  <a:gd name="T14" fmla="*/ 11 w 82"/>
                  <a:gd name="T15" fmla="*/ 96 h 96"/>
                  <a:gd name="T16" fmla="*/ 9 w 82"/>
                  <a:gd name="T17" fmla="*/ 94 h 96"/>
                  <a:gd name="T18" fmla="*/ 9 w 82"/>
                  <a:gd name="T19" fmla="*/ 94 h 96"/>
                  <a:gd name="T20" fmla="*/ 6 w 82"/>
                  <a:gd name="T21" fmla="*/ 89 h 96"/>
                  <a:gd name="T22" fmla="*/ 6 w 82"/>
                  <a:gd name="T23" fmla="*/ 89 h 96"/>
                  <a:gd name="T24" fmla="*/ 5 w 82"/>
                  <a:gd name="T25" fmla="*/ 81 h 96"/>
                  <a:gd name="T26" fmla="*/ 2 w 82"/>
                  <a:gd name="T27" fmla="*/ 32 h 96"/>
                  <a:gd name="T28" fmla="*/ 2 w 82"/>
                  <a:gd name="T29" fmla="*/ 27 h 96"/>
                  <a:gd name="T30" fmla="*/ 17 w 82"/>
                  <a:gd name="T31" fmla="*/ 11 h 96"/>
                  <a:gd name="T32" fmla="*/ 66 w 82"/>
                  <a:gd name="T33" fmla="*/ 2 h 96"/>
                  <a:gd name="T34" fmla="*/ 66 w 82"/>
                  <a:gd name="T35" fmla="*/ 1 h 96"/>
                  <a:gd name="T36" fmla="*/ 72 w 82"/>
                  <a:gd name="T37" fmla="*/ 1 h 96"/>
                  <a:gd name="T38" fmla="*/ 72 w 82"/>
                  <a:gd name="T39" fmla="*/ 1 h 96"/>
                  <a:gd name="T40" fmla="*/ 72 w 82"/>
                  <a:gd name="T41" fmla="*/ 1 h 96"/>
                  <a:gd name="T42" fmla="*/ 72 w 82"/>
                  <a:gd name="T43" fmla="*/ 1 h 96"/>
                  <a:gd name="T44" fmla="*/ 72 w 82"/>
                  <a:gd name="T45" fmla="*/ 1 h 96"/>
                  <a:gd name="T46" fmla="*/ 73 w 82"/>
                  <a:gd name="T47" fmla="*/ 1 h 96"/>
                  <a:gd name="T48" fmla="*/ 73 w 82"/>
                  <a:gd name="T49" fmla="*/ 1 h 96"/>
                  <a:gd name="T50" fmla="*/ 73 w 82"/>
                  <a:gd name="T51" fmla="*/ 1 h 96"/>
                  <a:gd name="T52" fmla="*/ 78 w 82"/>
                  <a:gd name="T53" fmla="*/ 2 h 96"/>
                  <a:gd name="T54" fmla="*/ 78 w 82"/>
                  <a:gd name="T55" fmla="*/ 2 h 96"/>
                  <a:gd name="T56" fmla="*/ 78 w 82"/>
                  <a:gd name="T57" fmla="*/ 2 h 96"/>
                  <a:gd name="T58" fmla="*/ 82 w 82"/>
                  <a:gd name="T59" fmla="*/ 4 h 96"/>
                  <a:gd name="T60" fmla="*/ 82 w 82"/>
                  <a:gd name="T61" fmla="*/ 4 h 96"/>
                  <a:gd name="T62" fmla="*/ 73 w 82"/>
                  <a:gd name="T63" fmla="*/ 0 h 96"/>
                  <a:gd name="T64" fmla="*/ 71 w 82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6">
                    <a:moveTo>
                      <a:pt x="71" y="0"/>
                    </a:moveTo>
                    <a:cubicBezTo>
                      <a:pt x="69" y="0"/>
                      <a:pt x="67" y="1"/>
                      <a:pt x="65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" y="14"/>
                      <a:pt x="0" y="16"/>
                      <a:pt x="1" y="31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3"/>
                      <a:pt x="4" y="86"/>
                      <a:pt x="5" y="88"/>
                    </a:cubicBezTo>
                    <a:cubicBezTo>
                      <a:pt x="6" y="91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0" y="95"/>
                      <a:pt x="9" y="95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7" y="92"/>
                      <a:pt x="7" y="90"/>
                      <a:pt x="6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4"/>
                      <a:pt x="5" y="8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0"/>
                      <a:pt x="2" y="28"/>
                      <a:pt x="2" y="27"/>
                    </a:cubicBezTo>
                    <a:cubicBezTo>
                      <a:pt x="2" y="16"/>
                      <a:pt x="5" y="14"/>
                      <a:pt x="17" y="11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1"/>
                    </a:cubicBezTo>
                    <a:cubicBezTo>
                      <a:pt x="68" y="1"/>
                      <a:pt x="70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5" y="1"/>
                      <a:pt x="76" y="1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2"/>
                      <a:pt x="80" y="3"/>
                      <a:pt x="82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0"/>
                    </a:cubicBezTo>
                    <a:cubicBezTo>
                      <a:pt x="72" y="0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9" name="Freeform 189"/>
              <p:cNvSpPr>
                <a:spLocks/>
              </p:cNvSpPr>
              <p:nvPr/>
            </p:nvSpPr>
            <p:spPr bwMode="auto">
              <a:xfrm>
                <a:off x="4337" y="2092"/>
                <a:ext cx="81" cy="97"/>
              </a:xfrm>
              <a:custGeom>
                <a:avLst/>
                <a:gdLst>
                  <a:gd name="T0" fmla="*/ 70 w 80"/>
                  <a:gd name="T1" fmla="*/ 0 h 96"/>
                  <a:gd name="T2" fmla="*/ 70 w 80"/>
                  <a:gd name="T3" fmla="*/ 0 h 96"/>
                  <a:gd name="T4" fmla="*/ 64 w 80"/>
                  <a:gd name="T5" fmla="*/ 0 h 96"/>
                  <a:gd name="T6" fmla="*/ 64 w 80"/>
                  <a:gd name="T7" fmla="*/ 1 h 96"/>
                  <a:gd name="T8" fmla="*/ 15 w 80"/>
                  <a:gd name="T9" fmla="*/ 10 h 96"/>
                  <a:gd name="T10" fmla="*/ 0 w 80"/>
                  <a:gd name="T11" fmla="*/ 26 h 96"/>
                  <a:gd name="T12" fmla="*/ 0 w 80"/>
                  <a:gd name="T13" fmla="*/ 31 h 96"/>
                  <a:gd name="T14" fmla="*/ 3 w 80"/>
                  <a:gd name="T15" fmla="*/ 80 h 96"/>
                  <a:gd name="T16" fmla="*/ 4 w 80"/>
                  <a:gd name="T17" fmla="*/ 88 h 96"/>
                  <a:gd name="T18" fmla="*/ 7 w 80"/>
                  <a:gd name="T19" fmla="*/ 93 h 96"/>
                  <a:gd name="T20" fmla="*/ 9 w 80"/>
                  <a:gd name="T21" fmla="*/ 95 h 96"/>
                  <a:gd name="T22" fmla="*/ 10 w 80"/>
                  <a:gd name="T23" fmla="*/ 96 h 96"/>
                  <a:gd name="T24" fmla="*/ 10 w 80"/>
                  <a:gd name="T25" fmla="*/ 96 h 96"/>
                  <a:gd name="T26" fmla="*/ 10 w 80"/>
                  <a:gd name="T27" fmla="*/ 96 h 96"/>
                  <a:gd name="T28" fmla="*/ 10 w 80"/>
                  <a:gd name="T29" fmla="*/ 96 h 96"/>
                  <a:gd name="T30" fmla="*/ 11 w 80"/>
                  <a:gd name="T31" fmla="*/ 94 h 96"/>
                  <a:gd name="T32" fmla="*/ 9 w 80"/>
                  <a:gd name="T33" fmla="*/ 92 h 96"/>
                  <a:gd name="T34" fmla="*/ 8 w 80"/>
                  <a:gd name="T35" fmla="*/ 91 h 96"/>
                  <a:gd name="T36" fmla="*/ 6 w 80"/>
                  <a:gd name="T37" fmla="*/ 87 h 96"/>
                  <a:gd name="T38" fmla="*/ 5 w 80"/>
                  <a:gd name="T39" fmla="*/ 84 h 96"/>
                  <a:gd name="T40" fmla="*/ 5 w 80"/>
                  <a:gd name="T41" fmla="*/ 80 h 96"/>
                  <a:gd name="T42" fmla="*/ 2 w 80"/>
                  <a:gd name="T43" fmla="*/ 31 h 96"/>
                  <a:gd name="T44" fmla="*/ 3 w 80"/>
                  <a:gd name="T45" fmla="*/ 18 h 96"/>
                  <a:gd name="T46" fmla="*/ 16 w 80"/>
                  <a:gd name="T47" fmla="*/ 13 h 96"/>
                  <a:gd name="T48" fmla="*/ 64 w 80"/>
                  <a:gd name="T49" fmla="*/ 3 h 96"/>
                  <a:gd name="T50" fmla="*/ 68 w 80"/>
                  <a:gd name="T51" fmla="*/ 2 h 96"/>
                  <a:gd name="T52" fmla="*/ 70 w 80"/>
                  <a:gd name="T53" fmla="*/ 2 h 96"/>
                  <a:gd name="T54" fmla="*/ 71 w 80"/>
                  <a:gd name="T55" fmla="*/ 2 h 96"/>
                  <a:gd name="T56" fmla="*/ 76 w 80"/>
                  <a:gd name="T57" fmla="*/ 3 h 96"/>
                  <a:gd name="T58" fmla="*/ 77 w 80"/>
                  <a:gd name="T59" fmla="*/ 4 h 96"/>
                  <a:gd name="T60" fmla="*/ 79 w 80"/>
                  <a:gd name="T61" fmla="*/ 5 h 96"/>
                  <a:gd name="T62" fmla="*/ 80 w 80"/>
                  <a:gd name="T63" fmla="*/ 3 h 96"/>
                  <a:gd name="T64" fmla="*/ 80 w 80"/>
                  <a:gd name="T65" fmla="*/ 3 h 96"/>
                  <a:gd name="T66" fmla="*/ 76 w 80"/>
                  <a:gd name="T67" fmla="*/ 1 h 96"/>
                  <a:gd name="T68" fmla="*/ 76 w 80"/>
                  <a:gd name="T69" fmla="*/ 1 h 96"/>
                  <a:gd name="T70" fmla="*/ 76 w 80"/>
                  <a:gd name="T71" fmla="*/ 1 h 96"/>
                  <a:gd name="T72" fmla="*/ 71 w 80"/>
                  <a:gd name="T73" fmla="*/ 0 h 96"/>
                  <a:gd name="T74" fmla="*/ 71 w 80"/>
                  <a:gd name="T75" fmla="*/ 0 h 96"/>
                  <a:gd name="T76" fmla="*/ 71 w 80"/>
                  <a:gd name="T77" fmla="*/ 0 h 96"/>
                  <a:gd name="T78" fmla="*/ 70 w 80"/>
                  <a:gd name="T79" fmla="*/ 0 h 96"/>
                  <a:gd name="T80" fmla="*/ 70 w 80"/>
                  <a:gd name="T81" fmla="*/ 0 h 96"/>
                  <a:gd name="T82" fmla="*/ 70 w 80"/>
                  <a:gd name="T8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" h="96"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6" y="0"/>
                      <a:pt x="64" y="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3" y="13"/>
                      <a:pt x="0" y="15"/>
                      <a:pt x="0" y="26"/>
                    </a:cubicBezTo>
                    <a:cubicBezTo>
                      <a:pt x="0" y="27"/>
                      <a:pt x="0" y="29"/>
                      <a:pt x="0" y="31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83"/>
                      <a:pt x="3" y="85"/>
                      <a:pt x="4" y="88"/>
                    </a:cubicBezTo>
                    <a:cubicBezTo>
                      <a:pt x="5" y="89"/>
                      <a:pt x="5" y="91"/>
                      <a:pt x="7" y="93"/>
                    </a:cubicBezTo>
                    <a:cubicBezTo>
                      <a:pt x="7" y="94"/>
                      <a:pt x="8" y="94"/>
                      <a:pt x="9" y="95"/>
                    </a:cubicBezTo>
                    <a:cubicBezTo>
                      <a:pt x="9" y="95"/>
                      <a:pt x="9" y="95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8" y="91"/>
                      <a:pt x="8" y="91"/>
                    </a:cubicBezTo>
                    <a:cubicBezTo>
                      <a:pt x="7" y="90"/>
                      <a:pt x="6" y="88"/>
                      <a:pt x="6" y="87"/>
                    </a:cubicBezTo>
                    <a:cubicBezTo>
                      <a:pt x="6" y="86"/>
                      <a:pt x="5" y="85"/>
                      <a:pt x="5" y="84"/>
                    </a:cubicBezTo>
                    <a:cubicBezTo>
                      <a:pt x="5" y="82"/>
                      <a:pt x="5" y="81"/>
                      <a:pt x="5" y="8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24"/>
                      <a:pt x="2" y="20"/>
                      <a:pt x="3" y="18"/>
                    </a:cubicBezTo>
                    <a:cubicBezTo>
                      <a:pt x="5" y="15"/>
                      <a:pt x="9" y="14"/>
                      <a:pt x="16" y="1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5" y="3"/>
                      <a:pt x="66" y="2"/>
                      <a:pt x="68" y="2"/>
                    </a:cubicBezTo>
                    <a:cubicBezTo>
                      <a:pt x="68" y="2"/>
                      <a:pt x="69" y="2"/>
                      <a:pt x="70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3" y="2"/>
                      <a:pt x="74" y="2"/>
                      <a:pt x="76" y="3"/>
                    </a:cubicBezTo>
                    <a:cubicBezTo>
                      <a:pt x="76" y="3"/>
                      <a:pt x="77" y="3"/>
                      <a:pt x="77" y="4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2"/>
                      <a:pt x="77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4" y="0"/>
                      <a:pt x="73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0" name="Freeform 190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94"/>
              </a:xfrm>
              <a:custGeom>
                <a:avLst/>
                <a:gdLst>
                  <a:gd name="T0" fmla="*/ 20 w 133"/>
                  <a:gd name="T1" fmla="*/ 84 h 93"/>
                  <a:gd name="T2" fmla="*/ 19 w 133"/>
                  <a:gd name="T3" fmla="*/ 84 h 93"/>
                  <a:gd name="T4" fmla="*/ 8 w 133"/>
                  <a:gd name="T5" fmla="*/ 86 h 93"/>
                  <a:gd name="T6" fmla="*/ 0 w 133"/>
                  <a:gd name="T7" fmla="*/ 93 h 93"/>
                  <a:gd name="T8" fmla="*/ 9 w 133"/>
                  <a:gd name="T9" fmla="*/ 86 h 93"/>
                  <a:gd name="T10" fmla="*/ 20 w 133"/>
                  <a:gd name="T11" fmla="*/ 85 h 93"/>
                  <a:gd name="T12" fmla="*/ 20 w 133"/>
                  <a:gd name="T13" fmla="*/ 85 h 93"/>
                  <a:gd name="T14" fmla="*/ 20 w 133"/>
                  <a:gd name="T15" fmla="*/ 84 h 93"/>
                  <a:gd name="T16" fmla="*/ 125 w 133"/>
                  <a:gd name="T17" fmla="*/ 42 h 93"/>
                  <a:gd name="T18" fmla="*/ 125 w 133"/>
                  <a:gd name="T19" fmla="*/ 42 h 93"/>
                  <a:gd name="T20" fmla="*/ 133 w 133"/>
                  <a:gd name="T21" fmla="*/ 48 h 93"/>
                  <a:gd name="T22" fmla="*/ 133 w 133"/>
                  <a:gd name="T23" fmla="*/ 48 h 93"/>
                  <a:gd name="T24" fmla="*/ 125 w 133"/>
                  <a:gd name="T25" fmla="*/ 42 h 93"/>
                  <a:gd name="T26" fmla="*/ 70 w 133"/>
                  <a:gd name="T27" fmla="*/ 0 h 93"/>
                  <a:gd name="T28" fmla="*/ 66 w 133"/>
                  <a:gd name="T29" fmla="*/ 10 h 93"/>
                  <a:gd name="T30" fmla="*/ 67 w 133"/>
                  <a:gd name="T31" fmla="*/ 21 h 93"/>
                  <a:gd name="T32" fmla="*/ 68 w 133"/>
                  <a:gd name="T33" fmla="*/ 24 h 93"/>
                  <a:gd name="T34" fmla="*/ 68 w 133"/>
                  <a:gd name="T35" fmla="*/ 24 h 93"/>
                  <a:gd name="T36" fmla="*/ 68 w 133"/>
                  <a:gd name="T37" fmla="*/ 22 h 93"/>
                  <a:gd name="T38" fmla="*/ 67 w 133"/>
                  <a:gd name="T39" fmla="*/ 11 h 93"/>
                  <a:gd name="T40" fmla="*/ 70 w 133"/>
                  <a:gd name="T41" fmla="*/ 0 h 93"/>
                  <a:gd name="T42" fmla="*/ 70 w 133"/>
                  <a:gd name="T43" fmla="*/ 0 h 93"/>
                  <a:gd name="T44" fmla="*/ 93 w 133"/>
                  <a:gd name="T45" fmla="*/ 18 h 93"/>
                  <a:gd name="T46" fmla="*/ 93 w 133"/>
                  <a:gd name="T47" fmla="*/ 18 h 93"/>
                  <a:gd name="T48" fmla="*/ 70 w 133"/>
                  <a:gd name="T4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93">
                    <a:moveTo>
                      <a:pt x="20" y="84"/>
                    </a:moveTo>
                    <a:cubicBezTo>
                      <a:pt x="19" y="84"/>
                      <a:pt x="19" y="84"/>
                      <a:pt x="19" y="84"/>
                    </a:cubicBezTo>
                    <a:cubicBezTo>
                      <a:pt x="15" y="85"/>
                      <a:pt x="12" y="85"/>
                      <a:pt x="8" y="86"/>
                    </a:cubicBezTo>
                    <a:cubicBezTo>
                      <a:pt x="5" y="87"/>
                      <a:pt x="2" y="90"/>
                      <a:pt x="0" y="93"/>
                    </a:cubicBezTo>
                    <a:cubicBezTo>
                      <a:pt x="2" y="90"/>
                      <a:pt x="5" y="88"/>
                      <a:pt x="9" y="86"/>
                    </a:cubicBezTo>
                    <a:cubicBezTo>
                      <a:pt x="12" y="85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125" y="42"/>
                    </a:moveTo>
                    <a:cubicBezTo>
                      <a:pt x="125" y="42"/>
                      <a:pt x="125" y="42"/>
                      <a:pt x="125" y="42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68" y="4"/>
                      <a:pt x="67" y="7"/>
                      <a:pt x="66" y="10"/>
                    </a:cubicBezTo>
                    <a:cubicBezTo>
                      <a:pt x="66" y="14"/>
                      <a:pt x="67" y="18"/>
                      <a:pt x="67" y="21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7" y="18"/>
                      <a:pt x="67" y="15"/>
                      <a:pt x="67" y="11"/>
                    </a:cubicBezTo>
                    <a:cubicBezTo>
                      <a:pt x="67" y="7"/>
                      <a:pt x="68" y="4"/>
                      <a:pt x="70" y="0"/>
                    </a:cubicBezTo>
                    <a:moveTo>
                      <a:pt x="70" y="0"/>
                    </a:move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1" name="Freeform 191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142"/>
              </a:xfrm>
              <a:custGeom>
                <a:avLst/>
                <a:gdLst>
                  <a:gd name="T0" fmla="*/ 98 w 133"/>
                  <a:gd name="T1" fmla="*/ 95 h 141"/>
                  <a:gd name="T2" fmla="*/ 98 w 133"/>
                  <a:gd name="T3" fmla="*/ 95 h 141"/>
                  <a:gd name="T4" fmla="*/ 62 w 133"/>
                  <a:gd name="T5" fmla="*/ 141 h 141"/>
                  <a:gd name="T6" fmla="*/ 62 w 133"/>
                  <a:gd name="T7" fmla="*/ 140 h 141"/>
                  <a:gd name="T8" fmla="*/ 62 w 133"/>
                  <a:gd name="T9" fmla="*/ 140 h 141"/>
                  <a:gd name="T10" fmla="*/ 62 w 133"/>
                  <a:gd name="T11" fmla="*/ 141 h 141"/>
                  <a:gd name="T12" fmla="*/ 98 w 133"/>
                  <a:gd name="T13" fmla="*/ 95 h 141"/>
                  <a:gd name="T14" fmla="*/ 20 w 133"/>
                  <a:gd name="T15" fmla="*/ 85 h 141"/>
                  <a:gd name="T16" fmla="*/ 20 w 133"/>
                  <a:gd name="T17" fmla="*/ 85 h 141"/>
                  <a:gd name="T18" fmla="*/ 9 w 133"/>
                  <a:gd name="T19" fmla="*/ 86 h 141"/>
                  <a:gd name="T20" fmla="*/ 0 w 133"/>
                  <a:gd name="T21" fmla="*/ 93 h 141"/>
                  <a:gd name="T22" fmla="*/ 0 w 133"/>
                  <a:gd name="T23" fmla="*/ 93 h 141"/>
                  <a:gd name="T24" fmla="*/ 0 w 133"/>
                  <a:gd name="T25" fmla="*/ 93 h 141"/>
                  <a:gd name="T26" fmla="*/ 0 w 133"/>
                  <a:gd name="T27" fmla="*/ 93 h 141"/>
                  <a:gd name="T28" fmla="*/ 0 w 133"/>
                  <a:gd name="T29" fmla="*/ 93 h 141"/>
                  <a:gd name="T30" fmla="*/ 62 w 133"/>
                  <a:gd name="T31" fmla="*/ 140 h 141"/>
                  <a:gd name="T32" fmla="*/ 56 w 133"/>
                  <a:gd name="T33" fmla="*/ 127 h 141"/>
                  <a:gd name="T34" fmla="*/ 54 w 133"/>
                  <a:gd name="T35" fmla="*/ 105 h 141"/>
                  <a:gd name="T36" fmla="*/ 30 w 133"/>
                  <a:gd name="T37" fmla="*/ 111 h 141"/>
                  <a:gd name="T38" fmla="*/ 29 w 133"/>
                  <a:gd name="T39" fmla="*/ 111 h 141"/>
                  <a:gd name="T40" fmla="*/ 26 w 133"/>
                  <a:gd name="T41" fmla="*/ 108 h 141"/>
                  <a:gd name="T42" fmla="*/ 20 w 133"/>
                  <a:gd name="T43" fmla="*/ 85 h 141"/>
                  <a:gd name="T44" fmla="*/ 10 w 133"/>
                  <a:gd name="T45" fmla="*/ 87 h 141"/>
                  <a:gd name="T46" fmla="*/ 0 w 133"/>
                  <a:gd name="T47" fmla="*/ 93 h 141"/>
                  <a:gd name="T48" fmla="*/ 0 w 133"/>
                  <a:gd name="T49" fmla="*/ 93 h 141"/>
                  <a:gd name="T50" fmla="*/ 9 w 133"/>
                  <a:gd name="T51" fmla="*/ 87 h 141"/>
                  <a:gd name="T52" fmla="*/ 20 w 133"/>
                  <a:gd name="T53" fmla="*/ 85 h 141"/>
                  <a:gd name="T54" fmla="*/ 20 w 133"/>
                  <a:gd name="T55" fmla="*/ 85 h 141"/>
                  <a:gd name="T56" fmla="*/ 20 w 133"/>
                  <a:gd name="T57" fmla="*/ 85 h 141"/>
                  <a:gd name="T58" fmla="*/ 133 w 133"/>
                  <a:gd name="T59" fmla="*/ 48 h 141"/>
                  <a:gd name="T60" fmla="*/ 133 w 133"/>
                  <a:gd name="T61" fmla="*/ 48 h 141"/>
                  <a:gd name="T62" fmla="*/ 133 w 133"/>
                  <a:gd name="T63" fmla="*/ 48 h 141"/>
                  <a:gd name="T64" fmla="*/ 133 w 133"/>
                  <a:gd name="T65" fmla="*/ 48 h 141"/>
                  <a:gd name="T66" fmla="*/ 125 w 133"/>
                  <a:gd name="T67" fmla="*/ 42 h 141"/>
                  <a:gd name="T68" fmla="*/ 126 w 133"/>
                  <a:gd name="T69" fmla="*/ 45 h 141"/>
                  <a:gd name="T70" fmla="*/ 133 w 133"/>
                  <a:gd name="T71" fmla="*/ 48 h 141"/>
                  <a:gd name="T72" fmla="*/ 133 w 133"/>
                  <a:gd name="T73" fmla="*/ 48 h 141"/>
                  <a:gd name="T74" fmla="*/ 125 w 133"/>
                  <a:gd name="T75" fmla="*/ 42 h 141"/>
                  <a:gd name="T76" fmla="*/ 70 w 133"/>
                  <a:gd name="T77" fmla="*/ 0 h 141"/>
                  <a:gd name="T78" fmla="*/ 70 w 133"/>
                  <a:gd name="T79" fmla="*/ 0 h 141"/>
                  <a:gd name="T80" fmla="*/ 70 w 133"/>
                  <a:gd name="T81" fmla="*/ 0 h 141"/>
                  <a:gd name="T82" fmla="*/ 70 w 133"/>
                  <a:gd name="T83" fmla="*/ 0 h 141"/>
                  <a:gd name="T84" fmla="*/ 70 w 133"/>
                  <a:gd name="T85" fmla="*/ 0 h 141"/>
                  <a:gd name="T86" fmla="*/ 70 w 133"/>
                  <a:gd name="T87" fmla="*/ 0 h 141"/>
                  <a:gd name="T88" fmla="*/ 67 w 133"/>
                  <a:gd name="T89" fmla="*/ 11 h 141"/>
                  <a:gd name="T90" fmla="*/ 68 w 133"/>
                  <a:gd name="T91" fmla="*/ 22 h 141"/>
                  <a:gd name="T92" fmla="*/ 68 w 133"/>
                  <a:gd name="T93" fmla="*/ 24 h 141"/>
                  <a:gd name="T94" fmla="*/ 69 w 133"/>
                  <a:gd name="T95" fmla="*/ 24 h 141"/>
                  <a:gd name="T96" fmla="*/ 68 w 133"/>
                  <a:gd name="T97" fmla="*/ 22 h 141"/>
                  <a:gd name="T98" fmla="*/ 67 w 133"/>
                  <a:gd name="T99" fmla="*/ 11 h 141"/>
                  <a:gd name="T100" fmla="*/ 70 w 133"/>
                  <a:gd name="T101" fmla="*/ 1 h 141"/>
                  <a:gd name="T102" fmla="*/ 71 w 133"/>
                  <a:gd name="T103" fmla="*/ 1 h 141"/>
                  <a:gd name="T104" fmla="*/ 68 w 133"/>
                  <a:gd name="T105" fmla="*/ 12 h 141"/>
                  <a:gd name="T106" fmla="*/ 69 w 133"/>
                  <a:gd name="T107" fmla="*/ 23 h 141"/>
                  <a:gd name="T108" fmla="*/ 69 w 133"/>
                  <a:gd name="T109" fmla="*/ 24 h 141"/>
                  <a:gd name="T110" fmla="*/ 93 w 133"/>
                  <a:gd name="T111" fmla="*/ 18 h 141"/>
                  <a:gd name="T112" fmla="*/ 70 w 133"/>
                  <a:gd name="T1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" h="141">
                    <a:moveTo>
                      <a:pt x="98" y="95"/>
                    </a:moveTo>
                    <a:cubicBezTo>
                      <a:pt x="98" y="95"/>
                      <a:pt x="98" y="95"/>
                      <a:pt x="98" y="95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62" y="141"/>
                      <a:pt x="62" y="141"/>
                      <a:pt x="62" y="140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98" y="95"/>
                      <a:pt x="98" y="95"/>
                      <a:pt x="98" y="95"/>
                    </a:cubicBezTo>
                    <a:moveTo>
                      <a:pt x="20" y="85"/>
                    </a:moveTo>
                    <a:cubicBezTo>
                      <a:pt x="20" y="85"/>
                      <a:pt x="20" y="85"/>
                      <a:pt x="20" y="85"/>
                    </a:cubicBezTo>
                    <a:cubicBezTo>
                      <a:pt x="16" y="85"/>
                      <a:pt x="12" y="85"/>
                      <a:pt x="9" y="86"/>
                    </a:cubicBezTo>
                    <a:cubicBezTo>
                      <a:pt x="5" y="88"/>
                      <a:pt x="2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58" y="136"/>
                      <a:pt x="56" y="133"/>
                      <a:pt x="56" y="12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30" y="111"/>
                      <a:pt x="30" y="111"/>
                      <a:pt x="29" y="111"/>
                    </a:cubicBezTo>
                    <a:cubicBezTo>
                      <a:pt x="28" y="111"/>
                      <a:pt x="26" y="110"/>
                      <a:pt x="26" y="108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7" y="86"/>
                      <a:pt x="13" y="86"/>
                      <a:pt x="10" y="87"/>
                    </a:cubicBezTo>
                    <a:cubicBezTo>
                      <a:pt x="6" y="88"/>
                      <a:pt x="3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" y="90"/>
                      <a:pt x="5" y="88"/>
                      <a:pt x="9" y="87"/>
                    </a:cubicBezTo>
                    <a:cubicBezTo>
                      <a:pt x="12" y="86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moveTo>
                      <a:pt x="133" y="48"/>
                    </a:move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moveTo>
                      <a:pt x="125" y="42"/>
                    </a:moveTo>
                    <a:cubicBezTo>
                      <a:pt x="126" y="45"/>
                      <a:pt x="126" y="45"/>
                      <a:pt x="126" y="45"/>
                    </a:cubicBezTo>
                    <a:cubicBezTo>
                      <a:pt x="128" y="46"/>
                      <a:pt x="130" y="47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8" y="4"/>
                      <a:pt x="67" y="7"/>
                      <a:pt x="67" y="11"/>
                    </a:cubicBezTo>
                    <a:cubicBezTo>
                      <a:pt x="67" y="15"/>
                      <a:pt x="67" y="18"/>
                      <a:pt x="68" y="22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18"/>
                      <a:pt x="67" y="14"/>
                      <a:pt x="67" y="11"/>
                    </a:cubicBezTo>
                    <a:cubicBezTo>
                      <a:pt x="67" y="7"/>
                      <a:pt x="69" y="4"/>
                      <a:pt x="70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9" y="4"/>
                      <a:pt x="68" y="8"/>
                      <a:pt x="68" y="12"/>
                    </a:cubicBezTo>
                    <a:cubicBezTo>
                      <a:pt x="68" y="15"/>
                      <a:pt x="68" y="19"/>
                      <a:pt x="69" y="23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2" name="Freeform 192"/>
              <p:cNvSpPr>
                <a:spLocks noEditPoints="1"/>
              </p:cNvSpPr>
              <p:nvPr/>
            </p:nvSpPr>
            <p:spPr bwMode="auto">
              <a:xfrm>
                <a:off x="4347" y="2096"/>
                <a:ext cx="72" cy="93"/>
              </a:xfrm>
              <a:custGeom>
                <a:avLst/>
                <a:gdLst>
                  <a:gd name="T0" fmla="*/ 20 w 71"/>
                  <a:gd name="T1" fmla="*/ 84 h 92"/>
                  <a:gd name="T2" fmla="*/ 20 w 71"/>
                  <a:gd name="T3" fmla="*/ 84 h 92"/>
                  <a:gd name="T4" fmla="*/ 9 w 71"/>
                  <a:gd name="T5" fmla="*/ 86 h 92"/>
                  <a:gd name="T6" fmla="*/ 0 w 71"/>
                  <a:gd name="T7" fmla="*/ 92 h 92"/>
                  <a:gd name="T8" fmla="*/ 0 w 71"/>
                  <a:gd name="T9" fmla="*/ 92 h 92"/>
                  <a:gd name="T10" fmla="*/ 10 w 71"/>
                  <a:gd name="T11" fmla="*/ 86 h 92"/>
                  <a:gd name="T12" fmla="*/ 20 w 71"/>
                  <a:gd name="T13" fmla="*/ 84 h 92"/>
                  <a:gd name="T14" fmla="*/ 20 w 71"/>
                  <a:gd name="T15" fmla="*/ 84 h 92"/>
                  <a:gd name="T16" fmla="*/ 70 w 71"/>
                  <a:gd name="T17" fmla="*/ 0 h 92"/>
                  <a:gd name="T18" fmla="*/ 67 w 71"/>
                  <a:gd name="T19" fmla="*/ 10 h 92"/>
                  <a:gd name="T20" fmla="*/ 68 w 71"/>
                  <a:gd name="T21" fmla="*/ 21 h 92"/>
                  <a:gd name="T22" fmla="*/ 69 w 71"/>
                  <a:gd name="T23" fmla="*/ 23 h 92"/>
                  <a:gd name="T24" fmla="*/ 69 w 71"/>
                  <a:gd name="T25" fmla="*/ 23 h 92"/>
                  <a:gd name="T26" fmla="*/ 69 w 71"/>
                  <a:gd name="T27" fmla="*/ 22 h 92"/>
                  <a:gd name="T28" fmla="*/ 68 w 71"/>
                  <a:gd name="T29" fmla="*/ 11 h 92"/>
                  <a:gd name="T30" fmla="*/ 71 w 71"/>
                  <a:gd name="T31" fmla="*/ 0 h 92"/>
                  <a:gd name="T32" fmla="*/ 70 w 71"/>
                  <a:gd name="T3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2">
                    <a:moveTo>
                      <a:pt x="20" y="84"/>
                    </a:moveTo>
                    <a:cubicBezTo>
                      <a:pt x="20" y="84"/>
                      <a:pt x="20" y="84"/>
                      <a:pt x="20" y="84"/>
                    </a:cubicBezTo>
                    <a:cubicBezTo>
                      <a:pt x="16" y="84"/>
                      <a:pt x="12" y="85"/>
                      <a:pt x="9" y="86"/>
                    </a:cubicBezTo>
                    <a:cubicBezTo>
                      <a:pt x="5" y="87"/>
                      <a:pt x="3" y="89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89"/>
                      <a:pt x="6" y="87"/>
                      <a:pt x="10" y="86"/>
                    </a:cubicBezTo>
                    <a:cubicBezTo>
                      <a:pt x="13" y="85"/>
                      <a:pt x="17" y="85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70" y="0"/>
                    </a:moveTo>
                    <a:cubicBezTo>
                      <a:pt x="69" y="3"/>
                      <a:pt x="67" y="6"/>
                      <a:pt x="67" y="10"/>
                    </a:cubicBezTo>
                    <a:cubicBezTo>
                      <a:pt x="67" y="13"/>
                      <a:pt x="68" y="17"/>
                      <a:pt x="68" y="21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8" y="14"/>
                      <a:pt x="68" y="11"/>
                    </a:cubicBezTo>
                    <a:cubicBezTo>
                      <a:pt x="68" y="7"/>
                      <a:pt x="69" y="3"/>
                      <a:pt x="71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3" name="Freeform 193"/>
              <p:cNvSpPr>
                <a:spLocks noEditPoints="1"/>
              </p:cNvSpPr>
              <p:nvPr/>
            </p:nvSpPr>
            <p:spPr bwMode="auto">
              <a:xfrm>
                <a:off x="4402" y="2140"/>
                <a:ext cx="79" cy="96"/>
              </a:xfrm>
              <a:custGeom>
                <a:avLst/>
                <a:gdLst>
                  <a:gd name="T0" fmla="*/ 1 w 79"/>
                  <a:gd name="T1" fmla="*/ 60 h 95"/>
                  <a:gd name="T2" fmla="*/ 0 w 79"/>
                  <a:gd name="T3" fmla="*/ 60 h 95"/>
                  <a:gd name="T4" fmla="*/ 2 w 79"/>
                  <a:gd name="T5" fmla="*/ 82 h 95"/>
                  <a:gd name="T6" fmla="*/ 8 w 79"/>
                  <a:gd name="T7" fmla="*/ 95 h 95"/>
                  <a:gd name="T8" fmla="*/ 8 w 79"/>
                  <a:gd name="T9" fmla="*/ 95 h 95"/>
                  <a:gd name="T10" fmla="*/ 8 w 79"/>
                  <a:gd name="T11" fmla="*/ 95 h 95"/>
                  <a:gd name="T12" fmla="*/ 8 w 79"/>
                  <a:gd name="T13" fmla="*/ 95 h 95"/>
                  <a:gd name="T14" fmla="*/ 8 w 79"/>
                  <a:gd name="T15" fmla="*/ 95 h 95"/>
                  <a:gd name="T16" fmla="*/ 2 w 79"/>
                  <a:gd name="T17" fmla="*/ 83 h 95"/>
                  <a:gd name="T18" fmla="*/ 1 w 79"/>
                  <a:gd name="T19" fmla="*/ 60 h 95"/>
                  <a:gd name="T20" fmla="*/ 72 w 79"/>
                  <a:gd name="T21" fmla="*/ 0 h 95"/>
                  <a:gd name="T22" fmla="*/ 72 w 79"/>
                  <a:gd name="T23" fmla="*/ 1 h 95"/>
                  <a:gd name="T24" fmla="*/ 79 w 79"/>
                  <a:gd name="T25" fmla="*/ 3 h 95"/>
                  <a:gd name="T26" fmla="*/ 79 w 79"/>
                  <a:gd name="T27" fmla="*/ 3 h 95"/>
                  <a:gd name="T28" fmla="*/ 79 w 79"/>
                  <a:gd name="T29" fmla="*/ 3 h 95"/>
                  <a:gd name="T30" fmla="*/ 79 w 79"/>
                  <a:gd name="T31" fmla="*/ 3 h 95"/>
                  <a:gd name="T32" fmla="*/ 72 w 79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5">
                    <a:moveTo>
                      <a:pt x="1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8"/>
                      <a:pt x="4" y="91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4" y="91"/>
                      <a:pt x="3" y="88"/>
                      <a:pt x="2" y="83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72" y="0"/>
                    </a:moveTo>
                    <a:cubicBezTo>
                      <a:pt x="72" y="1"/>
                      <a:pt x="72" y="1"/>
                      <a:pt x="72" y="1"/>
                    </a:cubicBezTo>
                    <a:cubicBezTo>
                      <a:pt x="74" y="1"/>
                      <a:pt x="76" y="2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6" y="2"/>
                      <a:pt x="74" y="1"/>
                      <a:pt x="72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4" name="Freeform 194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8" cy="96"/>
              </a:xfrm>
              <a:custGeom>
                <a:avLst/>
                <a:gdLst>
                  <a:gd name="T0" fmla="*/ 43 w 78"/>
                  <a:gd name="T1" fmla="*/ 49 h 95"/>
                  <a:gd name="T2" fmla="*/ 1 w 78"/>
                  <a:gd name="T3" fmla="*/ 59 h 95"/>
                  <a:gd name="T4" fmla="*/ 2 w 78"/>
                  <a:gd name="T5" fmla="*/ 83 h 95"/>
                  <a:gd name="T6" fmla="*/ 5 w 78"/>
                  <a:gd name="T7" fmla="*/ 91 h 95"/>
                  <a:gd name="T8" fmla="*/ 2 w 78"/>
                  <a:gd name="T9" fmla="*/ 82 h 95"/>
                  <a:gd name="T10" fmla="*/ 0 w 78"/>
                  <a:gd name="T11" fmla="*/ 59 h 95"/>
                  <a:gd name="T12" fmla="*/ 0 w 78"/>
                  <a:gd name="T13" fmla="*/ 59 h 95"/>
                  <a:gd name="T14" fmla="*/ 1 w 78"/>
                  <a:gd name="T15" fmla="*/ 82 h 95"/>
                  <a:gd name="T16" fmla="*/ 7 w 78"/>
                  <a:gd name="T17" fmla="*/ 94 h 95"/>
                  <a:gd name="T18" fmla="*/ 7 w 78"/>
                  <a:gd name="T19" fmla="*/ 95 h 95"/>
                  <a:gd name="T20" fmla="*/ 43 w 78"/>
                  <a:gd name="T21" fmla="*/ 49 h 95"/>
                  <a:gd name="T22" fmla="*/ 71 w 78"/>
                  <a:gd name="T23" fmla="*/ 0 h 95"/>
                  <a:gd name="T24" fmla="*/ 71 w 78"/>
                  <a:gd name="T25" fmla="*/ 0 h 95"/>
                  <a:gd name="T26" fmla="*/ 74 w 78"/>
                  <a:gd name="T27" fmla="*/ 1 h 95"/>
                  <a:gd name="T28" fmla="*/ 71 w 78"/>
                  <a:gd name="T29" fmla="*/ 0 h 95"/>
                  <a:gd name="T30" fmla="*/ 73 w 78"/>
                  <a:gd name="T31" fmla="*/ 9 h 95"/>
                  <a:gd name="T32" fmla="*/ 78 w 78"/>
                  <a:gd name="T33" fmla="*/ 2 h 95"/>
                  <a:gd name="T34" fmla="*/ 78 w 78"/>
                  <a:gd name="T35" fmla="*/ 2 h 95"/>
                  <a:gd name="T36" fmla="*/ 78 w 78"/>
                  <a:gd name="T37" fmla="*/ 2 h 95"/>
                  <a:gd name="T38" fmla="*/ 71 w 78"/>
                  <a:gd name="T3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95">
                    <a:moveTo>
                      <a:pt x="43" y="4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6"/>
                      <a:pt x="3" y="89"/>
                      <a:pt x="5" y="91"/>
                    </a:cubicBezTo>
                    <a:cubicBezTo>
                      <a:pt x="3" y="89"/>
                      <a:pt x="2" y="86"/>
                      <a:pt x="2" y="8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2" y="87"/>
                      <a:pt x="3" y="90"/>
                      <a:pt x="7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43" y="49"/>
                      <a:pt x="43" y="49"/>
                      <a:pt x="43" y="4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5" y="1"/>
                      <a:pt x="73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5" name="Freeform 195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4" cy="92"/>
              </a:xfrm>
              <a:custGeom>
                <a:avLst/>
                <a:gdLst>
                  <a:gd name="T0" fmla="*/ 1 w 74"/>
                  <a:gd name="T1" fmla="*/ 59 h 91"/>
                  <a:gd name="T2" fmla="*/ 0 w 74"/>
                  <a:gd name="T3" fmla="*/ 59 h 91"/>
                  <a:gd name="T4" fmla="*/ 2 w 74"/>
                  <a:gd name="T5" fmla="*/ 82 h 91"/>
                  <a:gd name="T6" fmla="*/ 5 w 74"/>
                  <a:gd name="T7" fmla="*/ 91 h 91"/>
                  <a:gd name="T8" fmla="*/ 2 w 74"/>
                  <a:gd name="T9" fmla="*/ 83 h 91"/>
                  <a:gd name="T10" fmla="*/ 1 w 74"/>
                  <a:gd name="T11" fmla="*/ 59 h 91"/>
                  <a:gd name="T12" fmla="*/ 71 w 74"/>
                  <a:gd name="T13" fmla="*/ 0 h 91"/>
                  <a:gd name="T14" fmla="*/ 71 w 74"/>
                  <a:gd name="T15" fmla="*/ 0 h 91"/>
                  <a:gd name="T16" fmla="*/ 74 w 74"/>
                  <a:gd name="T17" fmla="*/ 1 h 91"/>
                  <a:gd name="T18" fmla="*/ 71 w 74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91">
                    <a:moveTo>
                      <a:pt x="1" y="59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6"/>
                      <a:pt x="3" y="89"/>
                      <a:pt x="5" y="91"/>
                    </a:cubicBezTo>
                    <a:cubicBezTo>
                      <a:pt x="3" y="89"/>
                      <a:pt x="3" y="86"/>
                      <a:pt x="2" y="83"/>
                    </a:cubicBezTo>
                    <a:cubicBezTo>
                      <a:pt x="1" y="59"/>
                      <a:pt x="1" y="59"/>
                      <a:pt x="1" y="5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6" name="Freeform 196"/>
              <p:cNvSpPr>
                <a:spLocks noEditPoints="1"/>
              </p:cNvSpPr>
              <p:nvPr/>
            </p:nvSpPr>
            <p:spPr bwMode="auto">
              <a:xfrm>
                <a:off x="4357" y="2108"/>
                <a:ext cx="126" cy="99"/>
              </a:xfrm>
              <a:custGeom>
                <a:avLst/>
                <a:gdLst>
                  <a:gd name="T0" fmla="*/ 16 w 125"/>
                  <a:gd name="T1" fmla="*/ 51 h 98"/>
                  <a:gd name="T2" fmla="*/ 102 w 125"/>
                  <a:gd name="T3" fmla="*/ 30 h 98"/>
                  <a:gd name="T4" fmla="*/ 16 w 125"/>
                  <a:gd name="T5" fmla="*/ 51 h 98"/>
                  <a:gd name="T6" fmla="*/ 13 w 125"/>
                  <a:gd name="T7" fmla="*/ 37 h 98"/>
                  <a:gd name="T8" fmla="*/ 99 w 125"/>
                  <a:gd name="T9" fmla="*/ 17 h 98"/>
                  <a:gd name="T10" fmla="*/ 13 w 125"/>
                  <a:gd name="T11" fmla="*/ 37 h 98"/>
                  <a:gd name="T12" fmla="*/ 105 w 125"/>
                  <a:gd name="T13" fmla="*/ 0 h 98"/>
                  <a:gd name="T14" fmla="*/ 104 w 125"/>
                  <a:gd name="T15" fmla="*/ 0 h 98"/>
                  <a:gd name="T16" fmla="*/ 83 w 125"/>
                  <a:gd name="T17" fmla="*/ 5 h 98"/>
                  <a:gd name="T18" fmla="*/ 83 w 125"/>
                  <a:gd name="T19" fmla="*/ 5 h 98"/>
                  <a:gd name="T20" fmla="*/ 59 w 125"/>
                  <a:gd name="T21" fmla="*/ 11 h 98"/>
                  <a:gd name="T22" fmla="*/ 59 w 125"/>
                  <a:gd name="T23" fmla="*/ 11 h 98"/>
                  <a:gd name="T24" fmla="*/ 58 w 125"/>
                  <a:gd name="T25" fmla="*/ 11 h 98"/>
                  <a:gd name="T26" fmla="*/ 58 w 125"/>
                  <a:gd name="T27" fmla="*/ 11 h 98"/>
                  <a:gd name="T28" fmla="*/ 39 w 125"/>
                  <a:gd name="T29" fmla="*/ 15 h 98"/>
                  <a:gd name="T30" fmla="*/ 39 w 125"/>
                  <a:gd name="T31" fmla="*/ 15 h 98"/>
                  <a:gd name="T32" fmla="*/ 3 w 125"/>
                  <a:gd name="T33" fmla="*/ 24 h 98"/>
                  <a:gd name="T34" fmla="*/ 0 w 125"/>
                  <a:gd name="T35" fmla="*/ 28 h 98"/>
                  <a:gd name="T36" fmla="*/ 7 w 125"/>
                  <a:gd name="T37" fmla="*/ 57 h 98"/>
                  <a:gd name="T38" fmla="*/ 7 w 125"/>
                  <a:gd name="T39" fmla="*/ 57 h 98"/>
                  <a:gd name="T40" fmla="*/ 10 w 125"/>
                  <a:gd name="T41" fmla="*/ 71 h 98"/>
                  <a:gd name="T42" fmla="*/ 10 w 125"/>
                  <a:gd name="T43" fmla="*/ 72 h 98"/>
                  <a:gd name="T44" fmla="*/ 10 w 125"/>
                  <a:gd name="T45" fmla="*/ 72 h 98"/>
                  <a:gd name="T46" fmla="*/ 10 w 125"/>
                  <a:gd name="T47" fmla="*/ 72 h 98"/>
                  <a:gd name="T48" fmla="*/ 16 w 125"/>
                  <a:gd name="T49" fmla="*/ 95 h 98"/>
                  <a:gd name="T50" fmla="*/ 19 w 125"/>
                  <a:gd name="T51" fmla="*/ 98 h 98"/>
                  <a:gd name="T52" fmla="*/ 20 w 125"/>
                  <a:gd name="T53" fmla="*/ 98 h 98"/>
                  <a:gd name="T54" fmla="*/ 44 w 125"/>
                  <a:gd name="T55" fmla="*/ 92 h 98"/>
                  <a:gd name="T56" fmla="*/ 45 w 125"/>
                  <a:gd name="T57" fmla="*/ 92 h 98"/>
                  <a:gd name="T58" fmla="*/ 45 w 125"/>
                  <a:gd name="T59" fmla="*/ 92 h 98"/>
                  <a:gd name="T60" fmla="*/ 46 w 125"/>
                  <a:gd name="T61" fmla="*/ 92 h 98"/>
                  <a:gd name="T62" fmla="*/ 88 w 125"/>
                  <a:gd name="T63" fmla="*/ 82 h 98"/>
                  <a:gd name="T64" fmla="*/ 122 w 125"/>
                  <a:gd name="T65" fmla="*/ 74 h 98"/>
                  <a:gd name="T66" fmla="*/ 125 w 125"/>
                  <a:gd name="T67" fmla="*/ 69 h 98"/>
                  <a:gd name="T68" fmla="*/ 118 w 125"/>
                  <a:gd name="T69" fmla="*/ 42 h 98"/>
                  <a:gd name="T70" fmla="*/ 116 w 125"/>
                  <a:gd name="T71" fmla="*/ 33 h 98"/>
                  <a:gd name="T72" fmla="*/ 116 w 125"/>
                  <a:gd name="T73" fmla="*/ 33 h 98"/>
                  <a:gd name="T74" fmla="*/ 116 w 125"/>
                  <a:gd name="T75" fmla="*/ 33 h 98"/>
                  <a:gd name="T76" fmla="*/ 116 w 125"/>
                  <a:gd name="T77" fmla="*/ 32 h 98"/>
                  <a:gd name="T78" fmla="*/ 115 w 125"/>
                  <a:gd name="T79" fmla="*/ 29 h 98"/>
                  <a:gd name="T80" fmla="*/ 115 w 125"/>
                  <a:gd name="T81" fmla="*/ 29 h 98"/>
                  <a:gd name="T82" fmla="*/ 109 w 125"/>
                  <a:gd name="T83" fmla="*/ 3 h 98"/>
                  <a:gd name="T84" fmla="*/ 105 w 125"/>
                  <a:gd name="T8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" h="98">
                    <a:moveTo>
                      <a:pt x="16" y="51"/>
                    </a:moveTo>
                    <a:cubicBezTo>
                      <a:pt x="102" y="30"/>
                      <a:pt x="102" y="30"/>
                      <a:pt x="102" y="30"/>
                    </a:cubicBezTo>
                    <a:cubicBezTo>
                      <a:pt x="16" y="51"/>
                      <a:pt x="16" y="51"/>
                      <a:pt x="16" y="51"/>
                    </a:cubicBezTo>
                    <a:moveTo>
                      <a:pt x="13" y="37"/>
                    </a:moveTo>
                    <a:cubicBezTo>
                      <a:pt x="99" y="17"/>
                      <a:pt x="99" y="17"/>
                      <a:pt x="99" y="17"/>
                    </a:cubicBezTo>
                    <a:cubicBezTo>
                      <a:pt x="13" y="37"/>
                      <a:pt x="13" y="37"/>
                      <a:pt x="13" y="37"/>
                    </a:cubicBezTo>
                    <a:moveTo>
                      <a:pt x="105" y="0"/>
                    </a:moveTo>
                    <a:cubicBezTo>
                      <a:pt x="105" y="0"/>
                      <a:pt x="105" y="0"/>
                      <a:pt x="104" y="0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8"/>
                      <a:pt x="19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69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7" y="0"/>
                      <a:pt x="105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7" name="Freeform 197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8" name="Freeform 198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9" name="Freeform 199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90" name="Freeform 200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291" name="Picture 201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87"/>
                <a:ext cx="142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2" name="Picture 202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3" name="Freeform 203"/>
              <p:cNvSpPr>
                <a:spLocks/>
              </p:cNvSpPr>
              <p:nvPr/>
            </p:nvSpPr>
            <p:spPr bwMode="auto">
              <a:xfrm>
                <a:off x="4331" y="2088"/>
                <a:ext cx="83" cy="96"/>
              </a:xfrm>
              <a:custGeom>
                <a:avLst/>
                <a:gdLst>
                  <a:gd name="T0" fmla="*/ 82 w 82"/>
                  <a:gd name="T1" fmla="*/ 4 h 96"/>
                  <a:gd name="T2" fmla="*/ 82 w 82"/>
                  <a:gd name="T3" fmla="*/ 4 h 96"/>
                  <a:gd name="T4" fmla="*/ 73 w 82"/>
                  <a:gd name="T5" fmla="*/ 1 h 96"/>
                  <a:gd name="T6" fmla="*/ 65 w 82"/>
                  <a:gd name="T7" fmla="*/ 2 h 96"/>
                  <a:gd name="T8" fmla="*/ 17 w 82"/>
                  <a:gd name="T9" fmla="*/ 12 h 96"/>
                  <a:gd name="T10" fmla="*/ 2 w 82"/>
                  <a:gd name="T11" fmla="*/ 32 h 96"/>
                  <a:gd name="T12" fmla="*/ 5 w 82"/>
                  <a:gd name="T13" fmla="*/ 81 h 96"/>
                  <a:gd name="T14" fmla="*/ 6 w 82"/>
                  <a:gd name="T15" fmla="*/ 89 h 96"/>
                  <a:gd name="T16" fmla="*/ 11 w 82"/>
                  <a:gd name="T17" fmla="*/ 96 h 96"/>
                  <a:gd name="T18" fmla="*/ 11 w 82"/>
                  <a:gd name="T19" fmla="*/ 96 h 96"/>
                  <a:gd name="T20" fmla="*/ 5 w 82"/>
                  <a:gd name="T21" fmla="*/ 88 h 96"/>
                  <a:gd name="T22" fmla="*/ 4 w 82"/>
                  <a:gd name="T23" fmla="*/ 81 h 96"/>
                  <a:gd name="T24" fmla="*/ 1 w 82"/>
                  <a:gd name="T25" fmla="*/ 32 h 96"/>
                  <a:gd name="T26" fmla="*/ 17 w 82"/>
                  <a:gd name="T27" fmla="*/ 11 h 96"/>
                  <a:gd name="T28" fmla="*/ 65 w 82"/>
                  <a:gd name="T29" fmla="*/ 1 h 96"/>
                  <a:gd name="T30" fmla="*/ 72 w 82"/>
                  <a:gd name="T31" fmla="*/ 1 h 96"/>
                  <a:gd name="T32" fmla="*/ 82 w 82"/>
                  <a:gd name="T33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96">
                    <a:moveTo>
                      <a:pt x="82" y="4"/>
                    </a:move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1"/>
                    </a:cubicBezTo>
                    <a:cubicBezTo>
                      <a:pt x="70" y="1"/>
                      <a:pt x="68" y="1"/>
                      <a:pt x="65" y="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3" y="15"/>
                      <a:pt x="1" y="17"/>
                      <a:pt x="2" y="3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4"/>
                      <a:pt x="5" y="86"/>
                      <a:pt x="6" y="89"/>
                    </a:cubicBezTo>
                    <a:cubicBezTo>
                      <a:pt x="7" y="92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8" y="94"/>
                      <a:pt x="6" y="91"/>
                      <a:pt x="5" y="88"/>
                    </a:cubicBezTo>
                    <a:cubicBezTo>
                      <a:pt x="4" y="86"/>
                      <a:pt x="4" y="83"/>
                      <a:pt x="4" y="8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17"/>
                      <a:pt x="2" y="14"/>
                      <a:pt x="17" y="1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7" y="1"/>
                      <a:pt x="70" y="0"/>
                      <a:pt x="72" y="1"/>
                    </a:cubicBezTo>
                    <a:cubicBezTo>
                      <a:pt x="76" y="1"/>
                      <a:pt x="79" y="2"/>
                      <a:pt x="82" y="4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294" name="Picture 204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" name="Group 406"/>
            <p:cNvGrpSpPr>
              <a:grpSpLocks/>
            </p:cNvGrpSpPr>
            <p:nvPr/>
          </p:nvGrpSpPr>
          <p:grpSpPr bwMode="auto">
            <a:xfrm>
              <a:off x="2504" y="959"/>
              <a:ext cx="2735" cy="2809"/>
              <a:chOff x="2504" y="959"/>
              <a:chExt cx="2735" cy="2809"/>
            </a:xfrm>
          </p:grpSpPr>
          <p:pic>
            <p:nvPicPr>
              <p:cNvPr id="895" name="Picture 206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14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6" name="Freeform 207"/>
              <p:cNvSpPr>
                <a:spLocks/>
              </p:cNvSpPr>
              <p:nvPr/>
            </p:nvSpPr>
            <p:spPr bwMode="auto">
              <a:xfrm>
                <a:off x="4342" y="2092"/>
                <a:ext cx="135" cy="142"/>
              </a:xfrm>
              <a:custGeom>
                <a:avLst/>
                <a:gdLst>
                  <a:gd name="T0" fmla="*/ 0 w 134"/>
                  <a:gd name="T1" fmla="*/ 93 h 141"/>
                  <a:gd name="T2" fmla="*/ 10 w 134"/>
                  <a:gd name="T3" fmla="*/ 87 h 141"/>
                  <a:gd name="T4" fmla="*/ 21 w 134"/>
                  <a:gd name="T5" fmla="*/ 85 h 141"/>
                  <a:gd name="T6" fmla="*/ 77 w 134"/>
                  <a:gd name="T7" fmla="*/ 78 h 141"/>
                  <a:gd name="T8" fmla="*/ 69 w 134"/>
                  <a:gd name="T9" fmla="*/ 22 h 141"/>
                  <a:gd name="T10" fmla="*/ 68 w 134"/>
                  <a:gd name="T11" fmla="*/ 11 h 141"/>
                  <a:gd name="T12" fmla="*/ 71 w 134"/>
                  <a:gd name="T13" fmla="*/ 0 h 141"/>
                  <a:gd name="T14" fmla="*/ 134 w 134"/>
                  <a:gd name="T15" fmla="*/ 49 h 141"/>
                  <a:gd name="T16" fmla="*/ 99 w 134"/>
                  <a:gd name="T17" fmla="*/ 95 h 141"/>
                  <a:gd name="T18" fmla="*/ 99 w 134"/>
                  <a:gd name="T19" fmla="*/ 95 h 141"/>
                  <a:gd name="T20" fmla="*/ 63 w 134"/>
                  <a:gd name="T21" fmla="*/ 141 h 141"/>
                  <a:gd name="T22" fmla="*/ 0 w 134"/>
                  <a:gd name="T23" fmla="*/ 9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141">
                    <a:moveTo>
                      <a:pt x="0" y="93"/>
                    </a:moveTo>
                    <a:cubicBezTo>
                      <a:pt x="3" y="90"/>
                      <a:pt x="6" y="88"/>
                      <a:pt x="10" y="87"/>
                    </a:cubicBezTo>
                    <a:cubicBezTo>
                      <a:pt x="13" y="85"/>
                      <a:pt x="17" y="85"/>
                      <a:pt x="21" y="85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7" y="15"/>
                      <a:pt x="68" y="11"/>
                    </a:cubicBezTo>
                    <a:cubicBezTo>
                      <a:pt x="68" y="7"/>
                      <a:pt x="69" y="4"/>
                      <a:pt x="71" y="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63" y="141"/>
                      <a:pt x="63" y="141"/>
                      <a:pt x="63" y="141"/>
                    </a:cubicBez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97" name="Picture 208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8" name="Picture 209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3" y="2132"/>
                <a:ext cx="8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9" name="Freeform 210"/>
              <p:cNvSpPr>
                <a:spLocks/>
              </p:cNvSpPr>
              <p:nvPr/>
            </p:nvSpPr>
            <p:spPr bwMode="auto">
              <a:xfrm>
                <a:off x="4398" y="2137"/>
                <a:ext cx="79" cy="97"/>
              </a:xfrm>
              <a:custGeom>
                <a:avLst/>
                <a:gdLst>
                  <a:gd name="T0" fmla="*/ 11 w 79"/>
                  <a:gd name="T1" fmla="*/ 25 h 96"/>
                  <a:gd name="T2" fmla="*/ 11 w 79"/>
                  <a:gd name="T3" fmla="*/ 25 h 96"/>
                  <a:gd name="T4" fmla="*/ 4 w 79"/>
                  <a:gd name="T5" fmla="*/ 34 h 96"/>
                  <a:gd name="T6" fmla="*/ 1 w 79"/>
                  <a:gd name="T7" fmla="*/ 38 h 96"/>
                  <a:gd name="T8" fmla="*/ 0 w 79"/>
                  <a:gd name="T9" fmla="*/ 47 h 96"/>
                  <a:gd name="T10" fmla="*/ 2 w 79"/>
                  <a:gd name="T11" fmla="*/ 83 h 96"/>
                  <a:gd name="T12" fmla="*/ 8 w 79"/>
                  <a:gd name="T13" fmla="*/ 96 h 96"/>
                  <a:gd name="T14" fmla="*/ 44 w 79"/>
                  <a:gd name="T15" fmla="*/ 50 h 96"/>
                  <a:gd name="T16" fmla="*/ 44 w 79"/>
                  <a:gd name="T17" fmla="*/ 50 h 96"/>
                  <a:gd name="T18" fmla="*/ 79 w 79"/>
                  <a:gd name="T19" fmla="*/ 4 h 96"/>
                  <a:gd name="T20" fmla="*/ 65 w 79"/>
                  <a:gd name="T21" fmla="*/ 1 h 96"/>
                  <a:gd name="T22" fmla="*/ 29 w 79"/>
                  <a:gd name="T23" fmla="*/ 8 h 96"/>
                  <a:gd name="T24" fmla="*/ 21 w 79"/>
                  <a:gd name="T25" fmla="*/ 12 h 96"/>
                  <a:gd name="T26" fmla="*/ 18 w 79"/>
                  <a:gd name="T27" fmla="*/ 15 h 96"/>
                  <a:gd name="T28" fmla="*/ 11 w 79"/>
                  <a:gd name="T29" fmla="*/ 2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96">
                    <a:moveTo>
                      <a:pt x="11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3" y="35"/>
                      <a:pt x="2" y="37"/>
                      <a:pt x="1" y="38"/>
                    </a:cubicBezTo>
                    <a:cubicBezTo>
                      <a:pt x="0" y="41"/>
                      <a:pt x="0" y="44"/>
                      <a:pt x="0" y="47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9"/>
                      <a:pt x="4" y="92"/>
                      <a:pt x="8" y="96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4" y="1"/>
                      <a:pt x="71" y="0"/>
                      <a:pt x="6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6" y="9"/>
                      <a:pt x="23" y="10"/>
                      <a:pt x="21" y="12"/>
                    </a:cubicBezTo>
                    <a:cubicBezTo>
                      <a:pt x="20" y="13"/>
                      <a:pt x="19" y="14"/>
                      <a:pt x="18" y="1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00" name="Picture 211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4" y="2135"/>
                <a:ext cx="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" name="Freeform 212"/>
              <p:cNvSpPr>
                <a:spLocks/>
              </p:cNvSpPr>
              <p:nvPr/>
            </p:nvSpPr>
            <p:spPr bwMode="auto">
              <a:xfrm>
                <a:off x="4353" y="2105"/>
                <a:ext cx="126" cy="100"/>
              </a:xfrm>
              <a:custGeom>
                <a:avLst/>
                <a:gdLst>
                  <a:gd name="T0" fmla="*/ 104 w 125"/>
                  <a:gd name="T1" fmla="*/ 0 h 99"/>
                  <a:gd name="T2" fmla="*/ 3 w 125"/>
                  <a:gd name="T3" fmla="*/ 24 h 99"/>
                  <a:gd name="T4" fmla="*/ 0 w 125"/>
                  <a:gd name="T5" fmla="*/ 29 h 99"/>
                  <a:gd name="T6" fmla="*/ 16 w 125"/>
                  <a:gd name="T7" fmla="*/ 95 h 99"/>
                  <a:gd name="T8" fmla="*/ 20 w 125"/>
                  <a:gd name="T9" fmla="*/ 98 h 99"/>
                  <a:gd name="T10" fmla="*/ 122 w 125"/>
                  <a:gd name="T11" fmla="*/ 74 h 99"/>
                  <a:gd name="T12" fmla="*/ 125 w 125"/>
                  <a:gd name="T13" fmla="*/ 70 h 99"/>
                  <a:gd name="T14" fmla="*/ 109 w 125"/>
                  <a:gd name="T15" fmla="*/ 3 h 99"/>
                  <a:gd name="T16" fmla="*/ 104 w 12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99">
                    <a:moveTo>
                      <a:pt x="104" y="0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7"/>
                      <a:pt x="0" y="29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9"/>
                      <a:pt x="20" y="98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70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6" y="0"/>
                      <a:pt x="1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2" name="Freeform 213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  <a:gd name="T8" fmla="*/ 1 w 8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3" name="Freeform 214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4" name="Freeform 215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  <a:gd name="T8" fmla="*/ 1 w 87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5" name="Freeform 216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6" name="Freeform 217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97 w 119"/>
                  <a:gd name="T1" fmla="*/ 71 h 83"/>
                  <a:gd name="T2" fmla="*/ 88 w 119"/>
                  <a:gd name="T3" fmla="*/ 82 h 83"/>
                  <a:gd name="T4" fmla="*/ 114 w 119"/>
                  <a:gd name="T5" fmla="*/ 83 h 83"/>
                  <a:gd name="T6" fmla="*/ 114 w 119"/>
                  <a:gd name="T7" fmla="*/ 83 h 83"/>
                  <a:gd name="T8" fmla="*/ 116 w 119"/>
                  <a:gd name="T9" fmla="*/ 83 h 83"/>
                  <a:gd name="T10" fmla="*/ 116 w 119"/>
                  <a:gd name="T11" fmla="*/ 83 h 83"/>
                  <a:gd name="T12" fmla="*/ 116 w 119"/>
                  <a:gd name="T13" fmla="*/ 83 h 83"/>
                  <a:gd name="T14" fmla="*/ 106 w 119"/>
                  <a:gd name="T15" fmla="*/ 79 h 83"/>
                  <a:gd name="T16" fmla="*/ 98 w 119"/>
                  <a:gd name="T17" fmla="*/ 72 h 83"/>
                  <a:gd name="T18" fmla="*/ 97 w 119"/>
                  <a:gd name="T19" fmla="*/ 71 h 83"/>
                  <a:gd name="T20" fmla="*/ 21 w 119"/>
                  <a:gd name="T21" fmla="*/ 67 h 83"/>
                  <a:gd name="T22" fmla="*/ 19 w 119"/>
                  <a:gd name="T23" fmla="*/ 69 h 83"/>
                  <a:gd name="T24" fmla="*/ 11 w 119"/>
                  <a:gd name="T25" fmla="*/ 76 h 83"/>
                  <a:gd name="T26" fmla="*/ 0 w 119"/>
                  <a:gd name="T27" fmla="*/ 79 h 83"/>
                  <a:gd name="T28" fmla="*/ 0 w 119"/>
                  <a:gd name="T29" fmla="*/ 79 h 83"/>
                  <a:gd name="T30" fmla="*/ 35 w 119"/>
                  <a:gd name="T31" fmla="*/ 80 h 83"/>
                  <a:gd name="T32" fmla="*/ 21 w 119"/>
                  <a:gd name="T33" fmla="*/ 67 h 83"/>
                  <a:gd name="T34" fmla="*/ 61 w 119"/>
                  <a:gd name="T35" fmla="*/ 2 h 83"/>
                  <a:gd name="T36" fmla="*/ 61 w 119"/>
                  <a:gd name="T37" fmla="*/ 2 h 83"/>
                  <a:gd name="T38" fmla="*/ 119 w 119"/>
                  <a:gd name="T39" fmla="*/ 4 h 83"/>
                  <a:gd name="T40" fmla="*/ 61 w 119"/>
                  <a:gd name="T41" fmla="*/ 2 h 83"/>
                  <a:gd name="T42" fmla="*/ 3 w 119"/>
                  <a:gd name="T43" fmla="*/ 0 h 83"/>
                  <a:gd name="T44" fmla="*/ 11 w 119"/>
                  <a:gd name="T45" fmla="*/ 0 h 83"/>
                  <a:gd name="T46" fmla="*/ 11 w 119"/>
                  <a:gd name="T47" fmla="*/ 0 h 83"/>
                  <a:gd name="T48" fmla="*/ 3 w 119"/>
                  <a:gd name="T4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9" h="83">
                    <a:moveTo>
                      <a:pt x="97" y="71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2" y="82"/>
                      <a:pt x="109" y="82"/>
                      <a:pt x="106" y="79"/>
                    </a:cubicBezTo>
                    <a:cubicBezTo>
                      <a:pt x="103" y="77"/>
                      <a:pt x="101" y="75"/>
                      <a:pt x="98" y="72"/>
                    </a:cubicBezTo>
                    <a:cubicBezTo>
                      <a:pt x="97" y="71"/>
                      <a:pt x="97" y="71"/>
                      <a:pt x="97" y="71"/>
                    </a:cubicBezTo>
                    <a:moveTo>
                      <a:pt x="21" y="67"/>
                    </a:moveTo>
                    <a:cubicBezTo>
                      <a:pt x="19" y="69"/>
                      <a:pt x="19" y="69"/>
                      <a:pt x="19" y="69"/>
                    </a:cubicBezTo>
                    <a:cubicBezTo>
                      <a:pt x="16" y="72"/>
                      <a:pt x="14" y="74"/>
                      <a:pt x="11" y="76"/>
                    </a:cubicBezTo>
                    <a:cubicBezTo>
                      <a:pt x="7" y="78"/>
                      <a:pt x="4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21" y="67"/>
                      <a:pt x="21" y="67"/>
                      <a:pt x="21" y="67"/>
                    </a:cubicBezTo>
                    <a:moveTo>
                      <a:pt x="61" y="2"/>
                    </a:move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61" y="2"/>
                      <a:pt x="61" y="2"/>
                      <a:pt x="61" y="2"/>
                    </a:cubicBezTo>
                    <a:moveTo>
                      <a:pt x="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7" name="Freeform 218"/>
              <p:cNvSpPr>
                <a:spLocks/>
              </p:cNvSpPr>
              <p:nvPr/>
            </p:nvSpPr>
            <p:spPr bwMode="auto">
              <a:xfrm>
                <a:off x="3651" y="1611"/>
                <a:ext cx="114" cy="55"/>
              </a:xfrm>
              <a:custGeom>
                <a:avLst/>
                <a:gdLst>
                  <a:gd name="T0" fmla="*/ 0 w 114"/>
                  <a:gd name="T1" fmla="*/ 0 h 54"/>
                  <a:gd name="T2" fmla="*/ 2 w 114"/>
                  <a:gd name="T3" fmla="*/ 0 h 54"/>
                  <a:gd name="T4" fmla="*/ 2 w 114"/>
                  <a:gd name="T5" fmla="*/ 2 h 54"/>
                  <a:gd name="T6" fmla="*/ 3 w 114"/>
                  <a:gd name="T7" fmla="*/ 4 h 54"/>
                  <a:gd name="T8" fmla="*/ 4 w 114"/>
                  <a:gd name="T9" fmla="*/ 8 h 54"/>
                  <a:gd name="T10" fmla="*/ 7 w 114"/>
                  <a:gd name="T11" fmla="*/ 11 h 54"/>
                  <a:gd name="T12" fmla="*/ 9 w 114"/>
                  <a:gd name="T13" fmla="*/ 14 h 54"/>
                  <a:gd name="T14" fmla="*/ 45 w 114"/>
                  <a:gd name="T15" fmla="*/ 47 h 54"/>
                  <a:gd name="T16" fmla="*/ 56 w 114"/>
                  <a:gd name="T17" fmla="*/ 54 h 54"/>
                  <a:gd name="T18" fmla="*/ 57 w 114"/>
                  <a:gd name="T19" fmla="*/ 54 h 54"/>
                  <a:gd name="T20" fmla="*/ 68 w 114"/>
                  <a:gd name="T21" fmla="*/ 48 h 54"/>
                  <a:gd name="T22" fmla="*/ 106 w 114"/>
                  <a:gd name="T23" fmla="*/ 17 h 54"/>
                  <a:gd name="T24" fmla="*/ 109 w 114"/>
                  <a:gd name="T25" fmla="*/ 14 h 54"/>
                  <a:gd name="T26" fmla="*/ 111 w 114"/>
                  <a:gd name="T27" fmla="*/ 12 h 54"/>
                  <a:gd name="T28" fmla="*/ 113 w 114"/>
                  <a:gd name="T29" fmla="*/ 8 h 54"/>
                  <a:gd name="T30" fmla="*/ 114 w 114"/>
                  <a:gd name="T31" fmla="*/ 6 h 54"/>
                  <a:gd name="T32" fmla="*/ 114 w 114"/>
                  <a:gd name="T33" fmla="*/ 4 h 54"/>
                  <a:gd name="T34" fmla="*/ 88 w 114"/>
                  <a:gd name="T35" fmla="*/ 3 h 54"/>
                  <a:gd name="T36" fmla="*/ 69 w 114"/>
                  <a:gd name="T37" fmla="*/ 25 h 54"/>
                  <a:gd name="T38" fmla="*/ 66 w 114"/>
                  <a:gd name="T39" fmla="*/ 26 h 54"/>
                  <a:gd name="T40" fmla="*/ 63 w 114"/>
                  <a:gd name="T41" fmla="*/ 25 h 54"/>
                  <a:gd name="T42" fmla="*/ 35 w 114"/>
                  <a:gd name="T43" fmla="*/ 1 h 54"/>
                  <a:gd name="T44" fmla="*/ 0 w 114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5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6"/>
                      <a:pt x="4" y="7"/>
                      <a:pt x="4" y="8"/>
                    </a:cubicBezTo>
                    <a:cubicBezTo>
                      <a:pt x="5" y="9"/>
                      <a:pt x="6" y="10"/>
                      <a:pt x="7" y="11"/>
                    </a:cubicBezTo>
                    <a:cubicBezTo>
                      <a:pt x="7" y="12"/>
                      <a:pt x="8" y="13"/>
                      <a:pt x="9" y="1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0" y="52"/>
                      <a:pt x="53" y="54"/>
                      <a:pt x="56" y="54"/>
                    </a:cubicBezTo>
                    <a:cubicBezTo>
                      <a:pt x="56" y="54"/>
                      <a:pt x="57" y="54"/>
                      <a:pt x="57" y="54"/>
                    </a:cubicBezTo>
                    <a:cubicBezTo>
                      <a:pt x="60" y="54"/>
                      <a:pt x="63" y="52"/>
                      <a:pt x="68" y="4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7" y="16"/>
                      <a:pt x="108" y="15"/>
                      <a:pt x="109" y="14"/>
                    </a:cubicBezTo>
                    <a:cubicBezTo>
                      <a:pt x="110" y="14"/>
                      <a:pt x="111" y="13"/>
                      <a:pt x="111" y="12"/>
                    </a:cubicBezTo>
                    <a:cubicBezTo>
                      <a:pt x="112" y="10"/>
                      <a:pt x="113" y="9"/>
                      <a:pt x="113" y="8"/>
                    </a:cubicBezTo>
                    <a:cubicBezTo>
                      <a:pt x="114" y="7"/>
                      <a:pt x="114" y="7"/>
                      <a:pt x="114" y="6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8" y="26"/>
                      <a:pt x="67" y="26"/>
                      <a:pt x="66" y="26"/>
                    </a:cubicBezTo>
                    <a:cubicBezTo>
                      <a:pt x="65" y="26"/>
                      <a:pt x="64" y="26"/>
                      <a:pt x="63" y="2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8" name="Freeform 219"/>
              <p:cNvSpPr>
                <a:spLocks/>
              </p:cNvSpPr>
              <p:nvPr/>
            </p:nvSpPr>
            <p:spPr bwMode="auto">
              <a:xfrm>
                <a:off x="3651" y="1612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0 h 56"/>
                  <a:gd name="T4" fmla="*/ 3 w 116"/>
                  <a:gd name="T5" fmla="*/ 9 h 56"/>
                  <a:gd name="T6" fmla="*/ 8 w 116"/>
                  <a:gd name="T7" fmla="*/ 15 h 56"/>
                  <a:gd name="T8" fmla="*/ 44 w 116"/>
                  <a:gd name="T9" fmla="*/ 49 h 56"/>
                  <a:gd name="T10" fmla="*/ 57 w 116"/>
                  <a:gd name="T11" fmla="*/ 56 h 56"/>
                  <a:gd name="T12" fmla="*/ 69 w 116"/>
                  <a:gd name="T13" fmla="*/ 49 h 56"/>
                  <a:gd name="T14" fmla="*/ 108 w 116"/>
                  <a:gd name="T15" fmla="*/ 18 h 56"/>
                  <a:gd name="T16" fmla="*/ 113 w 116"/>
                  <a:gd name="T17" fmla="*/ 13 h 56"/>
                  <a:gd name="T18" fmla="*/ 116 w 116"/>
                  <a:gd name="T19" fmla="*/ 4 h 56"/>
                  <a:gd name="T20" fmla="*/ 116 w 116"/>
                  <a:gd name="T21" fmla="*/ 4 h 56"/>
                  <a:gd name="T22" fmla="*/ 115 w 116"/>
                  <a:gd name="T23" fmla="*/ 8 h 56"/>
                  <a:gd name="T24" fmla="*/ 115 w 116"/>
                  <a:gd name="T25" fmla="*/ 8 h 56"/>
                  <a:gd name="T26" fmla="*/ 113 w 116"/>
                  <a:gd name="T27" fmla="*/ 12 h 56"/>
                  <a:gd name="T28" fmla="*/ 113 w 116"/>
                  <a:gd name="T29" fmla="*/ 12 h 56"/>
                  <a:gd name="T30" fmla="*/ 108 w 116"/>
                  <a:gd name="T31" fmla="*/ 17 h 56"/>
                  <a:gd name="T32" fmla="*/ 69 w 116"/>
                  <a:gd name="T33" fmla="*/ 48 h 56"/>
                  <a:gd name="T34" fmla="*/ 69 w 116"/>
                  <a:gd name="T35" fmla="*/ 48 h 56"/>
                  <a:gd name="T36" fmla="*/ 69 w 116"/>
                  <a:gd name="T37" fmla="*/ 49 h 56"/>
                  <a:gd name="T38" fmla="*/ 69 w 116"/>
                  <a:gd name="T39" fmla="*/ 49 h 56"/>
                  <a:gd name="T40" fmla="*/ 69 w 116"/>
                  <a:gd name="T41" fmla="*/ 49 h 56"/>
                  <a:gd name="T42" fmla="*/ 69 w 116"/>
                  <a:gd name="T43" fmla="*/ 49 h 56"/>
                  <a:gd name="T44" fmla="*/ 69 w 116"/>
                  <a:gd name="T45" fmla="*/ 49 h 56"/>
                  <a:gd name="T46" fmla="*/ 69 w 116"/>
                  <a:gd name="T47" fmla="*/ 49 h 56"/>
                  <a:gd name="T48" fmla="*/ 69 w 116"/>
                  <a:gd name="T49" fmla="*/ 49 h 56"/>
                  <a:gd name="T50" fmla="*/ 69 w 116"/>
                  <a:gd name="T51" fmla="*/ 49 h 56"/>
                  <a:gd name="T52" fmla="*/ 57 w 116"/>
                  <a:gd name="T53" fmla="*/ 55 h 56"/>
                  <a:gd name="T54" fmla="*/ 57 w 116"/>
                  <a:gd name="T55" fmla="*/ 55 h 56"/>
                  <a:gd name="T56" fmla="*/ 57 w 116"/>
                  <a:gd name="T57" fmla="*/ 55 h 56"/>
                  <a:gd name="T58" fmla="*/ 57 w 116"/>
                  <a:gd name="T59" fmla="*/ 55 h 56"/>
                  <a:gd name="T60" fmla="*/ 57 w 116"/>
                  <a:gd name="T61" fmla="*/ 55 h 56"/>
                  <a:gd name="T62" fmla="*/ 57 w 116"/>
                  <a:gd name="T63" fmla="*/ 55 h 56"/>
                  <a:gd name="T64" fmla="*/ 57 w 116"/>
                  <a:gd name="T65" fmla="*/ 55 h 56"/>
                  <a:gd name="T66" fmla="*/ 57 w 116"/>
                  <a:gd name="T67" fmla="*/ 55 h 56"/>
                  <a:gd name="T68" fmla="*/ 44 w 116"/>
                  <a:gd name="T69" fmla="*/ 48 h 56"/>
                  <a:gd name="T70" fmla="*/ 44 w 116"/>
                  <a:gd name="T71" fmla="*/ 48 h 56"/>
                  <a:gd name="T72" fmla="*/ 44 w 116"/>
                  <a:gd name="T73" fmla="*/ 48 h 56"/>
                  <a:gd name="T74" fmla="*/ 44 w 116"/>
                  <a:gd name="T75" fmla="*/ 48 h 56"/>
                  <a:gd name="T76" fmla="*/ 8 w 116"/>
                  <a:gd name="T77" fmla="*/ 14 h 56"/>
                  <a:gd name="T78" fmla="*/ 3 w 116"/>
                  <a:gd name="T79" fmla="*/ 8 h 56"/>
                  <a:gd name="T80" fmla="*/ 3 w 116"/>
                  <a:gd name="T81" fmla="*/ 8 h 56"/>
                  <a:gd name="T82" fmla="*/ 0 w 116"/>
                  <a:gd name="T83" fmla="*/ 0 h 56"/>
                  <a:gd name="T84" fmla="*/ 0 w 116"/>
                  <a:gd name="T85" fmla="*/ 0 h 56"/>
                  <a:gd name="T86" fmla="*/ 0 w 116"/>
                  <a:gd name="T8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60" y="56"/>
                      <a:pt x="64" y="54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5"/>
                      <a:pt x="116" y="7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10"/>
                      <a:pt x="114" y="11"/>
                      <a:pt x="11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2" y="14"/>
                      <a:pt x="110" y="16"/>
                      <a:pt x="108" y="17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4" y="53"/>
                      <a:pt x="60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3" y="55"/>
                      <a:pt x="49" y="53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4" y="11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6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9" name="Freeform 220"/>
              <p:cNvSpPr>
                <a:spLocks/>
              </p:cNvSpPr>
              <p:nvPr/>
            </p:nvSpPr>
            <p:spPr bwMode="auto">
              <a:xfrm>
                <a:off x="3651" y="1611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1 h 56"/>
                  <a:gd name="T4" fmla="*/ 0 w 116"/>
                  <a:gd name="T5" fmla="*/ 1 h 56"/>
                  <a:gd name="T6" fmla="*/ 3 w 116"/>
                  <a:gd name="T7" fmla="*/ 9 h 56"/>
                  <a:gd name="T8" fmla="*/ 3 w 116"/>
                  <a:gd name="T9" fmla="*/ 9 h 56"/>
                  <a:gd name="T10" fmla="*/ 8 w 116"/>
                  <a:gd name="T11" fmla="*/ 15 h 56"/>
                  <a:gd name="T12" fmla="*/ 44 w 116"/>
                  <a:gd name="T13" fmla="*/ 49 h 56"/>
                  <a:gd name="T14" fmla="*/ 44 w 116"/>
                  <a:gd name="T15" fmla="*/ 49 h 56"/>
                  <a:gd name="T16" fmla="*/ 57 w 116"/>
                  <a:gd name="T17" fmla="*/ 56 h 56"/>
                  <a:gd name="T18" fmla="*/ 57 w 116"/>
                  <a:gd name="T19" fmla="*/ 56 h 56"/>
                  <a:gd name="T20" fmla="*/ 57 w 116"/>
                  <a:gd name="T21" fmla="*/ 56 h 56"/>
                  <a:gd name="T22" fmla="*/ 57 w 116"/>
                  <a:gd name="T23" fmla="*/ 56 h 56"/>
                  <a:gd name="T24" fmla="*/ 69 w 116"/>
                  <a:gd name="T25" fmla="*/ 50 h 56"/>
                  <a:gd name="T26" fmla="*/ 69 w 116"/>
                  <a:gd name="T27" fmla="*/ 50 h 56"/>
                  <a:gd name="T28" fmla="*/ 69 w 116"/>
                  <a:gd name="T29" fmla="*/ 50 h 56"/>
                  <a:gd name="T30" fmla="*/ 69 w 116"/>
                  <a:gd name="T31" fmla="*/ 50 h 56"/>
                  <a:gd name="T32" fmla="*/ 69 w 116"/>
                  <a:gd name="T33" fmla="*/ 49 h 56"/>
                  <a:gd name="T34" fmla="*/ 108 w 116"/>
                  <a:gd name="T35" fmla="*/ 18 h 56"/>
                  <a:gd name="T36" fmla="*/ 113 w 116"/>
                  <a:gd name="T37" fmla="*/ 13 h 56"/>
                  <a:gd name="T38" fmla="*/ 115 w 116"/>
                  <a:gd name="T39" fmla="*/ 9 h 56"/>
                  <a:gd name="T40" fmla="*/ 116 w 116"/>
                  <a:gd name="T41" fmla="*/ 5 h 56"/>
                  <a:gd name="T42" fmla="*/ 116 w 116"/>
                  <a:gd name="T43" fmla="*/ 4 h 56"/>
                  <a:gd name="T44" fmla="*/ 116 w 116"/>
                  <a:gd name="T45" fmla="*/ 4 h 56"/>
                  <a:gd name="T46" fmla="*/ 114 w 116"/>
                  <a:gd name="T47" fmla="*/ 4 h 56"/>
                  <a:gd name="T48" fmla="*/ 114 w 116"/>
                  <a:gd name="T49" fmla="*/ 4 h 56"/>
                  <a:gd name="T50" fmla="*/ 114 w 116"/>
                  <a:gd name="T51" fmla="*/ 6 h 56"/>
                  <a:gd name="T52" fmla="*/ 113 w 116"/>
                  <a:gd name="T53" fmla="*/ 8 h 56"/>
                  <a:gd name="T54" fmla="*/ 111 w 116"/>
                  <a:gd name="T55" fmla="*/ 12 h 56"/>
                  <a:gd name="T56" fmla="*/ 109 w 116"/>
                  <a:gd name="T57" fmla="*/ 14 h 56"/>
                  <a:gd name="T58" fmla="*/ 106 w 116"/>
                  <a:gd name="T59" fmla="*/ 17 h 56"/>
                  <a:gd name="T60" fmla="*/ 68 w 116"/>
                  <a:gd name="T61" fmla="*/ 48 h 56"/>
                  <a:gd name="T62" fmla="*/ 57 w 116"/>
                  <a:gd name="T63" fmla="*/ 54 h 56"/>
                  <a:gd name="T64" fmla="*/ 56 w 116"/>
                  <a:gd name="T65" fmla="*/ 54 h 56"/>
                  <a:gd name="T66" fmla="*/ 45 w 116"/>
                  <a:gd name="T67" fmla="*/ 47 h 56"/>
                  <a:gd name="T68" fmla="*/ 9 w 116"/>
                  <a:gd name="T69" fmla="*/ 14 h 56"/>
                  <a:gd name="T70" fmla="*/ 7 w 116"/>
                  <a:gd name="T71" fmla="*/ 11 h 56"/>
                  <a:gd name="T72" fmla="*/ 4 w 116"/>
                  <a:gd name="T73" fmla="*/ 8 h 56"/>
                  <a:gd name="T74" fmla="*/ 3 w 116"/>
                  <a:gd name="T75" fmla="*/ 4 h 56"/>
                  <a:gd name="T76" fmla="*/ 2 w 116"/>
                  <a:gd name="T77" fmla="*/ 2 h 56"/>
                  <a:gd name="T78" fmla="*/ 2 w 116"/>
                  <a:gd name="T79" fmla="*/ 0 h 56"/>
                  <a:gd name="T80" fmla="*/ 0 w 116"/>
                  <a:gd name="T8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1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60" y="56"/>
                      <a:pt x="64" y="54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4" y="12"/>
                      <a:pt x="115" y="11"/>
                      <a:pt x="115" y="9"/>
                    </a:cubicBezTo>
                    <a:cubicBezTo>
                      <a:pt x="116" y="8"/>
                      <a:pt x="116" y="6"/>
                      <a:pt x="116" y="5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7"/>
                      <a:pt x="114" y="7"/>
                      <a:pt x="113" y="8"/>
                    </a:cubicBezTo>
                    <a:cubicBezTo>
                      <a:pt x="113" y="9"/>
                      <a:pt x="112" y="10"/>
                      <a:pt x="111" y="12"/>
                    </a:cubicBezTo>
                    <a:cubicBezTo>
                      <a:pt x="111" y="13"/>
                      <a:pt x="110" y="14"/>
                      <a:pt x="109" y="14"/>
                    </a:cubicBezTo>
                    <a:cubicBezTo>
                      <a:pt x="108" y="15"/>
                      <a:pt x="107" y="16"/>
                      <a:pt x="106" y="17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3" y="52"/>
                      <a:pt x="60" y="54"/>
                      <a:pt x="57" y="54"/>
                    </a:cubicBezTo>
                    <a:cubicBezTo>
                      <a:pt x="57" y="54"/>
                      <a:pt x="56" y="54"/>
                      <a:pt x="56" y="54"/>
                    </a:cubicBezTo>
                    <a:cubicBezTo>
                      <a:pt x="53" y="54"/>
                      <a:pt x="50" y="52"/>
                      <a:pt x="45" y="4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6" y="10"/>
                      <a:pt x="5" y="9"/>
                      <a:pt x="4" y="8"/>
                    </a:cubicBezTo>
                    <a:cubicBezTo>
                      <a:pt x="4" y="7"/>
                      <a:pt x="3" y="6"/>
                      <a:pt x="3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0" name="Freeform 221"/>
              <p:cNvSpPr>
                <a:spLocks noEditPoints="1"/>
              </p:cNvSpPr>
              <p:nvPr/>
            </p:nvSpPr>
            <p:spPr bwMode="auto">
              <a:xfrm>
                <a:off x="3651" y="1533"/>
                <a:ext cx="119" cy="82"/>
              </a:xfrm>
              <a:custGeom>
                <a:avLst/>
                <a:gdLst>
                  <a:gd name="T0" fmla="*/ 20 w 119"/>
                  <a:gd name="T1" fmla="*/ 66 h 82"/>
                  <a:gd name="T2" fmla="*/ 19 w 119"/>
                  <a:gd name="T3" fmla="*/ 67 h 82"/>
                  <a:gd name="T4" fmla="*/ 11 w 119"/>
                  <a:gd name="T5" fmla="*/ 75 h 82"/>
                  <a:gd name="T6" fmla="*/ 0 w 119"/>
                  <a:gd name="T7" fmla="*/ 78 h 82"/>
                  <a:gd name="T8" fmla="*/ 0 w 119"/>
                  <a:gd name="T9" fmla="*/ 78 h 82"/>
                  <a:gd name="T10" fmla="*/ 0 w 119"/>
                  <a:gd name="T11" fmla="*/ 78 h 82"/>
                  <a:gd name="T12" fmla="*/ 11 w 119"/>
                  <a:gd name="T13" fmla="*/ 75 h 82"/>
                  <a:gd name="T14" fmla="*/ 19 w 119"/>
                  <a:gd name="T15" fmla="*/ 68 h 82"/>
                  <a:gd name="T16" fmla="*/ 21 w 119"/>
                  <a:gd name="T17" fmla="*/ 66 h 82"/>
                  <a:gd name="T18" fmla="*/ 20 w 119"/>
                  <a:gd name="T19" fmla="*/ 66 h 82"/>
                  <a:gd name="T20" fmla="*/ 1 w 119"/>
                  <a:gd name="T21" fmla="*/ 49 h 82"/>
                  <a:gd name="T22" fmla="*/ 0 w 119"/>
                  <a:gd name="T23" fmla="*/ 78 h 82"/>
                  <a:gd name="T24" fmla="*/ 1 w 119"/>
                  <a:gd name="T25" fmla="*/ 49 h 82"/>
                  <a:gd name="T26" fmla="*/ 1 w 119"/>
                  <a:gd name="T27" fmla="*/ 49 h 82"/>
                  <a:gd name="T28" fmla="*/ 119 w 119"/>
                  <a:gd name="T29" fmla="*/ 3 h 82"/>
                  <a:gd name="T30" fmla="*/ 116 w 119"/>
                  <a:gd name="T31" fmla="*/ 82 h 82"/>
                  <a:gd name="T32" fmla="*/ 106 w 119"/>
                  <a:gd name="T33" fmla="*/ 78 h 82"/>
                  <a:gd name="T34" fmla="*/ 98 w 119"/>
                  <a:gd name="T35" fmla="*/ 70 h 82"/>
                  <a:gd name="T36" fmla="*/ 98 w 119"/>
                  <a:gd name="T37" fmla="*/ 70 h 82"/>
                  <a:gd name="T38" fmla="*/ 97 w 119"/>
                  <a:gd name="T39" fmla="*/ 70 h 82"/>
                  <a:gd name="T40" fmla="*/ 98 w 119"/>
                  <a:gd name="T41" fmla="*/ 71 h 82"/>
                  <a:gd name="T42" fmla="*/ 106 w 119"/>
                  <a:gd name="T43" fmla="*/ 78 h 82"/>
                  <a:gd name="T44" fmla="*/ 116 w 119"/>
                  <a:gd name="T45" fmla="*/ 82 h 82"/>
                  <a:gd name="T46" fmla="*/ 116 w 119"/>
                  <a:gd name="T47" fmla="*/ 82 h 82"/>
                  <a:gd name="T48" fmla="*/ 119 w 119"/>
                  <a:gd name="T49" fmla="*/ 3 h 82"/>
                  <a:gd name="T50" fmla="*/ 119 w 119"/>
                  <a:gd name="T51" fmla="*/ 3 h 82"/>
                  <a:gd name="T52" fmla="*/ 3 w 119"/>
                  <a:gd name="T53" fmla="*/ 0 h 82"/>
                  <a:gd name="T54" fmla="*/ 2 w 119"/>
                  <a:gd name="T55" fmla="*/ 9 h 82"/>
                  <a:gd name="T56" fmla="*/ 2 w 119"/>
                  <a:gd name="T57" fmla="*/ 9 h 82"/>
                  <a:gd name="T58" fmla="*/ 3 w 119"/>
                  <a:gd name="T59" fmla="*/ 0 h 82"/>
                  <a:gd name="T60" fmla="*/ 3 w 119"/>
                  <a:gd name="T6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9" h="82">
                    <a:moveTo>
                      <a:pt x="20" y="66"/>
                    </a:moveTo>
                    <a:cubicBezTo>
                      <a:pt x="19" y="67"/>
                      <a:pt x="19" y="67"/>
                      <a:pt x="19" y="67"/>
                    </a:cubicBezTo>
                    <a:cubicBezTo>
                      <a:pt x="16" y="70"/>
                      <a:pt x="14" y="73"/>
                      <a:pt x="11" y="75"/>
                    </a:cubicBezTo>
                    <a:cubicBezTo>
                      <a:pt x="7" y="77"/>
                      <a:pt x="4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7" y="77"/>
                      <a:pt x="11" y="75"/>
                    </a:cubicBezTo>
                    <a:cubicBezTo>
                      <a:pt x="14" y="73"/>
                      <a:pt x="16" y="71"/>
                      <a:pt x="19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0" y="66"/>
                      <a:pt x="20" y="66"/>
                      <a:pt x="20" y="66"/>
                    </a:cubicBezTo>
                    <a:moveTo>
                      <a:pt x="1" y="49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moveTo>
                      <a:pt x="119" y="3"/>
                    </a:move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1"/>
                      <a:pt x="109" y="80"/>
                      <a:pt x="106" y="78"/>
                    </a:cubicBezTo>
                    <a:cubicBezTo>
                      <a:pt x="103" y="76"/>
                      <a:pt x="101" y="73"/>
                      <a:pt x="98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6"/>
                      <a:pt x="106" y="78"/>
                    </a:cubicBezTo>
                    <a:cubicBezTo>
                      <a:pt x="109" y="81"/>
                      <a:pt x="112" y="81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19" y="3"/>
                      <a:pt x="119" y="3"/>
                      <a:pt x="119" y="3"/>
                    </a:cubicBezTo>
                    <a:moveTo>
                      <a:pt x="3" y="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1" name="Freeform 222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1 w 119"/>
                  <a:gd name="T1" fmla="*/ 50 h 83"/>
                  <a:gd name="T2" fmla="*/ 0 w 119"/>
                  <a:gd name="T3" fmla="*/ 79 h 83"/>
                  <a:gd name="T4" fmla="*/ 0 w 119"/>
                  <a:gd name="T5" fmla="*/ 79 h 83"/>
                  <a:gd name="T6" fmla="*/ 11 w 119"/>
                  <a:gd name="T7" fmla="*/ 76 h 83"/>
                  <a:gd name="T8" fmla="*/ 19 w 119"/>
                  <a:gd name="T9" fmla="*/ 68 h 83"/>
                  <a:gd name="T10" fmla="*/ 20 w 119"/>
                  <a:gd name="T11" fmla="*/ 67 h 83"/>
                  <a:gd name="T12" fmla="*/ 20 w 119"/>
                  <a:gd name="T13" fmla="*/ 67 h 83"/>
                  <a:gd name="T14" fmla="*/ 19 w 119"/>
                  <a:gd name="T15" fmla="*/ 68 h 83"/>
                  <a:gd name="T16" fmla="*/ 10 w 119"/>
                  <a:gd name="T17" fmla="*/ 75 h 83"/>
                  <a:gd name="T18" fmla="*/ 0 w 119"/>
                  <a:gd name="T19" fmla="*/ 79 h 83"/>
                  <a:gd name="T20" fmla="*/ 0 w 119"/>
                  <a:gd name="T21" fmla="*/ 78 h 83"/>
                  <a:gd name="T22" fmla="*/ 11 w 119"/>
                  <a:gd name="T23" fmla="*/ 74 h 83"/>
                  <a:gd name="T24" fmla="*/ 19 w 119"/>
                  <a:gd name="T25" fmla="*/ 67 h 83"/>
                  <a:gd name="T26" fmla="*/ 20 w 119"/>
                  <a:gd name="T27" fmla="*/ 66 h 83"/>
                  <a:gd name="T28" fmla="*/ 1 w 119"/>
                  <a:gd name="T29" fmla="*/ 50 h 83"/>
                  <a:gd name="T30" fmla="*/ 119 w 119"/>
                  <a:gd name="T31" fmla="*/ 4 h 83"/>
                  <a:gd name="T32" fmla="*/ 112 w 119"/>
                  <a:gd name="T33" fmla="*/ 17 h 83"/>
                  <a:gd name="T34" fmla="*/ 95 w 119"/>
                  <a:gd name="T35" fmla="*/ 31 h 83"/>
                  <a:gd name="T36" fmla="*/ 113 w 119"/>
                  <a:gd name="T37" fmla="*/ 47 h 83"/>
                  <a:gd name="T38" fmla="*/ 114 w 119"/>
                  <a:gd name="T39" fmla="*/ 53 h 83"/>
                  <a:gd name="T40" fmla="*/ 98 w 119"/>
                  <a:gd name="T41" fmla="*/ 70 h 83"/>
                  <a:gd name="T42" fmla="*/ 106 w 119"/>
                  <a:gd name="T43" fmla="*/ 78 h 83"/>
                  <a:gd name="T44" fmla="*/ 116 w 119"/>
                  <a:gd name="T45" fmla="*/ 82 h 83"/>
                  <a:gd name="T46" fmla="*/ 116 w 119"/>
                  <a:gd name="T47" fmla="*/ 82 h 83"/>
                  <a:gd name="T48" fmla="*/ 106 w 119"/>
                  <a:gd name="T49" fmla="*/ 79 h 83"/>
                  <a:gd name="T50" fmla="*/ 98 w 119"/>
                  <a:gd name="T51" fmla="*/ 71 h 83"/>
                  <a:gd name="T52" fmla="*/ 98 w 119"/>
                  <a:gd name="T53" fmla="*/ 70 h 83"/>
                  <a:gd name="T54" fmla="*/ 98 w 119"/>
                  <a:gd name="T55" fmla="*/ 71 h 83"/>
                  <a:gd name="T56" fmla="*/ 98 w 119"/>
                  <a:gd name="T57" fmla="*/ 71 h 83"/>
                  <a:gd name="T58" fmla="*/ 106 w 119"/>
                  <a:gd name="T59" fmla="*/ 79 h 83"/>
                  <a:gd name="T60" fmla="*/ 116 w 119"/>
                  <a:gd name="T61" fmla="*/ 83 h 83"/>
                  <a:gd name="T62" fmla="*/ 119 w 119"/>
                  <a:gd name="T63" fmla="*/ 4 h 83"/>
                  <a:gd name="T64" fmla="*/ 119 w 119"/>
                  <a:gd name="T65" fmla="*/ 4 h 83"/>
                  <a:gd name="T66" fmla="*/ 119 w 119"/>
                  <a:gd name="T67" fmla="*/ 4 h 83"/>
                  <a:gd name="T68" fmla="*/ 119 w 119"/>
                  <a:gd name="T69" fmla="*/ 4 h 83"/>
                  <a:gd name="T70" fmla="*/ 119 w 119"/>
                  <a:gd name="T71" fmla="*/ 4 h 83"/>
                  <a:gd name="T72" fmla="*/ 119 w 119"/>
                  <a:gd name="T73" fmla="*/ 4 h 83"/>
                  <a:gd name="T74" fmla="*/ 3 w 119"/>
                  <a:gd name="T75" fmla="*/ 0 h 83"/>
                  <a:gd name="T76" fmla="*/ 3 w 119"/>
                  <a:gd name="T77" fmla="*/ 1 h 83"/>
                  <a:gd name="T78" fmla="*/ 2 w 119"/>
                  <a:gd name="T79" fmla="*/ 10 h 83"/>
                  <a:gd name="T80" fmla="*/ 4 w 119"/>
                  <a:gd name="T81" fmla="*/ 7 h 83"/>
                  <a:gd name="T82" fmla="*/ 3 w 119"/>
                  <a:gd name="T83" fmla="*/ 0 h 83"/>
                  <a:gd name="T84" fmla="*/ 3 w 119"/>
                  <a:gd name="T85" fmla="*/ 0 h 83"/>
                  <a:gd name="T86" fmla="*/ 3 w 119"/>
                  <a:gd name="T87" fmla="*/ 0 h 83"/>
                  <a:gd name="T88" fmla="*/ 3 w 119"/>
                  <a:gd name="T89" fmla="*/ 0 h 83"/>
                  <a:gd name="T90" fmla="*/ 3 w 119"/>
                  <a:gd name="T91" fmla="*/ 0 h 83"/>
                  <a:gd name="T92" fmla="*/ 3 w 119"/>
                  <a:gd name="T9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" h="83">
                    <a:moveTo>
                      <a:pt x="1" y="5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4" y="79"/>
                      <a:pt x="7" y="78"/>
                      <a:pt x="11" y="76"/>
                    </a:cubicBezTo>
                    <a:cubicBezTo>
                      <a:pt x="14" y="74"/>
                      <a:pt x="16" y="71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0" y="75"/>
                    </a:cubicBezTo>
                    <a:cubicBezTo>
                      <a:pt x="7" y="77"/>
                      <a:pt x="4" y="78"/>
                      <a:pt x="0" y="7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8" y="76"/>
                      <a:pt x="11" y="74"/>
                    </a:cubicBezTo>
                    <a:cubicBezTo>
                      <a:pt x="14" y="73"/>
                      <a:pt x="16" y="70"/>
                      <a:pt x="19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" y="50"/>
                      <a:pt x="1" y="50"/>
                      <a:pt x="1" y="50"/>
                    </a:cubicBezTo>
                    <a:moveTo>
                      <a:pt x="119" y="4"/>
                    </a:moveTo>
                    <a:cubicBezTo>
                      <a:pt x="118" y="10"/>
                      <a:pt x="116" y="13"/>
                      <a:pt x="112" y="17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5" y="49"/>
                      <a:pt x="115" y="51"/>
                      <a:pt x="114" y="53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101" y="73"/>
                      <a:pt x="103" y="76"/>
                      <a:pt x="106" y="78"/>
                    </a:cubicBezTo>
                    <a:cubicBezTo>
                      <a:pt x="109" y="80"/>
                      <a:pt x="112" y="82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2"/>
                      <a:pt x="109" y="81"/>
                      <a:pt x="106" y="79"/>
                    </a:cubicBezTo>
                    <a:cubicBezTo>
                      <a:pt x="103" y="76"/>
                      <a:pt x="101" y="73"/>
                      <a:pt x="98" y="71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7"/>
                      <a:pt x="106" y="79"/>
                    </a:cubicBezTo>
                    <a:cubicBezTo>
                      <a:pt x="109" y="81"/>
                      <a:pt x="112" y="82"/>
                      <a:pt x="116" y="83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119" y="4"/>
                    </a:move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3" y="3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2" name="Freeform 223"/>
              <p:cNvSpPr>
                <a:spLocks noEditPoints="1"/>
              </p:cNvSpPr>
              <p:nvPr/>
            </p:nvSpPr>
            <p:spPr bwMode="auto">
              <a:xfrm>
                <a:off x="3651" y="1598"/>
                <a:ext cx="116" cy="16"/>
              </a:xfrm>
              <a:custGeom>
                <a:avLst/>
                <a:gdLst>
                  <a:gd name="T0" fmla="*/ 98 w 116"/>
                  <a:gd name="T1" fmla="*/ 4 h 16"/>
                  <a:gd name="T2" fmla="*/ 98 w 116"/>
                  <a:gd name="T3" fmla="*/ 4 h 16"/>
                  <a:gd name="T4" fmla="*/ 98 w 116"/>
                  <a:gd name="T5" fmla="*/ 5 h 16"/>
                  <a:gd name="T6" fmla="*/ 106 w 116"/>
                  <a:gd name="T7" fmla="*/ 13 h 16"/>
                  <a:gd name="T8" fmla="*/ 116 w 116"/>
                  <a:gd name="T9" fmla="*/ 16 h 16"/>
                  <a:gd name="T10" fmla="*/ 116 w 116"/>
                  <a:gd name="T11" fmla="*/ 16 h 16"/>
                  <a:gd name="T12" fmla="*/ 106 w 116"/>
                  <a:gd name="T13" fmla="*/ 12 h 16"/>
                  <a:gd name="T14" fmla="*/ 98 w 116"/>
                  <a:gd name="T15" fmla="*/ 4 h 16"/>
                  <a:gd name="T16" fmla="*/ 20 w 116"/>
                  <a:gd name="T17" fmla="*/ 0 h 16"/>
                  <a:gd name="T18" fmla="*/ 19 w 116"/>
                  <a:gd name="T19" fmla="*/ 1 h 16"/>
                  <a:gd name="T20" fmla="*/ 11 w 116"/>
                  <a:gd name="T21" fmla="*/ 8 h 16"/>
                  <a:gd name="T22" fmla="*/ 0 w 116"/>
                  <a:gd name="T23" fmla="*/ 12 h 16"/>
                  <a:gd name="T24" fmla="*/ 0 w 116"/>
                  <a:gd name="T25" fmla="*/ 13 h 16"/>
                  <a:gd name="T26" fmla="*/ 10 w 116"/>
                  <a:gd name="T27" fmla="*/ 9 h 16"/>
                  <a:gd name="T28" fmla="*/ 19 w 116"/>
                  <a:gd name="T29" fmla="*/ 2 h 16"/>
                  <a:gd name="T30" fmla="*/ 20 w 116"/>
                  <a:gd name="T31" fmla="*/ 1 h 16"/>
                  <a:gd name="T32" fmla="*/ 20 w 1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16">
                    <a:moveTo>
                      <a:pt x="98" y="4"/>
                    </a:moveTo>
                    <a:cubicBezTo>
                      <a:pt x="98" y="4"/>
                      <a:pt x="98" y="4"/>
                      <a:pt x="98" y="4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101" y="7"/>
                      <a:pt x="103" y="10"/>
                      <a:pt x="106" y="13"/>
                    </a:cubicBezTo>
                    <a:cubicBezTo>
                      <a:pt x="109" y="15"/>
                      <a:pt x="112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2" y="16"/>
                      <a:pt x="109" y="14"/>
                      <a:pt x="106" y="12"/>
                    </a:cubicBezTo>
                    <a:cubicBezTo>
                      <a:pt x="103" y="10"/>
                      <a:pt x="101" y="7"/>
                      <a:pt x="98" y="4"/>
                    </a:cubicBezTo>
                    <a:moveTo>
                      <a:pt x="20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6" y="4"/>
                      <a:pt x="14" y="7"/>
                      <a:pt x="11" y="8"/>
                    </a:cubicBezTo>
                    <a:cubicBezTo>
                      <a:pt x="8" y="10"/>
                      <a:pt x="4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2"/>
                      <a:pt x="7" y="11"/>
                      <a:pt x="10" y="9"/>
                    </a:cubicBezTo>
                    <a:cubicBezTo>
                      <a:pt x="14" y="8"/>
                      <a:pt x="16" y="5"/>
                      <a:pt x="19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3" name="Freeform 224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1"/>
              </a:xfrm>
              <a:custGeom>
                <a:avLst/>
                <a:gdLst>
                  <a:gd name="T0" fmla="*/ 116 w 116"/>
                  <a:gd name="T1" fmla="*/ 4 h 31"/>
                  <a:gd name="T2" fmla="*/ 109 w 116"/>
                  <a:gd name="T3" fmla="*/ 16 h 31"/>
                  <a:gd name="T4" fmla="*/ 91 w 116"/>
                  <a:gd name="T5" fmla="*/ 30 h 31"/>
                  <a:gd name="T6" fmla="*/ 92 w 116"/>
                  <a:gd name="T7" fmla="*/ 31 h 31"/>
                  <a:gd name="T8" fmla="*/ 109 w 116"/>
                  <a:gd name="T9" fmla="*/ 17 h 31"/>
                  <a:gd name="T10" fmla="*/ 116 w 116"/>
                  <a:gd name="T11" fmla="*/ 4 h 31"/>
                  <a:gd name="T12" fmla="*/ 116 w 116"/>
                  <a:gd name="T13" fmla="*/ 4 h 31"/>
                  <a:gd name="T14" fmla="*/ 116 w 116"/>
                  <a:gd name="T15" fmla="*/ 4 h 31"/>
                  <a:gd name="T16" fmla="*/ 116 w 116"/>
                  <a:gd name="T17" fmla="*/ 4 h 31"/>
                  <a:gd name="T18" fmla="*/ 116 w 116"/>
                  <a:gd name="T19" fmla="*/ 4 h 31"/>
                  <a:gd name="T20" fmla="*/ 0 w 116"/>
                  <a:gd name="T21" fmla="*/ 0 h 31"/>
                  <a:gd name="T22" fmla="*/ 0 w 116"/>
                  <a:gd name="T23" fmla="*/ 0 h 31"/>
                  <a:gd name="T24" fmla="*/ 1 w 116"/>
                  <a:gd name="T25" fmla="*/ 7 h 31"/>
                  <a:gd name="T26" fmla="*/ 2 w 116"/>
                  <a:gd name="T27" fmla="*/ 7 h 31"/>
                  <a:gd name="T28" fmla="*/ 0 w 116"/>
                  <a:gd name="T29" fmla="*/ 0 h 31"/>
                  <a:gd name="T30" fmla="*/ 0 w 116"/>
                  <a:gd name="T31" fmla="*/ 0 h 31"/>
                  <a:gd name="T32" fmla="*/ 0 w 116"/>
                  <a:gd name="T3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31">
                    <a:moveTo>
                      <a:pt x="116" y="4"/>
                    </a:moveTo>
                    <a:cubicBezTo>
                      <a:pt x="115" y="10"/>
                      <a:pt x="113" y="12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13" y="13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4" name="Freeform 225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0"/>
              </a:xfrm>
              <a:custGeom>
                <a:avLst/>
                <a:gdLst>
                  <a:gd name="T0" fmla="*/ 58 w 116"/>
                  <a:gd name="T1" fmla="*/ 2 h 30"/>
                  <a:gd name="T2" fmla="*/ 91 w 116"/>
                  <a:gd name="T3" fmla="*/ 30 h 30"/>
                  <a:gd name="T4" fmla="*/ 109 w 116"/>
                  <a:gd name="T5" fmla="*/ 15 h 30"/>
                  <a:gd name="T6" fmla="*/ 115 w 116"/>
                  <a:gd name="T7" fmla="*/ 8 h 30"/>
                  <a:gd name="T8" fmla="*/ 109 w 116"/>
                  <a:gd name="T9" fmla="*/ 16 h 30"/>
                  <a:gd name="T10" fmla="*/ 91 w 116"/>
                  <a:gd name="T11" fmla="*/ 30 h 30"/>
                  <a:gd name="T12" fmla="*/ 91 w 116"/>
                  <a:gd name="T13" fmla="*/ 30 h 30"/>
                  <a:gd name="T14" fmla="*/ 109 w 116"/>
                  <a:gd name="T15" fmla="*/ 16 h 30"/>
                  <a:gd name="T16" fmla="*/ 116 w 116"/>
                  <a:gd name="T17" fmla="*/ 4 h 30"/>
                  <a:gd name="T18" fmla="*/ 116 w 116"/>
                  <a:gd name="T19" fmla="*/ 4 h 30"/>
                  <a:gd name="T20" fmla="*/ 116 w 116"/>
                  <a:gd name="T21" fmla="*/ 4 h 30"/>
                  <a:gd name="T22" fmla="*/ 116 w 116"/>
                  <a:gd name="T23" fmla="*/ 4 h 30"/>
                  <a:gd name="T24" fmla="*/ 58 w 116"/>
                  <a:gd name="T25" fmla="*/ 2 h 30"/>
                  <a:gd name="T26" fmla="*/ 0 w 116"/>
                  <a:gd name="T27" fmla="*/ 0 h 30"/>
                  <a:gd name="T28" fmla="*/ 0 w 116"/>
                  <a:gd name="T29" fmla="*/ 0 h 30"/>
                  <a:gd name="T30" fmla="*/ 0 w 116"/>
                  <a:gd name="T31" fmla="*/ 0 h 30"/>
                  <a:gd name="T32" fmla="*/ 0 w 116"/>
                  <a:gd name="T33" fmla="*/ 0 h 30"/>
                  <a:gd name="T34" fmla="*/ 2 w 116"/>
                  <a:gd name="T35" fmla="*/ 7 h 30"/>
                  <a:gd name="T36" fmla="*/ 2 w 116"/>
                  <a:gd name="T37" fmla="*/ 7 h 30"/>
                  <a:gd name="T38" fmla="*/ 1 w 116"/>
                  <a:gd name="T39" fmla="*/ 4 h 30"/>
                  <a:gd name="T40" fmla="*/ 2 w 116"/>
                  <a:gd name="T41" fmla="*/ 7 h 30"/>
                  <a:gd name="T42" fmla="*/ 8 w 116"/>
                  <a:gd name="T43" fmla="*/ 0 h 30"/>
                  <a:gd name="T44" fmla="*/ 0 w 116"/>
                  <a:gd name="T4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30">
                    <a:moveTo>
                      <a:pt x="58" y="2"/>
                    </a:move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12" y="12"/>
                      <a:pt x="113" y="10"/>
                      <a:pt x="115" y="8"/>
                    </a:cubicBezTo>
                    <a:cubicBezTo>
                      <a:pt x="113" y="11"/>
                      <a:pt x="112" y="13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5" name="Freeform 226"/>
              <p:cNvSpPr>
                <a:spLocks noEditPoints="1"/>
              </p:cNvSpPr>
              <p:nvPr/>
            </p:nvSpPr>
            <p:spPr bwMode="auto">
              <a:xfrm>
                <a:off x="3655" y="1536"/>
                <a:ext cx="114" cy="26"/>
              </a:xfrm>
              <a:custGeom>
                <a:avLst/>
                <a:gdLst>
                  <a:gd name="T0" fmla="*/ 114 w 114"/>
                  <a:gd name="T1" fmla="*/ 4 h 26"/>
                  <a:gd name="T2" fmla="*/ 108 w 114"/>
                  <a:gd name="T3" fmla="*/ 11 h 26"/>
                  <a:gd name="T4" fmla="*/ 90 w 114"/>
                  <a:gd name="T5" fmla="*/ 26 h 26"/>
                  <a:gd name="T6" fmla="*/ 90 w 114"/>
                  <a:gd name="T7" fmla="*/ 26 h 26"/>
                  <a:gd name="T8" fmla="*/ 108 w 114"/>
                  <a:gd name="T9" fmla="*/ 12 h 26"/>
                  <a:gd name="T10" fmla="*/ 114 w 114"/>
                  <a:gd name="T11" fmla="*/ 4 h 26"/>
                  <a:gd name="T12" fmla="*/ 0 w 114"/>
                  <a:gd name="T13" fmla="*/ 0 h 26"/>
                  <a:gd name="T14" fmla="*/ 1 w 114"/>
                  <a:gd name="T15" fmla="*/ 3 h 26"/>
                  <a:gd name="T16" fmla="*/ 1 w 114"/>
                  <a:gd name="T17" fmla="*/ 3 h 26"/>
                  <a:gd name="T18" fmla="*/ 0 w 114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6">
                    <a:moveTo>
                      <a:pt x="114" y="4"/>
                    </a:moveTo>
                    <a:cubicBezTo>
                      <a:pt x="112" y="6"/>
                      <a:pt x="111" y="8"/>
                      <a:pt x="108" y="11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11" y="9"/>
                      <a:pt x="112" y="7"/>
                      <a:pt x="114" y="4"/>
                    </a:cubicBezTo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6" name="Freeform 227"/>
              <p:cNvSpPr>
                <a:spLocks noEditPoints="1"/>
              </p:cNvSpPr>
              <p:nvPr/>
            </p:nvSpPr>
            <p:spPr bwMode="auto">
              <a:xfrm>
                <a:off x="3634" y="1509"/>
                <a:ext cx="132" cy="129"/>
              </a:xfrm>
              <a:custGeom>
                <a:avLst/>
                <a:gdLst>
                  <a:gd name="T0" fmla="*/ 85 w 132"/>
                  <a:gd name="T1" fmla="*/ 112 h 128"/>
                  <a:gd name="T2" fmla="*/ 19 w 132"/>
                  <a:gd name="T3" fmla="*/ 53 h 128"/>
                  <a:gd name="T4" fmla="*/ 85 w 132"/>
                  <a:gd name="T5" fmla="*/ 112 h 128"/>
                  <a:gd name="T6" fmla="*/ 95 w 132"/>
                  <a:gd name="T7" fmla="*/ 101 h 128"/>
                  <a:gd name="T8" fmla="*/ 28 w 132"/>
                  <a:gd name="T9" fmla="*/ 43 h 128"/>
                  <a:gd name="T10" fmla="*/ 95 w 132"/>
                  <a:gd name="T11" fmla="*/ 101 h 128"/>
                  <a:gd name="T12" fmla="*/ 49 w 132"/>
                  <a:gd name="T13" fmla="*/ 0 h 128"/>
                  <a:gd name="T14" fmla="*/ 46 w 132"/>
                  <a:gd name="T15" fmla="*/ 2 h 128"/>
                  <a:gd name="T16" fmla="*/ 28 w 132"/>
                  <a:gd name="T17" fmla="*/ 23 h 128"/>
                  <a:gd name="T18" fmla="*/ 28 w 132"/>
                  <a:gd name="T19" fmla="*/ 23 h 128"/>
                  <a:gd name="T20" fmla="*/ 22 w 132"/>
                  <a:gd name="T21" fmla="*/ 30 h 128"/>
                  <a:gd name="T22" fmla="*/ 22 w 132"/>
                  <a:gd name="T23" fmla="*/ 30 h 128"/>
                  <a:gd name="T24" fmla="*/ 22 w 132"/>
                  <a:gd name="T25" fmla="*/ 30 h 128"/>
                  <a:gd name="T26" fmla="*/ 21 w 132"/>
                  <a:gd name="T27" fmla="*/ 30 h 128"/>
                  <a:gd name="T28" fmla="*/ 19 w 132"/>
                  <a:gd name="T29" fmla="*/ 33 h 128"/>
                  <a:gd name="T30" fmla="*/ 19 w 132"/>
                  <a:gd name="T31" fmla="*/ 33 h 128"/>
                  <a:gd name="T32" fmla="*/ 1 w 132"/>
                  <a:gd name="T33" fmla="*/ 53 h 128"/>
                  <a:gd name="T34" fmla="*/ 2 w 132"/>
                  <a:gd name="T35" fmla="*/ 59 h 128"/>
                  <a:gd name="T36" fmla="*/ 18 w 132"/>
                  <a:gd name="T37" fmla="*/ 73 h 128"/>
                  <a:gd name="T38" fmla="*/ 18 w 132"/>
                  <a:gd name="T39" fmla="*/ 73 h 128"/>
                  <a:gd name="T40" fmla="*/ 37 w 132"/>
                  <a:gd name="T41" fmla="*/ 89 h 128"/>
                  <a:gd name="T42" fmla="*/ 37 w 132"/>
                  <a:gd name="T43" fmla="*/ 90 h 128"/>
                  <a:gd name="T44" fmla="*/ 37 w 132"/>
                  <a:gd name="T45" fmla="*/ 90 h 128"/>
                  <a:gd name="T46" fmla="*/ 38 w 132"/>
                  <a:gd name="T47" fmla="*/ 90 h 128"/>
                  <a:gd name="T48" fmla="*/ 52 w 132"/>
                  <a:gd name="T49" fmla="*/ 103 h 128"/>
                  <a:gd name="T50" fmla="*/ 80 w 132"/>
                  <a:gd name="T51" fmla="*/ 127 h 128"/>
                  <a:gd name="T52" fmla="*/ 83 w 132"/>
                  <a:gd name="T53" fmla="*/ 128 h 128"/>
                  <a:gd name="T54" fmla="*/ 86 w 132"/>
                  <a:gd name="T55" fmla="*/ 127 h 128"/>
                  <a:gd name="T56" fmla="*/ 105 w 132"/>
                  <a:gd name="T57" fmla="*/ 105 h 128"/>
                  <a:gd name="T58" fmla="*/ 114 w 132"/>
                  <a:gd name="T59" fmla="*/ 94 h 128"/>
                  <a:gd name="T60" fmla="*/ 115 w 132"/>
                  <a:gd name="T61" fmla="*/ 94 h 128"/>
                  <a:gd name="T62" fmla="*/ 115 w 132"/>
                  <a:gd name="T63" fmla="*/ 93 h 128"/>
                  <a:gd name="T64" fmla="*/ 115 w 132"/>
                  <a:gd name="T65" fmla="*/ 93 h 128"/>
                  <a:gd name="T66" fmla="*/ 131 w 132"/>
                  <a:gd name="T67" fmla="*/ 76 h 128"/>
                  <a:gd name="T68" fmla="*/ 130 w 132"/>
                  <a:gd name="T69" fmla="*/ 70 h 128"/>
                  <a:gd name="T70" fmla="*/ 112 w 132"/>
                  <a:gd name="T71" fmla="*/ 54 h 128"/>
                  <a:gd name="T72" fmla="*/ 111 w 132"/>
                  <a:gd name="T73" fmla="*/ 53 h 128"/>
                  <a:gd name="T74" fmla="*/ 111 w 132"/>
                  <a:gd name="T75" fmla="*/ 53 h 128"/>
                  <a:gd name="T76" fmla="*/ 111 w 132"/>
                  <a:gd name="T77" fmla="*/ 53 h 128"/>
                  <a:gd name="T78" fmla="*/ 78 w 132"/>
                  <a:gd name="T79" fmla="*/ 25 h 128"/>
                  <a:gd name="T80" fmla="*/ 78 w 132"/>
                  <a:gd name="T81" fmla="*/ 25 h 128"/>
                  <a:gd name="T82" fmla="*/ 52 w 132"/>
                  <a:gd name="T83" fmla="*/ 1 h 128"/>
                  <a:gd name="T84" fmla="*/ 49 w 132"/>
                  <a:gd name="T8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2" h="128">
                    <a:moveTo>
                      <a:pt x="85" y="112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85" y="112"/>
                      <a:pt x="85" y="112"/>
                      <a:pt x="85" y="112"/>
                    </a:cubicBezTo>
                    <a:moveTo>
                      <a:pt x="95" y="101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95" y="101"/>
                      <a:pt x="95" y="101"/>
                      <a:pt x="95" y="101"/>
                    </a:cubicBezTo>
                    <a:moveTo>
                      <a:pt x="49" y="0"/>
                    </a:moveTo>
                    <a:cubicBezTo>
                      <a:pt x="48" y="0"/>
                      <a:pt x="47" y="1"/>
                      <a:pt x="46" y="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81" y="128"/>
                      <a:pt x="82" y="128"/>
                      <a:pt x="83" y="128"/>
                    </a:cubicBezTo>
                    <a:cubicBezTo>
                      <a:pt x="84" y="128"/>
                      <a:pt x="85" y="128"/>
                      <a:pt x="86" y="127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14" y="94"/>
                      <a:pt x="114" y="94"/>
                      <a:pt x="114" y="94"/>
                    </a:cubicBezTo>
                    <a:cubicBezTo>
                      <a:pt x="115" y="94"/>
                      <a:pt x="115" y="94"/>
                      <a:pt x="115" y="94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2"/>
                      <a:pt x="130" y="70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1"/>
                      <a:pt x="50" y="0"/>
                      <a:pt x="4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7" name="Freeform 228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8" name="Freeform 229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9" name="Freeform 230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0" name="Freeform 231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21" name="Picture 232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" name="Picture 233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" name="Freeform 234"/>
              <p:cNvSpPr>
                <a:spLocks/>
              </p:cNvSpPr>
              <p:nvPr/>
            </p:nvSpPr>
            <p:spPr bwMode="auto">
              <a:xfrm>
                <a:off x="3651" y="1617"/>
                <a:ext cx="117" cy="60"/>
              </a:xfrm>
              <a:custGeom>
                <a:avLst/>
                <a:gdLst>
                  <a:gd name="T0" fmla="*/ 0 w 117"/>
                  <a:gd name="T1" fmla="*/ 0 h 59"/>
                  <a:gd name="T2" fmla="*/ 0 w 117"/>
                  <a:gd name="T3" fmla="*/ 0 h 59"/>
                  <a:gd name="T4" fmla="*/ 3 w 117"/>
                  <a:gd name="T5" fmla="*/ 8 h 59"/>
                  <a:gd name="T6" fmla="*/ 8 w 117"/>
                  <a:gd name="T7" fmla="*/ 14 h 59"/>
                  <a:gd name="T8" fmla="*/ 44 w 117"/>
                  <a:gd name="T9" fmla="*/ 48 h 59"/>
                  <a:gd name="T10" fmla="*/ 70 w 117"/>
                  <a:gd name="T11" fmla="*/ 48 h 59"/>
                  <a:gd name="T12" fmla="*/ 108 w 117"/>
                  <a:gd name="T13" fmla="*/ 17 h 59"/>
                  <a:gd name="T14" fmla="*/ 113 w 117"/>
                  <a:gd name="T15" fmla="*/ 12 h 59"/>
                  <a:gd name="T16" fmla="*/ 116 w 117"/>
                  <a:gd name="T17" fmla="*/ 4 h 59"/>
                  <a:gd name="T18" fmla="*/ 117 w 117"/>
                  <a:gd name="T19" fmla="*/ 4 h 59"/>
                  <a:gd name="T20" fmla="*/ 113 w 117"/>
                  <a:gd name="T21" fmla="*/ 13 h 59"/>
                  <a:gd name="T22" fmla="*/ 108 w 117"/>
                  <a:gd name="T23" fmla="*/ 18 h 59"/>
                  <a:gd name="T24" fmla="*/ 70 w 117"/>
                  <a:gd name="T25" fmla="*/ 49 h 59"/>
                  <a:gd name="T26" fmla="*/ 44 w 117"/>
                  <a:gd name="T27" fmla="*/ 48 h 59"/>
                  <a:gd name="T28" fmla="*/ 8 w 117"/>
                  <a:gd name="T29" fmla="*/ 15 h 59"/>
                  <a:gd name="T30" fmla="*/ 3 w 117"/>
                  <a:gd name="T31" fmla="*/ 9 h 59"/>
                  <a:gd name="T32" fmla="*/ 0 w 117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8"/>
                    </a:cubicBezTo>
                    <a:cubicBezTo>
                      <a:pt x="4" y="11"/>
                      <a:pt x="6" y="12"/>
                      <a:pt x="8" y="14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5" y="58"/>
                      <a:pt x="58" y="58"/>
                      <a:pt x="70" y="4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6"/>
                      <a:pt x="112" y="14"/>
                      <a:pt x="113" y="12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12" y="15"/>
                      <a:pt x="110" y="17"/>
                      <a:pt x="108" y="18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59"/>
                      <a:pt x="55" y="59"/>
                      <a:pt x="44" y="4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2"/>
                      <a:pt x="3" y="9"/>
                    </a:cubicBezTo>
                    <a:cubicBezTo>
                      <a:pt x="1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24" name="Picture 235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" name="Picture 236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6" name="Freeform 237"/>
              <p:cNvSpPr>
                <a:spLocks/>
              </p:cNvSpPr>
              <p:nvPr/>
            </p:nvSpPr>
            <p:spPr bwMode="auto">
              <a:xfrm>
                <a:off x="3651" y="1537"/>
                <a:ext cx="119" cy="83"/>
              </a:xfrm>
              <a:custGeom>
                <a:avLst/>
                <a:gdLst>
                  <a:gd name="T0" fmla="*/ 117 w 119"/>
                  <a:gd name="T1" fmla="*/ 83 h 83"/>
                  <a:gd name="T2" fmla="*/ 106 w 119"/>
                  <a:gd name="T3" fmla="*/ 79 h 83"/>
                  <a:gd name="T4" fmla="*/ 98 w 119"/>
                  <a:gd name="T5" fmla="*/ 71 h 83"/>
                  <a:gd name="T6" fmla="*/ 60 w 119"/>
                  <a:gd name="T7" fmla="*/ 29 h 83"/>
                  <a:gd name="T8" fmla="*/ 19 w 119"/>
                  <a:gd name="T9" fmla="*/ 68 h 83"/>
                  <a:gd name="T10" fmla="*/ 11 w 119"/>
                  <a:gd name="T11" fmla="*/ 76 h 83"/>
                  <a:gd name="T12" fmla="*/ 0 w 119"/>
                  <a:gd name="T13" fmla="*/ 79 h 83"/>
                  <a:gd name="T14" fmla="*/ 3 w 119"/>
                  <a:gd name="T15" fmla="*/ 0 h 83"/>
                  <a:gd name="T16" fmla="*/ 61 w 119"/>
                  <a:gd name="T17" fmla="*/ 2 h 83"/>
                  <a:gd name="T18" fmla="*/ 61 w 119"/>
                  <a:gd name="T19" fmla="*/ 2 h 83"/>
                  <a:gd name="T20" fmla="*/ 119 w 119"/>
                  <a:gd name="T21" fmla="*/ 4 h 83"/>
                  <a:gd name="T22" fmla="*/ 117 w 119"/>
                  <a:gd name="T2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" h="83">
                    <a:moveTo>
                      <a:pt x="117" y="83"/>
                    </a:moveTo>
                    <a:cubicBezTo>
                      <a:pt x="113" y="82"/>
                      <a:pt x="109" y="81"/>
                      <a:pt x="106" y="79"/>
                    </a:cubicBezTo>
                    <a:cubicBezTo>
                      <a:pt x="103" y="77"/>
                      <a:pt x="101" y="74"/>
                      <a:pt x="98" y="71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1" y="76"/>
                    </a:cubicBezTo>
                    <a:cubicBezTo>
                      <a:pt x="8" y="78"/>
                      <a:pt x="4" y="79"/>
                      <a:pt x="0" y="7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lnTo>
                      <a:pt x="117" y="8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27" name="Picture 238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61"/>
                <a:ext cx="124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8" name="Picture 239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0" y="1534"/>
                <a:ext cx="123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9" name="Freeform 240"/>
              <p:cNvSpPr>
                <a:spLocks/>
              </p:cNvSpPr>
              <p:nvPr/>
            </p:nvSpPr>
            <p:spPr bwMode="auto">
              <a:xfrm>
                <a:off x="3654" y="1537"/>
                <a:ext cx="116" cy="43"/>
              </a:xfrm>
              <a:custGeom>
                <a:avLst/>
                <a:gdLst>
                  <a:gd name="T0" fmla="*/ 56 w 116"/>
                  <a:gd name="T1" fmla="*/ 43 h 43"/>
                  <a:gd name="T2" fmla="*/ 57 w 116"/>
                  <a:gd name="T3" fmla="*/ 43 h 43"/>
                  <a:gd name="T4" fmla="*/ 69 w 116"/>
                  <a:gd name="T5" fmla="*/ 43 h 43"/>
                  <a:gd name="T6" fmla="*/ 73 w 116"/>
                  <a:gd name="T7" fmla="*/ 43 h 43"/>
                  <a:gd name="T8" fmla="*/ 81 w 116"/>
                  <a:gd name="T9" fmla="*/ 39 h 43"/>
                  <a:gd name="T10" fmla="*/ 109 w 116"/>
                  <a:gd name="T11" fmla="*/ 16 h 43"/>
                  <a:gd name="T12" fmla="*/ 116 w 116"/>
                  <a:gd name="T13" fmla="*/ 4 h 43"/>
                  <a:gd name="T14" fmla="*/ 58 w 116"/>
                  <a:gd name="T15" fmla="*/ 2 h 43"/>
                  <a:gd name="T16" fmla="*/ 58 w 116"/>
                  <a:gd name="T17" fmla="*/ 2 h 43"/>
                  <a:gd name="T18" fmla="*/ 0 w 116"/>
                  <a:gd name="T19" fmla="*/ 0 h 43"/>
                  <a:gd name="T20" fmla="*/ 6 w 116"/>
                  <a:gd name="T21" fmla="*/ 13 h 43"/>
                  <a:gd name="T22" fmla="*/ 33 w 116"/>
                  <a:gd name="T23" fmla="*/ 38 h 43"/>
                  <a:gd name="T24" fmla="*/ 40 w 116"/>
                  <a:gd name="T25" fmla="*/ 42 h 43"/>
                  <a:gd name="T26" fmla="*/ 44 w 116"/>
                  <a:gd name="T27" fmla="*/ 43 h 43"/>
                  <a:gd name="T28" fmla="*/ 56 w 116"/>
                  <a:gd name="T2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43">
                    <a:moveTo>
                      <a:pt x="56" y="43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3"/>
                      <a:pt x="71" y="43"/>
                      <a:pt x="73" y="43"/>
                    </a:cubicBezTo>
                    <a:cubicBezTo>
                      <a:pt x="76" y="43"/>
                      <a:pt x="78" y="41"/>
                      <a:pt x="81" y="39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9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2" y="9"/>
                      <a:pt x="6" y="1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40"/>
                      <a:pt x="37" y="41"/>
                      <a:pt x="40" y="42"/>
                    </a:cubicBezTo>
                    <a:cubicBezTo>
                      <a:pt x="42" y="42"/>
                      <a:pt x="43" y="43"/>
                      <a:pt x="44" y="43"/>
                    </a:cubicBezTo>
                    <a:lnTo>
                      <a:pt x="56" y="4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30" name="Picture 241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" y="1536"/>
                <a:ext cx="12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1" name="Freeform 242"/>
              <p:cNvSpPr>
                <a:spLocks/>
              </p:cNvSpPr>
              <p:nvPr/>
            </p:nvSpPr>
            <p:spPr bwMode="auto">
              <a:xfrm>
                <a:off x="3634" y="1514"/>
                <a:ext cx="132" cy="130"/>
              </a:xfrm>
              <a:custGeom>
                <a:avLst/>
                <a:gdLst>
                  <a:gd name="T0" fmla="*/ 2 w 132"/>
                  <a:gd name="T1" fmla="*/ 59 h 129"/>
                  <a:gd name="T2" fmla="*/ 80 w 132"/>
                  <a:gd name="T3" fmla="*/ 127 h 129"/>
                  <a:gd name="T4" fmla="*/ 86 w 132"/>
                  <a:gd name="T5" fmla="*/ 127 h 129"/>
                  <a:gd name="T6" fmla="*/ 131 w 132"/>
                  <a:gd name="T7" fmla="*/ 76 h 129"/>
                  <a:gd name="T8" fmla="*/ 130 w 132"/>
                  <a:gd name="T9" fmla="*/ 70 h 129"/>
                  <a:gd name="T10" fmla="*/ 52 w 132"/>
                  <a:gd name="T11" fmla="*/ 1 h 129"/>
                  <a:gd name="T12" fmla="*/ 47 w 132"/>
                  <a:gd name="T13" fmla="*/ 2 h 129"/>
                  <a:gd name="T14" fmla="*/ 1 w 132"/>
                  <a:gd name="T15" fmla="*/ 53 h 129"/>
                  <a:gd name="T16" fmla="*/ 2 w 132"/>
                  <a:gd name="T17" fmla="*/ 5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29">
                    <a:moveTo>
                      <a:pt x="2" y="59"/>
                    </a:moveTo>
                    <a:cubicBezTo>
                      <a:pt x="80" y="127"/>
                      <a:pt x="80" y="127"/>
                      <a:pt x="80" y="127"/>
                    </a:cubicBezTo>
                    <a:cubicBezTo>
                      <a:pt x="82" y="129"/>
                      <a:pt x="84" y="129"/>
                      <a:pt x="86" y="127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1"/>
                      <a:pt x="130" y="7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48" y="0"/>
                      <a:pt x="47" y="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2" name="Freeform 243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  <a:gd name="T8" fmla="*/ 68 w 68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  <a:lnTo>
                      <a:pt x="68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3" name="Freeform 244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4" name="Freeform 245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  <a:gd name="T8" fmla="*/ 67 w 67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  <a:lnTo>
                      <a:pt x="67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5" name="Freeform 246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6" name="Freeform 247"/>
              <p:cNvSpPr>
                <a:spLocks/>
              </p:cNvSpPr>
              <p:nvPr/>
            </p:nvSpPr>
            <p:spPr bwMode="auto">
              <a:xfrm>
                <a:off x="3239" y="2041"/>
                <a:ext cx="12" cy="12"/>
              </a:xfrm>
              <a:custGeom>
                <a:avLst/>
                <a:gdLst>
                  <a:gd name="T0" fmla="*/ 5 w 12"/>
                  <a:gd name="T1" fmla="*/ 1 h 12"/>
                  <a:gd name="T2" fmla="*/ 12 w 12"/>
                  <a:gd name="T3" fmla="*/ 5 h 12"/>
                  <a:gd name="T4" fmla="*/ 7 w 12"/>
                  <a:gd name="T5" fmla="*/ 12 h 12"/>
                  <a:gd name="T6" fmla="*/ 0 w 12"/>
                  <a:gd name="T7" fmla="*/ 7 h 12"/>
                  <a:gd name="T8" fmla="*/ 5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5" y="1"/>
                    </a:moveTo>
                    <a:cubicBezTo>
                      <a:pt x="8" y="0"/>
                      <a:pt x="11" y="2"/>
                      <a:pt x="12" y="5"/>
                    </a:cubicBezTo>
                    <a:cubicBezTo>
                      <a:pt x="12" y="8"/>
                      <a:pt x="10" y="11"/>
                      <a:pt x="7" y="12"/>
                    </a:cubicBezTo>
                    <a:cubicBezTo>
                      <a:pt x="4" y="12"/>
                      <a:pt x="1" y="10"/>
                      <a:pt x="0" y="7"/>
                    </a:cubicBezTo>
                    <a:cubicBezTo>
                      <a:pt x="0" y="4"/>
                      <a:pt x="2" y="1"/>
                      <a:pt x="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7" name="Freeform 248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8" name="Freeform 249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39" name="Picture 250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37"/>
                <a:ext cx="19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" name="Freeform 251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1" name="Freeform 252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42" name="Picture 253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" y="2064"/>
                <a:ext cx="20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3" name="Picture 254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" y="2067"/>
                <a:ext cx="19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4" name="Picture 255"/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66"/>
                <a:ext cx="19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5" name="Freeform 256"/>
              <p:cNvSpPr>
                <a:spLocks noEditPoints="1"/>
              </p:cNvSpPr>
              <p:nvPr/>
            </p:nvSpPr>
            <p:spPr bwMode="auto">
              <a:xfrm>
                <a:off x="3150" y="2020"/>
                <a:ext cx="231" cy="278"/>
              </a:xfrm>
              <a:custGeom>
                <a:avLst/>
                <a:gdLst>
                  <a:gd name="T0" fmla="*/ 8 w 230"/>
                  <a:gd name="T1" fmla="*/ 31 h 277"/>
                  <a:gd name="T2" fmla="*/ 1 w 230"/>
                  <a:gd name="T3" fmla="*/ 43 h 277"/>
                  <a:gd name="T4" fmla="*/ 42 w 230"/>
                  <a:gd name="T5" fmla="*/ 267 h 277"/>
                  <a:gd name="T6" fmla="*/ 52 w 230"/>
                  <a:gd name="T7" fmla="*/ 276 h 277"/>
                  <a:gd name="T8" fmla="*/ 221 w 230"/>
                  <a:gd name="T9" fmla="*/ 246 h 277"/>
                  <a:gd name="T10" fmla="*/ 229 w 230"/>
                  <a:gd name="T11" fmla="*/ 234 h 277"/>
                  <a:gd name="T12" fmla="*/ 189 w 230"/>
                  <a:gd name="T13" fmla="*/ 10 h 277"/>
                  <a:gd name="T14" fmla="*/ 177 w 230"/>
                  <a:gd name="T15" fmla="*/ 1 h 277"/>
                  <a:gd name="T16" fmla="*/ 8 w 230"/>
                  <a:gd name="T17" fmla="*/ 31 h 277"/>
                  <a:gd name="T18" fmla="*/ 93 w 230"/>
                  <a:gd name="T19" fmla="*/ 22 h 277"/>
                  <a:gd name="T20" fmla="*/ 100 w 230"/>
                  <a:gd name="T21" fmla="*/ 26 h 277"/>
                  <a:gd name="T22" fmla="*/ 95 w 230"/>
                  <a:gd name="T23" fmla="*/ 33 h 277"/>
                  <a:gd name="T24" fmla="*/ 88 w 230"/>
                  <a:gd name="T25" fmla="*/ 28 h 277"/>
                  <a:gd name="T26" fmla="*/ 93 w 230"/>
                  <a:gd name="T27" fmla="*/ 22 h 277"/>
                  <a:gd name="T28" fmla="*/ 23 w 230"/>
                  <a:gd name="T29" fmla="*/ 51 h 277"/>
                  <a:gd name="T30" fmla="*/ 174 w 230"/>
                  <a:gd name="T31" fmla="*/ 24 h 277"/>
                  <a:gd name="T32" fmla="*/ 210 w 230"/>
                  <a:gd name="T33" fmla="*/ 227 h 277"/>
                  <a:gd name="T34" fmla="*/ 60 w 230"/>
                  <a:gd name="T35" fmla="*/ 254 h 277"/>
                  <a:gd name="T36" fmla="*/ 23 w 230"/>
                  <a:gd name="T37" fmla="*/ 5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0" h="277">
                    <a:moveTo>
                      <a:pt x="8" y="31"/>
                    </a:moveTo>
                    <a:cubicBezTo>
                      <a:pt x="3" y="32"/>
                      <a:pt x="0" y="38"/>
                      <a:pt x="1" y="43"/>
                    </a:cubicBezTo>
                    <a:cubicBezTo>
                      <a:pt x="42" y="267"/>
                      <a:pt x="42" y="267"/>
                      <a:pt x="42" y="267"/>
                    </a:cubicBezTo>
                    <a:cubicBezTo>
                      <a:pt x="43" y="273"/>
                      <a:pt x="47" y="277"/>
                      <a:pt x="52" y="276"/>
                    </a:cubicBezTo>
                    <a:cubicBezTo>
                      <a:pt x="221" y="246"/>
                      <a:pt x="221" y="246"/>
                      <a:pt x="221" y="246"/>
                    </a:cubicBezTo>
                    <a:cubicBezTo>
                      <a:pt x="226" y="245"/>
                      <a:pt x="230" y="239"/>
                      <a:pt x="229" y="234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8" y="4"/>
                      <a:pt x="182" y="0"/>
                      <a:pt x="177" y="1"/>
                    </a:cubicBezTo>
                    <a:lnTo>
                      <a:pt x="8" y="31"/>
                    </a:lnTo>
                    <a:close/>
                    <a:moveTo>
                      <a:pt x="93" y="22"/>
                    </a:moveTo>
                    <a:cubicBezTo>
                      <a:pt x="96" y="21"/>
                      <a:pt x="99" y="23"/>
                      <a:pt x="100" y="26"/>
                    </a:cubicBezTo>
                    <a:cubicBezTo>
                      <a:pt x="100" y="29"/>
                      <a:pt x="98" y="32"/>
                      <a:pt x="95" y="33"/>
                    </a:cubicBezTo>
                    <a:cubicBezTo>
                      <a:pt x="92" y="33"/>
                      <a:pt x="89" y="31"/>
                      <a:pt x="88" y="28"/>
                    </a:cubicBezTo>
                    <a:cubicBezTo>
                      <a:pt x="88" y="25"/>
                      <a:pt x="90" y="22"/>
                      <a:pt x="93" y="22"/>
                    </a:cubicBezTo>
                    <a:close/>
                    <a:moveTo>
                      <a:pt x="23" y="51"/>
                    </a:moveTo>
                    <a:cubicBezTo>
                      <a:pt x="174" y="24"/>
                      <a:pt x="174" y="24"/>
                      <a:pt x="174" y="24"/>
                    </a:cubicBezTo>
                    <a:cubicBezTo>
                      <a:pt x="210" y="227"/>
                      <a:pt x="210" y="227"/>
                      <a:pt x="210" y="227"/>
                    </a:cubicBezTo>
                    <a:cubicBezTo>
                      <a:pt x="60" y="254"/>
                      <a:pt x="60" y="254"/>
                      <a:pt x="60" y="254"/>
                    </a:cubicBezTo>
                    <a:lnTo>
                      <a:pt x="2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6" name="Freeform 257"/>
              <p:cNvSpPr>
                <a:spLocks/>
              </p:cNvSpPr>
              <p:nvPr/>
            </p:nvSpPr>
            <p:spPr bwMode="auto">
              <a:xfrm>
                <a:off x="2946" y="2709"/>
                <a:ext cx="272" cy="383"/>
              </a:xfrm>
              <a:custGeom>
                <a:avLst/>
                <a:gdLst>
                  <a:gd name="T0" fmla="*/ 267 w 270"/>
                  <a:gd name="T1" fmla="*/ 327 h 381"/>
                  <a:gd name="T2" fmla="*/ 269 w 270"/>
                  <a:gd name="T3" fmla="*/ 321 h 381"/>
                  <a:gd name="T4" fmla="*/ 125 w 270"/>
                  <a:gd name="T5" fmla="*/ 4 h 381"/>
                  <a:gd name="T6" fmla="*/ 119 w 270"/>
                  <a:gd name="T7" fmla="*/ 1 h 381"/>
                  <a:gd name="T8" fmla="*/ 3 w 270"/>
                  <a:gd name="T9" fmla="*/ 54 h 381"/>
                  <a:gd name="T10" fmla="*/ 1 w 270"/>
                  <a:gd name="T11" fmla="*/ 60 h 381"/>
                  <a:gd name="T12" fmla="*/ 145 w 270"/>
                  <a:gd name="T13" fmla="*/ 377 h 381"/>
                  <a:gd name="T14" fmla="*/ 151 w 270"/>
                  <a:gd name="T15" fmla="*/ 380 h 381"/>
                  <a:gd name="T16" fmla="*/ 267 w 270"/>
                  <a:gd name="T17" fmla="*/ 327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381">
                    <a:moveTo>
                      <a:pt x="267" y="327"/>
                    </a:moveTo>
                    <a:cubicBezTo>
                      <a:pt x="269" y="326"/>
                      <a:pt x="270" y="323"/>
                      <a:pt x="269" y="321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4" y="1"/>
                      <a:pt x="122" y="0"/>
                      <a:pt x="119" y="1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1" y="55"/>
                      <a:pt x="0" y="58"/>
                      <a:pt x="1" y="60"/>
                    </a:cubicBezTo>
                    <a:cubicBezTo>
                      <a:pt x="145" y="377"/>
                      <a:pt x="145" y="377"/>
                      <a:pt x="145" y="377"/>
                    </a:cubicBezTo>
                    <a:cubicBezTo>
                      <a:pt x="146" y="380"/>
                      <a:pt x="148" y="381"/>
                      <a:pt x="151" y="380"/>
                    </a:cubicBezTo>
                    <a:lnTo>
                      <a:pt x="267" y="327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7" name="Freeform 258"/>
              <p:cNvSpPr>
                <a:spLocks/>
              </p:cNvSpPr>
              <p:nvPr/>
            </p:nvSpPr>
            <p:spPr bwMode="auto">
              <a:xfrm>
                <a:off x="3046" y="2721"/>
                <a:ext cx="26" cy="27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8" name="Freeform 259"/>
              <p:cNvSpPr>
                <a:spLocks/>
              </p:cNvSpPr>
              <p:nvPr/>
            </p:nvSpPr>
            <p:spPr bwMode="auto">
              <a:xfrm>
                <a:off x="3039" y="276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9" name="Freeform 260"/>
              <p:cNvSpPr>
                <a:spLocks/>
              </p:cNvSpPr>
              <p:nvPr/>
            </p:nvSpPr>
            <p:spPr bwMode="auto">
              <a:xfrm>
                <a:off x="3020" y="2780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0" name="Freeform 261"/>
              <p:cNvSpPr>
                <a:spLocks/>
              </p:cNvSpPr>
              <p:nvPr/>
            </p:nvSpPr>
            <p:spPr bwMode="auto">
              <a:xfrm>
                <a:off x="2993" y="2779"/>
                <a:ext cx="26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1" name="Freeform 262"/>
              <p:cNvSpPr>
                <a:spLocks/>
              </p:cNvSpPr>
              <p:nvPr/>
            </p:nvSpPr>
            <p:spPr bwMode="auto">
              <a:xfrm>
                <a:off x="2956" y="2762"/>
                <a:ext cx="28" cy="26"/>
              </a:xfrm>
              <a:custGeom>
                <a:avLst/>
                <a:gdLst>
                  <a:gd name="T0" fmla="*/ 9 w 28"/>
                  <a:gd name="T1" fmla="*/ 26 h 26"/>
                  <a:gd name="T2" fmla="*/ 8 w 28"/>
                  <a:gd name="T3" fmla="*/ 25 h 26"/>
                  <a:gd name="T4" fmla="*/ 1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1 w 28"/>
                  <a:gd name="T11" fmla="*/ 0 h 26"/>
                  <a:gd name="T12" fmla="*/ 28 w 28"/>
                  <a:gd name="T13" fmla="*/ 16 h 26"/>
                  <a:gd name="T14" fmla="*/ 28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2" name="Freeform 263"/>
              <p:cNvSpPr>
                <a:spLocks/>
              </p:cNvSpPr>
              <p:nvPr/>
            </p:nvSpPr>
            <p:spPr bwMode="auto">
              <a:xfrm>
                <a:off x="2966" y="2783"/>
                <a:ext cx="28" cy="27"/>
              </a:xfrm>
              <a:custGeom>
                <a:avLst/>
                <a:gdLst>
                  <a:gd name="T0" fmla="*/ 9 w 28"/>
                  <a:gd name="T1" fmla="*/ 26 h 27"/>
                  <a:gd name="T2" fmla="*/ 7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0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6"/>
                    </a:moveTo>
                    <a:cubicBezTo>
                      <a:pt x="8" y="27"/>
                      <a:pt x="8" y="26"/>
                      <a:pt x="7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3" name="Freeform 264"/>
              <p:cNvSpPr>
                <a:spLocks/>
              </p:cNvSpPr>
              <p:nvPr/>
            </p:nvSpPr>
            <p:spPr bwMode="auto">
              <a:xfrm>
                <a:off x="2976" y="2805"/>
                <a:ext cx="29" cy="26"/>
              </a:xfrm>
              <a:custGeom>
                <a:avLst/>
                <a:gdLst>
                  <a:gd name="T0" fmla="*/ 9 w 28"/>
                  <a:gd name="T1" fmla="*/ 26 h 26"/>
                  <a:gd name="T2" fmla="*/ 7 w 28"/>
                  <a:gd name="T3" fmla="*/ 25 h 26"/>
                  <a:gd name="T4" fmla="*/ 0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0 w 28"/>
                  <a:gd name="T11" fmla="*/ 0 h 26"/>
                  <a:gd name="T12" fmla="*/ 28 w 28"/>
                  <a:gd name="T13" fmla="*/ 16 h 26"/>
                  <a:gd name="T14" fmla="*/ 27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4" name="Freeform 265"/>
              <p:cNvSpPr>
                <a:spLocks/>
              </p:cNvSpPr>
              <p:nvPr/>
            </p:nvSpPr>
            <p:spPr bwMode="auto">
              <a:xfrm>
                <a:off x="3060" y="2989"/>
                <a:ext cx="28" cy="27"/>
              </a:xfrm>
              <a:custGeom>
                <a:avLst/>
                <a:gdLst>
                  <a:gd name="T0" fmla="*/ 9 w 28"/>
                  <a:gd name="T1" fmla="*/ 27 h 27"/>
                  <a:gd name="T2" fmla="*/ 8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1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7"/>
                    </a:moveTo>
                    <a:cubicBezTo>
                      <a:pt x="8" y="27"/>
                      <a:pt x="8" y="27"/>
                      <a:pt x="8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1" y="1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5" name="Freeform 266"/>
              <p:cNvSpPr>
                <a:spLocks/>
              </p:cNvSpPr>
              <p:nvPr/>
            </p:nvSpPr>
            <p:spPr bwMode="auto">
              <a:xfrm>
                <a:off x="3070" y="3016"/>
                <a:ext cx="18" cy="22"/>
              </a:xfrm>
              <a:custGeom>
                <a:avLst/>
                <a:gdLst>
                  <a:gd name="T0" fmla="*/ 9 w 18"/>
                  <a:gd name="T1" fmla="*/ 21 h 22"/>
                  <a:gd name="T2" fmla="*/ 7 w 18"/>
                  <a:gd name="T3" fmla="*/ 21 h 22"/>
                  <a:gd name="T4" fmla="*/ 0 w 18"/>
                  <a:gd name="T5" fmla="*/ 5 h 22"/>
                  <a:gd name="T6" fmla="*/ 1 w 18"/>
                  <a:gd name="T7" fmla="*/ 4 h 22"/>
                  <a:gd name="T8" fmla="*/ 9 w 18"/>
                  <a:gd name="T9" fmla="*/ 0 h 22"/>
                  <a:gd name="T10" fmla="*/ 10 w 18"/>
                  <a:gd name="T11" fmla="*/ 0 h 22"/>
                  <a:gd name="T12" fmla="*/ 18 w 18"/>
                  <a:gd name="T13" fmla="*/ 16 h 22"/>
                  <a:gd name="T14" fmla="*/ 17 w 18"/>
                  <a:gd name="T15" fmla="*/ 18 h 22"/>
                  <a:gd name="T16" fmla="*/ 9 w 18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2">
                    <a:moveTo>
                      <a:pt x="9" y="21"/>
                    </a:moveTo>
                    <a:cubicBezTo>
                      <a:pt x="8" y="22"/>
                      <a:pt x="8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7" y="18"/>
                    </a:cubicBez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6" name="Freeform 267"/>
              <p:cNvSpPr>
                <a:spLocks/>
              </p:cNvSpPr>
              <p:nvPr/>
            </p:nvSpPr>
            <p:spPr bwMode="auto">
              <a:xfrm>
                <a:off x="3090" y="3059"/>
                <a:ext cx="17" cy="22"/>
              </a:xfrm>
              <a:custGeom>
                <a:avLst/>
                <a:gdLst>
                  <a:gd name="T0" fmla="*/ 8 w 17"/>
                  <a:gd name="T1" fmla="*/ 21 h 22"/>
                  <a:gd name="T2" fmla="*/ 7 w 17"/>
                  <a:gd name="T3" fmla="*/ 21 h 22"/>
                  <a:gd name="T4" fmla="*/ 0 w 17"/>
                  <a:gd name="T5" fmla="*/ 5 h 22"/>
                  <a:gd name="T6" fmla="*/ 0 w 17"/>
                  <a:gd name="T7" fmla="*/ 4 h 22"/>
                  <a:gd name="T8" fmla="*/ 9 w 17"/>
                  <a:gd name="T9" fmla="*/ 0 h 22"/>
                  <a:gd name="T10" fmla="*/ 10 w 17"/>
                  <a:gd name="T11" fmla="*/ 1 h 22"/>
                  <a:gd name="T12" fmla="*/ 17 w 17"/>
                  <a:gd name="T13" fmla="*/ 16 h 22"/>
                  <a:gd name="T14" fmla="*/ 17 w 17"/>
                  <a:gd name="T15" fmla="*/ 18 h 22"/>
                  <a:gd name="T16" fmla="*/ 8 w 1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8" y="21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7"/>
                      <a:pt x="17" y="18"/>
                      <a:pt x="17" y="18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7" name="Freeform 268"/>
              <p:cNvSpPr>
                <a:spLocks/>
              </p:cNvSpPr>
              <p:nvPr/>
            </p:nvSpPr>
            <p:spPr bwMode="auto">
              <a:xfrm>
                <a:off x="2986" y="2826"/>
                <a:ext cx="31" cy="32"/>
              </a:xfrm>
              <a:custGeom>
                <a:avLst/>
                <a:gdLst>
                  <a:gd name="T0" fmla="*/ 11 w 30"/>
                  <a:gd name="T1" fmla="*/ 32 h 32"/>
                  <a:gd name="T2" fmla="*/ 9 w 30"/>
                  <a:gd name="T3" fmla="*/ 31 h 32"/>
                  <a:gd name="T4" fmla="*/ 0 w 30"/>
                  <a:gd name="T5" fmla="*/ 10 h 32"/>
                  <a:gd name="T6" fmla="*/ 0 w 30"/>
                  <a:gd name="T7" fmla="*/ 9 h 32"/>
                  <a:gd name="T8" fmla="*/ 19 w 30"/>
                  <a:gd name="T9" fmla="*/ 0 h 32"/>
                  <a:gd name="T10" fmla="*/ 20 w 30"/>
                  <a:gd name="T11" fmla="*/ 1 h 32"/>
                  <a:gd name="T12" fmla="*/ 30 w 30"/>
                  <a:gd name="T13" fmla="*/ 22 h 32"/>
                  <a:gd name="T14" fmla="*/ 29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0" y="32"/>
                      <a:pt x="10" y="32"/>
                      <a:pt x="9" y="3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3"/>
                      <a:pt x="29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8" name="Freeform 269"/>
              <p:cNvSpPr>
                <a:spLocks/>
              </p:cNvSpPr>
              <p:nvPr/>
            </p:nvSpPr>
            <p:spPr bwMode="auto">
              <a:xfrm>
                <a:off x="3048" y="2962"/>
                <a:ext cx="30" cy="32"/>
              </a:xfrm>
              <a:custGeom>
                <a:avLst/>
                <a:gdLst>
                  <a:gd name="T0" fmla="*/ 11 w 30"/>
                  <a:gd name="T1" fmla="*/ 32 h 32"/>
                  <a:gd name="T2" fmla="*/ 10 w 30"/>
                  <a:gd name="T3" fmla="*/ 32 h 32"/>
                  <a:gd name="T4" fmla="*/ 0 w 30"/>
                  <a:gd name="T5" fmla="*/ 10 h 32"/>
                  <a:gd name="T6" fmla="*/ 1 w 30"/>
                  <a:gd name="T7" fmla="*/ 9 h 32"/>
                  <a:gd name="T8" fmla="*/ 19 w 30"/>
                  <a:gd name="T9" fmla="*/ 0 h 32"/>
                  <a:gd name="T10" fmla="*/ 21 w 30"/>
                  <a:gd name="T11" fmla="*/ 1 h 32"/>
                  <a:gd name="T12" fmla="*/ 30 w 30"/>
                  <a:gd name="T13" fmla="*/ 22 h 32"/>
                  <a:gd name="T14" fmla="*/ 30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1" y="32"/>
                      <a:pt x="10" y="32"/>
                      <a:pt x="10" y="3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4"/>
                      <a:pt x="30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9" name="Freeform 270"/>
              <p:cNvSpPr>
                <a:spLocks/>
              </p:cNvSpPr>
              <p:nvPr/>
            </p:nvSpPr>
            <p:spPr bwMode="auto">
              <a:xfrm>
                <a:off x="2998" y="2853"/>
                <a:ext cx="68" cy="114"/>
              </a:xfrm>
              <a:custGeom>
                <a:avLst/>
                <a:gdLst>
                  <a:gd name="T0" fmla="*/ 48 w 67"/>
                  <a:gd name="T1" fmla="*/ 113 h 113"/>
                  <a:gd name="T2" fmla="*/ 46 w 67"/>
                  <a:gd name="T3" fmla="*/ 112 h 113"/>
                  <a:gd name="T4" fmla="*/ 0 w 67"/>
                  <a:gd name="T5" fmla="*/ 10 h 113"/>
                  <a:gd name="T6" fmla="*/ 1 w 67"/>
                  <a:gd name="T7" fmla="*/ 9 h 113"/>
                  <a:gd name="T8" fmla="*/ 19 w 67"/>
                  <a:gd name="T9" fmla="*/ 1 h 113"/>
                  <a:gd name="T10" fmla="*/ 21 w 67"/>
                  <a:gd name="T11" fmla="*/ 1 h 113"/>
                  <a:gd name="T12" fmla="*/ 67 w 67"/>
                  <a:gd name="T13" fmla="*/ 103 h 113"/>
                  <a:gd name="T14" fmla="*/ 66 w 67"/>
                  <a:gd name="T15" fmla="*/ 105 h 113"/>
                  <a:gd name="T16" fmla="*/ 48 w 67"/>
                  <a:gd name="T1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13">
                    <a:moveTo>
                      <a:pt x="48" y="113"/>
                    </a:moveTo>
                    <a:cubicBezTo>
                      <a:pt x="47" y="113"/>
                      <a:pt x="47" y="113"/>
                      <a:pt x="46" y="11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4"/>
                      <a:pt x="67" y="104"/>
                      <a:pt x="66" y="105"/>
                    </a:cubicBezTo>
                    <a:lnTo>
                      <a:pt x="48" y="1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0" name="Freeform 271"/>
              <p:cNvSpPr>
                <a:spLocks/>
              </p:cNvSpPr>
              <p:nvPr/>
            </p:nvSpPr>
            <p:spPr bwMode="auto">
              <a:xfrm>
                <a:off x="3004" y="2800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1" name="Freeform 272"/>
              <p:cNvSpPr>
                <a:spLocks/>
              </p:cNvSpPr>
              <p:nvPr/>
            </p:nvSpPr>
            <p:spPr bwMode="auto">
              <a:xfrm>
                <a:off x="3013" y="2822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2" name="Freeform 273"/>
              <p:cNvSpPr>
                <a:spLocks/>
              </p:cNvSpPr>
              <p:nvPr/>
            </p:nvSpPr>
            <p:spPr bwMode="auto">
              <a:xfrm>
                <a:off x="3023" y="284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7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7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3" name="Freeform 274"/>
              <p:cNvSpPr>
                <a:spLocks/>
              </p:cNvSpPr>
              <p:nvPr/>
            </p:nvSpPr>
            <p:spPr bwMode="auto">
              <a:xfrm>
                <a:off x="3033" y="2865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4" name="Freeform 275"/>
              <p:cNvSpPr>
                <a:spLocks/>
              </p:cNvSpPr>
              <p:nvPr/>
            </p:nvSpPr>
            <p:spPr bwMode="auto">
              <a:xfrm>
                <a:off x="3043" y="28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5" name="Freeform 276"/>
              <p:cNvSpPr>
                <a:spLocks/>
              </p:cNvSpPr>
              <p:nvPr/>
            </p:nvSpPr>
            <p:spPr bwMode="auto">
              <a:xfrm>
                <a:off x="3053" y="2908"/>
                <a:ext cx="25" cy="27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6" name="Freeform 277"/>
              <p:cNvSpPr>
                <a:spLocks/>
              </p:cNvSpPr>
              <p:nvPr/>
            </p:nvSpPr>
            <p:spPr bwMode="auto">
              <a:xfrm>
                <a:off x="3062" y="2930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7" name="Freeform 278"/>
              <p:cNvSpPr>
                <a:spLocks/>
              </p:cNvSpPr>
              <p:nvPr/>
            </p:nvSpPr>
            <p:spPr bwMode="auto">
              <a:xfrm>
                <a:off x="3072" y="2952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8" name="Freeform 279"/>
              <p:cNvSpPr>
                <a:spLocks/>
              </p:cNvSpPr>
              <p:nvPr/>
            </p:nvSpPr>
            <p:spPr bwMode="auto">
              <a:xfrm>
                <a:off x="3082" y="2974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9" name="Freeform 280"/>
              <p:cNvSpPr>
                <a:spLocks/>
              </p:cNvSpPr>
              <p:nvPr/>
            </p:nvSpPr>
            <p:spPr bwMode="auto">
              <a:xfrm>
                <a:off x="3092" y="299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0" name="Freeform 281"/>
              <p:cNvSpPr>
                <a:spLocks/>
              </p:cNvSpPr>
              <p:nvPr/>
            </p:nvSpPr>
            <p:spPr bwMode="auto">
              <a:xfrm>
                <a:off x="3102" y="3017"/>
                <a:ext cx="37" cy="53"/>
              </a:xfrm>
              <a:custGeom>
                <a:avLst/>
                <a:gdLst>
                  <a:gd name="T0" fmla="*/ 21 w 37"/>
                  <a:gd name="T1" fmla="*/ 52 h 53"/>
                  <a:gd name="T2" fmla="*/ 19 w 37"/>
                  <a:gd name="T3" fmla="*/ 52 h 53"/>
                  <a:gd name="T4" fmla="*/ 0 w 37"/>
                  <a:gd name="T5" fmla="*/ 9 h 53"/>
                  <a:gd name="T6" fmla="*/ 0 w 37"/>
                  <a:gd name="T7" fmla="*/ 8 h 53"/>
                  <a:gd name="T8" fmla="*/ 16 w 37"/>
                  <a:gd name="T9" fmla="*/ 0 h 53"/>
                  <a:gd name="T10" fmla="*/ 17 w 37"/>
                  <a:gd name="T11" fmla="*/ 1 h 53"/>
                  <a:gd name="T12" fmla="*/ 37 w 37"/>
                  <a:gd name="T13" fmla="*/ 44 h 53"/>
                  <a:gd name="T14" fmla="*/ 36 w 37"/>
                  <a:gd name="T15" fmla="*/ 45 h 53"/>
                  <a:gd name="T16" fmla="*/ 21 w 37"/>
                  <a:gd name="T17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53">
                    <a:moveTo>
                      <a:pt x="21" y="52"/>
                    </a:moveTo>
                    <a:cubicBezTo>
                      <a:pt x="20" y="53"/>
                      <a:pt x="19" y="52"/>
                      <a:pt x="19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5"/>
                      <a:pt x="36" y="45"/>
                    </a:cubicBezTo>
                    <a:lnTo>
                      <a:pt x="21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1" name="Freeform 282"/>
              <p:cNvSpPr>
                <a:spLocks/>
              </p:cNvSpPr>
              <p:nvPr/>
            </p:nvSpPr>
            <p:spPr bwMode="auto">
              <a:xfrm>
                <a:off x="3030" y="280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2" name="Freeform 283"/>
              <p:cNvSpPr>
                <a:spLocks/>
              </p:cNvSpPr>
              <p:nvPr/>
            </p:nvSpPr>
            <p:spPr bwMode="auto">
              <a:xfrm>
                <a:off x="3040" y="282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3" name="Freeform 284"/>
              <p:cNvSpPr>
                <a:spLocks/>
              </p:cNvSpPr>
              <p:nvPr/>
            </p:nvSpPr>
            <p:spPr bwMode="auto">
              <a:xfrm>
                <a:off x="3050" y="2844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4" name="Freeform 285"/>
              <p:cNvSpPr>
                <a:spLocks/>
              </p:cNvSpPr>
              <p:nvPr/>
            </p:nvSpPr>
            <p:spPr bwMode="auto">
              <a:xfrm>
                <a:off x="3059" y="2866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5" name="Freeform 286"/>
              <p:cNvSpPr>
                <a:spLocks/>
              </p:cNvSpPr>
              <p:nvPr/>
            </p:nvSpPr>
            <p:spPr bwMode="auto">
              <a:xfrm>
                <a:off x="3069" y="2887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6" name="Freeform 287"/>
              <p:cNvSpPr>
                <a:spLocks/>
              </p:cNvSpPr>
              <p:nvPr/>
            </p:nvSpPr>
            <p:spPr bwMode="auto">
              <a:xfrm>
                <a:off x="3079" y="2909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7" name="Freeform 288"/>
              <p:cNvSpPr>
                <a:spLocks/>
              </p:cNvSpPr>
              <p:nvPr/>
            </p:nvSpPr>
            <p:spPr bwMode="auto">
              <a:xfrm>
                <a:off x="3089" y="2931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8" name="Freeform 289"/>
              <p:cNvSpPr>
                <a:spLocks/>
              </p:cNvSpPr>
              <p:nvPr/>
            </p:nvSpPr>
            <p:spPr bwMode="auto">
              <a:xfrm>
                <a:off x="3099" y="2953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0 h 26"/>
                  <a:gd name="T10" fmla="*/ 17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9" name="Freeform 290"/>
              <p:cNvSpPr>
                <a:spLocks/>
              </p:cNvSpPr>
              <p:nvPr/>
            </p:nvSpPr>
            <p:spPr bwMode="auto">
              <a:xfrm>
                <a:off x="3108" y="297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0" name="Freeform 291"/>
              <p:cNvSpPr>
                <a:spLocks/>
              </p:cNvSpPr>
              <p:nvPr/>
            </p:nvSpPr>
            <p:spPr bwMode="auto">
              <a:xfrm>
                <a:off x="3118" y="2996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1" name="Freeform 292"/>
              <p:cNvSpPr>
                <a:spLocks/>
              </p:cNvSpPr>
              <p:nvPr/>
            </p:nvSpPr>
            <p:spPr bwMode="auto">
              <a:xfrm>
                <a:off x="3128" y="301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2" name="Freeform 293"/>
              <p:cNvSpPr>
                <a:spLocks/>
              </p:cNvSpPr>
              <p:nvPr/>
            </p:nvSpPr>
            <p:spPr bwMode="auto">
              <a:xfrm>
                <a:off x="3049" y="2786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3" name="Freeform 294"/>
              <p:cNvSpPr>
                <a:spLocks/>
              </p:cNvSpPr>
              <p:nvPr/>
            </p:nvSpPr>
            <p:spPr bwMode="auto">
              <a:xfrm>
                <a:off x="3059" y="280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4" name="Freeform 295"/>
              <p:cNvSpPr>
                <a:spLocks/>
              </p:cNvSpPr>
              <p:nvPr/>
            </p:nvSpPr>
            <p:spPr bwMode="auto">
              <a:xfrm>
                <a:off x="3069" y="2829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5" name="Freeform 296"/>
              <p:cNvSpPr>
                <a:spLocks/>
              </p:cNvSpPr>
              <p:nvPr/>
            </p:nvSpPr>
            <p:spPr bwMode="auto">
              <a:xfrm>
                <a:off x="3079" y="2851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6" name="Freeform 297"/>
              <p:cNvSpPr>
                <a:spLocks/>
              </p:cNvSpPr>
              <p:nvPr/>
            </p:nvSpPr>
            <p:spPr bwMode="auto">
              <a:xfrm>
                <a:off x="3088" y="2873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7" name="Freeform 298"/>
              <p:cNvSpPr>
                <a:spLocks/>
              </p:cNvSpPr>
              <p:nvPr/>
            </p:nvSpPr>
            <p:spPr bwMode="auto">
              <a:xfrm>
                <a:off x="3098" y="289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5 h 25"/>
                  <a:gd name="T4" fmla="*/ 0 w 26"/>
                  <a:gd name="T5" fmla="*/ 9 h 25"/>
                  <a:gd name="T6" fmla="*/ 1 w 26"/>
                  <a:gd name="T7" fmla="*/ 8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7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8" name="Freeform 299"/>
              <p:cNvSpPr>
                <a:spLocks/>
              </p:cNvSpPr>
              <p:nvPr/>
            </p:nvSpPr>
            <p:spPr bwMode="auto">
              <a:xfrm>
                <a:off x="3108" y="2916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9" name="Freeform 300"/>
              <p:cNvSpPr>
                <a:spLocks/>
              </p:cNvSpPr>
              <p:nvPr/>
            </p:nvSpPr>
            <p:spPr bwMode="auto">
              <a:xfrm>
                <a:off x="3118" y="2938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0" name="Freeform 301"/>
              <p:cNvSpPr>
                <a:spLocks/>
              </p:cNvSpPr>
              <p:nvPr/>
            </p:nvSpPr>
            <p:spPr bwMode="auto">
              <a:xfrm>
                <a:off x="3128" y="2960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1" name="Freeform 302"/>
              <p:cNvSpPr>
                <a:spLocks/>
              </p:cNvSpPr>
              <p:nvPr/>
            </p:nvSpPr>
            <p:spPr bwMode="auto">
              <a:xfrm>
                <a:off x="3137" y="2981"/>
                <a:ext cx="26" cy="26"/>
              </a:xfrm>
              <a:custGeom>
                <a:avLst/>
                <a:gdLst>
                  <a:gd name="T0" fmla="*/ 9 w 26"/>
                  <a:gd name="T1" fmla="*/ 26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2" name="Freeform 303"/>
              <p:cNvSpPr>
                <a:spLocks/>
              </p:cNvSpPr>
              <p:nvPr/>
            </p:nvSpPr>
            <p:spPr bwMode="auto">
              <a:xfrm>
                <a:off x="3147" y="300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8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3" name="Freeform 304"/>
              <p:cNvSpPr>
                <a:spLocks/>
              </p:cNvSpPr>
              <p:nvPr/>
            </p:nvSpPr>
            <p:spPr bwMode="auto">
              <a:xfrm>
                <a:off x="3025" y="2731"/>
                <a:ext cx="30" cy="37"/>
              </a:xfrm>
              <a:custGeom>
                <a:avLst/>
                <a:gdLst>
                  <a:gd name="T0" fmla="*/ 14 w 30"/>
                  <a:gd name="T1" fmla="*/ 36 h 36"/>
                  <a:gd name="T2" fmla="*/ 12 w 30"/>
                  <a:gd name="T3" fmla="*/ 36 h 36"/>
                  <a:gd name="T4" fmla="*/ 0 w 30"/>
                  <a:gd name="T5" fmla="*/ 9 h 36"/>
                  <a:gd name="T6" fmla="*/ 1 w 30"/>
                  <a:gd name="T7" fmla="*/ 8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8 h 36"/>
                  <a:gd name="T14" fmla="*/ 29 w 30"/>
                  <a:gd name="T15" fmla="*/ 29 h 36"/>
                  <a:gd name="T16" fmla="*/ 14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4" y="36"/>
                    </a:moveTo>
                    <a:cubicBezTo>
                      <a:pt x="13" y="36"/>
                      <a:pt x="12" y="36"/>
                      <a:pt x="12" y="3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4" name="Freeform 305"/>
              <p:cNvSpPr>
                <a:spLocks/>
              </p:cNvSpPr>
              <p:nvPr/>
            </p:nvSpPr>
            <p:spPr bwMode="auto">
              <a:xfrm>
                <a:off x="3174" y="3004"/>
                <a:ext cx="31" cy="36"/>
              </a:xfrm>
              <a:custGeom>
                <a:avLst/>
                <a:gdLst>
                  <a:gd name="T0" fmla="*/ 13 w 30"/>
                  <a:gd name="T1" fmla="*/ 36 h 36"/>
                  <a:gd name="T2" fmla="*/ 12 w 30"/>
                  <a:gd name="T3" fmla="*/ 35 h 36"/>
                  <a:gd name="T4" fmla="*/ 0 w 30"/>
                  <a:gd name="T5" fmla="*/ 9 h 36"/>
                  <a:gd name="T6" fmla="*/ 0 w 30"/>
                  <a:gd name="T7" fmla="*/ 7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7 h 36"/>
                  <a:gd name="T14" fmla="*/ 29 w 30"/>
                  <a:gd name="T15" fmla="*/ 29 h 36"/>
                  <a:gd name="T16" fmla="*/ 13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3" y="36"/>
                    </a:moveTo>
                    <a:cubicBezTo>
                      <a:pt x="13" y="36"/>
                      <a:pt x="12" y="36"/>
                      <a:pt x="12" y="3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5" name="Freeform 306"/>
              <p:cNvSpPr>
                <a:spLocks/>
              </p:cNvSpPr>
              <p:nvPr/>
            </p:nvSpPr>
            <p:spPr bwMode="auto">
              <a:xfrm>
                <a:off x="3003" y="2741"/>
                <a:ext cx="33" cy="42"/>
              </a:xfrm>
              <a:custGeom>
                <a:avLst/>
                <a:gdLst>
                  <a:gd name="T0" fmla="*/ 16 w 33"/>
                  <a:gd name="T1" fmla="*/ 41 h 41"/>
                  <a:gd name="T2" fmla="*/ 15 w 33"/>
                  <a:gd name="T3" fmla="*/ 40 h 41"/>
                  <a:gd name="T4" fmla="*/ 0 w 33"/>
                  <a:gd name="T5" fmla="*/ 9 h 41"/>
                  <a:gd name="T6" fmla="*/ 1 w 33"/>
                  <a:gd name="T7" fmla="*/ 7 h 41"/>
                  <a:gd name="T8" fmla="*/ 17 w 33"/>
                  <a:gd name="T9" fmla="*/ 0 h 41"/>
                  <a:gd name="T10" fmla="*/ 18 w 33"/>
                  <a:gd name="T11" fmla="*/ 1 h 41"/>
                  <a:gd name="T12" fmla="*/ 33 w 33"/>
                  <a:gd name="T13" fmla="*/ 32 h 41"/>
                  <a:gd name="T14" fmla="*/ 32 w 33"/>
                  <a:gd name="T15" fmla="*/ 34 h 41"/>
                  <a:gd name="T16" fmla="*/ 16 w 3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41"/>
                    </a:moveTo>
                    <a:cubicBezTo>
                      <a:pt x="16" y="41"/>
                      <a:pt x="15" y="41"/>
                      <a:pt x="15" y="4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3"/>
                      <a:pt x="33" y="34"/>
                      <a:pt x="32" y="34"/>
                    </a:cubicBez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6" name="Freeform 307"/>
              <p:cNvSpPr>
                <a:spLocks/>
              </p:cNvSpPr>
              <p:nvPr/>
            </p:nvSpPr>
            <p:spPr bwMode="auto">
              <a:xfrm>
                <a:off x="2981" y="2752"/>
                <a:ext cx="28" cy="31"/>
              </a:xfrm>
              <a:custGeom>
                <a:avLst/>
                <a:gdLst>
                  <a:gd name="T0" fmla="*/ 11 w 27"/>
                  <a:gd name="T1" fmla="*/ 30 h 31"/>
                  <a:gd name="T2" fmla="*/ 9 w 27"/>
                  <a:gd name="T3" fmla="*/ 30 h 31"/>
                  <a:gd name="T4" fmla="*/ 0 w 27"/>
                  <a:gd name="T5" fmla="*/ 9 h 31"/>
                  <a:gd name="T6" fmla="*/ 0 w 27"/>
                  <a:gd name="T7" fmla="*/ 7 h 31"/>
                  <a:gd name="T8" fmla="*/ 16 w 27"/>
                  <a:gd name="T9" fmla="*/ 0 h 31"/>
                  <a:gd name="T10" fmla="*/ 18 w 27"/>
                  <a:gd name="T11" fmla="*/ 1 h 31"/>
                  <a:gd name="T12" fmla="*/ 27 w 27"/>
                  <a:gd name="T13" fmla="*/ 22 h 31"/>
                  <a:gd name="T14" fmla="*/ 27 w 27"/>
                  <a:gd name="T15" fmla="*/ 23 h 31"/>
                  <a:gd name="T16" fmla="*/ 11 w 27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1">
                    <a:moveTo>
                      <a:pt x="11" y="30"/>
                    </a:moveTo>
                    <a:cubicBezTo>
                      <a:pt x="10" y="31"/>
                      <a:pt x="10" y="30"/>
                      <a:pt x="9" y="3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3"/>
                      <a:pt x="27" y="23"/>
                    </a:cubicBez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7" name="Freeform 308"/>
              <p:cNvSpPr>
                <a:spLocks/>
              </p:cNvSpPr>
              <p:nvPr/>
            </p:nvSpPr>
            <p:spPr bwMode="auto">
              <a:xfrm>
                <a:off x="3056" y="2743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8" name="Freeform 309"/>
              <p:cNvSpPr>
                <a:spLocks/>
              </p:cNvSpPr>
              <p:nvPr/>
            </p:nvSpPr>
            <p:spPr bwMode="auto">
              <a:xfrm>
                <a:off x="3066" y="276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9" name="Freeform 310"/>
              <p:cNvSpPr>
                <a:spLocks/>
              </p:cNvSpPr>
              <p:nvPr/>
            </p:nvSpPr>
            <p:spPr bwMode="auto">
              <a:xfrm>
                <a:off x="3076" y="27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0" name="Freeform 311"/>
              <p:cNvSpPr>
                <a:spLocks/>
              </p:cNvSpPr>
              <p:nvPr/>
            </p:nvSpPr>
            <p:spPr bwMode="auto">
              <a:xfrm>
                <a:off x="3085" y="2809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1" name="Freeform 312"/>
              <p:cNvSpPr>
                <a:spLocks/>
              </p:cNvSpPr>
              <p:nvPr/>
            </p:nvSpPr>
            <p:spPr bwMode="auto">
              <a:xfrm>
                <a:off x="3095" y="2830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2" name="Freeform 313"/>
              <p:cNvSpPr>
                <a:spLocks/>
              </p:cNvSpPr>
              <p:nvPr/>
            </p:nvSpPr>
            <p:spPr bwMode="auto">
              <a:xfrm>
                <a:off x="3105" y="2852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3" name="Freeform 314"/>
              <p:cNvSpPr>
                <a:spLocks/>
              </p:cNvSpPr>
              <p:nvPr/>
            </p:nvSpPr>
            <p:spPr bwMode="auto">
              <a:xfrm>
                <a:off x="3115" y="2873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4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4" name="Freeform 315"/>
              <p:cNvSpPr>
                <a:spLocks/>
              </p:cNvSpPr>
              <p:nvPr/>
            </p:nvSpPr>
            <p:spPr bwMode="auto">
              <a:xfrm>
                <a:off x="3125" y="2895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5" name="Freeform 316"/>
              <p:cNvSpPr>
                <a:spLocks/>
              </p:cNvSpPr>
              <p:nvPr/>
            </p:nvSpPr>
            <p:spPr bwMode="auto">
              <a:xfrm>
                <a:off x="3134" y="2917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6" name="Freeform 317"/>
              <p:cNvSpPr>
                <a:spLocks/>
              </p:cNvSpPr>
              <p:nvPr/>
            </p:nvSpPr>
            <p:spPr bwMode="auto">
              <a:xfrm>
                <a:off x="3144" y="2939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0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8" y="26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7" name="Freeform 318"/>
              <p:cNvSpPr>
                <a:spLocks/>
              </p:cNvSpPr>
              <p:nvPr/>
            </p:nvSpPr>
            <p:spPr bwMode="auto">
              <a:xfrm>
                <a:off x="3154" y="296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8" name="Freeform 319"/>
              <p:cNvSpPr>
                <a:spLocks/>
              </p:cNvSpPr>
              <p:nvPr/>
            </p:nvSpPr>
            <p:spPr bwMode="auto">
              <a:xfrm>
                <a:off x="3164" y="2982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9" name="Freeform 320"/>
              <p:cNvSpPr>
                <a:spLocks/>
              </p:cNvSpPr>
              <p:nvPr/>
            </p:nvSpPr>
            <p:spPr bwMode="auto">
              <a:xfrm>
                <a:off x="3080" y="3037"/>
                <a:ext cx="17" cy="22"/>
              </a:xfrm>
              <a:custGeom>
                <a:avLst/>
                <a:gdLst>
                  <a:gd name="T0" fmla="*/ 9 w 17"/>
                  <a:gd name="T1" fmla="*/ 0 h 22"/>
                  <a:gd name="T2" fmla="*/ 1 w 17"/>
                  <a:gd name="T3" fmla="*/ 4 h 22"/>
                  <a:gd name="T4" fmla="*/ 0 w 17"/>
                  <a:gd name="T5" fmla="*/ 5 h 22"/>
                  <a:gd name="T6" fmla="*/ 0 w 17"/>
                  <a:gd name="T7" fmla="*/ 6 h 22"/>
                  <a:gd name="T8" fmla="*/ 7 w 17"/>
                  <a:gd name="T9" fmla="*/ 21 h 22"/>
                  <a:gd name="T10" fmla="*/ 8 w 17"/>
                  <a:gd name="T11" fmla="*/ 22 h 22"/>
                  <a:gd name="T12" fmla="*/ 9 w 17"/>
                  <a:gd name="T13" fmla="*/ 22 h 22"/>
                  <a:gd name="T14" fmla="*/ 17 w 17"/>
                  <a:gd name="T15" fmla="*/ 18 h 22"/>
                  <a:gd name="T16" fmla="*/ 9 w 17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9" y="0"/>
                    </a:move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7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0" name="Freeform 321"/>
              <p:cNvSpPr>
                <a:spLocks/>
              </p:cNvSpPr>
              <p:nvPr/>
            </p:nvSpPr>
            <p:spPr bwMode="auto">
              <a:xfrm>
                <a:off x="3090" y="3033"/>
                <a:ext cx="18" cy="21"/>
              </a:xfrm>
              <a:custGeom>
                <a:avLst/>
                <a:gdLst>
                  <a:gd name="T0" fmla="*/ 8 w 18"/>
                  <a:gd name="T1" fmla="*/ 21 h 21"/>
                  <a:gd name="T2" fmla="*/ 17 w 18"/>
                  <a:gd name="T3" fmla="*/ 18 h 21"/>
                  <a:gd name="T4" fmla="*/ 18 w 18"/>
                  <a:gd name="T5" fmla="*/ 17 h 21"/>
                  <a:gd name="T6" fmla="*/ 18 w 18"/>
                  <a:gd name="T7" fmla="*/ 16 h 21"/>
                  <a:gd name="T8" fmla="*/ 10 w 18"/>
                  <a:gd name="T9" fmla="*/ 0 h 21"/>
                  <a:gd name="T10" fmla="*/ 10 w 18"/>
                  <a:gd name="T11" fmla="*/ 0 h 21"/>
                  <a:gd name="T12" fmla="*/ 9 w 18"/>
                  <a:gd name="T13" fmla="*/ 0 h 21"/>
                  <a:gd name="T14" fmla="*/ 0 w 18"/>
                  <a:gd name="T15" fmla="*/ 4 h 21"/>
                  <a:gd name="T16" fmla="*/ 8 w 18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1">
                    <a:moveTo>
                      <a:pt x="8" y="21"/>
                    </a:moveTo>
                    <a:lnTo>
                      <a:pt x="17" y="18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1" name="Freeform 322"/>
              <p:cNvSpPr>
                <a:spLocks/>
              </p:cNvSpPr>
              <p:nvPr/>
            </p:nvSpPr>
            <p:spPr bwMode="auto">
              <a:xfrm>
                <a:off x="3138" y="3025"/>
                <a:ext cx="44" cy="35"/>
              </a:xfrm>
              <a:custGeom>
                <a:avLst/>
                <a:gdLst>
                  <a:gd name="T0" fmla="*/ 37 w 44"/>
                  <a:gd name="T1" fmla="*/ 0 h 35"/>
                  <a:gd name="T2" fmla="*/ 36 w 44"/>
                  <a:gd name="T3" fmla="*/ 0 h 35"/>
                  <a:gd name="T4" fmla="*/ 35 w 44"/>
                  <a:gd name="T5" fmla="*/ 0 h 35"/>
                  <a:gd name="T6" fmla="*/ 20 w 44"/>
                  <a:gd name="T7" fmla="*/ 7 h 35"/>
                  <a:gd name="T8" fmla="*/ 19 w 44"/>
                  <a:gd name="T9" fmla="*/ 8 h 35"/>
                  <a:gd name="T10" fmla="*/ 19 w 44"/>
                  <a:gd name="T11" fmla="*/ 8 h 35"/>
                  <a:gd name="T12" fmla="*/ 21 w 44"/>
                  <a:gd name="T13" fmla="*/ 13 h 35"/>
                  <a:gd name="T14" fmla="*/ 0 w 44"/>
                  <a:gd name="T15" fmla="*/ 22 h 35"/>
                  <a:gd name="T16" fmla="*/ 0 w 44"/>
                  <a:gd name="T17" fmla="*/ 23 h 35"/>
                  <a:gd name="T18" fmla="*/ 0 w 44"/>
                  <a:gd name="T19" fmla="*/ 23 h 35"/>
                  <a:gd name="T20" fmla="*/ 5 w 44"/>
                  <a:gd name="T21" fmla="*/ 34 h 35"/>
                  <a:gd name="T22" fmla="*/ 5 w 44"/>
                  <a:gd name="T23" fmla="*/ 35 h 35"/>
                  <a:gd name="T24" fmla="*/ 6 w 44"/>
                  <a:gd name="T25" fmla="*/ 34 h 35"/>
                  <a:gd name="T26" fmla="*/ 43 w 44"/>
                  <a:gd name="T27" fmla="*/ 18 h 35"/>
                  <a:gd name="T28" fmla="*/ 44 w 44"/>
                  <a:gd name="T29" fmla="*/ 17 h 35"/>
                  <a:gd name="T30" fmla="*/ 44 w 44"/>
                  <a:gd name="T31" fmla="*/ 16 h 35"/>
                  <a:gd name="T32" fmla="*/ 37 w 44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5">
                    <a:moveTo>
                      <a:pt x="37" y="0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20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13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2" name="Freeform 323"/>
              <p:cNvSpPr>
                <a:spLocks/>
              </p:cNvSpPr>
              <p:nvPr/>
            </p:nvSpPr>
            <p:spPr bwMode="auto">
              <a:xfrm>
                <a:off x="4379" y="2398"/>
                <a:ext cx="28" cy="20"/>
              </a:xfrm>
              <a:custGeom>
                <a:avLst/>
                <a:gdLst>
                  <a:gd name="T0" fmla="*/ 27 w 28"/>
                  <a:gd name="T1" fmla="*/ 16 h 20"/>
                  <a:gd name="T2" fmla="*/ 24 w 28"/>
                  <a:gd name="T3" fmla="*/ 20 h 20"/>
                  <a:gd name="T4" fmla="*/ 19 w 28"/>
                  <a:gd name="T5" fmla="*/ 20 h 20"/>
                  <a:gd name="T6" fmla="*/ 0 w 28"/>
                  <a:gd name="T7" fmla="*/ 12 h 20"/>
                  <a:gd name="T8" fmla="*/ 5 w 28"/>
                  <a:gd name="T9" fmla="*/ 0 h 20"/>
                  <a:gd name="T10" fmla="*/ 24 w 28"/>
                  <a:gd name="T11" fmla="*/ 7 h 20"/>
                  <a:gd name="T12" fmla="*/ 27 w 28"/>
                  <a:gd name="T13" fmla="*/ 11 h 20"/>
                  <a:gd name="T14" fmla="*/ 27 w 28"/>
                  <a:gd name="T1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0">
                    <a:moveTo>
                      <a:pt x="27" y="16"/>
                    </a:moveTo>
                    <a:cubicBezTo>
                      <a:pt x="27" y="17"/>
                      <a:pt x="26" y="19"/>
                      <a:pt x="24" y="20"/>
                    </a:cubicBezTo>
                    <a:cubicBezTo>
                      <a:pt x="22" y="20"/>
                      <a:pt x="20" y="20"/>
                      <a:pt x="19" y="2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8"/>
                      <a:pt x="27" y="9"/>
                      <a:pt x="27" y="11"/>
                    </a:cubicBezTo>
                    <a:cubicBezTo>
                      <a:pt x="28" y="12"/>
                      <a:pt x="28" y="14"/>
                      <a:pt x="2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3" name="Freeform 324"/>
              <p:cNvSpPr>
                <a:spLocks/>
              </p:cNvSpPr>
              <p:nvPr/>
            </p:nvSpPr>
            <p:spPr bwMode="auto">
              <a:xfrm>
                <a:off x="4379" y="2398"/>
                <a:ext cx="12" cy="15"/>
              </a:xfrm>
              <a:custGeom>
                <a:avLst/>
                <a:gdLst>
                  <a:gd name="T0" fmla="*/ 5 w 12"/>
                  <a:gd name="T1" fmla="*/ 0 h 15"/>
                  <a:gd name="T2" fmla="*/ 0 w 12"/>
                  <a:gd name="T3" fmla="*/ 12 h 15"/>
                  <a:gd name="T4" fmla="*/ 7 w 12"/>
                  <a:gd name="T5" fmla="*/ 15 h 15"/>
                  <a:gd name="T6" fmla="*/ 12 w 12"/>
                  <a:gd name="T7" fmla="*/ 2 h 15"/>
                  <a:gd name="T8" fmla="*/ 5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5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1"/>
                      <a:pt x="11" y="7"/>
                      <a:pt x="12" y="2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4" name="Freeform 325"/>
              <p:cNvSpPr>
                <a:spLocks/>
              </p:cNvSpPr>
              <p:nvPr/>
            </p:nvSpPr>
            <p:spPr bwMode="auto">
              <a:xfrm>
                <a:off x="4299" y="2344"/>
                <a:ext cx="90" cy="90"/>
              </a:xfrm>
              <a:custGeom>
                <a:avLst/>
                <a:gdLst>
                  <a:gd name="T0" fmla="*/ 86 w 89"/>
                  <a:gd name="T1" fmla="*/ 49 h 89"/>
                  <a:gd name="T2" fmla="*/ 40 w 89"/>
                  <a:gd name="T3" fmla="*/ 86 h 89"/>
                  <a:gd name="T4" fmla="*/ 3 w 89"/>
                  <a:gd name="T5" fmla="*/ 40 h 89"/>
                  <a:gd name="T6" fmla="*/ 49 w 89"/>
                  <a:gd name="T7" fmla="*/ 3 h 89"/>
                  <a:gd name="T8" fmla="*/ 86 w 89"/>
                  <a:gd name="T9" fmla="*/ 4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86" y="49"/>
                    </a:moveTo>
                    <a:cubicBezTo>
                      <a:pt x="84" y="72"/>
                      <a:pt x="63" y="89"/>
                      <a:pt x="40" y="86"/>
                    </a:cubicBezTo>
                    <a:cubicBezTo>
                      <a:pt x="17" y="84"/>
                      <a:pt x="0" y="63"/>
                      <a:pt x="3" y="40"/>
                    </a:cubicBezTo>
                    <a:cubicBezTo>
                      <a:pt x="5" y="17"/>
                      <a:pt x="26" y="0"/>
                      <a:pt x="49" y="3"/>
                    </a:cubicBezTo>
                    <a:cubicBezTo>
                      <a:pt x="72" y="5"/>
                      <a:pt x="89" y="26"/>
                      <a:pt x="86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5" name="Freeform 326"/>
              <p:cNvSpPr>
                <a:spLocks/>
              </p:cNvSpPr>
              <p:nvPr/>
            </p:nvSpPr>
            <p:spPr bwMode="auto">
              <a:xfrm>
                <a:off x="4306" y="2351"/>
                <a:ext cx="76" cy="76"/>
              </a:xfrm>
              <a:custGeom>
                <a:avLst/>
                <a:gdLst>
                  <a:gd name="T0" fmla="*/ 73 w 75"/>
                  <a:gd name="T1" fmla="*/ 41 h 75"/>
                  <a:gd name="T2" fmla="*/ 34 w 75"/>
                  <a:gd name="T3" fmla="*/ 72 h 75"/>
                  <a:gd name="T4" fmla="*/ 2 w 75"/>
                  <a:gd name="T5" fmla="*/ 33 h 75"/>
                  <a:gd name="T6" fmla="*/ 41 w 75"/>
                  <a:gd name="T7" fmla="*/ 2 h 75"/>
                  <a:gd name="T8" fmla="*/ 73 w 75"/>
                  <a:gd name="T9" fmla="*/ 4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73" y="41"/>
                    </a:moveTo>
                    <a:cubicBezTo>
                      <a:pt x="70" y="61"/>
                      <a:pt x="53" y="75"/>
                      <a:pt x="34" y="72"/>
                    </a:cubicBezTo>
                    <a:cubicBezTo>
                      <a:pt x="14" y="70"/>
                      <a:pt x="0" y="53"/>
                      <a:pt x="2" y="33"/>
                    </a:cubicBezTo>
                    <a:cubicBezTo>
                      <a:pt x="5" y="14"/>
                      <a:pt x="22" y="0"/>
                      <a:pt x="41" y="2"/>
                    </a:cubicBezTo>
                    <a:cubicBezTo>
                      <a:pt x="61" y="4"/>
                      <a:pt x="75" y="22"/>
                      <a:pt x="73" y="41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6" name="Freeform 327"/>
              <p:cNvSpPr>
                <a:spLocks/>
              </p:cNvSpPr>
              <p:nvPr/>
            </p:nvSpPr>
            <p:spPr bwMode="auto">
              <a:xfrm>
                <a:off x="4307" y="2351"/>
                <a:ext cx="69" cy="66"/>
              </a:xfrm>
              <a:custGeom>
                <a:avLst/>
                <a:gdLst>
                  <a:gd name="T0" fmla="*/ 10 w 68"/>
                  <a:gd name="T1" fmla="*/ 45 h 65"/>
                  <a:gd name="T2" fmla="*/ 49 w 68"/>
                  <a:gd name="T3" fmla="*/ 13 h 65"/>
                  <a:gd name="T4" fmla="*/ 68 w 68"/>
                  <a:gd name="T5" fmla="*/ 21 h 65"/>
                  <a:gd name="T6" fmla="*/ 40 w 68"/>
                  <a:gd name="T7" fmla="*/ 2 h 65"/>
                  <a:gd name="T8" fmla="*/ 1 w 68"/>
                  <a:gd name="T9" fmla="*/ 33 h 65"/>
                  <a:gd name="T10" fmla="*/ 14 w 68"/>
                  <a:gd name="T11" fmla="*/ 65 h 65"/>
                  <a:gd name="T12" fmla="*/ 10 w 68"/>
                  <a:gd name="T13" fmla="*/ 4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65">
                    <a:moveTo>
                      <a:pt x="10" y="45"/>
                    </a:moveTo>
                    <a:cubicBezTo>
                      <a:pt x="12" y="25"/>
                      <a:pt x="30" y="11"/>
                      <a:pt x="49" y="13"/>
                    </a:cubicBezTo>
                    <a:cubicBezTo>
                      <a:pt x="56" y="14"/>
                      <a:pt x="63" y="17"/>
                      <a:pt x="68" y="21"/>
                    </a:cubicBezTo>
                    <a:cubicBezTo>
                      <a:pt x="63" y="11"/>
                      <a:pt x="53" y="4"/>
                      <a:pt x="40" y="2"/>
                    </a:cubicBezTo>
                    <a:cubicBezTo>
                      <a:pt x="21" y="0"/>
                      <a:pt x="4" y="14"/>
                      <a:pt x="1" y="33"/>
                    </a:cubicBezTo>
                    <a:cubicBezTo>
                      <a:pt x="0" y="46"/>
                      <a:pt x="5" y="57"/>
                      <a:pt x="14" y="65"/>
                    </a:cubicBezTo>
                    <a:cubicBezTo>
                      <a:pt x="11" y="59"/>
                      <a:pt x="10" y="52"/>
                      <a:pt x="10" y="45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7" name="Freeform 328"/>
              <p:cNvSpPr>
                <a:spLocks/>
              </p:cNvSpPr>
              <p:nvPr/>
            </p:nvSpPr>
            <p:spPr bwMode="auto">
              <a:xfrm>
                <a:off x="3047" y="2616"/>
                <a:ext cx="24" cy="25"/>
              </a:xfrm>
              <a:custGeom>
                <a:avLst/>
                <a:gdLst>
                  <a:gd name="T0" fmla="*/ 2 w 24"/>
                  <a:gd name="T1" fmla="*/ 1 h 25"/>
                  <a:gd name="T2" fmla="*/ 6 w 24"/>
                  <a:gd name="T3" fmla="*/ 0 h 25"/>
                  <a:gd name="T4" fmla="*/ 11 w 24"/>
                  <a:gd name="T5" fmla="*/ 2 h 25"/>
                  <a:gd name="T6" fmla="*/ 24 w 24"/>
                  <a:gd name="T7" fmla="*/ 16 h 25"/>
                  <a:gd name="T8" fmla="*/ 15 w 24"/>
                  <a:gd name="T9" fmla="*/ 25 h 25"/>
                  <a:gd name="T10" fmla="*/ 1 w 24"/>
                  <a:gd name="T11" fmla="*/ 11 h 25"/>
                  <a:gd name="T12" fmla="*/ 0 w 24"/>
                  <a:gd name="T13" fmla="*/ 6 h 25"/>
                  <a:gd name="T14" fmla="*/ 2 w 24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5">
                    <a:moveTo>
                      <a:pt x="2" y="1"/>
                    </a:moveTo>
                    <a:cubicBezTo>
                      <a:pt x="3" y="0"/>
                      <a:pt x="4" y="0"/>
                      <a:pt x="6" y="0"/>
                    </a:cubicBezTo>
                    <a:cubicBezTo>
                      <a:pt x="8" y="0"/>
                      <a:pt x="10" y="0"/>
                      <a:pt x="11" y="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4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8" name="Freeform 329"/>
              <p:cNvSpPr>
                <a:spLocks/>
              </p:cNvSpPr>
              <p:nvPr/>
            </p:nvSpPr>
            <p:spPr bwMode="auto">
              <a:xfrm>
                <a:off x="3057" y="2627"/>
                <a:ext cx="14" cy="14"/>
              </a:xfrm>
              <a:custGeom>
                <a:avLst/>
                <a:gdLst>
                  <a:gd name="T0" fmla="*/ 5 w 14"/>
                  <a:gd name="T1" fmla="*/ 14 h 14"/>
                  <a:gd name="T2" fmla="*/ 14 w 14"/>
                  <a:gd name="T3" fmla="*/ 5 h 14"/>
                  <a:gd name="T4" fmla="*/ 9 w 14"/>
                  <a:gd name="T5" fmla="*/ 0 h 14"/>
                  <a:gd name="T6" fmla="*/ 0 w 14"/>
                  <a:gd name="T7" fmla="*/ 9 h 14"/>
                  <a:gd name="T8" fmla="*/ 5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5" y="14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2"/>
                      <a:pt x="3" y="5"/>
                      <a:pt x="0" y="9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9" name="Freeform 330"/>
              <p:cNvSpPr>
                <a:spLocks/>
              </p:cNvSpPr>
              <p:nvPr/>
            </p:nvSpPr>
            <p:spPr bwMode="auto">
              <a:xfrm>
                <a:off x="3046" y="2618"/>
                <a:ext cx="94" cy="93"/>
              </a:xfrm>
              <a:custGeom>
                <a:avLst/>
                <a:gdLst>
                  <a:gd name="T0" fmla="*/ 12 w 94"/>
                  <a:gd name="T1" fmla="*/ 25 h 93"/>
                  <a:gd name="T2" fmla="*/ 68 w 94"/>
                  <a:gd name="T3" fmla="*/ 11 h 93"/>
                  <a:gd name="T4" fmla="*/ 82 w 94"/>
                  <a:gd name="T5" fmla="*/ 68 h 93"/>
                  <a:gd name="T6" fmla="*/ 26 w 94"/>
                  <a:gd name="T7" fmla="*/ 81 h 93"/>
                  <a:gd name="T8" fmla="*/ 12 w 94"/>
                  <a:gd name="T9" fmla="*/ 2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3">
                    <a:moveTo>
                      <a:pt x="12" y="25"/>
                    </a:moveTo>
                    <a:cubicBezTo>
                      <a:pt x="24" y="6"/>
                      <a:pt x="49" y="0"/>
                      <a:pt x="68" y="11"/>
                    </a:cubicBezTo>
                    <a:cubicBezTo>
                      <a:pt x="88" y="23"/>
                      <a:pt x="94" y="48"/>
                      <a:pt x="82" y="68"/>
                    </a:cubicBezTo>
                    <a:cubicBezTo>
                      <a:pt x="70" y="87"/>
                      <a:pt x="45" y="93"/>
                      <a:pt x="26" y="81"/>
                    </a:cubicBezTo>
                    <a:cubicBezTo>
                      <a:pt x="7" y="70"/>
                      <a:pt x="0" y="44"/>
                      <a:pt x="12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0" name="Freeform 331"/>
              <p:cNvSpPr>
                <a:spLocks/>
              </p:cNvSpPr>
              <p:nvPr/>
            </p:nvSpPr>
            <p:spPr bwMode="auto">
              <a:xfrm>
                <a:off x="3054" y="2625"/>
                <a:ext cx="78" cy="79"/>
              </a:xfrm>
              <a:custGeom>
                <a:avLst/>
                <a:gdLst>
                  <a:gd name="T0" fmla="*/ 10 w 78"/>
                  <a:gd name="T1" fmla="*/ 22 h 79"/>
                  <a:gd name="T2" fmla="*/ 57 w 78"/>
                  <a:gd name="T3" fmla="*/ 10 h 79"/>
                  <a:gd name="T4" fmla="*/ 69 w 78"/>
                  <a:gd name="T5" fmla="*/ 57 h 79"/>
                  <a:gd name="T6" fmla="*/ 21 w 78"/>
                  <a:gd name="T7" fmla="*/ 69 h 79"/>
                  <a:gd name="T8" fmla="*/ 10 w 78"/>
                  <a:gd name="T9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9">
                    <a:moveTo>
                      <a:pt x="10" y="22"/>
                    </a:moveTo>
                    <a:cubicBezTo>
                      <a:pt x="20" y="5"/>
                      <a:pt x="41" y="0"/>
                      <a:pt x="57" y="10"/>
                    </a:cubicBezTo>
                    <a:cubicBezTo>
                      <a:pt x="73" y="20"/>
                      <a:pt x="78" y="41"/>
                      <a:pt x="69" y="57"/>
                    </a:cubicBezTo>
                    <a:cubicBezTo>
                      <a:pt x="59" y="73"/>
                      <a:pt x="38" y="79"/>
                      <a:pt x="21" y="69"/>
                    </a:cubicBezTo>
                    <a:cubicBezTo>
                      <a:pt x="5" y="59"/>
                      <a:pt x="0" y="38"/>
                      <a:pt x="10" y="22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1" name="Freeform 332"/>
              <p:cNvSpPr>
                <a:spLocks/>
              </p:cNvSpPr>
              <p:nvPr/>
            </p:nvSpPr>
            <p:spPr bwMode="auto">
              <a:xfrm>
                <a:off x="3059" y="2650"/>
                <a:ext cx="70" cy="54"/>
              </a:xfrm>
              <a:custGeom>
                <a:avLst/>
                <a:gdLst>
                  <a:gd name="T0" fmla="*/ 60 w 70"/>
                  <a:gd name="T1" fmla="*/ 19 h 54"/>
                  <a:gd name="T2" fmla="*/ 13 w 70"/>
                  <a:gd name="T3" fmla="*/ 30 h 54"/>
                  <a:gd name="T4" fmla="*/ 0 w 70"/>
                  <a:gd name="T5" fmla="*/ 16 h 54"/>
                  <a:gd name="T6" fmla="*/ 16 w 70"/>
                  <a:gd name="T7" fmla="*/ 44 h 54"/>
                  <a:gd name="T8" fmla="*/ 64 w 70"/>
                  <a:gd name="T9" fmla="*/ 32 h 54"/>
                  <a:gd name="T10" fmla="*/ 65 w 70"/>
                  <a:gd name="T11" fmla="*/ 0 h 54"/>
                  <a:gd name="T12" fmla="*/ 60 w 70"/>
                  <a:gd name="T1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4">
                    <a:moveTo>
                      <a:pt x="60" y="19"/>
                    </a:moveTo>
                    <a:cubicBezTo>
                      <a:pt x="50" y="35"/>
                      <a:pt x="29" y="40"/>
                      <a:pt x="13" y="30"/>
                    </a:cubicBezTo>
                    <a:cubicBezTo>
                      <a:pt x="7" y="27"/>
                      <a:pt x="3" y="21"/>
                      <a:pt x="0" y="16"/>
                    </a:cubicBezTo>
                    <a:cubicBezTo>
                      <a:pt x="0" y="27"/>
                      <a:pt x="6" y="37"/>
                      <a:pt x="16" y="44"/>
                    </a:cubicBezTo>
                    <a:cubicBezTo>
                      <a:pt x="33" y="54"/>
                      <a:pt x="54" y="48"/>
                      <a:pt x="64" y="32"/>
                    </a:cubicBezTo>
                    <a:cubicBezTo>
                      <a:pt x="70" y="22"/>
                      <a:pt x="70" y="10"/>
                      <a:pt x="65" y="0"/>
                    </a:cubicBezTo>
                    <a:cubicBezTo>
                      <a:pt x="65" y="6"/>
                      <a:pt x="64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2" name="Freeform 333"/>
              <p:cNvSpPr>
                <a:spLocks/>
              </p:cNvSpPr>
              <p:nvPr/>
            </p:nvSpPr>
            <p:spPr bwMode="auto">
              <a:xfrm>
                <a:off x="4317" y="2793"/>
                <a:ext cx="25" cy="24"/>
              </a:xfrm>
              <a:custGeom>
                <a:avLst/>
                <a:gdLst>
                  <a:gd name="T0" fmla="*/ 1 w 25"/>
                  <a:gd name="T1" fmla="*/ 2 h 24"/>
                  <a:gd name="T2" fmla="*/ 6 w 25"/>
                  <a:gd name="T3" fmla="*/ 0 h 24"/>
                  <a:gd name="T4" fmla="*/ 10 w 25"/>
                  <a:gd name="T5" fmla="*/ 1 h 24"/>
                  <a:gd name="T6" fmla="*/ 25 w 25"/>
                  <a:gd name="T7" fmla="*/ 14 h 24"/>
                  <a:gd name="T8" fmla="*/ 17 w 25"/>
                  <a:gd name="T9" fmla="*/ 24 h 24"/>
                  <a:gd name="T10" fmla="*/ 2 w 25"/>
                  <a:gd name="T11" fmla="*/ 11 h 24"/>
                  <a:gd name="T12" fmla="*/ 0 w 25"/>
                  <a:gd name="T13" fmla="*/ 7 h 24"/>
                  <a:gd name="T14" fmla="*/ 1 w 25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4">
                    <a:moveTo>
                      <a:pt x="1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3" name="Freeform 334"/>
              <p:cNvSpPr>
                <a:spLocks/>
              </p:cNvSpPr>
              <p:nvPr/>
            </p:nvSpPr>
            <p:spPr bwMode="auto">
              <a:xfrm>
                <a:off x="4328" y="2802"/>
                <a:ext cx="14" cy="15"/>
              </a:xfrm>
              <a:custGeom>
                <a:avLst/>
                <a:gdLst>
                  <a:gd name="T0" fmla="*/ 6 w 14"/>
                  <a:gd name="T1" fmla="*/ 15 h 15"/>
                  <a:gd name="T2" fmla="*/ 14 w 14"/>
                  <a:gd name="T3" fmla="*/ 5 h 15"/>
                  <a:gd name="T4" fmla="*/ 9 w 14"/>
                  <a:gd name="T5" fmla="*/ 0 h 15"/>
                  <a:gd name="T6" fmla="*/ 0 w 14"/>
                  <a:gd name="T7" fmla="*/ 10 h 15"/>
                  <a:gd name="T8" fmla="*/ 6 w 1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3"/>
                      <a:pt x="3" y="7"/>
                      <a:pt x="0" y="10"/>
                    </a:cubicBez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4" name="Freeform 335"/>
              <p:cNvSpPr>
                <a:spLocks/>
              </p:cNvSpPr>
              <p:nvPr/>
            </p:nvSpPr>
            <p:spPr bwMode="auto">
              <a:xfrm>
                <a:off x="4321" y="2790"/>
                <a:ext cx="94" cy="93"/>
              </a:xfrm>
              <a:custGeom>
                <a:avLst/>
                <a:gdLst>
                  <a:gd name="T0" fmla="*/ 10 w 93"/>
                  <a:gd name="T1" fmla="*/ 30 h 93"/>
                  <a:gd name="T2" fmla="*/ 64 w 93"/>
                  <a:gd name="T3" fmla="*/ 10 h 93"/>
                  <a:gd name="T4" fmla="*/ 84 w 93"/>
                  <a:gd name="T5" fmla="*/ 64 h 93"/>
                  <a:gd name="T6" fmla="*/ 30 w 93"/>
                  <a:gd name="T7" fmla="*/ 84 h 93"/>
                  <a:gd name="T8" fmla="*/ 10 w 93"/>
                  <a:gd name="T9" fmla="*/ 3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3">
                    <a:moveTo>
                      <a:pt x="10" y="30"/>
                    </a:moveTo>
                    <a:cubicBezTo>
                      <a:pt x="19" y="9"/>
                      <a:pt x="43" y="0"/>
                      <a:pt x="64" y="10"/>
                    </a:cubicBezTo>
                    <a:cubicBezTo>
                      <a:pt x="84" y="19"/>
                      <a:pt x="93" y="43"/>
                      <a:pt x="84" y="64"/>
                    </a:cubicBezTo>
                    <a:cubicBezTo>
                      <a:pt x="75" y="84"/>
                      <a:pt x="50" y="93"/>
                      <a:pt x="30" y="84"/>
                    </a:cubicBezTo>
                    <a:cubicBezTo>
                      <a:pt x="9" y="75"/>
                      <a:pt x="0" y="50"/>
                      <a:pt x="1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5" name="Freeform 336"/>
              <p:cNvSpPr>
                <a:spLocks/>
              </p:cNvSpPr>
              <p:nvPr/>
            </p:nvSpPr>
            <p:spPr bwMode="auto">
              <a:xfrm>
                <a:off x="4329" y="2798"/>
                <a:ext cx="79" cy="78"/>
              </a:xfrm>
              <a:custGeom>
                <a:avLst/>
                <a:gdLst>
                  <a:gd name="T0" fmla="*/ 8 w 78"/>
                  <a:gd name="T1" fmla="*/ 24 h 78"/>
                  <a:gd name="T2" fmla="*/ 53 w 78"/>
                  <a:gd name="T3" fmla="*/ 8 h 78"/>
                  <a:gd name="T4" fmla="*/ 70 w 78"/>
                  <a:gd name="T5" fmla="*/ 53 h 78"/>
                  <a:gd name="T6" fmla="*/ 24 w 78"/>
                  <a:gd name="T7" fmla="*/ 70 h 78"/>
                  <a:gd name="T8" fmla="*/ 8 w 78"/>
                  <a:gd name="T9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8">
                    <a:moveTo>
                      <a:pt x="8" y="24"/>
                    </a:moveTo>
                    <a:cubicBezTo>
                      <a:pt x="16" y="7"/>
                      <a:pt x="36" y="0"/>
                      <a:pt x="53" y="8"/>
                    </a:cubicBezTo>
                    <a:cubicBezTo>
                      <a:pt x="70" y="15"/>
                      <a:pt x="78" y="36"/>
                      <a:pt x="70" y="53"/>
                    </a:cubicBezTo>
                    <a:cubicBezTo>
                      <a:pt x="62" y="70"/>
                      <a:pt x="42" y="78"/>
                      <a:pt x="24" y="70"/>
                    </a:cubicBezTo>
                    <a:cubicBezTo>
                      <a:pt x="7" y="62"/>
                      <a:pt x="0" y="42"/>
                      <a:pt x="8" y="24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6" name="Freeform 337"/>
              <p:cNvSpPr>
                <a:spLocks/>
              </p:cNvSpPr>
              <p:nvPr/>
            </p:nvSpPr>
            <p:spPr bwMode="auto">
              <a:xfrm>
                <a:off x="4334" y="2819"/>
                <a:ext cx="71" cy="57"/>
              </a:xfrm>
              <a:custGeom>
                <a:avLst/>
                <a:gdLst>
                  <a:gd name="T0" fmla="*/ 60 w 70"/>
                  <a:gd name="T1" fmla="*/ 19 h 57"/>
                  <a:gd name="T2" fmla="*/ 15 w 70"/>
                  <a:gd name="T3" fmla="*/ 36 h 57"/>
                  <a:gd name="T4" fmla="*/ 0 w 70"/>
                  <a:gd name="T5" fmla="*/ 23 h 57"/>
                  <a:gd name="T6" fmla="*/ 19 w 70"/>
                  <a:gd name="T7" fmla="*/ 49 h 57"/>
                  <a:gd name="T8" fmla="*/ 65 w 70"/>
                  <a:gd name="T9" fmla="*/ 32 h 57"/>
                  <a:gd name="T10" fmla="*/ 63 w 70"/>
                  <a:gd name="T11" fmla="*/ 0 h 57"/>
                  <a:gd name="T12" fmla="*/ 60 w 70"/>
                  <a:gd name="T13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7">
                    <a:moveTo>
                      <a:pt x="60" y="19"/>
                    </a:moveTo>
                    <a:cubicBezTo>
                      <a:pt x="52" y="36"/>
                      <a:pt x="32" y="44"/>
                      <a:pt x="15" y="36"/>
                    </a:cubicBezTo>
                    <a:cubicBezTo>
                      <a:pt x="8" y="33"/>
                      <a:pt x="3" y="28"/>
                      <a:pt x="0" y="23"/>
                    </a:cubicBezTo>
                    <a:cubicBezTo>
                      <a:pt x="2" y="34"/>
                      <a:pt x="9" y="44"/>
                      <a:pt x="19" y="49"/>
                    </a:cubicBezTo>
                    <a:cubicBezTo>
                      <a:pt x="37" y="57"/>
                      <a:pt x="57" y="49"/>
                      <a:pt x="65" y="32"/>
                    </a:cubicBezTo>
                    <a:cubicBezTo>
                      <a:pt x="70" y="21"/>
                      <a:pt x="69" y="9"/>
                      <a:pt x="63" y="0"/>
                    </a:cubicBezTo>
                    <a:cubicBezTo>
                      <a:pt x="64" y="6"/>
                      <a:pt x="63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7" name="Freeform 338"/>
              <p:cNvSpPr>
                <a:spLocks/>
              </p:cNvSpPr>
              <p:nvPr/>
            </p:nvSpPr>
            <p:spPr bwMode="auto">
              <a:xfrm>
                <a:off x="4145" y="959"/>
                <a:ext cx="358" cy="292"/>
              </a:xfrm>
              <a:custGeom>
                <a:avLst/>
                <a:gdLst>
                  <a:gd name="T0" fmla="*/ 1 w 356"/>
                  <a:gd name="T1" fmla="*/ 161 h 291"/>
                  <a:gd name="T2" fmla="*/ 33 w 356"/>
                  <a:gd name="T3" fmla="*/ 210 h 291"/>
                  <a:gd name="T4" fmla="*/ 225 w 356"/>
                  <a:gd name="T5" fmla="*/ 284 h 291"/>
                  <a:gd name="T6" fmla="*/ 278 w 356"/>
                  <a:gd name="T7" fmla="*/ 267 h 291"/>
                  <a:gd name="T8" fmla="*/ 346 w 356"/>
                  <a:gd name="T9" fmla="*/ 165 h 291"/>
                  <a:gd name="T10" fmla="*/ 335 w 356"/>
                  <a:gd name="T11" fmla="*/ 117 h 291"/>
                  <a:gd name="T12" fmla="*/ 238 w 356"/>
                  <a:gd name="T13" fmla="*/ 59 h 291"/>
                  <a:gd name="T14" fmla="*/ 172 w 356"/>
                  <a:gd name="T15" fmla="*/ 33 h 291"/>
                  <a:gd name="T16" fmla="*/ 42 w 356"/>
                  <a:gd name="T17" fmla="*/ 4 h 291"/>
                  <a:gd name="T18" fmla="*/ 6 w 356"/>
                  <a:gd name="T19" fmla="*/ 32 h 291"/>
                  <a:gd name="T20" fmla="*/ 1 w 356"/>
                  <a:gd name="T21" fmla="*/ 16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6" h="291">
                    <a:moveTo>
                      <a:pt x="1" y="161"/>
                    </a:moveTo>
                    <a:cubicBezTo>
                      <a:pt x="0" y="181"/>
                      <a:pt x="14" y="203"/>
                      <a:pt x="33" y="210"/>
                    </a:cubicBezTo>
                    <a:cubicBezTo>
                      <a:pt x="225" y="284"/>
                      <a:pt x="225" y="284"/>
                      <a:pt x="225" y="284"/>
                    </a:cubicBezTo>
                    <a:cubicBezTo>
                      <a:pt x="244" y="291"/>
                      <a:pt x="268" y="283"/>
                      <a:pt x="278" y="267"/>
                    </a:cubicBezTo>
                    <a:cubicBezTo>
                      <a:pt x="346" y="165"/>
                      <a:pt x="346" y="165"/>
                      <a:pt x="346" y="165"/>
                    </a:cubicBezTo>
                    <a:cubicBezTo>
                      <a:pt x="356" y="148"/>
                      <a:pt x="351" y="127"/>
                      <a:pt x="335" y="117"/>
                    </a:cubicBezTo>
                    <a:cubicBezTo>
                      <a:pt x="238" y="59"/>
                      <a:pt x="238" y="59"/>
                      <a:pt x="238" y="59"/>
                    </a:cubicBezTo>
                    <a:cubicBezTo>
                      <a:pt x="221" y="49"/>
                      <a:pt x="191" y="37"/>
                      <a:pt x="172" y="3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23" y="0"/>
                      <a:pt x="6" y="12"/>
                      <a:pt x="6" y="32"/>
                    </a:cubicBezTo>
                    <a:lnTo>
                      <a:pt x="1" y="16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8" name="Freeform 339"/>
              <p:cNvSpPr>
                <a:spLocks/>
              </p:cNvSpPr>
              <p:nvPr/>
            </p:nvSpPr>
            <p:spPr bwMode="auto">
              <a:xfrm>
                <a:off x="4150" y="959"/>
                <a:ext cx="353" cy="188"/>
              </a:xfrm>
              <a:custGeom>
                <a:avLst/>
                <a:gdLst>
                  <a:gd name="T0" fmla="*/ 0 w 351"/>
                  <a:gd name="T1" fmla="*/ 55 h 187"/>
                  <a:gd name="T2" fmla="*/ 18 w 351"/>
                  <a:gd name="T3" fmla="*/ 54 h 187"/>
                  <a:gd name="T4" fmla="*/ 148 w 351"/>
                  <a:gd name="T5" fmla="*/ 83 h 187"/>
                  <a:gd name="T6" fmla="*/ 214 w 351"/>
                  <a:gd name="T7" fmla="*/ 109 h 187"/>
                  <a:gd name="T8" fmla="*/ 310 w 351"/>
                  <a:gd name="T9" fmla="*/ 167 h 187"/>
                  <a:gd name="T10" fmla="*/ 326 w 351"/>
                  <a:gd name="T11" fmla="*/ 187 h 187"/>
                  <a:gd name="T12" fmla="*/ 341 w 351"/>
                  <a:gd name="T13" fmla="*/ 165 h 187"/>
                  <a:gd name="T14" fmla="*/ 330 w 351"/>
                  <a:gd name="T15" fmla="*/ 117 h 187"/>
                  <a:gd name="T16" fmla="*/ 233 w 351"/>
                  <a:gd name="T17" fmla="*/ 59 h 187"/>
                  <a:gd name="T18" fmla="*/ 167 w 351"/>
                  <a:gd name="T19" fmla="*/ 33 h 187"/>
                  <a:gd name="T20" fmla="*/ 37 w 351"/>
                  <a:gd name="T21" fmla="*/ 4 h 187"/>
                  <a:gd name="T22" fmla="*/ 1 w 351"/>
                  <a:gd name="T23" fmla="*/ 32 h 187"/>
                  <a:gd name="T24" fmla="*/ 0 w 351"/>
                  <a:gd name="T25" fmla="*/ 5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1" h="187">
                    <a:moveTo>
                      <a:pt x="0" y="55"/>
                    </a:moveTo>
                    <a:cubicBezTo>
                      <a:pt x="5" y="53"/>
                      <a:pt x="11" y="53"/>
                      <a:pt x="18" y="54"/>
                    </a:cubicBezTo>
                    <a:cubicBezTo>
                      <a:pt x="148" y="83"/>
                      <a:pt x="148" y="83"/>
                      <a:pt x="148" y="83"/>
                    </a:cubicBezTo>
                    <a:cubicBezTo>
                      <a:pt x="167" y="87"/>
                      <a:pt x="197" y="99"/>
                      <a:pt x="214" y="109"/>
                    </a:cubicBezTo>
                    <a:cubicBezTo>
                      <a:pt x="310" y="167"/>
                      <a:pt x="310" y="167"/>
                      <a:pt x="310" y="167"/>
                    </a:cubicBezTo>
                    <a:cubicBezTo>
                      <a:pt x="318" y="172"/>
                      <a:pt x="324" y="179"/>
                      <a:pt x="326" y="187"/>
                    </a:cubicBezTo>
                    <a:cubicBezTo>
                      <a:pt x="341" y="165"/>
                      <a:pt x="341" y="165"/>
                      <a:pt x="341" y="165"/>
                    </a:cubicBezTo>
                    <a:cubicBezTo>
                      <a:pt x="351" y="148"/>
                      <a:pt x="346" y="127"/>
                      <a:pt x="330" y="117"/>
                    </a:cubicBezTo>
                    <a:cubicBezTo>
                      <a:pt x="233" y="59"/>
                      <a:pt x="233" y="59"/>
                      <a:pt x="233" y="59"/>
                    </a:cubicBezTo>
                    <a:cubicBezTo>
                      <a:pt x="216" y="49"/>
                      <a:pt x="186" y="37"/>
                      <a:pt x="167" y="33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18" y="0"/>
                      <a:pt x="1" y="12"/>
                      <a:pt x="1" y="32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9" name="Freeform 340"/>
              <p:cNvSpPr>
                <a:spLocks/>
              </p:cNvSpPr>
              <p:nvPr/>
            </p:nvSpPr>
            <p:spPr bwMode="auto">
              <a:xfrm>
                <a:off x="4328" y="1494"/>
                <a:ext cx="52" cy="51"/>
              </a:xfrm>
              <a:custGeom>
                <a:avLst/>
                <a:gdLst>
                  <a:gd name="T0" fmla="*/ 14 w 52"/>
                  <a:gd name="T1" fmla="*/ 0 h 51"/>
                  <a:gd name="T2" fmla="*/ 52 w 52"/>
                  <a:gd name="T3" fmla="*/ 36 h 51"/>
                  <a:gd name="T4" fmla="*/ 39 w 52"/>
                  <a:gd name="T5" fmla="*/ 51 h 51"/>
                  <a:gd name="T6" fmla="*/ 0 w 52"/>
                  <a:gd name="T7" fmla="*/ 15 h 51"/>
                  <a:gd name="T8" fmla="*/ 14 w 52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14" y="0"/>
                    </a:moveTo>
                    <a:lnTo>
                      <a:pt x="52" y="36"/>
                    </a:lnTo>
                    <a:lnTo>
                      <a:pt x="39" y="5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0" name="Freeform 341"/>
              <p:cNvSpPr>
                <a:spLocks/>
              </p:cNvSpPr>
              <p:nvPr/>
            </p:nvSpPr>
            <p:spPr bwMode="auto">
              <a:xfrm>
                <a:off x="4298" y="1086"/>
                <a:ext cx="213" cy="447"/>
              </a:xfrm>
              <a:custGeom>
                <a:avLst/>
                <a:gdLst>
                  <a:gd name="T0" fmla="*/ 0 w 212"/>
                  <a:gd name="T1" fmla="*/ 160 h 445"/>
                  <a:gd name="T2" fmla="*/ 111 w 212"/>
                  <a:gd name="T3" fmla="*/ 188 h 445"/>
                  <a:gd name="T4" fmla="*/ 40 w 212"/>
                  <a:gd name="T5" fmla="*/ 406 h 445"/>
                  <a:gd name="T6" fmla="*/ 84 w 212"/>
                  <a:gd name="T7" fmla="*/ 445 h 445"/>
                  <a:gd name="T8" fmla="*/ 203 w 212"/>
                  <a:gd name="T9" fmla="*/ 266 h 445"/>
                  <a:gd name="T10" fmla="*/ 196 w 212"/>
                  <a:gd name="T11" fmla="*/ 110 h 445"/>
                  <a:gd name="T12" fmla="*/ 73 w 212"/>
                  <a:gd name="T13" fmla="*/ 20 h 445"/>
                  <a:gd name="T14" fmla="*/ 0 w 212"/>
                  <a:gd name="T15" fmla="*/ 16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445">
                    <a:moveTo>
                      <a:pt x="0" y="160"/>
                    </a:moveTo>
                    <a:cubicBezTo>
                      <a:pt x="0" y="160"/>
                      <a:pt x="74" y="160"/>
                      <a:pt x="111" y="188"/>
                    </a:cubicBezTo>
                    <a:cubicBezTo>
                      <a:pt x="149" y="215"/>
                      <a:pt x="109" y="337"/>
                      <a:pt x="40" y="406"/>
                    </a:cubicBezTo>
                    <a:cubicBezTo>
                      <a:pt x="65" y="429"/>
                      <a:pt x="84" y="445"/>
                      <a:pt x="84" y="445"/>
                    </a:cubicBezTo>
                    <a:cubicBezTo>
                      <a:pt x="84" y="445"/>
                      <a:pt x="194" y="332"/>
                      <a:pt x="203" y="266"/>
                    </a:cubicBezTo>
                    <a:cubicBezTo>
                      <a:pt x="212" y="200"/>
                      <a:pt x="196" y="110"/>
                      <a:pt x="196" y="110"/>
                    </a:cubicBezTo>
                    <a:cubicBezTo>
                      <a:pt x="196" y="110"/>
                      <a:pt x="111" y="39"/>
                      <a:pt x="73" y="20"/>
                    </a:cubicBezTo>
                    <a:cubicBezTo>
                      <a:pt x="34" y="0"/>
                      <a:pt x="0" y="160"/>
                      <a:pt x="0" y="160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1" name="Freeform 342"/>
              <p:cNvSpPr>
                <a:spLocks/>
              </p:cNvSpPr>
              <p:nvPr/>
            </p:nvSpPr>
            <p:spPr bwMode="auto">
              <a:xfrm>
                <a:off x="4339" y="1100"/>
                <a:ext cx="172" cy="433"/>
              </a:xfrm>
              <a:custGeom>
                <a:avLst/>
                <a:gdLst>
                  <a:gd name="T0" fmla="*/ 119 w 171"/>
                  <a:gd name="T1" fmla="*/ 112 h 431"/>
                  <a:gd name="T2" fmla="*/ 125 w 171"/>
                  <a:gd name="T3" fmla="*/ 268 h 431"/>
                  <a:gd name="T4" fmla="*/ 31 w 171"/>
                  <a:gd name="T5" fmla="*/ 421 h 431"/>
                  <a:gd name="T6" fmla="*/ 43 w 171"/>
                  <a:gd name="T7" fmla="*/ 431 h 431"/>
                  <a:gd name="T8" fmla="*/ 162 w 171"/>
                  <a:gd name="T9" fmla="*/ 252 h 431"/>
                  <a:gd name="T10" fmla="*/ 155 w 171"/>
                  <a:gd name="T11" fmla="*/ 96 h 431"/>
                  <a:gd name="T12" fmla="*/ 32 w 171"/>
                  <a:gd name="T13" fmla="*/ 6 h 431"/>
                  <a:gd name="T14" fmla="*/ 0 w 171"/>
                  <a:gd name="T15" fmla="*/ 25 h 431"/>
                  <a:gd name="T16" fmla="*/ 119 w 171"/>
                  <a:gd name="T17" fmla="*/ 112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431">
                    <a:moveTo>
                      <a:pt x="119" y="112"/>
                    </a:moveTo>
                    <a:cubicBezTo>
                      <a:pt x="119" y="112"/>
                      <a:pt x="134" y="202"/>
                      <a:pt x="125" y="268"/>
                    </a:cubicBezTo>
                    <a:cubicBezTo>
                      <a:pt x="119" y="315"/>
                      <a:pt x="63" y="383"/>
                      <a:pt x="31" y="421"/>
                    </a:cubicBezTo>
                    <a:cubicBezTo>
                      <a:pt x="38" y="427"/>
                      <a:pt x="43" y="431"/>
                      <a:pt x="43" y="431"/>
                    </a:cubicBezTo>
                    <a:cubicBezTo>
                      <a:pt x="43" y="431"/>
                      <a:pt x="153" y="318"/>
                      <a:pt x="162" y="252"/>
                    </a:cubicBezTo>
                    <a:cubicBezTo>
                      <a:pt x="171" y="186"/>
                      <a:pt x="155" y="96"/>
                      <a:pt x="155" y="96"/>
                    </a:cubicBezTo>
                    <a:cubicBezTo>
                      <a:pt x="155" y="96"/>
                      <a:pt x="70" y="25"/>
                      <a:pt x="32" y="6"/>
                    </a:cubicBezTo>
                    <a:cubicBezTo>
                      <a:pt x="21" y="0"/>
                      <a:pt x="10" y="9"/>
                      <a:pt x="0" y="25"/>
                    </a:cubicBezTo>
                    <a:cubicBezTo>
                      <a:pt x="41" y="48"/>
                      <a:pt x="119" y="112"/>
                      <a:pt x="119" y="112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2" name="Freeform 343"/>
              <p:cNvSpPr>
                <a:spLocks/>
              </p:cNvSpPr>
              <p:nvPr/>
            </p:nvSpPr>
            <p:spPr bwMode="auto">
              <a:xfrm>
                <a:off x="3925" y="1274"/>
                <a:ext cx="57" cy="33"/>
              </a:xfrm>
              <a:custGeom>
                <a:avLst/>
                <a:gdLst>
                  <a:gd name="T0" fmla="*/ 57 w 57"/>
                  <a:gd name="T1" fmla="*/ 13 h 33"/>
                  <a:gd name="T2" fmla="*/ 5 w 57"/>
                  <a:gd name="T3" fmla="*/ 0 h 33"/>
                  <a:gd name="T4" fmla="*/ 0 w 57"/>
                  <a:gd name="T5" fmla="*/ 20 h 33"/>
                  <a:gd name="T6" fmla="*/ 52 w 57"/>
                  <a:gd name="T7" fmla="*/ 33 h 33"/>
                  <a:gd name="T8" fmla="*/ 57 w 57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3">
                    <a:moveTo>
                      <a:pt x="57" y="13"/>
                    </a:moveTo>
                    <a:lnTo>
                      <a:pt x="5" y="0"/>
                    </a:lnTo>
                    <a:lnTo>
                      <a:pt x="0" y="20"/>
                    </a:lnTo>
                    <a:lnTo>
                      <a:pt x="52" y="33"/>
                    </a:ln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3" name="Freeform 344"/>
              <p:cNvSpPr>
                <a:spLocks/>
              </p:cNvSpPr>
              <p:nvPr/>
            </p:nvSpPr>
            <p:spPr bwMode="auto">
              <a:xfrm>
                <a:off x="3925" y="1016"/>
                <a:ext cx="416" cy="275"/>
              </a:xfrm>
              <a:custGeom>
                <a:avLst/>
                <a:gdLst>
                  <a:gd name="T0" fmla="*/ 297 w 414"/>
                  <a:gd name="T1" fmla="*/ 192 h 273"/>
                  <a:gd name="T2" fmla="*/ 214 w 414"/>
                  <a:gd name="T3" fmla="*/ 113 h 273"/>
                  <a:gd name="T4" fmla="*/ 57 w 414"/>
                  <a:gd name="T5" fmla="*/ 273 h 273"/>
                  <a:gd name="T6" fmla="*/ 0 w 414"/>
                  <a:gd name="T7" fmla="*/ 257 h 273"/>
                  <a:gd name="T8" fmla="*/ 99 w 414"/>
                  <a:gd name="T9" fmla="*/ 78 h 273"/>
                  <a:gd name="T10" fmla="*/ 234 w 414"/>
                  <a:gd name="T11" fmla="*/ 0 h 273"/>
                  <a:gd name="T12" fmla="*/ 377 w 414"/>
                  <a:gd name="T13" fmla="*/ 56 h 273"/>
                  <a:gd name="T14" fmla="*/ 297 w 414"/>
                  <a:gd name="T15" fmla="*/ 19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273">
                    <a:moveTo>
                      <a:pt x="297" y="192"/>
                    </a:moveTo>
                    <a:cubicBezTo>
                      <a:pt x="297" y="192"/>
                      <a:pt x="258" y="130"/>
                      <a:pt x="214" y="113"/>
                    </a:cubicBezTo>
                    <a:cubicBezTo>
                      <a:pt x="171" y="97"/>
                      <a:pt x="78" y="178"/>
                      <a:pt x="57" y="273"/>
                    </a:cubicBezTo>
                    <a:cubicBezTo>
                      <a:pt x="24" y="265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414" y="78"/>
                      <a:pt x="297" y="192"/>
                      <a:pt x="297" y="192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4" name="Freeform 345"/>
              <p:cNvSpPr>
                <a:spLocks/>
              </p:cNvSpPr>
              <p:nvPr/>
            </p:nvSpPr>
            <p:spPr bwMode="auto">
              <a:xfrm>
                <a:off x="3925" y="1016"/>
                <a:ext cx="389" cy="264"/>
              </a:xfrm>
              <a:custGeom>
                <a:avLst/>
                <a:gdLst>
                  <a:gd name="T0" fmla="*/ 240 w 387"/>
                  <a:gd name="T1" fmla="*/ 40 h 262"/>
                  <a:gd name="T2" fmla="*/ 105 w 387"/>
                  <a:gd name="T3" fmla="*/ 118 h 262"/>
                  <a:gd name="T4" fmla="*/ 16 w 387"/>
                  <a:gd name="T5" fmla="*/ 262 h 262"/>
                  <a:gd name="T6" fmla="*/ 0 w 387"/>
                  <a:gd name="T7" fmla="*/ 257 h 262"/>
                  <a:gd name="T8" fmla="*/ 99 w 387"/>
                  <a:gd name="T9" fmla="*/ 78 h 262"/>
                  <a:gd name="T10" fmla="*/ 234 w 387"/>
                  <a:gd name="T11" fmla="*/ 0 h 262"/>
                  <a:gd name="T12" fmla="*/ 377 w 387"/>
                  <a:gd name="T13" fmla="*/ 56 h 262"/>
                  <a:gd name="T14" fmla="*/ 377 w 387"/>
                  <a:gd name="T15" fmla="*/ 93 h 262"/>
                  <a:gd name="T16" fmla="*/ 240 w 387"/>
                  <a:gd name="T17" fmla="*/ 4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262">
                    <a:moveTo>
                      <a:pt x="240" y="40"/>
                    </a:moveTo>
                    <a:cubicBezTo>
                      <a:pt x="240" y="40"/>
                      <a:pt x="156" y="75"/>
                      <a:pt x="105" y="118"/>
                    </a:cubicBezTo>
                    <a:cubicBezTo>
                      <a:pt x="69" y="148"/>
                      <a:pt x="29" y="214"/>
                      <a:pt x="16" y="262"/>
                    </a:cubicBezTo>
                    <a:cubicBezTo>
                      <a:pt x="6" y="259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387" y="63"/>
                      <a:pt x="385" y="76"/>
                      <a:pt x="377" y="93"/>
                    </a:cubicBezTo>
                    <a:cubicBezTo>
                      <a:pt x="336" y="71"/>
                      <a:pt x="240" y="40"/>
                      <a:pt x="240" y="40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5" name="Freeform 346"/>
              <p:cNvSpPr>
                <a:spLocks/>
              </p:cNvSpPr>
              <p:nvPr/>
            </p:nvSpPr>
            <p:spPr bwMode="auto">
              <a:xfrm>
                <a:off x="3892" y="1297"/>
                <a:ext cx="90" cy="149"/>
              </a:xfrm>
              <a:custGeom>
                <a:avLst/>
                <a:gdLst>
                  <a:gd name="T0" fmla="*/ 47 w 89"/>
                  <a:gd name="T1" fmla="*/ 0 h 148"/>
                  <a:gd name="T2" fmla="*/ 10 w 89"/>
                  <a:gd name="T3" fmla="*/ 61 h 148"/>
                  <a:gd name="T4" fmla="*/ 11 w 89"/>
                  <a:gd name="T5" fmla="*/ 98 h 148"/>
                  <a:gd name="T6" fmla="*/ 23 w 89"/>
                  <a:gd name="T7" fmla="*/ 135 h 148"/>
                  <a:gd name="T8" fmla="*/ 25 w 89"/>
                  <a:gd name="T9" fmla="*/ 133 h 148"/>
                  <a:gd name="T10" fmla="*/ 30 w 89"/>
                  <a:gd name="T11" fmla="*/ 144 h 148"/>
                  <a:gd name="T12" fmla="*/ 36 w 89"/>
                  <a:gd name="T13" fmla="*/ 134 h 148"/>
                  <a:gd name="T14" fmla="*/ 45 w 89"/>
                  <a:gd name="T15" fmla="*/ 148 h 148"/>
                  <a:gd name="T16" fmla="*/ 52 w 89"/>
                  <a:gd name="T17" fmla="*/ 133 h 148"/>
                  <a:gd name="T18" fmla="*/ 61 w 89"/>
                  <a:gd name="T19" fmla="*/ 145 h 148"/>
                  <a:gd name="T20" fmla="*/ 69 w 89"/>
                  <a:gd name="T21" fmla="*/ 128 h 148"/>
                  <a:gd name="T22" fmla="*/ 68 w 89"/>
                  <a:gd name="T23" fmla="*/ 80 h 148"/>
                  <a:gd name="T24" fmla="*/ 74 w 89"/>
                  <a:gd name="T25" fmla="*/ 118 h 148"/>
                  <a:gd name="T26" fmla="*/ 85 w 89"/>
                  <a:gd name="T27" fmla="*/ 107 h 148"/>
                  <a:gd name="T28" fmla="*/ 89 w 89"/>
                  <a:gd name="T29" fmla="*/ 55 h 148"/>
                  <a:gd name="T30" fmla="*/ 79 w 89"/>
                  <a:gd name="T31" fmla="*/ 8 h 148"/>
                  <a:gd name="T32" fmla="*/ 47 w 89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148">
                    <a:moveTo>
                      <a:pt x="47" y="0"/>
                    </a:moveTo>
                    <a:cubicBezTo>
                      <a:pt x="47" y="0"/>
                      <a:pt x="19" y="43"/>
                      <a:pt x="10" y="61"/>
                    </a:cubicBezTo>
                    <a:cubicBezTo>
                      <a:pt x="0" y="78"/>
                      <a:pt x="8" y="80"/>
                      <a:pt x="11" y="98"/>
                    </a:cubicBezTo>
                    <a:cubicBezTo>
                      <a:pt x="15" y="115"/>
                      <a:pt x="16" y="131"/>
                      <a:pt x="23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33"/>
                      <a:pt x="25" y="142"/>
                      <a:pt x="30" y="144"/>
                    </a:cubicBezTo>
                    <a:cubicBezTo>
                      <a:pt x="36" y="146"/>
                      <a:pt x="36" y="139"/>
                      <a:pt x="36" y="134"/>
                    </a:cubicBezTo>
                    <a:cubicBezTo>
                      <a:pt x="36" y="144"/>
                      <a:pt x="40" y="148"/>
                      <a:pt x="45" y="148"/>
                    </a:cubicBezTo>
                    <a:cubicBezTo>
                      <a:pt x="49" y="148"/>
                      <a:pt x="52" y="140"/>
                      <a:pt x="52" y="133"/>
                    </a:cubicBezTo>
                    <a:cubicBezTo>
                      <a:pt x="52" y="141"/>
                      <a:pt x="57" y="145"/>
                      <a:pt x="61" y="145"/>
                    </a:cubicBezTo>
                    <a:cubicBezTo>
                      <a:pt x="65" y="146"/>
                      <a:pt x="71" y="141"/>
                      <a:pt x="69" y="128"/>
                    </a:cubicBezTo>
                    <a:cubicBezTo>
                      <a:pt x="67" y="116"/>
                      <a:pt x="68" y="80"/>
                      <a:pt x="68" y="80"/>
                    </a:cubicBezTo>
                    <a:cubicBezTo>
                      <a:pt x="68" y="80"/>
                      <a:pt x="74" y="116"/>
                      <a:pt x="74" y="118"/>
                    </a:cubicBezTo>
                    <a:cubicBezTo>
                      <a:pt x="74" y="121"/>
                      <a:pt x="86" y="123"/>
                      <a:pt x="85" y="107"/>
                    </a:cubicBezTo>
                    <a:cubicBezTo>
                      <a:pt x="83" y="90"/>
                      <a:pt x="88" y="71"/>
                      <a:pt x="89" y="55"/>
                    </a:cubicBezTo>
                    <a:cubicBezTo>
                      <a:pt x="89" y="39"/>
                      <a:pt x="86" y="15"/>
                      <a:pt x="79" y="8"/>
                    </a:cubicBezTo>
                    <a:cubicBezTo>
                      <a:pt x="53" y="2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6" name="Freeform 347"/>
              <p:cNvSpPr>
                <a:spLocks/>
              </p:cNvSpPr>
              <p:nvPr/>
            </p:nvSpPr>
            <p:spPr bwMode="auto">
              <a:xfrm>
                <a:off x="4227" y="1512"/>
                <a:ext cx="133" cy="123"/>
              </a:xfrm>
              <a:custGeom>
                <a:avLst/>
                <a:gdLst>
                  <a:gd name="T0" fmla="*/ 133 w 133"/>
                  <a:gd name="T1" fmla="*/ 26 h 122"/>
                  <a:gd name="T2" fmla="*/ 102 w 133"/>
                  <a:gd name="T3" fmla="*/ 90 h 122"/>
                  <a:gd name="T4" fmla="*/ 70 w 133"/>
                  <a:gd name="T5" fmla="*/ 108 h 122"/>
                  <a:gd name="T6" fmla="*/ 32 w 133"/>
                  <a:gd name="T7" fmla="*/ 118 h 122"/>
                  <a:gd name="T8" fmla="*/ 33 w 133"/>
                  <a:gd name="T9" fmla="*/ 116 h 122"/>
                  <a:gd name="T10" fmla="*/ 20 w 133"/>
                  <a:gd name="T11" fmla="*/ 117 h 122"/>
                  <a:gd name="T12" fmla="*/ 25 w 133"/>
                  <a:gd name="T13" fmla="*/ 107 h 122"/>
                  <a:gd name="T14" fmla="*/ 10 w 133"/>
                  <a:gd name="T15" fmla="*/ 107 h 122"/>
                  <a:gd name="T16" fmla="*/ 18 w 133"/>
                  <a:gd name="T17" fmla="*/ 92 h 122"/>
                  <a:gd name="T18" fmla="*/ 3 w 133"/>
                  <a:gd name="T19" fmla="*/ 91 h 122"/>
                  <a:gd name="T20" fmla="*/ 13 w 133"/>
                  <a:gd name="T21" fmla="*/ 76 h 122"/>
                  <a:gd name="T22" fmla="*/ 54 w 133"/>
                  <a:gd name="T23" fmla="*/ 51 h 122"/>
                  <a:gd name="T24" fmla="*/ 18 w 133"/>
                  <a:gd name="T25" fmla="*/ 66 h 122"/>
                  <a:gd name="T26" fmla="*/ 23 w 133"/>
                  <a:gd name="T27" fmla="*/ 51 h 122"/>
                  <a:gd name="T28" fmla="*/ 64 w 133"/>
                  <a:gd name="T29" fmla="*/ 20 h 122"/>
                  <a:gd name="T30" fmla="*/ 109 w 133"/>
                  <a:gd name="T31" fmla="*/ 3 h 122"/>
                  <a:gd name="T32" fmla="*/ 133 w 133"/>
                  <a:gd name="T33" fmla="*/ 2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122">
                    <a:moveTo>
                      <a:pt x="133" y="26"/>
                    </a:moveTo>
                    <a:cubicBezTo>
                      <a:pt x="133" y="26"/>
                      <a:pt x="112" y="72"/>
                      <a:pt x="102" y="90"/>
                    </a:cubicBezTo>
                    <a:cubicBezTo>
                      <a:pt x="92" y="107"/>
                      <a:pt x="86" y="102"/>
                      <a:pt x="70" y="108"/>
                    </a:cubicBezTo>
                    <a:cubicBezTo>
                      <a:pt x="53" y="114"/>
                      <a:pt x="39" y="122"/>
                      <a:pt x="32" y="118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3" y="116"/>
                      <a:pt x="25" y="120"/>
                      <a:pt x="20" y="117"/>
                    </a:cubicBezTo>
                    <a:cubicBezTo>
                      <a:pt x="15" y="113"/>
                      <a:pt x="22" y="109"/>
                      <a:pt x="25" y="107"/>
                    </a:cubicBezTo>
                    <a:cubicBezTo>
                      <a:pt x="17" y="112"/>
                      <a:pt x="12" y="111"/>
                      <a:pt x="10" y="107"/>
                    </a:cubicBezTo>
                    <a:cubicBezTo>
                      <a:pt x="7" y="103"/>
                      <a:pt x="12" y="97"/>
                      <a:pt x="18" y="92"/>
                    </a:cubicBezTo>
                    <a:cubicBezTo>
                      <a:pt x="11" y="97"/>
                      <a:pt x="5" y="94"/>
                      <a:pt x="3" y="91"/>
                    </a:cubicBezTo>
                    <a:cubicBezTo>
                      <a:pt x="0" y="88"/>
                      <a:pt x="1" y="81"/>
                      <a:pt x="13" y="76"/>
                    </a:cubicBezTo>
                    <a:cubicBezTo>
                      <a:pt x="25" y="71"/>
                      <a:pt x="54" y="51"/>
                      <a:pt x="54" y="51"/>
                    </a:cubicBezTo>
                    <a:cubicBezTo>
                      <a:pt x="54" y="51"/>
                      <a:pt x="21" y="65"/>
                      <a:pt x="18" y="66"/>
                    </a:cubicBezTo>
                    <a:cubicBezTo>
                      <a:pt x="16" y="67"/>
                      <a:pt x="8" y="58"/>
                      <a:pt x="23" y="51"/>
                    </a:cubicBezTo>
                    <a:cubicBezTo>
                      <a:pt x="38" y="43"/>
                      <a:pt x="51" y="29"/>
                      <a:pt x="64" y="20"/>
                    </a:cubicBezTo>
                    <a:cubicBezTo>
                      <a:pt x="78" y="11"/>
                      <a:pt x="99" y="0"/>
                      <a:pt x="109" y="3"/>
                    </a:cubicBezTo>
                    <a:cubicBezTo>
                      <a:pt x="128" y="21"/>
                      <a:pt x="133" y="26"/>
                      <a:pt x="133" y="26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7" name="Freeform 348"/>
              <p:cNvSpPr>
                <a:spLocks/>
              </p:cNvSpPr>
              <p:nvPr/>
            </p:nvSpPr>
            <p:spPr bwMode="auto">
              <a:xfrm>
                <a:off x="4153" y="1112"/>
                <a:ext cx="240" cy="192"/>
              </a:xfrm>
              <a:custGeom>
                <a:avLst/>
                <a:gdLst>
                  <a:gd name="T0" fmla="*/ 1 w 238"/>
                  <a:gd name="T1" fmla="*/ 105 h 191"/>
                  <a:gd name="T2" fmla="*/ 23 w 238"/>
                  <a:gd name="T3" fmla="*/ 136 h 191"/>
                  <a:gd name="T4" fmla="*/ 152 w 238"/>
                  <a:gd name="T5" fmla="*/ 186 h 191"/>
                  <a:gd name="T6" fmla="*/ 187 w 238"/>
                  <a:gd name="T7" fmla="*/ 175 h 191"/>
                  <a:gd name="T8" fmla="*/ 231 w 238"/>
                  <a:gd name="T9" fmla="*/ 110 h 191"/>
                  <a:gd name="T10" fmla="*/ 223 w 238"/>
                  <a:gd name="T11" fmla="*/ 79 h 191"/>
                  <a:gd name="T12" fmla="*/ 158 w 238"/>
                  <a:gd name="T13" fmla="*/ 40 h 191"/>
                  <a:gd name="T14" fmla="*/ 114 w 238"/>
                  <a:gd name="T15" fmla="*/ 23 h 191"/>
                  <a:gd name="T16" fmla="*/ 27 w 238"/>
                  <a:gd name="T17" fmla="*/ 3 h 191"/>
                  <a:gd name="T18" fmla="*/ 3 w 238"/>
                  <a:gd name="T19" fmla="*/ 21 h 191"/>
                  <a:gd name="T20" fmla="*/ 1 w 238"/>
                  <a:gd name="T21" fmla="*/ 10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191">
                    <a:moveTo>
                      <a:pt x="1" y="105"/>
                    </a:moveTo>
                    <a:cubicBezTo>
                      <a:pt x="0" y="117"/>
                      <a:pt x="10" y="132"/>
                      <a:pt x="23" y="136"/>
                    </a:cubicBezTo>
                    <a:cubicBezTo>
                      <a:pt x="152" y="186"/>
                      <a:pt x="152" y="186"/>
                      <a:pt x="152" y="186"/>
                    </a:cubicBezTo>
                    <a:cubicBezTo>
                      <a:pt x="164" y="191"/>
                      <a:pt x="180" y="186"/>
                      <a:pt x="187" y="175"/>
                    </a:cubicBezTo>
                    <a:cubicBezTo>
                      <a:pt x="231" y="110"/>
                      <a:pt x="231" y="110"/>
                      <a:pt x="231" y="110"/>
                    </a:cubicBezTo>
                    <a:cubicBezTo>
                      <a:pt x="238" y="99"/>
                      <a:pt x="235" y="85"/>
                      <a:pt x="223" y="79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47" y="34"/>
                      <a:pt x="127" y="26"/>
                      <a:pt x="114" y="2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4" y="0"/>
                      <a:pt x="3" y="8"/>
                      <a:pt x="3" y="21"/>
                    </a:cubicBezTo>
                    <a:lnTo>
                      <a:pt x="1" y="105"/>
                    </a:ln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8" name="Freeform 349"/>
              <p:cNvSpPr>
                <a:spLocks/>
              </p:cNvSpPr>
              <p:nvPr/>
            </p:nvSpPr>
            <p:spPr bwMode="auto">
              <a:xfrm>
                <a:off x="4185" y="1028"/>
                <a:ext cx="241" cy="256"/>
              </a:xfrm>
              <a:custGeom>
                <a:avLst/>
                <a:gdLst>
                  <a:gd name="T0" fmla="*/ 22 w 240"/>
                  <a:gd name="T1" fmla="*/ 89 h 254"/>
                  <a:gd name="T2" fmla="*/ 79 w 240"/>
                  <a:gd name="T3" fmla="*/ 233 h 254"/>
                  <a:gd name="T4" fmla="*/ 218 w 240"/>
                  <a:gd name="T5" fmla="*/ 164 h 254"/>
                  <a:gd name="T6" fmla="*/ 161 w 240"/>
                  <a:gd name="T7" fmla="*/ 21 h 254"/>
                  <a:gd name="T8" fmla="*/ 22 w 240"/>
                  <a:gd name="T9" fmla="*/ 8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54">
                    <a:moveTo>
                      <a:pt x="22" y="89"/>
                    </a:moveTo>
                    <a:cubicBezTo>
                      <a:pt x="0" y="148"/>
                      <a:pt x="25" y="212"/>
                      <a:pt x="79" y="233"/>
                    </a:cubicBezTo>
                    <a:cubicBezTo>
                      <a:pt x="133" y="254"/>
                      <a:pt x="195" y="223"/>
                      <a:pt x="218" y="164"/>
                    </a:cubicBezTo>
                    <a:cubicBezTo>
                      <a:pt x="240" y="106"/>
                      <a:pt x="215" y="41"/>
                      <a:pt x="161" y="21"/>
                    </a:cubicBezTo>
                    <a:cubicBezTo>
                      <a:pt x="107" y="0"/>
                      <a:pt x="45" y="31"/>
                      <a:pt x="22" y="89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9" name="Freeform 350"/>
              <p:cNvSpPr>
                <a:spLocks/>
              </p:cNvSpPr>
              <p:nvPr/>
            </p:nvSpPr>
            <p:spPr bwMode="auto">
              <a:xfrm>
                <a:off x="4225" y="1046"/>
                <a:ext cx="201" cy="238"/>
              </a:xfrm>
              <a:custGeom>
                <a:avLst/>
                <a:gdLst>
                  <a:gd name="T0" fmla="*/ 131 w 200"/>
                  <a:gd name="T1" fmla="*/ 116 h 236"/>
                  <a:gd name="T2" fmla="*/ 0 w 200"/>
                  <a:gd name="T3" fmla="*/ 188 h 236"/>
                  <a:gd name="T4" fmla="*/ 39 w 200"/>
                  <a:gd name="T5" fmla="*/ 215 h 236"/>
                  <a:gd name="T6" fmla="*/ 178 w 200"/>
                  <a:gd name="T7" fmla="*/ 146 h 236"/>
                  <a:gd name="T8" fmla="*/ 121 w 200"/>
                  <a:gd name="T9" fmla="*/ 3 h 236"/>
                  <a:gd name="T10" fmla="*/ 113 w 200"/>
                  <a:gd name="T11" fmla="*/ 0 h 236"/>
                  <a:gd name="T12" fmla="*/ 131 w 200"/>
                  <a:gd name="T13" fmla="*/ 11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236">
                    <a:moveTo>
                      <a:pt x="131" y="116"/>
                    </a:moveTo>
                    <a:cubicBezTo>
                      <a:pt x="110" y="172"/>
                      <a:pt x="52" y="203"/>
                      <a:pt x="0" y="188"/>
                    </a:cubicBezTo>
                    <a:cubicBezTo>
                      <a:pt x="11" y="199"/>
                      <a:pt x="24" y="209"/>
                      <a:pt x="39" y="215"/>
                    </a:cubicBezTo>
                    <a:cubicBezTo>
                      <a:pt x="93" y="236"/>
                      <a:pt x="155" y="205"/>
                      <a:pt x="178" y="146"/>
                    </a:cubicBezTo>
                    <a:cubicBezTo>
                      <a:pt x="200" y="88"/>
                      <a:pt x="175" y="23"/>
                      <a:pt x="121" y="3"/>
                    </a:cubicBezTo>
                    <a:cubicBezTo>
                      <a:pt x="118" y="2"/>
                      <a:pt x="116" y="1"/>
                      <a:pt x="113" y="0"/>
                    </a:cubicBezTo>
                    <a:cubicBezTo>
                      <a:pt x="139" y="30"/>
                      <a:pt x="147" y="74"/>
                      <a:pt x="131" y="11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0" name="Freeform 351"/>
              <p:cNvSpPr>
                <a:spLocks/>
              </p:cNvSpPr>
              <p:nvPr/>
            </p:nvSpPr>
            <p:spPr bwMode="auto">
              <a:xfrm>
                <a:off x="2504" y="2984"/>
                <a:ext cx="320" cy="376"/>
              </a:xfrm>
              <a:custGeom>
                <a:avLst/>
                <a:gdLst>
                  <a:gd name="T0" fmla="*/ 304 w 318"/>
                  <a:gd name="T1" fmla="*/ 256 h 374"/>
                  <a:gd name="T2" fmla="*/ 307 w 318"/>
                  <a:gd name="T3" fmla="*/ 197 h 374"/>
                  <a:gd name="T4" fmla="*/ 195 w 318"/>
                  <a:gd name="T5" fmla="*/ 24 h 374"/>
                  <a:gd name="T6" fmla="*/ 142 w 318"/>
                  <a:gd name="T7" fmla="*/ 7 h 374"/>
                  <a:gd name="T8" fmla="*/ 27 w 318"/>
                  <a:gd name="T9" fmla="*/ 50 h 374"/>
                  <a:gd name="T10" fmla="*/ 8 w 318"/>
                  <a:gd name="T11" fmla="*/ 96 h 374"/>
                  <a:gd name="T12" fmla="*/ 52 w 318"/>
                  <a:gd name="T13" fmla="*/ 199 h 374"/>
                  <a:gd name="T14" fmla="*/ 90 w 318"/>
                  <a:gd name="T15" fmla="*/ 259 h 374"/>
                  <a:gd name="T16" fmla="*/ 178 w 318"/>
                  <a:gd name="T17" fmla="*/ 359 h 374"/>
                  <a:gd name="T18" fmla="*/ 224 w 318"/>
                  <a:gd name="T19" fmla="*/ 357 h 374"/>
                  <a:gd name="T20" fmla="*/ 304 w 318"/>
                  <a:gd name="T21" fmla="*/ 256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" h="374">
                    <a:moveTo>
                      <a:pt x="304" y="256"/>
                    </a:moveTo>
                    <a:cubicBezTo>
                      <a:pt x="317" y="240"/>
                      <a:pt x="318" y="214"/>
                      <a:pt x="307" y="197"/>
                    </a:cubicBezTo>
                    <a:cubicBezTo>
                      <a:pt x="195" y="24"/>
                      <a:pt x="195" y="24"/>
                      <a:pt x="195" y="24"/>
                    </a:cubicBezTo>
                    <a:cubicBezTo>
                      <a:pt x="184" y="8"/>
                      <a:pt x="160" y="0"/>
                      <a:pt x="142" y="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9" y="57"/>
                      <a:pt x="0" y="78"/>
                      <a:pt x="8" y="96"/>
                    </a:cubicBezTo>
                    <a:cubicBezTo>
                      <a:pt x="52" y="199"/>
                      <a:pt x="52" y="199"/>
                      <a:pt x="52" y="199"/>
                    </a:cubicBezTo>
                    <a:cubicBezTo>
                      <a:pt x="60" y="217"/>
                      <a:pt x="77" y="244"/>
                      <a:pt x="90" y="259"/>
                    </a:cubicBezTo>
                    <a:cubicBezTo>
                      <a:pt x="178" y="359"/>
                      <a:pt x="178" y="359"/>
                      <a:pt x="178" y="359"/>
                    </a:cubicBezTo>
                    <a:cubicBezTo>
                      <a:pt x="192" y="374"/>
                      <a:pt x="212" y="373"/>
                      <a:pt x="224" y="357"/>
                    </a:cubicBezTo>
                    <a:lnTo>
                      <a:pt x="304" y="256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1" name="Freeform 352"/>
              <p:cNvSpPr>
                <a:spLocks/>
              </p:cNvSpPr>
              <p:nvPr/>
            </p:nvSpPr>
            <p:spPr bwMode="auto">
              <a:xfrm>
                <a:off x="2504" y="3025"/>
                <a:ext cx="240" cy="335"/>
              </a:xfrm>
              <a:custGeom>
                <a:avLst/>
                <a:gdLst>
                  <a:gd name="T0" fmla="*/ 239 w 239"/>
                  <a:gd name="T1" fmla="*/ 298 h 333"/>
                  <a:gd name="T2" fmla="*/ 224 w 239"/>
                  <a:gd name="T3" fmla="*/ 288 h 333"/>
                  <a:gd name="T4" fmla="*/ 135 w 239"/>
                  <a:gd name="T5" fmla="*/ 189 h 333"/>
                  <a:gd name="T6" fmla="*/ 97 w 239"/>
                  <a:gd name="T7" fmla="*/ 129 h 333"/>
                  <a:gd name="T8" fmla="*/ 53 w 239"/>
                  <a:gd name="T9" fmla="*/ 25 h 333"/>
                  <a:gd name="T10" fmla="*/ 52 w 239"/>
                  <a:gd name="T11" fmla="*/ 0 h 333"/>
                  <a:gd name="T12" fmla="*/ 27 w 239"/>
                  <a:gd name="T13" fmla="*/ 9 h 333"/>
                  <a:gd name="T14" fmla="*/ 8 w 239"/>
                  <a:gd name="T15" fmla="*/ 55 h 333"/>
                  <a:gd name="T16" fmla="*/ 52 w 239"/>
                  <a:gd name="T17" fmla="*/ 158 h 333"/>
                  <a:gd name="T18" fmla="*/ 90 w 239"/>
                  <a:gd name="T19" fmla="*/ 218 h 333"/>
                  <a:gd name="T20" fmla="*/ 178 w 239"/>
                  <a:gd name="T21" fmla="*/ 318 h 333"/>
                  <a:gd name="T22" fmla="*/ 224 w 239"/>
                  <a:gd name="T23" fmla="*/ 316 h 333"/>
                  <a:gd name="T24" fmla="*/ 239 w 239"/>
                  <a:gd name="T25" fmla="*/ 29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9" h="333">
                    <a:moveTo>
                      <a:pt x="239" y="298"/>
                    </a:moveTo>
                    <a:cubicBezTo>
                      <a:pt x="233" y="297"/>
                      <a:pt x="228" y="293"/>
                      <a:pt x="224" y="288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22" y="174"/>
                      <a:pt x="105" y="147"/>
                      <a:pt x="97" y="1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9" y="17"/>
                      <a:pt x="49" y="8"/>
                      <a:pt x="52" y="0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9" y="16"/>
                      <a:pt x="0" y="37"/>
                      <a:pt x="8" y="55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60" y="176"/>
                      <a:pt x="77" y="203"/>
                      <a:pt x="90" y="218"/>
                    </a:cubicBezTo>
                    <a:cubicBezTo>
                      <a:pt x="178" y="318"/>
                      <a:pt x="178" y="318"/>
                      <a:pt x="178" y="318"/>
                    </a:cubicBezTo>
                    <a:cubicBezTo>
                      <a:pt x="192" y="333"/>
                      <a:pt x="212" y="332"/>
                      <a:pt x="224" y="316"/>
                    </a:cubicBezTo>
                    <a:lnTo>
                      <a:pt x="239" y="298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2" name="Freeform 353"/>
              <p:cNvSpPr>
                <a:spLocks/>
              </p:cNvSpPr>
              <p:nvPr/>
            </p:nvSpPr>
            <p:spPr bwMode="auto">
              <a:xfrm>
                <a:off x="2861" y="2769"/>
                <a:ext cx="29" cy="55"/>
              </a:xfrm>
              <a:custGeom>
                <a:avLst/>
                <a:gdLst>
                  <a:gd name="T0" fmla="*/ 10 w 29"/>
                  <a:gd name="T1" fmla="*/ 55 h 55"/>
                  <a:gd name="T2" fmla="*/ 0 w 29"/>
                  <a:gd name="T3" fmla="*/ 4 h 55"/>
                  <a:gd name="T4" fmla="*/ 20 w 29"/>
                  <a:gd name="T5" fmla="*/ 0 h 55"/>
                  <a:gd name="T6" fmla="*/ 29 w 29"/>
                  <a:gd name="T7" fmla="*/ 51 h 55"/>
                  <a:gd name="T8" fmla="*/ 10 w 29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5">
                    <a:moveTo>
                      <a:pt x="10" y="55"/>
                    </a:moveTo>
                    <a:lnTo>
                      <a:pt x="0" y="4"/>
                    </a:lnTo>
                    <a:lnTo>
                      <a:pt x="20" y="0"/>
                    </a:lnTo>
                    <a:lnTo>
                      <a:pt x="29" y="51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3" name="Freeform 354"/>
              <p:cNvSpPr>
                <a:spLocks/>
              </p:cNvSpPr>
              <p:nvPr/>
            </p:nvSpPr>
            <p:spPr bwMode="auto">
              <a:xfrm>
                <a:off x="2571" y="2770"/>
                <a:ext cx="302" cy="390"/>
              </a:xfrm>
              <a:custGeom>
                <a:avLst/>
                <a:gdLst>
                  <a:gd name="T0" fmla="*/ 188 w 300"/>
                  <a:gd name="T1" fmla="*/ 279 h 388"/>
                  <a:gd name="T2" fmla="*/ 114 w 300"/>
                  <a:gd name="T3" fmla="*/ 191 h 388"/>
                  <a:gd name="T4" fmla="*/ 300 w 300"/>
                  <a:gd name="T5" fmla="*/ 57 h 388"/>
                  <a:gd name="T6" fmla="*/ 288 w 300"/>
                  <a:gd name="T7" fmla="*/ 0 h 388"/>
                  <a:gd name="T8" fmla="*/ 87 w 300"/>
                  <a:gd name="T9" fmla="*/ 74 h 388"/>
                  <a:gd name="T10" fmla="*/ 0 w 300"/>
                  <a:gd name="T11" fmla="*/ 204 h 388"/>
                  <a:gd name="T12" fmla="*/ 47 w 300"/>
                  <a:gd name="T13" fmla="*/ 350 h 388"/>
                  <a:gd name="T14" fmla="*/ 188 w 300"/>
                  <a:gd name="T15" fmla="*/ 279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388">
                    <a:moveTo>
                      <a:pt x="188" y="279"/>
                    </a:moveTo>
                    <a:cubicBezTo>
                      <a:pt x="188" y="279"/>
                      <a:pt x="128" y="235"/>
                      <a:pt x="114" y="191"/>
                    </a:cubicBezTo>
                    <a:cubicBezTo>
                      <a:pt x="100" y="147"/>
                      <a:pt x="204" y="72"/>
                      <a:pt x="300" y="57"/>
                    </a:cubicBezTo>
                    <a:cubicBezTo>
                      <a:pt x="294" y="23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67" y="388"/>
                      <a:pt x="188" y="279"/>
                      <a:pt x="188" y="279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4" name="Freeform 355"/>
              <p:cNvSpPr>
                <a:spLocks/>
              </p:cNvSpPr>
              <p:nvPr/>
            </p:nvSpPr>
            <p:spPr bwMode="auto">
              <a:xfrm>
                <a:off x="2571" y="2770"/>
                <a:ext cx="294" cy="363"/>
              </a:xfrm>
              <a:custGeom>
                <a:avLst/>
                <a:gdLst>
                  <a:gd name="T0" fmla="*/ 39 w 292"/>
                  <a:gd name="T1" fmla="*/ 212 h 361"/>
                  <a:gd name="T2" fmla="*/ 125 w 292"/>
                  <a:gd name="T3" fmla="*/ 82 h 361"/>
                  <a:gd name="T4" fmla="*/ 292 w 292"/>
                  <a:gd name="T5" fmla="*/ 15 h 361"/>
                  <a:gd name="T6" fmla="*/ 288 w 292"/>
                  <a:gd name="T7" fmla="*/ 0 h 361"/>
                  <a:gd name="T8" fmla="*/ 87 w 292"/>
                  <a:gd name="T9" fmla="*/ 74 h 361"/>
                  <a:gd name="T10" fmla="*/ 0 w 292"/>
                  <a:gd name="T11" fmla="*/ 204 h 361"/>
                  <a:gd name="T12" fmla="*/ 47 w 292"/>
                  <a:gd name="T13" fmla="*/ 350 h 361"/>
                  <a:gd name="T14" fmla="*/ 83 w 292"/>
                  <a:gd name="T15" fmla="*/ 353 h 361"/>
                  <a:gd name="T16" fmla="*/ 39 w 292"/>
                  <a:gd name="T17" fmla="*/ 21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2" h="361">
                    <a:moveTo>
                      <a:pt x="39" y="212"/>
                    </a:moveTo>
                    <a:cubicBezTo>
                      <a:pt x="39" y="212"/>
                      <a:pt x="79" y="131"/>
                      <a:pt x="125" y="82"/>
                    </a:cubicBezTo>
                    <a:cubicBezTo>
                      <a:pt x="158" y="48"/>
                      <a:pt x="243" y="26"/>
                      <a:pt x="292" y="15"/>
                    </a:cubicBezTo>
                    <a:cubicBezTo>
                      <a:pt x="289" y="5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53" y="361"/>
                      <a:pt x="67" y="360"/>
                      <a:pt x="83" y="353"/>
                    </a:cubicBezTo>
                    <a:cubicBezTo>
                      <a:pt x="64" y="310"/>
                      <a:pt x="39" y="212"/>
                      <a:pt x="39" y="212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5" name="Freeform 356"/>
              <p:cNvSpPr>
                <a:spLocks/>
              </p:cNvSpPr>
              <p:nvPr/>
            </p:nvSpPr>
            <p:spPr bwMode="auto">
              <a:xfrm>
                <a:off x="3041" y="3191"/>
                <a:ext cx="49" cy="53"/>
              </a:xfrm>
              <a:custGeom>
                <a:avLst/>
                <a:gdLst>
                  <a:gd name="T0" fmla="*/ 0 w 49"/>
                  <a:gd name="T1" fmla="*/ 13 h 53"/>
                  <a:gd name="T2" fmla="*/ 33 w 49"/>
                  <a:gd name="T3" fmla="*/ 53 h 53"/>
                  <a:gd name="T4" fmla="*/ 49 w 49"/>
                  <a:gd name="T5" fmla="*/ 40 h 53"/>
                  <a:gd name="T6" fmla="*/ 15 w 49"/>
                  <a:gd name="T7" fmla="*/ 0 h 53"/>
                  <a:gd name="T8" fmla="*/ 0 w 49"/>
                  <a:gd name="T9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3">
                    <a:moveTo>
                      <a:pt x="0" y="13"/>
                    </a:moveTo>
                    <a:lnTo>
                      <a:pt x="33" y="53"/>
                    </a:lnTo>
                    <a:lnTo>
                      <a:pt x="49" y="40"/>
                    </a:lnTo>
                    <a:lnTo>
                      <a:pt x="1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6" name="Freeform 357"/>
              <p:cNvSpPr>
                <a:spLocks/>
              </p:cNvSpPr>
              <p:nvPr/>
            </p:nvSpPr>
            <p:spPr bwMode="auto">
              <a:xfrm>
                <a:off x="2637" y="3124"/>
                <a:ext cx="442" cy="214"/>
              </a:xfrm>
              <a:custGeom>
                <a:avLst/>
                <a:gdLst>
                  <a:gd name="T0" fmla="*/ 161 w 440"/>
                  <a:gd name="T1" fmla="*/ 0 h 213"/>
                  <a:gd name="T2" fmla="*/ 182 w 440"/>
                  <a:gd name="T3" fmla="*/ 113 h 213"/>
                  <a:gd name="T4" fmla="*/ 403 w 440"/>
                  <a:gd name="T5" fmla="*/ 76 h 213"/>
                  <a:gd name="T6" fmla="*/ 440 w 440"/>
                  <a:gd name="T7" fmla="*/ 122 h 213"/>
                  <a:gd name="T8" fmla="*/ 254 w 440"/>
                  <a:gd name="T9" fmla="*/ 209 h 213"/>
                  <a:gd name="T10" fmla="*/ 99 w 440"/>
                  <a:gd name="T11" fmla="*/ 192 h 213"/>
                  <a:gd name="T12" fmla="*/ 17 w 440"/>
                  <a:gd name="T13" fmla="*/ 63 h 213"/>
                  <a:gd name="T14" fmla="*/ 161 w 440"/>
                  <a:gd name="T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213">
                    <a:moveTo>
                      <a:pt x="161" y="0"/>
                    </a:moveTo>
                    <a:cubicBezTo>
                      <a:pt x="161" y="0"/>
                      <a:pt x="157" y="74"/>
                      <a:pt x="182" y="113"/>
                    </a:cubicBezTo>
                    <a:cubicBezTo>
                      <a:pt x="207" y="152"/>
                      <a:pt x="330" y="141"/>
                      <a:pt x="403" y="76"/>
                    </a:cubicBezTo>
                    <a:cubicBezTo>
                      <a:pt x="426" y="102"/>
                      <a:pt x="440" y="122"/>
                      <a:pt x="440" y="122"/>
                    </a:cubicBezTo>
                    <a:cubicBezTo>
                      <a:pt x="440" y="122"/>
                      <a:pt x="321" y="204"/>
                      <a:pt x="254" y="209"/>
                    </a:cubicBezTo>
                    <a:cubicBezTo>
                      <a:pt x="188" y="213"/>
                      <a:pt x="99" y="192"/>
                      <a:pt x="99" y="192"/>
                    </a:cubicBezTo>
                    <a:cubicBezTo>
                      <a:pt x="99" y="192"/>
                      <a:pt x="34" y="103"/>
                      <a:pt x="17" y="63"/>
                    </a:cubicBezTo>
                    <a:cubicBezTo>
                      <a:pt x="0" y="24"/>
                      <a:pt x="161" y="0"/>
                      <a:pt x="161" y="0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7" name="Freeform 358"/>
              <p:cNvSpPr>
                <a:spLocks/>
              </p:cNvSpPr>
              <p:nvPr/>
            </p:nvSpPr>
            <p:spPr bwMode="auto">
              <a:xfrm>
                <a:off x="2649" y="3157"/>
                <a:ext cx="430" cy="181"/>
              </a:xfrm>
              <a:custGeom>
                <a:avLst/>
                <a:gdLst>
                  <a:gd name="T0" fmla="*/ 106 w 428"/>
                  <a:gd name="T1" fmla="*/ 124 h 180"/>
                  <a:gd name="T2" fmla="*/ 261 w 428"/>
                  <a:gd name="T3" fmla="*/ 140 h 180"/>
                  <a:gd name="T4" fmla="*/ 418 w 428"/>
                  <a:gd name="T5" fmla="*/ 76 h 180"/>
                  <a:gd name="T6" fmla="*/ 428 w 428"/>
                  <a:gd name="T7" fmla="*/ 89 h 180"/>
                  <a:gd name="T8" fmla="*/ 242 w 428"/>
                  <a:gd name="T9" fmla="*/ 176 h 180"/>
                  <a:gd name="T10" fmla="*/ 87 w 428"/>
                  <a:gd name="T11" fmla="*/ 159 h 180"/>
                  <a:gd name="T12" fmla="*/ 5 w 428"/>
                  <a:gd name="T13" fmla="*/ 30 h 180"/>
                  <a:gd name="T14" fmla="*/ 26 w 428"/>
                  <a:gd name="T15" fmla="*/ 0 h 180"/>
                  <a:gd name="T16" fmla="*/ 106 w 428"/>
                  <a:gd name="T17" fmla="*/ 12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180">
                    <a:moveTo>
                      <a:pt x="106" y="124"/>
                    </a:moveTo>
                    <a:cubicBezTo>
                      <a:pt x="106" y="124"/>
                      <a:pt x="194" y="145"/>
                      <a:pt x="261" y="140"/>
                    </a:cubicBezTo>
                    <a:cubicBezTo>
                      <a:pt x="308" y="137"/>
                      <a:pt x="379" y="107"/>
                      <a:pt x="418" y="76"/>
                    </a:cubicBezTo>
                    <a:cubicBezTo>
                      <a:pt x="424" y="84"/>
                      <a:pt x="428" y="89"/>
                      <a:pt x="428" y="89"/>
                    </a:cubicBezTo>
                    <a:cubicBezTo>
                      <a:pt x="428" y="89"/>
                      <a:pt x="309" y="171"/>
                      <a:pt x="242" y="176"/>
                    </a:cubicBezTo>
                    <a:cubicBezTo>
                      <a:pt x="176" y="180"/>
                      <a:pt x="87" y="159"/>
                      <a:pt x="87" y="159"/>
                    </a:cubicBezTo>
                    <a:cubicBezTo>
                      <a:pt x="87" y="159"/>
                      <a:pt x="22" y="70"/>
                      <a:pt x="5" y="30"/>
                    </a:cubicBezTo>
                    <a:cubicBezTo>
                      <a:pt x="0" y="19"/>
                      <a:pt x="10" y="9"/>
                      <a:pt x="26" y="0"/>
                    </a:cubicBezTo>
                    <a:cubicBezTo>
                      <a:pt x="46" y="42"/>
                      <a:pt x="106" y="124"/>
                      <a:pt x="106" y="124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8" name="Freeform 359"/>
              <p:cNvSpPr>
                <a:spLocks/>
              </p:cNvSpPr>
              <p:nvPr/>
            </p:nvSpPr>
            <p:spPr bwMode="auto">
              <a:xfrm>
                <a:off x="3057" y="3091"/>
                <a:ext cx="126" cy="129"/>
              </a:xfrm>
              <a:custGeom>
                <a:avLst/>
                <a:gdLst>
                  <a:gd name="T0" fmla="*/ 24 w 126"/>
                  <a:gd name="T1" fmla="*/ 128 h 128"/>
                  <a:gd name="T2" fmla="*/ 89 w 126"/>
                  <a:gd name="T3" fmla="*/ 101 h 128"/>
                  <a:gd name="T4" fmla="*/ 109 w 126"/>
                  <a:gd name="T5" fmla="*/ 70 h 128"/>
                  <a:gd name="T6" fmla="*/ 122 w 126"/>
                  <a:gd name="T7" fmla="*/ 33 h 128"/>
                  <a:gd name="T8" fmla="*/ 120 w 126"/>
                  <a:gd name="T9" fmla="*/ 34 h 128"/>
                  <a:gd name="T10" fmla="*/ 122 w 126"/>
                  <a:gd name="T11" fmla="*/ 22 h 128"/>
                  <a:gd name="T12" fmla="*/ 111 w 126"/>
                  <a:gd name="T13" fmla="*/ 26 h 128"/>
                  <a:gd name="T14" fmla="*/ 112 w 126"/>
                  <a:gd name="T15" fmla="*/ 10 h 128"/>
                  <a:gd name="T16" fmla="*/ 97 w 126"/>
                  <a:gd name="T17" fmla="*/ 18 h 128"/>
                  <a:gd name="T18" fmla="*/ 97 w 126"/>
                  <a:gd name="T19" fmla="*/ 2 h 128"/>
                  <a:gd name="T20" fmla="*/ 81 w 126"/>
                  <a:gd name="T21" fmla="*/ 12 h 128"/>
                  <a:gd name="T22" fmla="*/ 54 w 126"/>
                  <a:gd name="T23" fmla="*/ 51 h 128"/>
                  <a:gd name="T24" fmla="*/ 71 w 126"/>
                  <a:gd name="T25" fmla="*/ 16 h 128"/>
                  <a:gd name="T26" fmla="*/ 55 w 126"/>
                  <a:gd name="T27" fmla="*/ 20 h 128"/>
                  <a:gd name="T28" fmla="*/ 22 w 126"/>
                  <a:gd name="T29" fmla="*/ 60 h 128"/>
                  <a:gd name="T30" fmla="*/ 2 w 126"/>
                  <a:gd name="T31" fmla="*/ 103 h 128"/>
                  <a:gd name="T32" fmla="*/ 24 w 126"/>
                  <a:gd name="T3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8">
                    <a:moveTo>
                      <a:pt x="24" y="128"/>
                    </a:moveTo>
                    <a:cubicBezTo>
                      <a:pt x="24" y="128"/>
                      <a:pt x="71" y="110"/>
                      <a:pt x="89" y="101"/>
                    </a:cubicBezTo>
                    <a:cubicBezTo>
                      <a:pt x="107" y="92"/>
                      <a:pt x="102" y="86"/>
                      <a:pt x="109" y="70"/>
                    </a:cubicBezTo>
                    <a:cubicBezTo>
                      <a:pt x="117" y="54"/>
                      <a:pt x="126" y="40"/>
                      <a:pt x="122" y="33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4"/>
                      <a:pt x="125" y="27"/>
                      <a:pt x="122" y="22"/>
                    </a:cubicBezTo>
                    <a:cubicBezTo>
                      <a:pt x="118" y="16"/>
                      <a:pt x="114" y="23"/>
                      <a:pt x="111" y="26"/>
                    </a:cubicBezTo>
                    <a:cubicBezTo>
                      <a:pt x="117" y="18"/>
                      <a:pt x="116" y="13"/>
                      <a:pt x="112" y="10"/>
                    </a:cubicBezTo>
                    <a:cubicBezTo>
                      <a:pt x="108" y="7"/>
                      <a:pt x="102" y="12"/>
                      <a:pt x="97" y="18"/>
                    </a:cubicBezTo>
                    <a:cubicBezTo>
                      <a:pt x="102" y="11"/>
                      <a:pt x="100" y="5"/>
                      <a:pt x="97" y="2"/>
                    </a:cubicBezTo>
                    <a:cubicBezTo>
                      <a:pt x="94" y="0"/>
                      <a:pt x="87" y="0"/>
                      <a:pt x="81" y="12"/>
                    </a:cubicBezTo>
                    <a:cubicBezTo>
                      <a:pt x="75" y="23"/>
                      <a:pt x="54" y="51"/>
                      <a:pt x="54" y="51"/>
                    </a:cubicBezTo>
                    <a:cubicBezTo>
                      <a:pt x="54" y="51"/>
                      <a:pt x="69" y="19"/>
                      <a:pt x="71" y="16"/>
                    </a:cubicBezTo>
                    <a:cubicBezTo>
                      <a:pt x="72" y="14"/>
                      <a:pt x="64" y="6"/>
                      <a:pt x="55" y="20"/>
                    </a:cubicBezTo>
                    <a:cubicBezTo>
                      <a:pt x="47" y="34"/>
                      <a:pt x="32" y="47"/>
                      <a:pt x="22" y="60"/>
                    </a:cubicBezTo>
                    <a:cubicBezTo>
                      <a:pt x="12" y="72"/>
                      <a:pt x="0" y="93"/>
                      <a:pt x="2" y="103"/>
                    </a:cubicBezTo>
                    <a:cubicBezTo>
                      <a:pt x="20" y="123"/>
                      <a:pt x="24" y="128"/>
                      <a:pt x="24" y="128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9" name="Freeform 360"/>
              <p:cNvSpPr>
                <a:spLocks/>
              </p:cNvSpPr>
              <p:nvPr/>
            </p:nvSpPr>
            <p:spPr bwMode="auto">
              <a:xfrm>
                <a:off x="2881" y="2736"/>
                <a:ext cx="149" cy="89"/>
              </a:xfrm>
              <a:custGeom>
                <a:avLst/>
                <a:gdLst>
                  <a:gd name="T0" fmla="*/ 0 w 148"/>
                  <a:gd name="T1" fmla="*/ 41 h 88"/>
                  <a:gd name="T2" fmla="*/ 63 w 148"/>
                  <a:gd name="T3" fmla="*/ 8 h 88"/>
                  <a:gd name="T4" fmla="*/ 100 w 148"/>
                  <a:gd name="T5" fmla="*/ 12 h 88"/>
                  <a:gd name="T6" fmla="*/ 137 w 148"/>
                  <a:gd name="T7" fmla="*/ 26 h 88"/>
                  <a:gd name="T8" fmla="*/ 134 w 148"/>
                  <a:gd name="T9" fmla="*/ 27 h 88"/>
                  <a:gd name="T10" fmla="*/ 145 w 148"/>
                  <a:gd name="T11" fmla="*/ 34 h 88"/>
                  <a:gd name="T12" fmla="*/ 135 w 148"/>
                  <a:gd name="T13" fmla="*/ 39 h 88"/>
                  <a:gd name="T14" fmla="*/ 148 w 148"/>
                  <a:gd name="T15" fmla="*/ 48 h 88"/>
                  <a:gd name="T16" fmla="*/ 132 w 148"/>
                  <a:gd name="T17" fmla="*/ 55 h 88"/>
                  <a:gd name="T18" fmla="*/ 144 w 148"/>
                  <a:gd name="T19" fmla="*/ 65 h 88"/>
                  <a:gd name="T20" fmla="*/ 127 w 148"/>
                  <a:gd name="T21" fmla="*/ 71 h 88"/>
                  <a:gd name="T22" fmla="*/ 79 w 148"/>
                  <a:gd name="T23" fmla="*/ 67 h 88"/>
                  <a:gd name="T24" fmla="*/ 117 w 148"/>
                  <a:gd name="T25" fmla="*/ 76 h 88"/>
                  <a:gd name="T26" fmla="*/ 104 w 148"/>
                  <a:gd name="T27" fmla="*/ 85 h 88"/>
                  <a:gd name="T28" fmla="*/ 52 w 148"/>
                  <a:gd name="T29" fmla="*/ 86 h 88"/>
                  <a:gd name="T30" fmla="*/ 7 w 148"/>
                  <a:gd name="T31" fmla="*/ 74 h 88"/>
                  <a:gd name="T32" fmla="*/ 0 w 148"/>
                  <a:gd name="T33" fmla="*/ 4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8" h="88">
                    <a:moveTo>
                      <a:pt x="0" y="41"/>
                    </a:moveTo>
                    <a:cubicBezTo>
                      <a:pt x="0" y="41"/>
                      <a:pt x="45" y="16"/>
                      <a:pt x="63" y="8"/>
                    </a:cubicBezTo>
                    <a:cubicBezTo>
                      <a:pt x="81" y="0"/>
                      <a:pt x="83" y="7"/>
                      <a:pt x="100" y="12"/>
                    </a:cubicBezTo>
                    <a:cubicBezTo>
                      <a:pt x="117" y="17"/>
                      <a:pt x="133" y="19"/>
                      <a:pt x="137" y="26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4" y="27"/>
                      <a:pt x="143" y="28"/>
                      <a:pt x="145" y="34"/>
                    </a:cubicBezTo>
                    <a:cubicBezTo>
                      <a:pt x="147" y="39"/>
                      <a:pt x="139" y="39"/>
                      <a:pt x="135" y="39"/>
                    </a:cubicBezTo>
                    <a:cubicBezTo>
                      <a:pt x="145" y="40"/>
                      <a:pt x="148" y="43"/>
                      <a:pt x="148" y="48"/>
                    </a:cubicBezTo>
                    <a:cubicBezTo>
                      <a:pt x="147" y="53"/>
                      <a:pt x="140" y="55"/>
                      <a:pt x="132" y="55"/>
                    </a:cubicBezTo>
                    <a:cubicBezTo>
                      <a:pt x="141" y="55"/>
                      <a:pt x="144" y="61"/>
                      <a:pt x="144" y="65"/>
                    </a:cubicBezTo>
                    <a:cubicBezTo>
                      <a:pt x="144" y="69"/>
                      <a:pt x="140" y="74"/>
                      <a:pt x="127" y="71"/>
                    </a:cubicBezTo>
                    <a:cubicBezTo>
                      <a:pt x="114" y="68"/>
                      <a:pt x="79" y="67"/>
                      <a:pt x="79" y="67"/>
                    </a:cubicBezTo>
                    <a:cubicBezTo>
                      <a:pt x="79" y="67"/>
                      <a:pt x="114" y="76"/>
                      <a:pt x="117" y="76"/>
                    </a:cubicBezTo>
                    <a:cubicBezTo>
                      <a:pt x="119" y="76"/>
                      <a:pt x="121" y="88"/>
                      <a:pt x="104" y="85"/>
                    </a:cubicBezTo>
                    <a:cubicBezTo>
                      <a:pt x="88" y="83"/>
                      <a:pt x="68" y="87"/>
                      <a:pt x="52" y="86"/>
                    </a:cubicBezTo>
                    <a:cubicBezTo>
                      <a:pt x="36" y="86"/>
                      <a:pt x="13" y="81"/>
                      <a:pt x="7" y="74"/>
                    </a:cubicBezTo>
                    <a:cubicBezTo>
                      <a:pt x="2" y="47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0" name="Freeform 361"/>
              <p:cNvSpPr>
                <a:spLocks/>
              </p:cNvSpPr>
              <p:nvPr/>
            </p:nvSpPr>
            <p:spPr bwMode="auto">
              <a:xfrm>
                <a:off x="2678" y="2954"/>
                <a:ext cx="210" cy="249"/>
              </a:xfrm>
              <a:custGeom>
                <a:avLst/>
                <a:gdLst>
                  <a:gd name="T0" fmla="*/ 200 w 209"/>
                  <a:gd name="T1" fmla="*/ 171 h 248"/>
                  <a:gd name="T2" fmla="*/ 201 w 209"/>
                  <a:gd name="T3" fmla="*/ 133 h 248"/>
                  <a:gd name="T4" fmla="*/ 126 w 209"/>
                  <a:gd name="T5" fmla="*/ 17 h 248"/>
                  <a:gd name="T6" fmla="*/ 91 w 209"/>
                  <a:gd name="T7" fmla="*/ 5 h 248"/>
                  <a:gd name="T8" fmla="*/ 17 w 209"/>
                  <a:gd name="T9" fmla="*/ 32 h 248"/>
                  <a:gd name="T10" fmla="*/ 5 w 209"/>
                  <a:gd name="T11" fmla="*/ 62 h 248"/>
                  <a:gd name="T12" fmla="*/ 35 w 209"/>
                  <a:gd name="T13" fmla="*/ 131 h 248"/>
                  <a:gd name="T14" fmla="*/ 61 w 209"/>
                  <a:gd name="T15" fmla="*/ 171 h 248"/>
                  <a:gd name="T16" fmla="*/ 120 w 209"/>
                  <a:gd name="T17" fmla="*/ 238 h 248"/>
                  <a:gd name="T18" fmla="*/ 149 w 209"/>
                  <a:gd name="T19" fmla="*/ 238 h 248"/>
                  <a:gd name="T20" fmla="*/ 200 w 209"/>
                  <a:gd name="T21" fmla="*/ 17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248">
                    <a:moveTo>
                      <a:pt x="200" y="171"/>
                    </a:moveTo>
                    <a:cubicBezTo>
                      <a:pt x="208" y="161"/>
                      <a:pt x="209" y="144"/>
                      <a:pt x="201" y="133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19" y="6"/>
                      <a:pt x="103" y="0"/>
                      <a:pt x="91" y="5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5" y="36"/>
                      <a:pt x="0" y="50"/>
                      <a:pt x="5" y="62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41" y="143"/>
                      <a:pt x="52" y="161"/>
                      <a:pt x="61" y="171"/>
                    </a:cubicBezTo>
                    <a:cubicBezTo>
                      <a:pt x="120" y="238"/>
                      <a:pt x="120" y="238"/>
                      <a:pt x="120" y="238"/>
                    </a:cubicBezTo>
                    <a:cubicBezTo>
                      <a:pt x="128" y="248"/>
                      <a:pt x="142" y="248"/>
                      <a:pt x="149" y="238"/>
                    </a:cubicBezTo>
                    <a:lnTo>
                      <a:pt x="200" y="171"/>
                    </a:ln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1" name="Freeform 362"/>
              <p:cNvSpPr>
                <a:spLocks/>
              </p:cNvSpPr>
              <p:nvPr/>
            </p:nvSpPr>
            <p:spPr bwMode="auto">
              <a:xfrm>
                <a:off x="2574" y="2997"/>
                <a:ext cx="255" cy="245"/>
              </a:xfrm>
              <a:custGeom>
                <a:avLst/>
                <a:gdLst>
                  <a:gd name="T0" fmla="*/ 183 w 253"/>
                  <a:gd name="T1" fmla="*/ 210 h 244"/>
                  <a:gd name="T2" fmla="*/ 222 w 253"/>
                  <a:gd name="T3" fmla="*/ 60 h 244"/>
                  <a:gd name="T4" fmla="*/ 70 w 253"/>
                  <a:gd name="T5" fmla="*/ 34 h 244"/>
                  <a:gd name="T6" fmla="*/ 31 w 253"/>
                  <a:gd name="T7" fmla="*/ 184 h 244"/>
                  <a:gd name="T8" fmla="*/ 183 w 253"/>
                  <a:gd name="T9" fmla="*/ 21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44">
                    <a:moveTo>
                      <a:pt x="183" y="210"/>
                    </a:moveTo>
                    <a:cubicBezTo>
                      <a:pt x="236" y="175"/>
                      <a:pt x="253" y="108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63" y="232"/>
                      <a:pt x="131" y="244"/>
                      <a:pt x="183" y="210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2" name="Freeform 363"/>
              <p:cNvSpPr>
                <a:spLocks/>
              </p:cNvSpPr>
              <p:nvPr/>
            </p:nvSpPr>
            <p:spPr bwMode="auto">
              <a:xfrm>
                <a:off x="2574" y="2997"/>
                <a:ext cx="239" cy="191"/>
              </a:xfrm>
              <a:custGeom>
                <a:avLst/>
                <a:gdLst>
                  <a:gd name="T0" fmla="*/ 90 w 237"/>
                  <a:gd name="T1" fmla="*/ 86 h 190"/>
                  <a:gd name="T2" fmla="*/ 237 w 237"/>
                  <a:gd name="T3" fmla="*/ 105 h 190"/>
                  <a:gd name="T4" fmla="*/ 222 w 237"/>
                  <a:gd name="T5" fmla="*/ 60 h 190"/>
                  <a:gd name="T6" fmla="*/ 70 w 237"/>
                  <a:gd name="T7" fmla="*/ 34 h 190"/>
                  <a:gd name="T8" fmla="*/ 31 w 237"/>
                  <a:gd name="T9" fmla="*/ 184 h 190"/>
                  <a:gd name="T10" fmla="*/ 36 w 237"/>
                  <a:gd name="T11" fmla="*/ 190 h 190"/>
                  <a:gd name="T12" fmla="*/ 90 w 237"/>
                  <a:gd name="T13" fmla="*/ 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90">
                    <a:moveTo>
                      <a:pt x="90" y="86"/>
                    </a:moveTo>
                    <a:cubicBezTo>
                      <a:pt x="140" y="53"/>
                      <a:pt x="204" y="62"/>
                      <a:pt x="237" y="105"/>
                    </a:cubicBezTo>
                    <a:cubicBezTo>
                      <a:pt x="236" y="89"/>
                      <a:pt x="231" y="74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33" y="186"/>
                      <a:pt x="34" y="188"/>
                      <a:pt x="36" y="190"/>
                    </a:cubicBezTo>
                    <a:cubicBezTo>
                      <a:pt x="33" y="151"/>
                      <a:pt x="52" y="110"/>
                      <a:pt x="90" y="8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3" name="Freeform 364"/>
              <p:cNvSpPr>
                <a:spLocks/>
              </p:cNvSpPr>
              <p:nvPr/>
            </p:nvSpPr>
            <p:spPr bwMode="auto">
              <a:xfrm>
                <a:off x="4115" y="3481"/>
                <a:ext cx="378" cy="287"/>
              </a:xfrm>
              <a:custGeom>
                <a:avLst/>
                <a:gdLst>
                  <a:gd name="T0" fmla="*/ 279 w 376"/>
                  <a:gd name="T1" fmla="*/ 22 h 285"/>
                  <a:gd name="T2" fmla="*/ 223 w 376"/>
                  <a:gd name="T3" fmla="*/ 8 h 285"/>
                  <a:gd name="T4" fmla="*/ 31 w 376"/>
                  <a:gd name="T5" fmla="*/ 83 h 285"/>
                  <a:gd name="T6" fmla="*/ 3 w 376"/>
                  <a:gd name="T7" fmla="*/ 132 h 285"/>
                  <a:gd name="T8" fmla="*/ 23 w 376"/>
                  <a:gd name="T9" fmla="*/ 252 h 285"/>
                  <a:gd name="T10" fmla="*/ 64 w 376"/>
                  <a:gd name="T11" fmla="*/ 281 h 285"/>
                  <a:gd name="T12" fmla="*/ 174 w 376"/>
                  <a:gd name="T13" fmla="*/ 258 h 285"/>
                  <a:gd name="T14" fmla="*/ 240 w 376"/>
                  <a:gd name="T15" fmla="*/ 232 h 285"/>
                  <a:gd name="T16" fmla="*/ 355 w 376"/>
                  <a:gd name="T17" fmla="*/ 166 h 285"/>
                  <a:gd name="T18" fmla="*/ 363 w 376"/>
                  <a:gd name="T19" fmla="*/ 121 h 285"/>
                  <a:gd name="T20" fmla="*/ 279 w 376"/>
                  <a:gd name="T21" fmla="*/ 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6" h="285">
                    <a:moveTo>
                      <a:pt x="279" y="22"/>
                    </a:moveTo>
                    <a:cubicBezTo>
                      <a:pt x="267" y="7"/>
                      <a:pt x="241" y="0"/>
                      <a:pt x="223" y="8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13" y="91"/>
                      <a:pt x="0" y="112"/>
                      <a:pt x="3" y="132"/>
                    </a:cubicBezTo>
                    <a:cubicBezTo>
                      <a:pt x="23" y="252"/>
                      <a:pt x="23" y="252"/>
                      <a:pt x="23" y="252"/>
                    </a:cubicBezTo>
                    <a:cubicBezTo>
                      <a:pt x="26" y="272"/>
                      <a:pt x="44" y="285"/>
                      <a:pt x="64" y="281"/>
                    </a:cubicBezTo>
                    <a:cubicBezTo>
                      <a:pt x="174" y="258"/>
                      <a:pt x="174" y="258"/>
                      <a:pt x="174" y="258"/>
                    </a:cubicBezTo>
                    <a:cubicBezTo>
                      <a:pt x="193" y="254"/>
                      <a:pt x="223" y="242"/>
                      <a:pt x="240" y="232"/>
                    </a:cubicBezTo>
                    <a:cubicBezTo>
                      <a:pt x="355" y="166"/>
                      <a:pt x="355" y="166"/>
                      <a:pt x="355" y="166"/>
                    </a:cubicBezTo>
                    <a:cubicBezTo>
                      <a:pt x="372" y="156"/>
                      <a:pt x="376" y="136"/>
                      <a:pt x="363" y="121"/>
                    </a:cubicBezTo>
                    <a:lnTo>
                      <a:pt x="279" y="2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4" name="Freeform 365"/>
              <p:cNvSpPr>
                <a:spLocks/>
              </p:cNvSpPr>
              <p:nvPr/>
            </p:nvSpPr>
            <p:spPr bwMode="auto">
              <a:xfrm>
                <a:off x="4133" y="3585"/>
                <a:ext cx="360" cy="183"/>
              </a:xfrm>
              <a:custGeom>
                <a:avLst/>
                <a:gdLst>
                  <a:gd name="T0" fmla="*/ 330 w 358"/>
                  <a:gd name="T1" fmla="*/ 0 h 182"/>
                  <a:gd name="T2" fmla="*/ 318 w 358"/>
                  <a:gd name="T3" fmla="*/ 13 h 182"/>
                  <a:gd name="T4" fmla="*/ 202 w 358"/>
                  <a:gd name="T5" fmla="*/ 79 h 182"/>
                  <a:gd name="T6" fmla="*/ 136 w 358"/>
                  <a:gd name="T7" fmla="*/ 105 h 182"/>
                  <a:gd name="T8" fmla="*/ 26 w 358"/>
                  <a:gd name="T9" fmla="*/ 127 h 182"/>
                  <a:gd name="T10" fmla="*/ 0 w 358"/>
                  <a:gd name="T11" fmla="*/ 123 h 182"/>
                  <a:gd name="T12" fmla="*/ 5 w 358"/>
                  <a:gd name="T13" fmla="*/ 149 h 182"/>
                  <a:gd name="T14" fmla="*/ 46 w 358"/>
                  <a:gd name="T15" fmla="*/ 178 h 182"/>
                  <a:gd name="T16" fmla="*/ 156 w 358"/>
                  <a:gd name="T17" fmla="*/ 155 h 182"/>
                  <a:gd name="T18" fmla="*/ 222 w 358"/>
                  <a:gd name="T19" fmla="*/ 129 h 182"/>
                  <a:gd name="T20" fmla="*/ 337 w 358"/>
                  <a:gd name="T21" fmla="*/ 63 h 182"/>
                  <a:gd name="T22" fmla="*/ 345 w 358"/>
                  <a:gd name="T23" fmla="*/ 18 h 182"/>
                  <a:gd name="T24" fmla="*/ 330 w 358"/>
                  <a:gd name="T2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182">
                    <a:moveTo>
                      <a:pt x="330" y="0"/>
                    </a:moveTo>
                    <a:cubicBezTo>
                      <a:pt x="328" y="5"/>
                      <a:pt x="323" y="9"/>
                      <a:pt x="318" y="13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85" y="89"/>
                      <a:pt x="155" y="101"/>
                      <a:pt x="136" y="105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17" y="129"/>
                      <a:pt x="8" y="127"/>
                      <a:pt x="0" y="123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8" y="169"/>
                      <a:pt x="26" y="182"/>
                      <a:pt x="46" y="178"/>
                    </a:cubicBezTo>
                    <a:cubicBezTo>
                      <a:pt x="156" y="155"/>
                      <a:pt x="156" y="155"/>
                      <a:pt x="156" y="155"/>
                    </a:cubicBezTo>
                    <a:cubicBezTo>
                      <a:pt x="175" y="151"/>
                      <a:pt x="205" y="139"/>
                      <a:pt x="222" y="129"/>
                    </a:cubicBezTo>
                    <a:cubicBezTo>
                      <a:pt x="337" y="63"/>
                      <a:pt x="337" y="63"/>
                      <a:pt x="337" y="63"/>
                    </a:cubicBezTo>
                    <a:cubicBezTo>
                      <a:pt x="354" y="53"/>
                      <a:pt x="358" y="33"/>
                      <a:pt x="345" y="18"/>
                    </a:cubicBez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5" name="Freeform 366"/>
              <p:cNvSpPr>
                <a:spLocks/>
              </p:cNvSpPr>
              <p:nvPr/>
            </p:nvSpPr>
            <p:spPr bwMode="auto">
              <a:xfrm>
                <a:off x="3947" y="3340"/>
                <a:ext cx="53" cy="21"/>
              </a:xfrm>
              <a:custGeom>
                <a:avLst/>
                <a:gdLst>
                  <a:gd name="T0" fmla="*/ 53 w 53"/>
                  <a:gd name="T1" fmla="*/ 21 h 21"/>
                  <a:gd name="T2" fmla="*/ 0 w 53"/>
                  <a:gd name="T3" fmla="*/ 20 h 21"/>
                  <a:gd name="T4" fmla="*/ 0 w 53"/>
                  <a:gd name="T5" fmla="*/ 0 h 21"/>
                  <a:gd name="T6" fmla="*/ 53 w 53"/>
                  <a:gd name="T7" fmla="*/ 1 h 21"/>
                  <a:gd name="T8" fmla="*/ 53 w 53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1">
                    <a:moveTo>
                      <a:pt x="53" y="21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3" y="1"/>
                    </a:lnTo>
                    <a:lnTo>
                      <a:pt x="53" y="21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6" name="Freeform 367"/>
              <p:cNvSpPr>
                <a:spLocks/>
              </p:cNvSpPr>
              <p:nvPr/>
            </p:nvSpPr>
            <p:spPr bwMode="auto">
              <a:xfrm>
                <a:off x="3938" y="3358"/>
                <a:ext cx="345" cy="327"/>
              </a:xfrm>
              <a:custGeom>
                <a:avLst/>
                <a:gdLst>
                  <a:gd name="T0" fmla="*/ 259 w 343"/>
                  <a:gd name="T1" fmla="*/ 156 h 325"/>
                  <a:gd name="T2" fmla="*/ 159 w 343"/>
                  <a:gd name="T3" fmla="*/ 210 h 325"/>
                  <a:gd name="T4" fmla="*/ 64 w 343"/>
                  <a:gd name="T5" fmla="*/ 1 h 325"/>
                  <a:gd name="T6" fmla="*/ 6 w 343"/>
                  <a:gd name="T7" fmla="*/ 2 h 325"/>
                  <a:gd name="T8" fmla="*/ 39 w 343"/>
                  <a:gd name="T9" fmla="*/ 214 h 325"/>
                  <a:gd name="T10" fmla="*/ 149 w 343"/>
                  <a:gd name="T11" fmla="*/ 325 h 325"/>
                  <a:gd name="T12" fmla="*/ 301 w 343"/>
                  <a:gd name="T13" fmla="*/ 308 h 325"/>
                  <a:gd name="T14" fmla="*/ 259 w 343"/>
                  <a:gd name="T15" fmla="*/ 15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3" h="325">
                    <a:moveTo>
                      <a:pt x="259" y="156"/>
                    </a:moveTo>
                    <a:cubicBezTo>
                      <a:pt x="259" y="156"/>
                      <a:pt x="205" y="205"/>
                      <a:pt x="159" y="210"/>
                    </a:cubicBezTo>
                    <a:cubicBezTo>
                      <a:pt x="113" y="215"/>
                      <a:pt x="60" y="99"/>
                      <a:pt x="64" y="1"/>
                    </a:cubicBezTo>
                    <a:cubicBezTo>
                      <a:pt x="30" y="0"/>
                      <a:pt x="6" y="2"/>
                      <a:pt x="6" y="2"/>
                    </a:cubicBezTo>
                    <a:cubicBezTo>
                      <a:pt x="6" y="2"/>
                      <a:pt x="0" y="159"/>
                      <a:pt x="39" y="214"/>
                    </a:cubicBezTo>
                    <a:cubicBezTo>
                      <a:pt x="77" y="269"/>
                      <a:pt x="149" y="325"/>
                      <a:pt x="149" y="325"/>
                    </a:cubicBezTo>
                    <a:cubicBezTo>
                      <a:pt x="149" y="325"/>
                      <a:pt x="259" y="319"/>
                      <a:pt x="301" y="308"/>
                    </a:cubicBezTo>
                    <a:cubicBezTo>
                      <a:pt x="343" y="296"/>
                      <a:pt x="259" y="156"/>
                      <a:pt x="259" y="156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7" name="Freeform 368"/>
              <p:cNvSpPr>
                <a:spLocks/>
              </p:cNvSpPr>
              <p:nvPr/>
            </p:nvSpPr>
            <p:spPr bwMode="auto">
              <a:xfrm>
                <a:off x="3938" y="3359"/>
                <a:ext cx="316" cy="326"/>
              </a:xfrm>
              <a:custGeom>
                <a:avLst/>
                <a:gdLst>
                  <a:gd name="T0" fmla="*/ 165 w 314"/>
                  <a:gd name="T1" fmla="*/ 287 h 324"/>
                  <a:gd name="T2" fmla="*/ 54 w 314"/>
                  <a:gd name="T3" fmla="*/ 177 h 324"/>
                  <a:gd name="T4" fmla="*/ 21 w 314"/>
                  <a:gd name="T5" fmla="*/ 0 h 324"/>
                  <a:gd name="T6" fmla="*/ 6 w 314"/>
                  <a:gd name="T7" fmla="*/ 1 h 324"/>
                  <a:gd name="T8" fmla="*/ 39 w 314"/>
                  <a:gd name="T9" fmla="*/ 213 h 324"/>
                  <a:gd name="T10" fmla="*/ 149 w 314"/>
                  <a:gd name="T11" fmla="*/ 324 h 324"/>
                  <a:gd name="T12" fmla="*/ 301 w 314"/>
                  <a:gd name="T13" fmla="*/ 307 h 324"/>
                  <a:gd name="T14" fmla="*/ 311 w 314"/>
                  <a:gd name="T15" fmla="*/ 272 h 324"/>
                  <a:gd name="T16" fmla="*/ 165 w 314"/>
                  <a:gd name="T17" fmla="*/ 28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4" h="324">
                    <a:moveTo>
                      <a:pt x="165" y="287"/>
                    </a:moveTo>
                    <a:cubicBezTo>
                      <a:pt x="165" y="287"/>
                      <a:pt x="93" y="231"/>
                      <a:pt x="54" y="177"/>
                    </a:cubicBezTo>
                    <a:cubicBezTo>
                      <a:pt x="28" y="138"/>
                      <a:pt x="22" y="50"/>
                      <a:pt x="21" y="0"/>
                    </a:cubicBezTo>
                    <a:cubicBezTo>
                      <a:pt x="11" y="1"/>
                      <a:pt x="6" y="1"/>
                      <a:pt x="6" y="1"/>
                    </a:cubicBezTo>
                    <a:cubicBezTo>
                      <a:pt x="6" y="1"/>
                      <a:pt x="0" y="158"/>
                      <a:pt x="39" y="213"/>
                    </a:cubicBezTo>
                    <a:cubicBezTo>
                      <a:pt x="77" y="268"/>
                      <a:pt x="149" y="324"/>
                      <a:pt x="149" y="324"/>
                    </a:cubicBezTo>
                    <a:cubicBezTo>
                      <a:pt x="149" y="324"/>
                      <a:pt x="259" y="318"/>
                      <a:pt x="301" y="307"/>
                    </a:cubicBezTo>
                    <a:cubicBezTo>
                      <a:pt x="313" y="303"/>
                      <a:pt x="314" y="290"/>
                      <a:pt x="311" y="272"/>
                    </a:cubicBezTo>
                    <a:cubicBezTo>
                      <a:pt x="266" y="282"/>
                      <a:pt x="165" y="287"/>
                      <a:pt x="165" y="287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8" name="Freeform 369"/>
              <p:cNvSpPr>
                <a:spLocks/>
              </p:cNvSpPr>
              <p:nvPr/>
            </p:nvSpPr>
            <p:spPr bwMode="auto">
              <a:xfrm>
                <a:off x="4396" y="3227"/>
                <a:ext cx="56" cy="43"/>
              </a:xfrm>
              <a:custGeom>
                <a:avLst/>
                <a:gdLst>
                  <a:gd name="T0" fmla="*/ 10 w 56"/>
                  <a:gd name="T1" fmla="*/ 43 h 43"/>
                  <a:gd name="T2" fmla="*/ 56 w 56"/>
                  <a:gd name="T3" fmla="*/ 18 h 43"/>
                  <a:gd name="T4" fmla="*/ 46 w 56"/>
                  <a:gd name="T5" fmla="*/ 0 h 43"/>
                  <a:gd name="T6" fmla="*/ 0 w 56"/>
                  <a:gd name="T7" fmla="*/ 25 h 43"/>
                  <a:gd name="T8" fmla="*/ 10 w 5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3">
                    <a:moveTo>
                      <a:pt x="10" y="43"/>
                    </a:moveTo>
                    <a:lnTo>
                      <a:pt x="56" y="18"/>
                    </a:lnTo>
                    <a:lnTo>
                      <a:pt x="46" y="0"/>
                    </a:lnTo>
                    <a:lnTo>
                      <a:pt x="0" y="25"/>
                    </a:lnTo>
                    <a:lnTo>
                      <a:pt x="10" y="4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9" name="Freeform 370"/>
              <p:cNvSpPr>
                <a:spLocks/>
              </p:cNvSpPr>
              <p:nvPr/>
            </p:nvSpPr>
            <p:spPr bwMode="auto">
              <a:xfrm>
                <a:off x="4270" y="3241"/>
                <a:ext cx="242" cy="413"/>
              </a:xfrm>
              <a:custGeom>
                <a:avLst/>
                <a:gdLst>
                  <a:gd name="T0" fmla="*/ 9 w 241"/>
                  <a:gd name="T1" fmla="*/ 248 h 411"/>
                  <a:gd name="T2" fmla="*/ 123 w 241"/>
                  <a:gd name="T3" fmla="*/ 251 h 411"/>
                  <a:gd name="T4" fmla="*/ 131 w 241"/>
                  <a:gd name="T5" fmla="*/ 26 h 411"/>
                  <a:gd name="T6" fmla="*/ 184 w 241"/>
                  <a:gd name="T7" fmla="*/ 0 h 411"/>
                  <a:gd name="T8" fmla="*/ 232 w 241"/>
                  <a:gd name="T9" fmla="*/ 199 h 411"/>
                  <a:gd name="T10" fmla="*/ 185 w 241"/>
                  <a:gd name="T11" fmla="*/ 348 h 411"/>
                  <a:gd name="T12" fmla="*/ 42 w 241"/>
                  <a:gd name="T13" fmla="*/ 403 h 411"/>
                  <a:gd name="T14" fmla="*/ 9 w 241"/>
                  <a:gd name="T15" fmla="*/ 248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411">
                    <a:moveTo>
                      <a:pt x="9" y="248"/>
                    </a:moveTo>
                    <a:cubicBezTo>
                      <a:pt x="9" y="248"/>
                      <a:pt x="80" y="268"/>
                      <a:pt x="123" y="251"/>
                    </a:cubicBezTo>
                    <a:cubicBezTo>
                      <a:pt x="166" y="234"/>
                      <a:pt x="180" y="111"/>
                      <a:pt x="131" y="26"/>
                    </a:cubicBezTo>
                    <a:cubicBezTo>
                      <a:pt x="161" y="10"/>
                      <a:pt x="184" y="0"/>
                      <a:pt x="184" y="0"/>
                    </a:cubicBezTo>
                    <a:cubicBezTo>
                      <a:pt x="184" y="0"/>
                      <a:pt x="241" y="132"/>
                      <a:pt x="232" y="199"/>
                    </a:cubicBezTo>
                    <a:cubicBezTo>
                      <a:pt x="223" y="265"/>
                      <a:pt x="185" y="348"/>
                      <a:pt x="185" y="348"/>
                    </a:cubicBezTo>
                    <a:cubicBezTo>
                      <a:pt x="185" y="348"/>
                      <a:pt x="84" y="394"/>
                      <a:pt x="42" y="403"/>
                    </a:cubicBezTo>
                    <a:cubicBezTo>
                      <a:pt x="0" y="411"/>
                      <a:pt x="9" y="248"/>
                      <a:pt x="9" y="248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0" name="Freeform 371"/>
              <p:cNvSpPr>
                <a:spLocks/>
              </p:cNvSpPr>
              <p:nvPr/>
            </p:nvSpPr>
            <p:spPr bwMode="auto">
              <a:xfrm>
                <a:off x="4287" y="3241"/>
                <a:ext cx="225" cy="407"/>
              </a:xfrm>
              <a:custGeom>
                <a:avLst/>
                <a:gdLst>
                  <a:gd name="T0" fmla="*/ 137 w 224"/>
                  <a:gd name="T1" fmla="*/ 322 h 405"/>
                  <a:gd name="T2" fmla="*/ 184 w 224"/>
                  <a:gd name="T3" fmla="*/ 174 h 405"/>
                  <a:gd name="T4" fmla="*/ 152 w 224"/>
                  <a:gd name="T5" fmla="*/ 7 h 405"/>
                  <a:gd name="T6" fmla="*/ 167 w 224"/>
                  <a:gd name="T7" fmla="*/ 0 h 405"/>
                  <a:gd name="T8" fmla="*/ 215 w 224"/>
                  <a:gd name="T9" fmla="*/ 199 h 405"/>
                  <a:gd name="T10" fmla="*/ 168 w 224"/>
                  <a:gd name="T11" fmla="*/ 348 h 405"/>
                  <a:gd name="T12" fmla="*/ 25 w 224"/>
                  <a:gd name="T13" fmla="*/ 403 h 405"/>
                  <a:gd name="T14" fmla="*/ 0 w 224"/>
                  <a:gd name="T15" fmla="*/ 376 h 405"/>
                  <a:gd name="T16" fmla="*/ 137 w 224"/>
                  <a:gd name="T17" fmla="*/ 3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405">
                    <a:moveTo>
                      <a:pt x="137" y="322"/>
                    </a:moveTo>
                    <a:cubicBezTo>
                      <a:pt x="137" y="322"/>
                      <a:pt x="175" y="240"/>
                      <a:pt x="184" y="174"/>
                    </a:cubicBezTo>
                    <a:cubicBezTo>
                      <a:pt x="190" y="127"/>
                      <a:pt x="174" y="51"/>
                      <a:pt x="152" y="7"/>
                    </a:cubicBezTo>
                    <a:cubicBezTo>
                      <a:pt x="161" y="2"/>
                      <a:pt x="167" y="0"/>
                      <a:pt x="167" y="0"/>
                    </a:cubicBezTo>
                    <a:cubicBezTo>
                      <a:pt x="167" y="0"/>
                      <a:pt x="224" y="132"/>
                      <a:pt x="215" y="199"/>
                    </a:cubicBezTo>
                    <a:cubicBezTo>
                      <a:pt x="206" y="265"/>
                      <a:pt x="168" y="348"/>
                      <a:pt x="168" y="348"/>
                    </a:cubicBezTo>
                    <a:cubicBezTo>
                      <a:pt x="168" y="348"/>
                      <a:pt x="67" y="394"/>
                      <a:pt x="25" y="403"/>
                    </a:cubicBezTo>
                    <a:cubicBezTo>
                      <a:pt x="13" y="405"/>
                      <a:pt x="5" y="394"/>
                      <a:pt x="0" y="376"/>
                    </a:cubicBezTo>
                    <a:cubicBezTo>
                      <a:pt x="45" y="365"/>
                      <a:pt x="137" y="322"/>
                      <a:pt x="137" y="322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1" name="Freeform 372"/>
              <p:cNvSpPr>
                <a:spLocks/>
              </p:cNvSpPr>
              <p:nvPr/>
            </p:nvSpPr>
            <p:spPr bwMode="auto">
              <a:xfrm>
                <a:off x="4316" y="3114"/>
                <a:ext cx="114" cy="136"/>
              </a:xfrm>
              <a:custGeom>
                <a:avLst/>
                <a:gdLst>
                  <a:gd name="T0" fmla="*/ 113 w 113"/>
                  <a:gd name="T1" fmla="*/ 119 h 135"/>
                  <a:gd name="T2" fmla="*/ 99 w 113"/>
                  <a:gd name="T3" fmla="*/ 49 h 135"/>
                  <a:gd name="T4" fmla="*/ 73 w 113"/>
                  <a:gd name="T5" fmla="*/ 23 h 135"/>
                  <a:gd name="T6" fmla="*/ 39 w 113"/>
                  <a:gd name="T7" fmla="*/ 3 h 135"/>
                  <a:gd name="T8" fmla="*/ 40 w 113"/>
                  <a:gd name="T9" fmla="*/ 6 h 135"/>
                  <a:gd name="T10" fmla="*/ 28 w 113"/>
                  <a:gd name="T11" fmla="*/ 2 h 135"/>
                  <a:gd name="T12" fmla="*/ 30 w 113"/>
                  <a:gd name="T13" fmla="*/ 13 h 135"/>
                  <a:gd name="T14" fmla="*/ 15 w 113"/>
                  <a:gd name="T15" fmla="*/ 9 h 135"/>
                  <a:gd name="T16" fmla="*/ 20 w 113"/>
                  <a:gd name="T17" fmla="*/ 25 h 135"/>
                  <a:gd name="T18" fmla="*/ 4 w 113"/>
                  <a:gd name="T19" fmla="*/ 22 h 135"/>
                  <a:gd name="T20" fmla="*/ 10 w 113"/>
                  <a:gd name="T21" fmla="*/ 39 h 135"/>
                  <a:gd name="T22" fmla="*/ 43 w 113"/>
                  <a:gd name="T23" fmla="*/ 74 h 135"/>
                  <a:gd name="T24" fmla="*/ 13 w 113"/>
                  <a:gd name="T25" fmla="*/ 50 h 135"/>
                  <a:gd name="T26" fmla="*/ 13 w 113"/>
                  <a:gd name="T27" fmla="*/ 66 h 135"/>
                  <a:gd name="T28" fmla="*/ 45 w 113"/>
                  <a:gd name="T29" fmla="*/ 107 h 135"/>
                  <a:gd name="T30" fmla="*/ 84 w 113"/>
                  <a:gd name="T31" fmla="*/ 135 h 135"/>
                  <a:gd name="T32" fmla="*/ 113 w 113"/>
                  <a:gd name="T3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35">
                    <a:moveTo>
                      <a:pt x="113" y="119"/>
                    </a:moveTo>
                    <a:cubicBezTo>
                      <a:pt x="113" y="119"/>
                      <a:pt x="105" y="69"/>
                      <a:pt x="99" y="49"/>
                    </a:cubicBezTo>
                    <a:cubicBezTo>
                      <a:pt x="94" y="30"/>
                      <a:pt x="88" y="34"/>
                      <a:pt x="73" y="23"/>
                    </a:cubicBezTo>
                    <a:cubicBezTo>
                      <a:pt x="59" y="13"/>
                      <a:pt x="47" y="1"/>
                      <a:pt x="39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34" y="0"/>
                      <a:pt x="28" y="2"/>
                    </a:cubicBezTo>
                    <a:cubicBezTo>
                      <a:pt x="22" y="4"/>
                      <a:pt x="27" y="9"/>
                      <a:pt x="30" y="13"/>
                    </a:cubicBezTo>
                    <a:cubicBezTo>
                      <a:pt x="23" y="6"/>
                      <a:pt x="19" y="5"/>
                      <a:pt x="15" y="9"/>
                    </a:cubicBezTo>
                    <a:cubicBezTo>
                      <a:pt x="11" y="12"/>
                      <a:pt x="15" y="19"/>
                      <a:pt x="20" y="25"/>
                    </a:cubicBezTo>
                    <a:cubicBezTo>
                      <a:pt x="14" y="19"/>
                      <a:pt x="8" y="20"/>
                      <a:pt x="4" y="22"/>
                    </a:cubicBezTo>
                    <a:cubicBezTo>
                      <a:pt x="1" y="24"/>
                      <a:pt x="0" y="32"/>
                      <a:pt x="10" y="39"/>
                    </a:cubicBezTo>
                    <a:cubicBezTo>
                      <a:pt x="20" y="47"/>
                      <a:pt x="43" y="74"/>
                      <a:pt x="43" y="74"/>
                    </a:cubicBezTo>
                    <a:cubicBezTo>
                      <a:pt x="43" y="74"/>
                      <a:pt x="15" y="52"/>
                      <a:pt x="13" y="50"/>
                    </a:cubicBezTo>
                    <a:cubicBezTo>
                      <a:pt x="11" y="48"/>
                      <a:pt x="1" y="55"/>
                      <a:pt x="13" y="66"/>
                    </a:cubicBezTo>
                    <a:cubicBezTo>
                      <a:pt x="26" y="77"/>
                      <a:pt x="35" y="95"/>
                      <a:pt x="45" y="107"/>
                    </a:cubicBezTo>
                    <a:cubicBezTo>
                      <a:pt x="56" y="119"/>
                      <a:pt x="74" y="135"/>
                      <a:pt x="84" y="135"/>
                    </a:cubicBezTo>
                    <a:cubicBezTo>
                      <a:pt x="107" y="122"/>
                      <a:pt x="113" y="119"/>
                      <a:pt x="113" y="11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2" name="Freeform 373"/>
              <p:cNvSpPr>
                <a:spLocks/>
              </p:cNvSpPr>
              <p:nvPr/>
            </p:nvSpPr>
            <p:spPr bwMode="auto">
              <a:xfrm>
                <a:off x="3932" y="3196"/>
                <a:ext cx="95" cy="146"/>
              </a:xfrm>
              <a:custGeom>
                <a:avLst/>
                <a:gdLst>
                  <a:gd name="T0" fmla="*/ 24 w 94"/>
                  <a:gd name="T1" fmla="*/ 144 h 145"/>
                  <a:gd name="T2" fmla="*/ 4 w 94"/>
                  <a:gd name="T3" fmla="*/ 76 h 145"/>
                  <a:gd name="T4" fmla="*/ 15 w 94"/>
                  <a:gd name="T5" fmla="*/ 41 h 145"/>
                  <a:gd name="T6" fmla="*/ 36 w 94"/>
                  <a:gd name="T7" fmla="*/ 8 h 145"/>
                  <a:gd name="T8" fmla="*/ 37 w 94"/>
                  <a:gd name="T9" fmla="*/ 11 h 145"/>
                  <a:gd name="T10" fmla="*/ 46 w 94"/>
                  <a:gd name="T11" fmla="*/ 1 h 145"/>
                  <a:gd name="T12" fmla="*/ 49 w 94"/>
                  <a:gd name="T13" fmla="*/ 12 h 145"/>
                  <a:gd name="T14" fmla="*/ 60 w 94"/>
                  <a:gd name="T15" fmla="*/ 1 h 145"/>
                  <a:gd name="T16" fmla="*/ 64 w 94"/>
                  <a:gd name="T17" fmla="*/ 18 h 145"/>
                  <a:gd name="T18" fmla="*/ 76 w 94"/>
                  <a:gd name="T19" fmla="*/ 8 h 145"/>
                  <a:gd name="T20" fmla="*/ 79 w 94"/>
                  <a:gd name="T21" fmla="*/ 26 h 145"/>
                  <a:gd name="T22" fmla="*/ 65 w 94"/>
                  <a:gd name="T23" fmla="*/ 73 h 145"/>
                  <a:gd name="T24" fmla="*/ 81 w 94"/>
                  <a:gd name="T25" fmla="*/ 37 h 145"/>
                  <a:gd name="T26" fmla="*/ 88 w 94"/>
                  <a:gd name="T27" fmla="*/ 52 h 145"/>
                  <a:gd name="T28" fmla="*/ 79 w 94"/>
                  <a:gd name="T29" fmla="*/ 103 h 145"/>
                  <a:gd name="T30" fmla="*/ 57 w 94"/>
                  <a:gd name="T31" fmla="*/ 145 h 145"/>
                  <a:gd name="T32" fmla="*/ 24 w 94"/>
                  <a:gd name="T33" fmla="*/ 14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45">
                    <a:moveTo>
                      <a:pt x="24" y="144"/>
                    </a:moveTo>
                    <a:cubicBezTo>
                      <a:pt x="24" y="144"/>
                      <a:pt x="8" y="96"/>
                      <a:pt x="4" y="76"/>
                    </a:cubicBezTo>
                    <a:cubicBezTo>
                      <a:pt x="0" y="57"/>
                      <a:pt x="7" y="57"/>
                      <a:pt x="15" y="41"/>
                    </a:cubicBezTo>
                    <a:cubicBezTo>
                      <a:pt x="23" y="25"/>
                      <a:pt x="29" y="10"/>
                      <a:pt x="36" y="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9" y="2"/>
                      <a:pt x="46" y="1"/>
                    </a:cubicBezTo>
                    <a:cubicBezTo>
                      <a:pt x="52" y="0"/>
                      <a:pt x="50" y="8"/>
                      <a:pt x="49" y="12"/>
                    </a:cubicBezTo>
                    <a:cubicBezTo>
                      <a:pt x="52" y="3"/>
                      <a:pt x="56" y="0"/>
                      <a:pt x="60" y="1"/>
                    </a:cubicBezTo>
                    <a:cubicBezTo>
                      <a:pt x="65" y="3"/>
                      <a:pt x="65" y="11"/>
                      <a:pt x="64" y="18"/>
                    </a:cubicBezTo>
                    <a:cubicBezTo>
                      <a:pt x="66" y="10"/>
                      <a:pt x="72" y="8"/>
                      <a:pt x="76" y="8"/>
                    </a:cubicBezTo>
                    <a:cubicBezTo>
                      <a:pt x="80" y="9"/>
                      <a:pt x="84" y="15"/>
                      <a:pt x="79" y="26"/>
                    </a:cubicBezTo>
                    <a:cubicBezTo>
                      <a:pt x="73" y="38"/>
                      <a:pt x="65" y="73"/>
                      <a:pt x="65" y="73"/>
                    </a:cubicBezTo>
                    <a:cubicBezTo>
                      <a:pt x="65" y="73"/>
                      <a:pt x="81" y="40"/>
                      <a:pt x="81" y="37"/>
                    </a:cubicBezTo>
                    <a:cubicBezTo>
                      <a:pt x="82" y="35"/>
                      <a:pt x="94" y="36"/>
                      <a:pt x="88" y="52"/>
                    </a:cubicBezTo>
                    <a:cubicBezTo>
                      <a:pt x="82" y="67"/>
                      <a:pt x="82" y="87"/>
                      <a:pt x="79" y="103"/>
                    </a:cubicBezTo>
                    <a:cubicBezTo>
                      <a:pt x="75" y="118"/>
                      <a:pt x="66" y="141"/>
                      <a:pt x="57" y="145"/>
                    </a:cubicBezTo>
                    <a:cubicBezTo>
                      <a:pt x="30" y="145"/>
                      <a:pt x="24" y="144"/>
                      <a:pt x="24" y="144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3" name="Freeform 374"/>
              <p:cNvSpPr>
                <a:spLocks/>
              </p:cNvSpPr>
              <p:nvPr/>
            </p:nvSpPr>
            <p:spPr bwMode="auto">
              <a:xfrm>
                <a:off x="4109" y="3399"/>
                <a:ext cx="251" cy="187"/>
              </a:xfrm>
              <a:custGeom>
                <a:avLst/>
                <a:gdLst>
                  <a:gd name="T0" fmla="*/ 187 w 250"/>
                  <a:gd name="T1" fmla="*/ 13 h 186"/>
                  <a:gd name="T2" fmla="*/ 149 w 250"/>
                  <a:gd name="T3" fmla="*/ 5 h 186"/>
                  <a:gd name="T4" fmla="*/ 21 w 250"/>
                  <a:gd name="T5" fmla="*/ 55 h 186"/>
                  <a:gd name="T6" fmla="*/ 2 w 250"/>
                  <a:gd name="T7" fmla="*/ 87 h 186"/>
                  <a:gd name="T8" fmla="*/ 14 w 250"/>
                  <a:gd name="T9" fmla="*/ 165 h 186"/>
                  <a:gd name="T10" fmla="*/ 41 w 250"/>
                  <a:gd name="T11" fmla="*/ 183 h 186"/>
                  <a:gd name="T12" fmla="*/ 114 w 250"/>
                  <a:gd name="T13" fmla="*/ 167 h 186"/>
                  <a:gd name="T14" fmla="*/ 159 w 250"/>
                  <a:gd name="T15" fmla="*/ 150 h 186"/>
                  <a:gd name="T16" fmla="*/ 236 w 250"/>
                  <a:gd name="T17" fmla="*/ 106 h 186"/>
                  <a:gd name="T18" fmla="*/ 242 w 250"/>
                  <a:gd name="T19" fmla="*/ 77 h 186"/>
                  <a:gd name="T20" fmla="*/ 187 w 250"/>
                  <a:gd name="T21" fmla="*/ 1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86">
                    <a:moveTo>
                      <a:pt x="187" y="13"/>
                    </a:moveTo>
                    <a:cubicBezTo>
                      <a:pt x="179" y="4"/>
                      <a:pt x="162" y="0"/>
                      <a:pt x="149" y="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8" y="60"/>
                      <a:pt x="0" y="75"/>
                      <a:pt x="2" y="87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6" y="178"/>
                      <a:pt x="28" y="186"/>
                      <a:pt x="41" y="183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27" y="164"/>
                      <a:pt x="147" y="157"/>
                      <a:pt x="159" y="150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48" y="99"/>
                      <a:pt x="250" y="86"/>
                      <a:pt x="242" y="77"/>
                    </a:cubicBezTo>
                    <a:lnTo>
                      <a:pt x="187" y="13"/>
                    </a:ln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4" name="Freeform 375"/>
              <p:cNvSpPr>
                <a:spLocks/>
              </p:cNvSpPr>
              <p:nvPr/>
            </p:nvSpPr>
            <p:spPr bwMode="auto">
              <a:xfrm>
                <a:off x="4134" y="3458"/>
                <a:ext cx="243" cy="255"/>
              </a:xfrm>
              <a:custGeom>
                <a:avLst/>
                <a:gdLst>
                  <a:gd name="T0" fmla="*/ 218 w 241"/>
                  <a:gd name="T1" fmla="*/ 88 h 253"/>
                  <a:gd name="T2" fmla="*/ 79 w 241"/>
                  <a:gd name="T3" fmla="*/ 21 h 253"/>
                  <a:gd name="T4" fmla="*/ 23 w 241"/>
                  <a:gd name="T5" fmla="*/ 165 h 253"/>
                  <a:gd name="T6" fmla="*/ 162 w 241"/>
                  <a:gd name="T7" fmla="*/ 232 h 253"/>
                  <a:gd name="T8" fmla="*/ 218 w 241"/>
                  <a:gd name="T9" fmla="*/ 8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53">
                    <a:moveTo>
                      <a:pt x="218" y="88"/>
                    </a:moveTo>
                    <a:cubicBezTo>
                      <a:pt x="195" y="30"/>
                      <a:pt x="132" y="0"/>
                      <a:pt x="79" y="21"/>
                    </a:cubicBezTo>
                    <a:cubicBezTo>
                      <a:pt x="25" y="42"/>
                      <a:pt x="0" y="106"/>
                      <a:pt x="23" y="165"/>
                    </a:cubicBezTo>
                    <a:cubicBezTo>
                      <a:pt x="46" y="223"/>
                      <a:pt x="108" y="253"/>
                      <a:pt x="162" y="232"/>
                    </a:cubicBezTo>
                    <a:cubicBezTo>
                      <a:pt x="216" y="211"/>
                      <a:pt x="241" y="147"/>
                      <a:pt x="218" y="88"/>
                    </a:cubicBezTo>
                    <a:close/>
                  </a:path>
                </a:pathLst>
              </a:custGeom>
              <a:solidFill>
                <a:srgbClr val="E8A4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5" name="Freeform 376"/>
              <p:cNvSpPr>
                <a:spLocks/>
              </p:cNvSpPr>
              <p:nvPr/>
            </p:nvSpPr>
            <p:spPr bwMode="auto">
              <a:xfrm>
                <a:off x="4134" y="3471"/>
                <a:ext cx="171" cy="242"/>
              </a:xfrm>
              <a:custGeom>
                <a:avLst/>
                <a:gdLst>
                  <a:gd name="T0" fmla="*/ 78 w 170"/>
                  <a:gd name="T1" fmla="*/ 142 h 240"/>
                  <a:gd name="T2" fmla="*/ 126 w 170"/>
                  <a:gd name="T3" fmla="*/ 2 h 240"/>
                  <a:gd name="T4" fmla="*/ 79 w 170"/>
                  <a:gd name="T5" fmla="*/ 8 h 240"/>
                  <a:gd name="T6" fmla="*/ 23 w 170"/>
                  <a:gd name="T7" fmla="*/ 152 h 240"/>
                  <a:gd name="T8" fmla="*/ 162 w 170"/>
                  <a:gd name="T9" fmla="*/ 219 h 240"/>
                  <a:gd name="T10" fmla="*/ 170 w 170"/>
                  <a:gd name="T11" fmla="*/ 216 h 240"/>
                  <a:gd name="T12" fmla="*/ 78 w 170"/>
                  <a:gd name="T13" fmla="*/ 14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240">
                    <a:moveTo>
                      <a:pt x="78" y="142"/>
                    </a:moveTo>
                    <a:cubicBezTo>
                      <a:pt x="56" y="87"/>
                      <a:pt x="77" y="26"/>
                      <a:pt x="126" y="2"/>
                    </a:cubicBezTo>
                    <a:cubicBezTo>
                      <a:pt x="110" y="0"/>
                      <a:pt x="94" y="2"/>
                      <a:pt x="79" y="8"/>
                    </a:cubicBezTo>
                    <a:cubicBezTo>
                      <a:pt x="25" y="29"/>
                      <a:pt x="0" y="93"/>
                      <a:pt x="23" y="152"/>
                    </a:cubicBezTo>
                    <a:cubicBezTo>
                      <a:pt x="46" y="210"/>
                      <a:pt x="108" y="240"/>
                      <a:pt x="162" y="219"/>
                    </a:cubicBezTo>
                    <a:cubicBezTo>
                      <a:pt x="165" y="218"/>
                      <a:pt x="167" y="217"/>
                      <a:pt x="170" y="216"/>
                    </a:cubicBezTo>
                    <a:cubicBezTo>
                      <a:pt x="131" y="211"/>
                      <a:pt x="94" y="184"/>
                      <a:pt x="78" y="142"/>
                    </a:cubicBezTo>
                    <a:close/>
                  </a:path>
                </a:pathLst>
              </a:custGeom>
              <a:solidFill>
                <a:srgbClr val="D1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6" name="Freeform 377"/>
              <p:cNvSpPr>
                <a:spLocks/>
              </p:cNvSpPr>
              <p:nvPr/>
            </p:nvSpPr>
            <p:spPr bwMode="auto">
              <a:xfrm>
                <a:off x="5013" y="2256"/>
                <a:ext cx="226" cy="377"/>
              </a:xfrm>
              <a:custGeom>
                <a:avLst/>
                <a:gdLst>
                  <a:gd name="T0" fmla="*/ 48 w 225"/>
                  <a:gd name="T1" fmla="*/ 40 h 375"/>
                  <a:gd name="T2" fmla="*/ 11 w 225"/>
                  <a:gd name="T3" fmla="*/ 86 h 375"/>
                  <a:gd name="T4" fmla="*/ 1 w 225"/>
                  <a:gd name="T5" fmla="*/ 292 h 375"/>
                  <a:gd name="T6" fmla="*/ 33 w 225"/>
                  <a:gd name="T7" fmla="*/ 337 h 375"/>
                  <a:gd name="T8" fmla="*/ 151 w 225"/>
                  <a:gd name="T9" fmla="*/ 369 h 375"/>
                  <a:gd name="T10" fmla="*/ 194 w 225"/>
                  <a:gd name="T11" fmla="*/ 344 h 375"/>
                  <a:gd name="T12" fmla="*/ 219 w 225"/>
                  <a:gd name="T13" fmla="*/ 234 h 375"/>
                  <a:gd name="T14" fmla="*/ 223 w 225"/>
                  <a:gd name="T15" fmla="*/ 164 h 375"/>
                  <a:gd name="T16" fmla="*/ 210 w 225"/>
                  <a:gd name="T17" fmla="*/ 31 h 375"/>
                  <a:gd name="T18" fmla="*/ 172 w 225"/>
                  <a:gd name="T19" fmla="*/ 5 h 375"/>
                  <a:gd name="T20" fmla="*/ 48 w 225"/>
                  <a:gd name="T21" fmla="*/ 4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5" h="375">
                    <a:moveTo>
                      <a:pt x="48" y="40"/>
                    </a:moveTo>
                    <a:cubicBezTo>
                      <a:pt x="29" y="46"/>
                      <a:pt x="12" y="66"/>
                      <a:pt x="11" y="86"/>
                    </a:cubicBezTo>
                    <a:cubicBezTo>
                      <a:pt x="1" y="292"/>
                      <a:pt x="1" y="292"/>
                      <a:pt x="1" y="292"/>
                    </a:cubicBezTo>
                    <a:cubicBezTo>
                      <a:pt x="0" y="311"/>
                      <a:pt x="14" y="332"/>
                      <a:pt x="33" y="337"/>
                    </a:cubicBezTo>
                    <a:cubicBezTo>
                      <a:pt x="151" y="369"/>
                      <a:pt x="151" y="369"/>
                      <a:pt x="151" y="369"/>
                    </a:cubicBezTo>
                    <a:cubicBezTo>
                      <a:pt x="170" y="375"/>
                      <a:pt x="189" y="363"/>
                      <a:pt x="194" y="344"/>
                    </a:cubicBezTo>
                    <a:cubicBezTo>
                      <a:pt x="219" y="234"/>
                      <a:pt x="219" y="234"/>
                      <a:pt x="219" y="234"/>
                    </a:cubicBezTo>
                    <a:cubicBezTo>
                      <a:pt x="223" y="215"/>
                      <a:pt x="225" y="183"/>
                      <a:pt x="223" y="164"/>
                    </a:cubicBezTo>
                    <a:cubicBezTo>
                      <a:pt x="210" y="31"/>
                      <a:pt x="210" y="31"/>
                      <a:pt x="210" y="31"/>
                    </a:cubicBezTo>
                    <a:cubicBezTo>
                      <a:pt x="208" y="11"/>
                      <a:pt x="191" y="0"/>
                      <a:pt x="172" y="5"/>
                    </a:cubicBezTo>
                    <a:cubicBezTo>
                      <a:pt x="48" y="40"/>
                      <a:pt x="48" y="40"/>
                      <a:pt x="48" y="40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7" name="Freeform 378"/>
              <p:cNvSpPr>
                <a:spLocks/>
              </p:cNvSpPr>
              <p:nvPr/>
            </p:nvSpPr>
            <p:spPr bwMode="auto">
              <a:xfrm>
                <a:off x="5138" y="2256"/>
                <a:ext cx="101" cy="377"/>
              </a:xfrm>
              <a:custGeom>
                <a:avLst/>
                <a:gdLst>
                  <a:gd name="T0" fmla="*/ 25 w 100"/>
                  <a:gd name="T1" fmla="*/ 11 h 375"/>
                  <a:gd name="T2" fmla="*/ 32 w 100"/>
                  <a:gd name="T3" fmla="*/ 28 h 375"/>
                  <a:gd name="T4" fmla="*/ 44 w 100"/>
                  <a:gd name="T5" fmla="*/ 161 h 375"/>
                  <a:gd name="T6" fmla="*/ 40 w 100"/>
                  <a:gd name="T7" fmla="*/ 231 h 375"/>
                  <a:gd name="T8" fmla="*/ 15 w 100"/>
                  <a:gd name="T9" fmla="*/ 341 h 375"/>
                  <a:gd name="T10" fmla="*/ 0 w 100"/>
                  <a:gd name="T11" fmla="*/ 362 h 375"/>
                  <a:gd name="T12" fmla="*/ 26 w 100"/>
                  <a:gd name="T13" fmla="*/ 369 h 375"/>
                  <a:gd name="T14" fmla="*/ 69 w 100"/>
                  <a:gd name="T15" fmla="*/ 344 h 375"/>
                  <a:gd name="T16" fmla="*/ 94 w 100"/>
                  <a:gd name="T17" fmla="*/ 234 h 375"/>
                  <a:gd name="T18" fmla="*/ 98 w 100"/>
                  <a:gd name="T19" fmla="*/ 164 h 375"/>
                  <a:gd name="T20" fmla="*/ 85 w 100"/>
                  <a:gd name="T21" fmla="*/ 31 h 375"/>
                  <a:gd name="T22" fmla="*/ 47 w 100"/>
                  <a:gd name="T23" fmla="*/ 5 h 375"/>
                  <a:gd name="T24" fmla="*/ 25 w 100"/>
                  <a:gd name="T25" fmla="*/ 1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375">
                    <a:moveTo>
                      <a:pt x="25" y="11"/>
                    </a:moveTo>
                    <a:cubicBezTo>
                      <a:pt x="29" y="16"/>
                      <a:pt x="31" y="21"/>
                      <a:pt x="32" y="28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46" y="180"/>
                      <a:pt x="44" y="212"/>
                      <a:pt x="40" y="231"/>
                    </a:cubicBezTo>
                    <a:cubicBezTo>
                      <a:pt x="15" y="341"/>
                      <a:pt x="15" y="341"/>
                      <a:pt x="15" y="341"/>
                    </a:cubicBezTo>
                    <a:cubicBezTo>
                      <a:pt x="13" y="350"/>
                      <a:pt x="7" y="358"/>
                      <a:pt x="0" y="362"/>
                    </a:cubicBezTo>
                    <a:cubicBezTo>
                      <a:pt x="26" y="369"/>
                      <a:pt x="26" y="369"/>
                      <a:pt x="26" y="369"/>
                    </a:cubicBezTo>
                    <a:cubicBezTo>
                      <a:pt x="45" y="375"/>
                      <a:pt x="64" y="363"/>
                      <a:pt x="69" y="344"/>
                    </a:cubicBezTo>
                    <a:cubicBezTo>
                      <a:pt x="94" y="234"/>
                      <a:pt x="94" y="234"/>
                      <a:pt x="94" y="234"/>
                    </a:cubicBezTo>
                    <a:cubicBezTo>
                      <a:pt x="98" y="215"/>
                      <a:pt x="100" y="183"/>
                      <a:pt x="98" y="164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3" y="11"/>
                      <a:pt x="66" y="0"/>
                      <a:pt x="47" y="5"/>
                    </a:cubicBezTo>
                    <a:cubicBezTo>
                      <a:pt x="25" y="11"/>
                      <a:pt x="25" y="11"/>
                      <a:pt x="25" y="11"/>
                    </a:cubicBezTo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8" name="Freeform 379"/>
              <p:cNvSpPr>
                <a:spLocks/>
              </p:cNvSpPr>
              <p:nvPr/>
            </p:nvSpPr>
            <p:spPr bwMode="auto">
              <a:xfrm>
                <a:off x="4726" y="2590"/>
                <a:ext cx="41" cy="55"/>
              </a:xfrm>
              <a:custGeom>
                <a:avLst/>
                <a:gdLst>
                  <a:gd name="T0" fmla="*/ 41 w 41"/>
                  <a:gd name="T1" fmla="*/ 8 h 55"/>
                  <a:gd name="T2" fmla="*/ 18 w 41"/>
                  <a:gd name="T3" fmla="*/ 55 h 55"/>
                  <a:gd name="T4" fmla="*/ 0 w 41"/>
                  <a:gd name="T5" fmla="*/ 47 h 55"/>
                  <a:gd name="T6" fmla="*/ 22 w 41"/>
                  <a:gd name="T7" fmla="*/ 0 h 55"/>
                  <a:gd name="T8" fmla="*/ 41 w 41"/>
                  <a:gd name="T9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41" y="8"/>
                    </a:moveTo>
                    <a:lnTo>
                      <a:pt x="18" y="55"/>
                    </a:lnTo>
                    <a:lnTo>
                      <a:pt x="0" y="47"/>
                    </a:lnTo>
                    <a:lnTo>
                      <a:pt x="22" y="0"/>
                    </a:ln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9" name="Freeform 380"/>
              <p:cNvSpPr>
                <a:spLocks/>
              </p:cNvSpPr>
              <p:nvPr/>
            </p:nvSpPr>
            <p:spPr bwMode="auto">
              <a:xfrm>
                <a:off x="4742" y="2463"/>
                <a:ext cx="411" cy="255"/>
              </a:xfrm>
              <a:custGeom>
                <a:avLst/>
                <a:gdLst>
                  <a:gd name="T0" fmla="*/ 245 w 408"/>
                  <a:gd name="T1" fmla="*/ 17 h 254"/>
                  <a:gd name="T2" fmla="*/ 253 w 408"/>
                  <a:gd name="T3" fmla="*/ 131 h 254"/>
                  <a:gd name="T4" fmla="*/ 24 w 408"/>
                  <a:gd name="T5" fmla="*/ 131 h 254"/>
                  <a:gd name="T6" fmla="*/ 0 w 408"/>
                  <a:gd name="T7" fmla="*/ 184 h 254"/>
                  <a:gd name="T8" fmla="*/ 207 w 408"/>
                  <a:gd name="T9" fmla="*/ 242 h 254"/>
                  <a:gd name="T10" fmla="*/ 353 w 408"/>
                  <a:gd name="T11" fmla="*/ 188 h 254"/>
                  <a:gd name="T12" fmla="*/ 401 w 408"/>
                  <a:gd name="T13" fmla="*/ 42 h 254"/>
                  <a:gd name="T14" fmla="*/ 245 w 408"/>
                  <a:gd name="T15" fmla="*/ 1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8" h="254">
                    <a:moveTo>
                      <a:pt x="245" y="17"/>
                    </a:moveTo>
                    <a:cubicBezTo>
                      <a:pt x="245" y="17"/>
                      <a:pt x="268" y="87"/>
                      <a:pt x="253" y="131"/>
                    </a:cubicBezTo>
                    <a:cubicBezTo>
                      <a:pt x="239" y="175"/>
                      <a:pt x="111" y="175"/>
                      <a:pt x="24" y="131"/>
                    </a:cubicBezTo>
                    <a:cubicBezTo>
                      <a:pt x="9" y="161"/>
                      <a:pt x="0" y="184"/>
                      <a:pt x="0" y="184"/>
                    </a:cubicBezTo>
                    <a:cubicBezTo>
                      <a:pt x="0" y="184"/>
                      <a:pt x="141" y="254"/>
                      <a:pt x="207" y="242"/>
                    </a:cubicBezTo>
                    <a:cubicBezTo>
                      <a:pt x="273" y="230"/>
                      <a:pt x="353" y="188"/>
                      <a:pt x="353" y="188"/>
                    </a:cubicBezTo>
                    <a:cubicBezTo>
                      <a:pt x="353" y="188"/>
                      <a:pt x="394" y="85"/>
                      <a:pt x="401" y="42"/>
                    </a:cubicBezTo>
                    <a:cubicBezTo>
                      <a:pt x="408" y="0"/>
                      <a:pt x="245" y="17"/>
                      <a:pt x="245" y="1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0" name="Freeform 381"/>
              <p:cNvSpPr>
                <a:spLocks/>
              </p:cNvSpPr>
              <p:nvPr/>
            </p:nvSpPr>
            <p:spPr bwMode="auto">
              <a:xfrm>
                <a:off x="4742" y="2482"/>
                <a:ext cx="406" cy="236"/>
              </a:xfrm>
              <a:custGeom>
                <a:avLst/>
                <a:gdLst>
                  <a:gd name="T0" fmla="*/ 327 w 403"/>
                  <a:gd name="T1" fmla="*/ 139 h 235"/>
                  <a:gd name="T2" fmla="*/ 180 w 403"/>
                  <a:gd name="T3" fmla="*/ 194 h 235"/>
                  <a:gd name="T4" fmla="*/ 6 w 403"/>
                  <a:gd name="T5" fmla="*/ 150 h 235"/>
                  <a:gd name="T6" fmla="*/ 0 w 403"/>
                  <a:gd name="T7" fmla="*/ 165 h 235"/>
                  <a:gd name="T8" fmla="*/ 207 w 403"/>
                  <a:gd name="T9" fmla="*/ 223 h 235"/>
                  <a:gd name="T10" fmla="*/ 353 w 403"/>
                  <a:gd name="T11" fmla="*/ 169 h 235"/>
                  <a:gd name="T12" fmla="*/ 401 w 403"/>
                  <a:gd name="T13" fmla="*/ 23 h 235"/>
                  <a:gd name="T14" fmla="*/ 373 w 403"/>
                  <a:gd name="T15" fmla="*/ 0 h 235"/>
                  <a:gd name="T16" fmla="*/ 327 w 403"/>
                  <a:gd name="T17" fmla="*/ 13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3" h="235">
                    <a:moveTo>
                      <a:pt x="327" y="139"/>
                    </a:moveTo>
                    <a:cubicBezTo>
                      <a:pt x="327" y="139"/>
                      <a:pt x="246" y="182"/>
                      <a:pt x="180" y="194"/>
                    </a:cubicBezTo>
                    <a:cubicBezTo>
                      <a:pt x="134" y="202"/>
                      <a:pt x="52" y="170"/>
                      <a:pt x="6" y="150"/>
                    </a:cubicBezTo>
                    <a:cubicBezTo>
                      <a:pt x="2" y="160"/>
                      <a:pt x="0" y="165"/>
                      <a:pt x="0" y="165"/>
                    </a:cubicBezTo>
                    <a:cubicBezTo>
                      <a:pt x="0" y="165"/>
                      <a:pt x="141" y="235"/>
                      <a:pt x="207" y="223"/>
                    </a:cubicBezTo>
                    <a:cubicBezTo>
                      <a:pt x="273" y="211"/>
                      <a:pt x="353" y="169"/>
                      <a:pt x="353" y="169"/>
                    </a:cubicBezTo>
                    <a:cubicBezTo>
                      <a:pt x="353" y="169"/>
                      <a:pt x="394" y="66"/>
                      <a:pt x="401" y="23"/>
                    </a:cubicBezTo>
                    <a:cubicBezTo>
                      <a:pt x="403" y="11"/>
                      <a:pt x="391" y="4"/>
                      <a:pt x="373" y="0"/>
                    </a:cubicBezTo>
                    <a:cubicBezTo>
                      <a:pt x="364" y="45"/>
                      <a:pt x="327" y="139"/>
                      <a:pt x="327" y="139"/>
                    </a:cubicBezTo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1" name="Freeform 382"/>
              <p:cNvSpPr>
                <a:spLocks/>
              </p:cNvSpPr>
              <p:nvPr/>
            </p:nvSpPr>
            <p:spPr bwMode="auto">
              <a:xfrm>
                <a:off x="4829" y="2138"/>
                <a:ext cx="23" cy="54"/>
              </a:xfrm>
              <a:custGeom>
                <a:avLst/>
                <a:gdLst>
                  <a:gd name="T0" fmla="*/ 23 w 23"/>
                  <a:gd name="T1" fmla="*/ 53 h 54"/>
                  <a:gd name="T2" fmla="*/ 20 w 23"/>
                  <a:gd name="T3" fmla="*/ 0 h 54"/>
                  <a:gd name="T4" fmla="*/ 0 w 23"/>
                  <a:gd name="T5" fmla="*/ 2 h 54"/>
                  <a:gd name="T6" fmla="*/ 3 w 23"/>
                  <a:gd name="T7" fmla="*/ 54 h 54"/>
                  <a:gd name="T8" fmla="*/ 23 w 23"/>
                  <a:gd name="T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4">
                    <a:moveTo>
                      <a:pt x="23" y="53"/>
                    </a:moveTo>
                    <a:lnTo>
                      <a:pt x="20" y="0"/>
                    </a:lnTo>
                    <a:lnTo>
                      <a:pt x="0" y="2"/>
                    </a:lnTo>
                    <a:lnTo>
                      <a:pt x="3" y="54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2" name="Freeform 383"/>
              <p:cNvSpPr>
                <a:spLocks/>
              </p:cNvSpPr>
              <p:nvPr/>
            </p:nvSpPr>
            <p:spPr bwMode="auto">
              <a:xfrm>
                <a:off x="4846" y="2134"/>
                <a:ext cx="320" cy="340"/>
              </a:xfrm>
              <a:custGeom>
                <a:avLst/>
                <a:gdLst>
                  <a:gd name="T0" fmla="*/ 154 w 318"/>
                  <a:gd name="T1" fmla="*/ 262 h 338"/>
                  <a:gd name="T2" fmla="*/ 204 w 318"/>
                  <a:gd name="T3" fmla="*/ 159 h 338"/>
                  <a:gd name="T4" fmla="*/ 3 w 318"/>
                  <a:gd name="T5" fmla="*/ 58 h 338"/>
                  <a:gd name="T6" fmla="*/ 1 w 318"/>
                  <a:gd name="T7" fmla="*/ 0 h 338"/>
                  <a:gd name="T8" fmla="*/ 202 w 318"/>
                  <a:gd name="T9" fmla="*/ 38 h 338"/>
                  <a:gd name="T10" fmla="*/ 317 w 318"/>
                  <a:gd name="T11" fmla="*/ 143 h 338"/>
                  <a:gd name="T12" fmla="*/ 308 w 318"/>
                  <a:gd name="T13" fmla="*/ 296 h 338"/>
                  <a:gd name="T14" fmla="*/ 154 w 318"/>
                  <a:gd name="T15" fmla="*/ 26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8" h="338">
                    <a:moveTo>
                      <a:pt x="154" y="262"/>
                    </a:moveTo>
                    <a:cubicBezTo>
                      <a:pt x="154" y="262"/>
                      <a:pt x="201" y="205"/>
                      <a:pt x="204" y="159"/>
                    </a:cubicBezTo>
                    <a:cubicBezTo>
                      <a:pt x="206" y="113"/>
                      <a:pt x="100" y="49"/>
                      <a:pt x="3" y="58"/>
                    </a:cubicBezTo>
                    <a:cubicBezTo>
                      <a:pt x="0" y="24"/>
                      <a:pt x="1" y="0"/>
                      <a:pt x="1" y="0"/>
                    </a:cubicBezTo>
                    <a:cubicBezTo>
                      <a:pt x="1" y="0"/>
                      <a:pt x="145" y="3"/>
                      <a:pt x="202" y="38"/>
                    </a:cubicBezTo>
                    <a:cubicBezTo>
                      <a:pt x="258" y="74"/>
                      <a:pt x="317" y="143"/>
                      <a:pt x="317" y="143"/>
                    </a:cubicBezTo>
                    <a:cubicBezTo>
                      <a:pt x="317" y="143"/>
                      <a:pt x="318" y="254"/>
                      <a:pt x="308" y="296"/>
                    </a:cubicBezTo>
                    <a:cubicBezTo>
                      <a:pt x="299" y="338"/>
                      <a:pt x="154" y="262"/>
                      <a:pt x="154" y="262"/>
                    </a:cubicBezTo>
                    <a:close/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3" name="Freeform 384"/>
              <p:cNvSpPr>
                <a:spLocks/>
              </p:cNvSpPr>
              <p:nvPr/>
            </p:nvSpPr>
            <p:spPr bwMode="auto">
              <a:xfrm>
                <a:off x="4847" y="2134"/>
                <a:ext cx="319" cy="312"/>
              </a:xfrm>
              <a:custGeom>
                <a:avLst/>
                <a:gdLst>
                  <a:gd name="T0" fmla="*/ 281 w 317"/>
                  <a:gd name="T1" fmla="*/ 161 h 310"/>
                  <a:gd name="T2" fmla="*/ 165 w 317"/>
                  <a:gd name="T3" fmla="*/ 56 h 310"/>
                  <a:gd name="T4" fmla="*/ 0 w 317"/>
                  <a:gd name="T5" fmla="*/ 16 h 310"/>
                  <a:gd name="T6" fmla="*/ 0 w 317"/>
                  <a:gd name="T7" fmla="*/ 0 h 310"/>
                  <a:gd name="T8" fmla="*/ 201 w 317"/>
                  <a:gd name="T9" fmla="*/ 38 h 310"/>
                  <a:gd name="T10" fmla="*/ 316 w 317"/>
                  <a:gd name="T11" fmla="*/ 143 h 310"/>
                  <a:gd name="T12" fmla="*/ 307 w 317"/>
                  <a:gd name="T13" fmla="*/ 296 h 310"/>
                  <a:gd name="T14" fmla="*/ 273 w 317"/>
                  <a:gd name="T15" fmla="*/ 308 h 310"/>
                  <a:gd name="T16" fmla="*/ 281 w 317"/>
                  <a:gd name="T17" fmla="*/ 161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7" h="310">
                    <a:moveTo>
                      <a:pt x="281" y="161"/>
                    </a:moveTo>
                    <a:cubicBezTo>
                      <a:pt x="281" y="161"/>
                      <a:pt x="222" y="92"/>
                      <a:pt x="165" y="56"/>
                    </a:cubicBezTo>
                    <a:cubicBezTo>
                      <a:pt x="125" y="31"/>
                      <a:pt x="50" y="14"/>
                      <a:pt x="0" y="16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0" y="0"/>
                      <a:pt x="144" y="3"/>
                      <a:pt x="201" y="38"/>
                    </a:cubicBezTo>
                    <a:cubicBezTo>
                      <a:pt x="257" y="74"/>
                      <a:pt x="316" y="143"/>
                      <a:pt x="316" y="143"/>
                    </a:cubicBezTo>
                    <a:cubicBezTo>
                      <a:pt x="316" y="143"/>
                      <a:pt x="317" y="254"/>
                      <a:pt x="307" y="296"/>
                    </a:cubicBezTo>
                    <a:cubicBezTo>
                      <a:pt x="305" y="308"/>
                      <a:pt x="291" y="310"/>
                      <a:pt x="273" y="308"/>
                    </a:cubicBezTo>
                    <a:cubicBezTo>
                      <a:pt x="281" y="262"/>
                      <a:pt x="281" y="161"/>
                      <a:pt x="281" y="161"/>
                    </a:cubicBezTo>
                    <a:close/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4" name="Freeform 385"/>
              <p:cNvSpPr>
                <a:spLocks/>
              </p:cNvSpPr>
              <p:nvPr/>
            </p:nvSpPr>
            <p:spPr bwMode="auto">
              <a:xfrm>
                <a:off x="4687" y="2134"/>
                <a:ext cx="145" cy="96"/>
              </a:xfrm>
              <a:custGeom>
                <a:avLst/>
                <a:gdLst>
                  <a:gd name="T0" fmla="*/ 142 w 144"/>
                  <a:gd name="T1" fmla="*/ 20 h 95"/>
                  <a:gd name="T2" fmla="*/ 73 w 144"/>
                  <a:gd name="T3" fmla="*/ 3 h 95"/>
                  <a:gd name="T4" fmla="*/ 39 w 144"/>
                  <a:gd name="T5" fmla="*/ 16 h 95"/>
                  <a:gd name="T6" fmla="*/ 6 w 144"/>
                  <a:gd name="T7" fmla="*/ 38 h 95"/>
                  <a:gd name="T8" fmla="*/ 9 w 144"/>
                  <a:gd name="T9" fmla="*/ 39 h 95"/>
                  <a:gd name="T10" fmla="*/ 0 w 144"/>
                  <a:gd name="T11" fmla="*/ 48 h 95"/>
                  <a:gd name="T12" fmla="*/ 11 w 144"/>
                  <a:gd name="T13" fmla="*/ 51 h 95"/>
                  <a:gd name="T14" fmla="*/ 1 w 144"/>
                  <a:gd name="T15" fmla="*/ 63 h 95"/>
                  <a:gd name="T16" fmla="*/ 18 w 144"/>
                  <a:gd name="T17" fmla="*/ 65 h 95"/>
                  <a:gd name="T18" fmla="*/ 9 w 144"/>
                  <a:gd name="T19" fmla="*/ 78 h 95"/>
                  <a:gd name="T20" fmla="*/ 27 w 144"/>
                  <a:gd name="T21" fmla="*/ 80 h 95"/>
                  <a:gd name="T22" fmla="*/ 72 w 144"/>
                  <a:gd name="T23" fmla="*/ 64 h 95"/>
                  <a:gd name="T24" fmla="*/ 38 w 144"/>
                  <a:gd name="T25" fmla="*/ 82 h 95"/>
                  <a:gd name="T26" fmla="*/ 53 w 144"/>
                  <a:gd name="T27" fmla="*/ 88 h 95"/>
                  <a:gd name="T28" fmla="*/ 103 w 144"/>
                  <a:gd name="T29" fmla="*/ 76 h 95"/>
                  <a:gd name="T30" fmla="*/ 144 w 144"/>
                  <a:gd name="T31" fmla="*/ 53 h 95"/>
                  <a:gd name="T32" fmla="*/ 142 w 144"/>
                  <a:gd name="T33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4" h="95">
                    <a:moveTo>
                      <a:pt x="142" y="20"/>
                    </a:moveTo>
                    <a:cubicBezTo>
                      <a:pt x="142" y="20"/>
                      <a:pt x="93" y="6"/>
                      <a:pt x="73" y="3"/>
                    </a:cubicBezTo>
                    <a:cubicBezTo>
                      <a:pt x="53" y="0"/>
                      <a:pt x="54" y="7"/>
                      <a:pt x="39" y="16"/>
                    </a:cubicBezTo>
                    <a:cubicBezTo>
                      <a:pt x="23" y="25"/>
                      <a:pt x="8" y="31"/>
                      <a:pt x="6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1" y="42"/>
                      <a:pt x="0" y="48"/>
                    </a:cubicBezTo>
                    <a:cubicBezTo>
                      <a:pt x="0" y="54"/>
                      <a:pt x="7" y="52"/>
                      <a:pt x="11" y="51"/>
                    </a:cubicBezTo>
                    <a:cubicBezTo>
                      <a:pt x="2" y="54"/>
                      <a:pt x="0" y="58"/>
                      <a:pt x="1" y="63"/>
                    </a:cubicBezTo>
                    <a:cubicBezTo>
                      <a:pt x="3" y="68"/>
                      <a:pt x="10" y="67"/>
                      <a:pt x="18" y="65"/>
                    </a:cubicBezTo>
                    <a:cubicBezTo>
                      <a:pt x="10" y="68"/>
                      <a:pt x="8" y="74"/>
                      <a:pt x="9" y="78"/>
                    </a:cubicBezTo>
                    <a:cubicBezTo>
                      <a:pt x="9" y="82"/>
                      <a:pt x="16" y="86"/>
                      <a:pt x="27" y="80"/>
                    </a:cubicBezTo>
                    <a:cubicBezTo>
                      <a:pt x="38" y="74"/>
                      <a:pt x="72" y="64"/>
                      <a:pt x="72" y="64"/>
                    </a:cubicBezTo>
                    <a:cubicBezTo>
                      <a:pt x="72" y="64"/>
                      <a:pt x="41" y="81"/>
                      <a:pt x="38" y="82"/>
                    </a:cubicBezTo>
                    <a:cubicBezTo>
                      <a:pt x="36" y="83"/>
                      <a:pt x="37" y="95"/>
                      <a:pt x="53" y="88"/>
                    </a:cubicBezTo>
                    <a:cubicBezTo>
                      <a:pt x="68" y="82"/>
                      <a:pt x="88" y="80"/>
                      <a:pt x="103" y="76"/>
                    </a:cubicBezTo>
                    <a:cubicBezTo>
                      <a:pt x="118" y="72"/>
                      <a:pt x="140" y="62"/>
                      <a:pt x="144" y="53"/>
                    </a:cubicBezTo>
                    <a:cubicBezTo>
                      <a:pt x="142" y="26"/>
                      <a:pt x="142" y="20"/>
                      <a:pt x="142" y="2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5" name="Freeform 386"/>
              <p:cNvSpPr>
                <a:spLocks/>
              </p:cNvSpPr>
              <p:nvPr/>
            </p:nvSpPr>
            <p:spPr bwMode="auto">
              <a:xfrm>
                <a:off x="4607" y="2519"/>
                <a:ext cx="138" cy="110"/>
              </a:xfrm>
              <a:custGeom>
                <a:avLst/>
                <a:gdLst>
                  <a:gd name="T0" fmla="*/ 124 w 138"/>
                  <a:gd name="T1" fmla="*/ 109 h 109"/>
                  <a:gd name="T2" fmla="*/ 53 w 138"/>
                  <a:gd name="T3" fmla="*/ 99 h 109"/>
                  <a:gd name="T4" fmla="*/ 26 w 138"/>
                  <a:gd name="T5" fmla="*/ 74 h 109"/>
                  <a:gd name="T6" fmla="*/ 5 w 138"/>
                  <a:gd name="T7" fmla="*/ 41 h 109"/>
                  <a:gd name="T8" fmla="*/ 7 w 138"/>
                  <a:gd name="T9" fmla="*/ 42 h 109"/>
                  <a:gd name="T10" fmla="*/ 2 w 138"/>
                  <a:gd name="T11" fmla="*/ 30 h 109"/>
                  <a:gd name="T12" fmla="*/ 14 w 138"/>
                  <a:gd name="T13" fmla="*/ 32 h 109"/>
                  <a:gd name="T14" fmla="*/ 9 w 138"/>
                  <a:gd name="T15" fmla="*/ 17 h 109"/>
                  <a:gd name="T16" fmla="*/ 25 w 138"/>
                  <a:gd name="T17" fmla="*/ 21 h 109"/>
                  <a:gd name="T18" fmla="*/ 21 w 138"/>
                  <a:gd name="T19" fmla="*/ 6 h 109"/>
                  <a:gd name="T20" fmla="*/ 39 w 138"/>
                  <a:gd name="T21" fmla="*/ 10 h 109"/>
                  <a:gd name="T22" fmla="*/ 75 w 138"/>
                  <a:gd name="T23" fmla="*/ 42 h 109"/>
                  <a:gd name="T24" fmla="*/ 50 w 138"/>
                  <a:gd name="T25" fmla="*/ 13 h 109"/>
                  <a:gd name="T26" fmla="*/ 66 w 138"/>
                  <a:gd name="T27" fmla="*/ 12 h 109"/>
                  <a:gd name="T28" fmla="*/ 108 w 138"/>
                  <a:gd name="T29" fmla="*/ 42 h 109"/>
                  <a:gd name="T30" fmla="*/ 138 w 138"/>
                  <a:gd name="T31" fmla="*/ 79 h 109"/>
                  <a:gd name="T32" fmla="*/ 124 w 138"/>
                  <a:gd name="T3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8" h="109">
                    <a:moveTo>
                      <a:pt x="124" y="109"/>
                    </a:moveTo>
                    <a:cubicBezTo>
                      <a:pt x="124" y="109"/>
                      <a:pt x="73" y="103"/>
                      <a:pt x="53" y="99"/>
                    </a:cubicBezTo>
                    <a:cubicBezTo>
                      <a:pt x="34" y="95"/>
                      <a:pt x="37" y="88"/>
                      <a:pt x="26" y="74"/>
                    </a:cubicBezTo>
                    <a:cubicBezTo>
                      <a:pt x="15" y="60"/>
                      <a:pt x="3" y="49"/>
                      <a:pt x="5" y="41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0" y="36"/>
                      <a:pt x="2" y="30"/>
                    </a:cubicBezTo>
                    <a:cubicBezTo>
                      <a:pt x="4" y="24"/>
                      <a:pt x="10" y="29"/>
                      <a:pt x="14" y="32"/>
                    </a:cubicBezTo>
                    <a:cubicBezTo>
                      <a:pt x="6" y="25"/>
                      <a:pt x="5" y="21"/>
                      <a:pt x="9" y="17"/>
                    </a:cubicBezTo>
                    <a:cubicBezTo>
                      <a:pt x="12" y="13"/>
                      <a:pt x="19" y="16"/>
                      <a:pt x="25" y="21"/>
                    </a:cubicBezTo>
                    <a:cubicBezTo>
                      <a:pt x="19" y="15"/>
                      <a:pt x="19" y="9"/>
                      <a:pt x="21" y="6"/>
                    </a:cubicBezTo>
                    <a:cubicBezTo>
                      <a:pt x="23" y="2"/>
                      <a:pt x="31" y="0"/>
                      <a:pt x="39" y="10"/>
                    </a:cubicBezTo>
                    <a:cubicBezTo>
                      <a:pt x="47" y="20"/>
                      <a:pt x="75" y="42"/>
                      <a:pt x="75" y="42"/>
                    </a:cubicBezTo>
                    <a:cubicBezTo>
                      <a:pt x="75" y="42"/>
                      <a:pt x="52" y="14"/>
                      <a:pt x="50" y="13"/>
                    </a:cubicBezTo>
                    <a:cubicBezTo>
                      <a:pt x="48" y="11"/>
                      <a:pt x="54" y="0"/>
                      <a:pt x="66" y="12"/>
                    </a:cubicBezTo>
                    <a:cubicBezTo>
                      <a:pt x="78" y="24"/>
                      <a:pt x="95" y="32"/>
                      <a:pt x="108" y="42"/>
                    </a:cubicBezTo>
                    <a:cubicBezTo>
                      <a:pt x="121" y="52"/>
                      <a:pt x="138" y="69"/>
                      <a:pt x="138" y="79"/>
                    </a:cubicBezTo>
                    <a:cubicBezTo>
                      <a:pt x="126" y="103"/>
                      <a:pt x="124" y="109"/>
                      <a:pt x="124" y="10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6" name="Freeform 387"/>
              <p:cNvSpPr>
                <a:spLocks/>
              </p:cNvSpPr>
              <p:nvPr/>
            </p:nvSpPr>
            <p:spPr bwMode="auto">
              <a:xfrm>
                <a:off x="4905" y="2321"/>
                <a:ext cx="147" cy="253"/>
              </a:xfrm>
              <a:custGeom>
                <a:avLst/>
                <a:gdLst>
                  <a:gd name="T0" fmla="*/ 32 w 146"/>
                  <a:gd name="T1" fmla="*/ 27 h 251"/>
                  <a:gd name="T2" fmla="*/ 8 w 146"/>
                  <a:gd name="T3" fmla="*/ 58 h 251"/>
                  <a:gd name="T4" fmla="*/ 1 w 146"/>
                  <a:gd name="T5" fmla="*/ 196 h 251"/>
                  <a:gd name="T6" fmla="*/ 22 w 146"/>
                  <a:gd name="T7" fmla="*/ 226 h 251"/>
                  <a:gd name="T8" fmla="*/ 98 w 146"/>
                  <a:gd name="T9" fmla="*/ 248 h 251"/>
                  <a:gd name="T10" fmla="*/ 125 w 146"/>
                  <a:gd name="T11" fmla="*/ 231 h 251"/>
                  <a:gd name="T12" fmla="*/ 142 w 146"/>
                  <a:gd name="T13" fmla="*/ 157 h 251"/>
                  <a:gd name="T14" fmla="*/ 145 w 146"/>
                  <a:gd name="T15" fmla="*/ 110 h 251"/>
                  <a:gd name="T16" fmla="*/ 137 w 146"/>
                  <a:gd name="T17" fmla="*/ 21 h 251"/>
                  <a:gd name="T18" fmla="*/ 112 w 146"/>
                  <a:gd name="T19" fmla="*/ 3 h 251"/>
                  <a:gd name="T20" fmla="*/ 32 w 146"/>
                  <a:gd name="T21" fmla="*/ 2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251">
                    <a:moveTo>
                      <a:pt x="32" y="27"/>
                    </a:moveTo>
                    <a:cubicBezTo>
                      <a:pt x="20" y="31"/>
                      <a:pt x="9" y="45"/>
                      <a:pt x="8" y="58"/>
                    </a:cubicBezTo>
                    <a:cubicBezTo>
                      <a:pt x="1" y="196"/>
                      <a:pt x="1" y="196"/>
                      <a:pt x="1" y="196"/>
                    </a:cubicBezTo>
                    <a:cubicBezTo>
                      <a:pt x="0" y="209"/>
                      <a:pt x="10" y="223"/>
                      <a:pt x="22" y="226"/>
                    </a:cubicBezTo>
                    <a:cubicBezTo>
                      <a:pt x="98" y="248"/>
                      <a:pt x="98" y="248"/>
                      <a:pt x="98" y="248"/>
                    </a:cubicBezTo>
                    <a:cubicBezTo>
                      <a:pt x="110" y="251"/>
                      <a:pt x="122" y="243"/>
                      <a:pt x="125" y="231"/>
                    </a:cubicBezTo>
                    <a:cubicBezTo>
                      <a:pt x="142" y="157"/>
                      <a:pt x="142" y="157"/>
                      <a:pt x="142" y="157"/>
                    </a:cubicBezTo>
                    <a:cubicBezTo>
                      <a:pt x="144" y="144"/>
                      <a:pt x="146" y="123"/>
                      <a:pt x="145" y="110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35" y="7"/>
                      <a:pt x="124" y="0"/>
                      <a:pt x="112" y="3"/>
                    </a:cubicBezTo>
                    <a:cubicBezTo>
                      <a:pt x="32" y="27"/>
                      <a:pt x="32" y="27"/>
                      <a:pt x="32" y="2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7" name="Freeform 388"/>
              <p:cNvSpPr>
                <a:spLocks/>
              </p:cNvSpPr>
              <p:nvPr/>
            </p:nvSpPr>
            <p:spPr bwMode="auto">
              <a:xfrm>
                <a:off x="4960" y="2350"/>
                <a:ext cx="235" cy="217"/>
              </a:xfrm>
              <a:custGeom>
                <a:avLst/>
                <a:gdLst>
                  <a:gd name="T0" fmla="*/ 123 w 234"/>
                  <a:gd name="T1" fmla="*/ 3 h 215"/>
                  <a:gd name="T2" fmla="*/ 4 w 234"/>
                  <a:gd name="T3" fmla="*/ 101 h 215"/>
                  <a:gd name="T4" fmla="*/ 112 w 234"/>
                  <a:gd name="T5" fmla="*/ 212 h 215"/>
                  <a:gd name="T6" fmla="*/ 231 w 234"/>
                  <a:gd name="T7" fmla="*/ 113 h 215"/>
                  <a:gd name="T8" fmla="*/ 123 w 234"/>
                  <a:gd name="T9" fmla="*/ 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15">
                    <a:moveTo>
                      <a:pt x="123" y="3"/>
                    </a:moveTo>
                    <a:cubicBezTo>
                      <a:pt x="60" y="0"/>
                      <a:pt x="7" y="44"/>
                      <a:pt x="4" y="101"/>
                    </a:cubicBezTo>
                    <a:cubicBezTo>
                      <a:pt x="0" y="159"/>
                      <a:pt x="49" y="209"/>
                      <a:pt x="112" y="212"/>
                    </a:cubicBezTo>
                    <a:cubicBezTo>
                      <a:pt x="174" y="215"/>
                      <a:pt x="228" y="171"/>
                      <a:pt x="231" y="113"/>
                    </a:cubicBezTo>
                    <a:cubicBezTo>
                      <a:pt x="234" y="56"/>
                      <a:pt x="185" y="6"/>
                      <a:pt x="123" y="3"/>
                    </a:cubicBezTo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8" name="Freeform 389"/>
              <p:cNvSpPr>
                <a:spLocks/>
              </p:cNvSpPr>
              <p:nvPr/>
            </p:nvSpPr>
            <p:spPr bwMode="auto">
              <a:xfrm>
                <a:off x="5192" y="24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531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9" name="Freeform 390"/>
              <p:cNvSpPr>
                <a:spLocks noEditPoints="1"/>
              </p:cNvSpPr>
              <p:nvPr/>
            </p:nvSpPr>
            <p:spPr bwMode="auto">
              <a:xfrm>
                <a:off x="4963" y="2445"/>
                <a:ext cx="1" cy="12"/>
              </a:xfrm>
              <a:custGeom>
                <a:avLst/>
                <a:gdLst>
                  <a:gd name="T0" fmla="*/ 1 w 1"/>
                  <a:gd name="T1" fmla="*/ 0 h 12"/>
                  <a:gd name="T2" fmla="*/ 1 w 1"/>
                  <a:gd name="T3" fmla="*/ 7 h 12"/>
                  <a:gd name="T4" fmla="*/ 0 w 1"/>
                  <a:gd name="T5" fmla="*/ 12 h 12"/>
                  <a:gd name="T6" fmla="*/ 1 w 1"/>
                  <a:gd name="T7" fmla="*/ 7 h 12"/>
                  <a:gd name="T8" fmla="*/ 1 w 1"/>
                  <a:gd name="T9" fmla="*/ 0 h 12"/>
                  <a:gd name="T10" fmla="*/ 1 w 1"/>
                  <a:gd name="T11" fmla="*/ 0 h 12"/>
                  <a:gd name="T12" fmla="*/ 1 w 1"/>
                  <a:gd name="T13" fmla="*/ 0 h 12"/>
                  <a:gd name="T14" fmla="*/ 1 w 1"/>
                  <a:gd name="T15" fmla="*/ 0 h 12"/>
                  <a:gd name="T16" fmla="*/ 1 w 1"/>
                  <a:gd name="T17" fmla="*/ 0 h 12"/>
                  <a:gd name="T18" fmla="*/ 1 w 1"/>
                  <a:gd name="T19" fmla="*/ 0 h 12"/>
                  <a:gd name="T20" fmla="*/ 1 w 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cubicBezTo>
                      <a:pt x="1" y="3"/>
                      <a:pt x="1" y="5"/>
                      <a:pt x="1" y="7"/>
                    </a:cubicBezTo>
                    <a:cubicBezTo>
                      <a:pt x="0" y="9"/>
                      <a:pt x="0" y="11"/>
                      <a:pt x="0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1" y="5"/>
                      <a:pt x="1" y="3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B4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0" name="Freeform 391"/>
              <p:cNvSpPr>
                <a:spLocks/>
              </p:cNvSpPr>
              <p:nvPr/>
            </p:nvSpPr>
            <p:spPr bwMode="auto">
              <a:xfrm>
                <a:off x="4963" y="2407"/>
                <a:ext cx="229" cy="157"/>
              </a:xfrm>
              <a:custGeom>
                <a:avLst/>
                <a:gdLst>
                  <a:gd name="T0" fmla="*/ 15 w 228"/>
                  <a:gd name="T1" fmla="*/ 0 h 156"/>
                  <a:gd name="T2" fmla="*/ 1 w 228"/>
                  <a:gd name="T3" fmla="*/ 38 h 156"/>
                  <a:gd name="T4" fmla="*/ 1 w 228"/>
                  <a:gd name="T5" fmla="*/ 38 h 156"/>
                  <a:gd name="T6" fmla="*/ 1 w 228"/>
                  <a:gd name="T7" fmla="*/ 38 h 156"/>
                  <a:gd name="T8" fmla="*/ 1 w 228"/>
                  <a:gd name="T9" fmla="*/ 38 h 156"/>
                  <a:gd name="T10" fmla="*/ 1 w 228"/>
                  <a:gd name="T11" fmla="*/ 38 h 156"/>
                  <a:gd name="T12" fmla="*/ 1 w 228"/>
                  <a:gd name="T13" fmla="*/ 45 h 156"/>
                  <a:gd name="T14" fmla="*/ 0 w 228"/>
                  <a:gd name="T15" fmla="*/ 50 h 156"/>
                  <a:gd name="T16" fmla="*/ 109 w 228"/>
                  <a:gd name="T17" fmla="*/ 156 h 156"/>
                  <a:gd name="T18" fmla="*/ 115 w 228"/>
                  <a:gd name="T19" fmla="*/ 156 h 156"/>
                  <a:gd name="T20" fmla="*/ 228 w 228"/>
                  <a:gd name="T21" fmla="*/ 57 h 156"/>
                  <a:gd name="T22" fmla="*/ 228 w 228"/>
                  <a:gd name="T23" fmla="*/ 57 h 156"/>
                  <a:gd name="T24" fmla="*/ 228 w 228"/>
                  <a:gd name="T25" fmla="*/ 57 h 156"/>
                  <a:gd name="T26" fmla="*/ 228 w 228"/>
                  <a:gd name="T27" fmla="*/ 49 h 156"/>
                  <a:gd name="T28" fmla="*/ 129 w 228"/>
                  <a:gd name="T29" fmla="*/ 102 h 156"/>
                  <a:gd name="T30" fmla="*/ 123 w 228"/>
                  <a:gd name="T31" fmla="*/ 102 h 156"/>
                  <a:gd name="T32" fmla="*/ 15 w 228"/>
                  <a:gd name="T3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156">
                    <a:moveTo>
                      <a:pt x="15" y="0"/>
                    </a:moveTo>
                    <a:cubicBezTo>
                      <a:pt x="8" y="11"/>
                      <a:pt x="3" y="24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41"/>
                      <a:pt x="1" y="43"/>
                      <a:pt x="1" y="45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106"/>
                      <a:pt x="48" y="153"/>
                      <a:pt x="109" y="156"/>
                    </a:cubicBezTo>
                    <a:cubicBezTo>
                      <a:pt x="111" y="156"/>
                      <a:pt x="113" y="156"/>
                      <a:pt x="115" y="156"/>
                    </a:cubicBezTo>
                    <a:cubicBezTo>
                      <a:pt x="175" y="156"/>
                      <a:pt x="225" y="113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4"/>
                      <a:pt x="228" y="52"/>
                      <a:pt x="228" y="49"/>
                    </a:cubicBezTo>
                    <a:cubicBezTo>
                      <a:pt x="208" y="81"/>
                      <a:pt x="171" y="102"/>
                      <a:pt x="129" y="102"/>
                    </a:cubicBezTo>
                    <a:cubicBezTo>
                      <a:pt x="127" y="102"/>
                      <a:pt x="125" y="102"/>
                      <a:pt x="123" y="102"/>
                    </a:cubicBezTo>
                    <a:cubicBezTo>
                      <a:pt x="63" y="99"/>
                      <a:pt x="16" y="54"/>
                      <a:pt x="15" y="0"/>
                    </a:cubicBezTo>
                  </a:path>
                </a:pathLst>
              </a:custGeom>
              <a:solidFill>
                <a:srgbClr val="F578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1" name="Freeform 392"/>
              <p:cNvSpPr>
                <a:spLocks/>
              </p:cNvSpPr>
              <p:nvPr/>
            </p:nvSpPr>
            <p:spPr bwMode="auto">
              <a:xfrm>
                <a:off x="4418" y="2119"/>
                <a:ext cx="284" cy="256"/>
              </a:xfrm>
              <a:custGeom>
                <a:avLst/>
                <a:gdLst>
                  <a:gd name="T0" fmla="*/ 78 w 284"/>
                  <a:gd name="T1" fmla="*/ 256 h 256"/>
                  <a:gd name="T2" fmla="*/ 0 w 284"/>
                  <a:gd name="T3" fmla="*/ 110 h 256"/>
                  <a:gd name="T4" fmla="*/ 207 w 284"/>
                  <a:gd name="T5" fmla="*/ 0 h 256"/>
                  <a:gd name="T6" fmla="*/ 284 w 284"/>
                  <a:gd name="T7" fmla="*/ 146 h 256"/>
                  <a:gd name="T8" fmla="*/ 78 w 284"/>
                  <a:gd name="T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56">
                    <a:moveTo>
                      <a:pt x="78" y="256"/>
                    </a:moveTo>
                    <a:lnTo>
                      <a:pt x="0" y="110"/>
                    </a:lnTo>
                    <a:lnTo>
                      <a:pt x="207" y="0"/>
                    </a:lnTo>
                    <a:lnTo>
                      <a:pt x="284" y="146"/>
                    </a:lnTo>
                    <a:lnTo>
                      <a:pt x="78" y="2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2" name="Freeform 393"/>
              <p:cNvSpPr>
                <a:spLocks/>
              </p:cNvSpPr>
              <p:nvPr/>
            </p:nvSpPr>
            <p:spPr bwMode="auto">
              <a:xfrm>
                <a:off x="4586" y="2281"/>
                <a:ext cx="18" cy="18"/>
              </a:xfrm>
              <a:custGeom>
                <a:avLst/>
                <a:gdLst>
                  <a:gd name="T0" fmla="*/ 7 w 18"/>
                  <a:gd name="T1" fmla="*/ 18 h 18"/>
                  <a:gd name="T2" fmla="*/ 0 w 18"/>
                  <a:gd name="T3" fmla="*/ 6 h 18"/>
                  <a:gd name="T4" fmla="*/ 12 w 18"/>
                  <a:gd name="T5" fmla="*/ 0 h 18"/>
                  <a:gd name="T6" fmla="*/ 18 w 18"/>
                  <a:gd name="T7" fmla="*/ 12 h 18"/>
                  <a:gd name="T8" fmla="*/ 7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3" name="Freeform 394"/>
              <p:cNvSpPr>
                <a:spLocks/>
              </p:cNvSpPr>
              <p:nvPr/>
            </p:nvSpPr>
            <p:spPr bwMode="auto">
              <a:xfrm>
                <a:off x="4574" y="2266"/>
                <a:ext cx="23" cy="22"/>
              </a:xfrm>
              <a:custGeom>
                <a:avLst/>
                <a:gdLst>
                  <a:gd name="T0" fmla="*/ 6 w 23"/>
                  <a:gd name="T1" fmla="*/ 22 h 22"/>
                  <a:gd name="T2" fmla="*/ 0 w 23"/>
                  <a:gd name="T3" fmla="*/ 9 h 22"/>
                  <a:gd name="T4" fmla="*/ 16 w 23"/>
                  <a:gd name="T5" fmla="*/ 0 h 22"/>
                  <a:gd name="T6" fmla="*/ 23 w 23"/>
                  <a:gd name="T7" fmla="*/ 13 h 22"/>
                  <a:gd name="T8" fmla="*/ 6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6" y="22"/>
                    </a:moveTo>
                    <a:lnTo>
                      <a:pt x="0" y="9"/>
                    </a:lnTo>
                    <a:lnTo>
                      <a:pt x="16" y="0"/>
                    </a:lnTo>
                    <a:lnTo>
                      <a:pt x="23" y="13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4" name="Freeform 395"/>
              <p:cNvSpPr>
                <a:spLocks/>
              </p:cNvSpPr>
              <p:nvPr/>
            </p:nvSpPr>
            <p:spPr bwMode="auto">
              <a:xfrm>
                <a:off x="4554" y="2252"/>
                <a:ext cx="35" cy="27"/>
              </a:xfrm>
              <a:custGeom>
                <a:avLst/>
                <a:gdLst>
                  <a:gd name="T0" fmla="*/ 7 w 35"/>
                  <a:gd name="T1" fmla="*/ 27 h 27"/>
                  <a:gd name="T2" fmla="*/ 0 w 35"/>
                  <a:gd name="T3" fmla="*/ 15 h 27"/>
                  <a:gd name="T4" fmla="*/ 28 w 35"/>
                  <a:gd name="T5" fmla="*/ 0 h 27"/>
                  <a:gd name="T6" fmla="*/ 35 w 35"/>
                  <a:gd name="T7" fmla="*/ 12 h 27"/>
                  <a:gd name="T8" fmla="*/ 7 w 3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7" y="27"/>
                    </a:moveTo>
                    <a:lnTo>
                      <a:pt x="0" y="15"/>
                    </a:lnTo>
                    <a:lnTo>
                      <a:pt x="28" y="0"/>
                    </a:lnTo>
                    <a:lnTo>
                      <a:pt x="35" y="12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5" name="Freeform 396"/>
              <p:cNvSpPr>
                <a:spLocks/>
              </p:cNvSpPr>
              <p:nvPr/>
            </p:nvSpPr>
            <p:spPr bwMode="auto">
              <a:xfrm>
                <a:off x="4550" y="2237"/>
                <a:ext cx="31" cy="26"/>
              </a:xfrm>
              <a:custGeom>
                <a:avLst/>
                <a:gdLst>
                  <a:gd name="T0" fmla="*/ 6 w 31"/>
                  <a:gd name="T1" fmla="*/ 26 h 26"/>
                  <a:gd name="T2" fmla="*/ 0 w 31"/>
                  <a:gd name="T3" fmla="*/ 13 h 26"/>
                  <a:gd name="T4" fmla="*/ 25 w 31"/>
                  <a:gd name="T5" fmla="*/ 0 h 26"/>
                  <a:gd name="T6" fmla="*/ 31 w 31"/>
                  <a:gd name="T7" fmla="*/ 13 h 26"/>
                  <a:gd name="T8" fmla="*/ 6 w 3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6" y="26"/>
                    </a:moveTo>
                    <a:lnTo>
                      <a:pt x="0" y="13"/>
                    </a:lnTo>
                    <a:lnTo>
                      <a:pt x="25" y="0"/>
                    </a:lnTo>
                    <a:lnTo>
                      <a:pt x="31" y="13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6" name="Freeform 397"/>
              <p:cNvSpPr>
                <a:spLocks/>
              </p:cNvSpPr>
              <p:nvPr/>
            </p:nvSpPr>
            <p:spPr bwMode="auto">
              <a:xfrm>
                <a:off x="4554" y="2223"/>
                <a:ext cx="20" cy="19"/>
              </a:xfrm>
              <a:custGeom>
                <a:avLst/>
                <a:gdLst>
                  <a:gd name="T0" fmla="*/ 8 w 20"/>
                  <a:gd name="T1" fmla="*/ 19 h 19"/>
                  <a:gd name="T2" fmla="*/ 0 w 20"/>
                  <a:gd name="T3" fmla="*/ 6 h 19"/>
                  <a:gd name="T4" fmla="*/ 13 w 20"/>
                  <a:gd name="T5" fmla="*/ 0 h 19"/>
                  <a:gd name="T6" fmla="*/ 20 w 20"/>
                  <a:gd name="T7" fmla="*/ 12 h 19"/>
                  <a:gd name="T8" fmla="*/ 8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8" y="19"/>
                    </a:moveTo>
                    <a:lnTo>
                      <a:pt x="0" y="6"/>
                    </a:lnTo>
                    <a:lnTo>
                      <a:pt x="13" y="0"/>
                    </a:lnTo>
                    <a:lnTo>
                      <a:pt x="20" y="12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7" name="Freeform 398"/>
              <p:cNvSpPr>
                <a:spLocks/>
              </p:cNvSpPr>
              <p:nvPr/>
            </p:nvSpPr>
            <p:spPr bwMode="auto">
              <a:xfrm>
                <a:off x="4542" y="2209"/>
                <a:ext cx="24" cy="21"/>
              </a:xfrm>
              <a:custGeom>
                <a:avLst/>
                <a:gdLst>
                  <a:gd name="T0" fmla="*/ 7 w 24"/>
                  <a:gd name="T1" fmla="*/ 21 h 21"/>
                  <a:gd name="T2" fmla="*/ 0 w 24"/>
                  <a:gd name="T3" fmla="*/ 8 h 21"/>
                  <a:gd name="T4" fmla="*/ 17 w 24"/>
                  <a:gd name="T5" fmla="*/ 0 h 21"/>
                  <a:gd name="T6" fmla="*/ 24 w 24"/>
                  <a:gd name="T7" fmla="*/ 12 h 21"/>
                  <a:gd name="T8" fmla="*/ 7 w 24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7" y="21"/>
                    </a:moveTo>
                    <a:lnTo>
                      <a:pt x="0" y="8"/>
                    </a:lnTo>
                    <a:lnTo>
                      <a:pt x="17" y="0"/>
                    </a:lnTo>
                    <a:lnTo>
                      <a:pt x="24" y="12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8" name="Freeform 399"/>
              <p:cNvSpPr>
                <a:spLocks/>
              </p:cNvSpPr>
              <p:nvPr/>
            </p:nvSpPr>
            <p:spPr bwMode="auto">
              <a:xfrm>
                <a:off x="4527" y="2194"/>
                <a:ext cx="31" cy="25"/>
              </a:xfrm>
              <a:custGeom>
                <a:avLst/>
                <a:gdLst>
                  <a:gd name="T0" fmla="*/ 6 w 31"/>
                  <a:gd name="T1" fmla="*/ 25 h 25"/>
                  <a:gd name="T2" fmla="*/ 0 w 31"/>
                  <a:gd name="T3" fmla="*/ 13 h 25"/>
                  <a:gd name="T4" fmla="*/ 24 w 31"/>
                  <a:gd name="T5" fmla="*/ 0 h 25"/>
                  <a:gd name="T6" fmla="*/ 31 w 31"/>
                  <a:gd name="T7" fmla="*/ 13 h 25"/>
                  <a:gd name="T8" fmla="*/ 6 w 3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6" y="25"/>
                    </a:moveTo>
                    <a:lnTo>
                      <a:pt x="0" y="13"/>
                    </a:lnTo>
                    <a:lnTo>
                      <a:pt x="24" y="0"/>
                    </a:lnTo>
                    <a:lnTo>
                      <a:pt x="31" y="13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9" name="Freeform 400"/>
              <p:cNvSpPr>
                <a:spLocks/>
              </p:cNvSpPr>
              <p:nvPr/>
            </p:nvSpPr>
            <p:spPr bwMode="auto">
              <a:xfrm>
                <a:off x="4503" y="2179"/>
                <a:ext cx="47" cy="34"/>
              </a:xfrm>
              <a:custGeom>
                <a:avLst/>
                <a:gdLst>
                  <a:gd name="T0" fmla="*/ 7 w 47"/>
                  <a:gd name="T1" fmla="*/ 34 h 34"/>
                  <a:gd name="T2" fmla="*/ 0 w 47"/>
                  <a:gd name="T3" fmla="*/ 22 h 34"/>
                  <a:gd name="T4" fmla="*/ 40 w 47"/>
                  <a:gd name="T5" fmla="*/ 0 h 34"/>
                  <a:gd name="T6" fmla="*/ 47 w 47"/>
                  <a:gd name="T7" fmla="*/ 13 h 34"/>
                  <a:gd name="T8" fmla="*/ 7 w 4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7" y="34"/>
                    </a:moveTo>
                    <a:lnTo>
                      <a:pt x="0" y="22"/>
                    </a:lnTo>
                    <a:lnTo>
                      <a:pt x="40" y="0"/>
                    </a:lnTo>
                    <a:lnTo>
                      <a:pt x="47" y="13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0" name="Freeform 401"/>
              <p:cNvSpPr>
                <a:spLocks/>
              </p:cNvSpPr>
              <p:nvPr/>
            </p:nvSpPr>
            <p:spPr bwMode="auto">
              <a:xfrm>
                <a:off x="4595" y="223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1" name="Freeform 402"/>
              <p:cNvSpPr>
                <a:spLocks/>
              </p:cNvSpPr>
              <p:nvPr/>
            </p:nvSpPr>
            <p:spPr bwMode="auto">
              <a:xfrm>
                <a:off x="4601" y="223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2" name="Freeform 403"/>
              <p:cNvSpPr>
                <a:spLocks/>
              </p:cNvSpPr>
              <p:nvPr/>
            </p:nvSpPr>
            <p:spPr bwMode="auto">
              <a:xfrm>
                <a:off x="4608" y="222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3" name="Freeform 404"/>
              <p:cNvSpPr>
                <a:spLocks/>
              </p:cNvSpPr>
              <p:nvPr/>
            </p:nvSpPr>
            <p:spPr bwMode="auto">
              <a:xfrm>
                <a:off x="4614" y="222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4" name="Freeform 405"/>
              <p:cNvSpPr>
                <a:spLocks/>
              </p:cNvSpPr>
              <p:nvPr/>
            </p:nvSpPr>
            <p:spPr bwMode="auto">
              <a:xfrm>
                <a:off x="4620" y="222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1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79" name="Group 607"/>
            <p:cNvGrpSpPr>
              <a:grpSpLocks/>
            </p:cNvGrpSpPr>
            <p:nvPr/>
          </p:nvGrpSpPr>
          <p:grpSpPr bwMode="auto">
            <a:xfrm>
              <a:off x="2850" y="1612"/>
              <a:ext cx="1896" cy="1904"/>
              <a:chOff x="2850" y="1612"/>
              <a:chExt cx="1896" cy="1904"/>
            </a:xfrm>
          </p:grpSpPr>
          <p:sp>
            <p:nvSpPr>
              <p:cNvPr id="699" name="Freeform 407"/>
              <p:cNvSpPr>
                <a:spLocks/>
              </p:cNvSpPr>
              <p:nvPr/>
            </p:nvSpPr>
            <p:spPr bwMode="auto">
              <a:xfrm>
                <a:off x="4627" y="221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0" name="Freeform 408"/>
              <p:cNvSpPr>
                <a:spLocks/>
              </p:cNvSpPr>
              <p:nvPr/>
            </p:nvSpPr>
            <p:spPr bwMode="auto">
              <a:xfrm>
                <a:off x="4633" y="221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1" name="Freeform 409"/>
              <p:cNvSpPr>
                <a:spLocks/>
              </p:cNvSpPr>
              <p:nvPr/>
            </p:nvSpPr>
            <p:spPr bwMode="auto">
              <a:xfrm>
                <a:off x="4654" y="2237"/>
                <a:ext cx="18" cy="29"/>
              </a:xfrm>
              <a:custGeom>
                <a:avLst/>
                <a:gdLst>
                  <a:gd name="T0" fmla="*/ 14 w 18"/>
                  <a:gd name="T1" fmla="*/ 29 h 29"/>
                  <a:gd name="T2" fmla="*/ 0 w 18"/>
                  <a:gd name="T3" fmla="*/ 2 h 29"/>
                  <a:gd name="T4" fmla="*/ 3 w 18"/>
                  <a:gd name="T5" fmla="*/ 0 h 29"/>
                  <a:gd name="T6" fmla="*/ 18 w 18"/>
                  <a:gd name="T7" fmla="*/ 27 h 29"/>
                  <a:gd name="T8" fmla="*/ 14 w 1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9">
                    <a:moveTo>
                      <a:pt x="14" y="29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8" y="2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2" name="Freeform 410"/>
              <p:cNvSpPr>
                <a:spLocks/>
              </p:cNvSpPr>
              <p:nvPr/>
            </p:nvSpPr>
            <p:spPr bwMode="auto">
              <a:xfrm>
                <a:off x="4561" y="216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3" name="Freeform 411"/>
              <p:cNvSpPr>
                <a:spLocks/>
              </p:cNvSpPr>
              <p:nvPr/>
            </p:nvSpPr>
            <p:spPr bwMode="auto">
              <a:xfrm>
                <a:off x="4567" y="216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4" name="Freeform 412"/>
              <p:cNvSpPr>
                <a:spLocks/>
              </p:cNvSpPr>
              <p:nvPr/>
            </p:nvSpPr>
            <p:spPr bwMode="auto">
              <a:xfrm>
                <a:off x="4574" y="216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6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6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5" name="Freeform 413"/>
              <p:cNvSpPr>
                <a:spLocks/>
              </p:cNvSpPr>
              <p:nvPr/>
            </p:nvSpPr>
            <p:spPr bwMode="auto">
              <a:xfrm>
                <a:off x="4580" y="215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6" name="Freeform 414"/>
              <p:cNvSpPr>
                <a:spLocks/>
              </p:cNvSpPr>
              <p:nvPr/>
            </p:nvSpPr>
            <p:spPr bwMode="auto">
              <a:xfrm>
                <a:off x="4586" y="215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7" name="Freeform 415"/>
              <p:cNvSpPr>
                <a:spLocks/>
              </p:cNvSpPr>
              <p:nvPr/>
            </p:nvSpPr>
            <p:spPr bwMode="auto">
              <a:xfrm>
                <a:off x="4593" y="215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8" name="Freeform 416"/>
              <p:cNvSpPr>
                <a:spLocks/>
              </p:cNvSpPr>
              <p:nvPr/>
            </p:nvSpPr>
            <p:spPr bwMode="auto">
              <a:xfrm>
                <a:off x="4599" y="214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9" name="Freeform 417"/>
              <p:cNvSpPr>
                <a:spLocks/>
              </p:cNvSpPr>
              <p:nvPr/>
            </p:nvSpPr>
            <p:spPr bwMode="auto">
              <a:xfrm>
                <a:off x="4614" y="2160"/>
                <a:ext cx="24" cy="42"/>
              </a:xfrm>
              <a:custGeom>
                <a:avLst/>
                <a:gdLst>
                  <a:gd name="T0" fmla="*/ 20 w 24"/>
                  <a:gd name="T1" fmla="*/ 42 h 42"/>
                  <a:gd name="T2" fmla="*/ 0 w 24"/>
                  <a:gd name="T3" fmla="*/ 2 h 42"/>
                  <a:gd name="T4" fmla="*/ 3 w 24"/>
                  <a:gd name="T5" fmla="*/ 0 h 42"/>
                  <a:gd name="T6" fmla="*/ 24 w 24"/>
                  <a:gd name="T7" fmla="*/ 40 h 42"/>
                  <a:gd name="T8" fmla="*/ 20 w 2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2">
                    <a:moveTo>
                      <a:pt x="20" y="4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24" y="4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0" name="Freeform 418"/>
              <p:cNvSpPr>
                <a:spLocks/>
              </p:cNvSpPr>
              <p:nvPr/>
            </p:nvSpPr>
            <p:spPr bwMode="auto">
              <a:xfrm>
                <a:off x="4449" y="2228"/>
                <a:ext cx="104" cy="94"/>
              </a:xfrm>
              <a:custGeom>
                <a:avLst/>
                <a:gdLst>
                  <a:gd name="T0" fmla="*/ 104 w 104"/>
                  <a:gd name="T1" fmla="*/ 89 h 94"/>
                  <a:gd name="T2" fmla="*/ 101 w 104"/>
                  <a:gd name="T3" fmla="*/ 94 h 94"/>
                  <a:gd name="T4" fmla="*/ 49 w 104"/>
                  <a:gd name="T5" fmla="*/ 69 h 94"/>
                  <a:gd name="T6" fmla="*/ 53 w 104"/>
                  <a:gd name="T7" fmla="*/ 33 h 94"/>
                  <a:gd name="T8" fmla="*/ 0 w 104"/>
                  <a:gd name="T9" fmla="*/ 5 h 94"/>
                  <a:gd name="T10" fmla="*/ 3 w 104"/>
                  <a:gd name="T11" fmla="*/ 0 h 94"/>
                  <a:gd name="T12" fmla="*/ 59 w 104"/>
                  <a:gd name="T13" fmla="*/ 29 h 94"/>
                  <a:gd name="T14" fmla="*/ 55 w 104"/>
                  <a:gd name="T15" fmla="*/ 65 h 94"/>
                  <a:gd name="T16" fmla="*/ 104 w 104"/>
                  <a:gd name="T17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94">
                    <a:moveTo>
                      <a:pt x="104" y="89"/>
                    </a:moveTo>
                    <a:lnTo>
                      <a:pt x="101" y="94"/>
                    </a:lnTo>
                    <a:lnTo>
                      <a:pt x="49" y="69"/>
                    </a:lnTo>
                    <a:lnTo>
                      <a:pt x="53" y="33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59" y="29"/>
                    </a:lnTo>
                    <a:lnTo>
                      <a:pt x="55" y="65"/>
                    </a:lnTo>
                    <a:lnTo>
                      <a:pt x="104" y="8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1" name="Freeform 419"/>
              <p:cNvSpPr>
                <a:spLocks/>
              </p:cNvSpPr>
              <p:nvPr/>
            </p:nvSpPr>
            <p:spPr bwMode="auto">
              <a:xfrm>
                <a:off x="4447" y="2222"/>
                <a:ext cx="17" cy="22"/>
              </a:xfrm>
              <a:custGeom>
                <a:avLst/>
                <a:gdLst>
                  <a:gd name="T0" fmla="*/ 15 w 17"/>
                  <a:gd name="T1" fmla="*/ 0 h 22"/>
                  <a:gd name="T2" fmla="*/ 17 w 17"/>
                  <a:gd name="T3" fmla="*/ 4 h 22"/>
                  <a:gd name="T4" fmla="*/ 7 w 17"/>
                  <a:gd name="T5" fmla="*/ 10 h 22"/>
                  <a:gd name="T6" fmla="*/ 13 w 17"/>
                  <a:gd name="T7" fmla="*/ 20 h 22"/>
                  <a:gd name="T8" fmla="*/ 8 w 17"/>
                  <a:gd name="T9" fmla="*/ 22 h 22"/>
                  <a:gd name="T10" fmla="*/ 0 w 17"/>
                  <a:gd name="T11" fmla="*/ 8 h 22"/>
                  <a:gd name="T12" fmla="*/ 15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15" y="0"/>
                    </a:moveTo>
                    <a:lnTo>
                      <a:pt x="17" y="4"/>
                    </a:lnTo>
                    <a:lnTo>
                      <a:pt x="7" y="10"/>
                    </a:lnTo>
                    <a:lnTo>
                      <a:pt x="13" y="20"/>
                    </a:lnTo>
                    <a:lnTo>
                      <a:pt x="8" y="22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2" name="Freeform 420"/>
              <p:cNvSpPr>
                <a:spLocks/>
              </p:cNvSpPr>
              <p:nvPr/>
            </p:nvSpPr>
            <p:spPr bwMode="auto">
              <a:xfrm>
                <a:off x="4496" y="2252"/>
                <a:ext cx="16" cy="16"/>
              </a:xfrm>
              <a:custGeom>
                <a:avLst/>
                <a:gdLst>
                  <a:gd name="T0" fmla="*/ 5 w 16"/>
                  <a:gd name="T1" fmla="*/ 1 h 16"/>
                  <a:gd name="T2" fmla="*/ 2 w 16"/>
                  <a:gd name="T3" fmla="*/ 11 h 16"/>
                  <a:gd name="T4" fmla="*/ 11 w 16"/>
                  <a:gd name="T5" fmla="*/ 14 h 16"/>
                  <a:gd name="T6" fmla="*/ 14 w 16"/>
                  <a:gd name="T7" fmla="*/ 4 h 16"/>
                  <a:gd name="T8" fmla="*/ 5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1"/>
                    </a:moveTo>
                    <a:cubicBezTo>
                      <a:pt x="1" y="3"/>
                      <a:pt x="0" y="8"/>
                      <a:pt x="2" y="11"/>
                    </a:cubicBezTo>
                    <a:cubicBezTo>
                      <a:pt x="4" y="14"/>
                      <a:pt x="8" y="16"/>
                      <a:pt x="11" y="14"/>
                    </a:cubicBezTo>
                    <a:cubicBezTo>
                      <a:pt x="15" y="12"/>
                      <a:pt x="16" y="8"/>
                      <a:pt x="14" y="4"/>
                    </a:cubicBezTo>
                    <a:cubicBezTo>
                      <a:pt x="13" y="1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3" name="Freeform 421"/>
              <p:cNvSpPr>
                <a:spLocks/>
              </p:cNvSpPr>
              <p:nvPr/>
            </p:nvSpPr>
            <p:spPr bwMode="auto">
              <a:xfrm>
                <a:off x="4493" y="2287"/>
                <a:ext cx="16" cy="16"/>
              </a:xfrm>
              <a:custGeom>
                <a:avLst/>
                <a:gdLst>
                  <a:gd name="T0" fmla="*/ 5 w 16"/>
                  <a:gd name="T1" fmla="*/ 2 h 16"/>
                  <a:gd name="T2" fmla="*/ 2 w 16"/>
                  <a:gd name="T3" fmla="*/ 12 h 16"/>
                  <a:gd name="T4" fmla="*/ 11 w 16"/>
                  <a:gd name="T5" fmla="*/ 14 h 16"/>
                  <a:gd name="T6" fmla="*/ 14 w 16"/>
                  <a:gd name="T7" fmla="*/ 5 h 16"/>
                  <a:gd name="T8" fmla="*/ 5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2"/>
                    </a:moveTo>
                    <a:cubicBezTo>
                      <a:pt x="1" y="4"/>
                      <a:pt x="0" y="8"/>
                      <a:pt x="2" y="12"/>
                    </a:cubicBezTo>
                    <a:cubicBezTo>
                      <a:pt x="4" y="15"/>
                      <a:pt x="8" y="16"/>
                      <a:pt x="11" y="14"/>
                    </a:cubicBezTo>
                    <a:cubicBezTo>
                      <a:pt x="15" y="13"/>
                      <a:pt x="16" y="8"/>
                      <a:pt x="14" y="5"/>
                    </a:cubicBezTo>
                    <a:cubicBezTo>
                      <a:pt x="12" y="2"/>
                      <a:pt x="8" y="0"/>
                      <a:pt x="5" y="2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4" name="Freeform 422"/>
              <p:cNvSpPr>
                <a:spLocks/>
              </p:cNvSpPr>
              <p:nvPr/>
            </p:nvSpPr>
            <p:spPr bwMode="auto">
              <a:xfrm>
                <a:off x="4474" y="2023"/>
                <a:ext cx="272" cy="227"/>
              </a:xfrm>
              <a:custGeom>
                <a:avLst/>
                <a:gdLst>
                  <a:gd name="T0" fmla="*/ 0 w 272"/>
                  <a:gd name="T1" fmla="*/ 157 h 227"/>
                  <a:gd name="T2" fmla="*/ 49 w 272"/>
                  <a:gd name="T3" fmla="*/ 0 h 227"/>
                  <a:gd name="T4" fmla="*/ 272 w 272"/>
                  <a:gd name="T5" fmla="*/ 69 h 227"/>
                  <a:gd name="T6" fmla="*/ 224 w 272"/>
                  <a:gd name="T7" fmla="*/ 227 h 227"/>
                  <a:gd name="T8" fmla="*/ 0 w 272"/>
                  <a:gd name="T9" fmla="*/ 15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227">
                    <a:moveTo>
                      <a:pt x="0" y="157"/>
                    </a:moveTo>
                    <a:lnTo>
                      <a:pt x="49" y="0"/>
                    </a:lnTo>
                    <a:lnTo>
                      <a:pt x="272" y="69"/>
                    </a:lnTo>
                    <a:lnTo>
                      <a:pt x="224" y="227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5" name="Freeform 423"/>
              <p:cNvSpPr>
                <a:spLocks/>
              </p:cNvSpPr>
              <p:nvPr/>
            </p:nvSpPr>
            <p:spPr bwMode="auto">
              <a:xfrm>
                <a:off x="4625" y="2083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6" name="Freeform 424"/>
              <p:cNvSpPr>
                <a:spLocks/>
              </p:cNvSpPr>
              <p:nvPr/>
            </p:nvSpPr>
            <p:spPr bwMode="auto">
              <a:xfrm>
                <a:off x="4632" y="2085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7" name="Freeform 425"/>
              <p:cNvSpPr>
                <a:spLocks/>
              </p:cNvSpPr>
              <p:nvPr/>
            </p:nvSpPr>
            <p:spPr bwMode="auto">
              <a:xfrm>
                <a:off x="4639" y="2088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40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40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8" name="Freeform 426"/>
              <p:cNvSpPr>
                <a:spLocks/>
              </p:cNvSpPr>
              <p:nvPr/>
            </p:nvSpPr>
            <p:spPr bwMode="auto">
              <a:xfrm>
                <a:off x="4646" y="2090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9" name="Freeform 427"/>
              <p:cNvSpPr>
                <a:spLocks/>
              </p:cNvSpPr>
              <p:nvPr/>
            </p:nvSpPr>
            <p:spPr bwMode="auto">
              <a:xfrm>
                <a:off x="4653" y="2092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0" name="Freeform 428"/>
              <p:cNvSpPr>
                <a:spLocks/>
              </p:cNvSpPr>
              <p:nvPr/>
            </p:nvSpPr>
            <p:spPr bwMode="auto">
              <a:xfrm>
                <a:off x="4660" y="2094"/>
                <a:ext cx="43" cy="130"/>
              </a:xfrm>
              <a:custGeom>
                <a:avLst/>
                <a:gdLst>
                  <a:gd name="T0" fmla="*/ 0 w 43"/>
                  <a:gd name="T1" fmla="*/ 128 h 130"/>
                  <a:gd name="T2" fmla="*/ 39 w 43"/>
                  <a:gd name="T3" fmla="*/ 0 h 130"/>
                  <a:gd name="T4" fmla="*/ 43 w 43"/>
                  <a:gd name="T5" fmla="*/ 1 h 130"/>
                  <a:gd name="T6" fmla="*/ 4 w 43"/>
                  <a:gd name="T7" fmla="*/ 130 h 130"/>
                  <a:gd name="T8" fmla="*/ 0 w 43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0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1" name="Freeform 429"/>
              <p:cNvSpPr>
                <a:spLocks/>
              </p:cNvSpPr>
              <p:nvPr/>
            </p:nvSpPr>
            <p:spPr bwMode="auto">
              <a:xfrm>
                <a:off x="4666" y="2096"/>
                <a:ext cx="44" cy="130"/>
              </a:xfrm>
              <a:custGeom>
                <a:avLst/>
                <a:gdLst>
                  <a:gd name="T0" fmla="*/ 0 w 44"/>
                  <a:gd name="T1" fmla="*/ 128 h 130"/>
                  <a:gd name="T2" fmla="*/ 40 w 44"/>
                  <a:gd name="T3" fmla="*/ 0 h 130"/>
                  <a:gd name="T4" fmla="*/ 44 w 44"/>
                  <a:gd name="T5" fmla="*/ 1 h 130"/>
                  <a:gd name="T6" fmla="*/ 4 w 44"/>
                  <a:gd name="T7" fmla="*/ 130 h 130"/>
                  <a:gd name="T8" fmla="*/ 0 w 44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8"/>
                    </a:moveTo>
                    <a:lnTo>
                      <a:pt x="40" y="0"/>
                    </a:lnTo>
                    <a:lnTo>
                      <a:pt x="44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2" name="Freeform 430"/>
              <p:cNvSpPr>
                <a:spLocks/>
              </p:cNvSpPr>
              <p:nvPr/>
            </p:nvSpPr>
            <p:spPr bwMode="auto">
              <a:xfrm>
                <a:off x="4673" y="2197"/>
                <a:ext cx="13" cy="31"/>
              </a:xfrm>
              <a:custGeom>
                <a:avLst/>
                <a:gdLst>
                  <a:gd name="T0" fmla="*/ 0 w 13"/>
                  <a:gd name="T1" fmla="*/ 30 h 31"/>
                  <a:gd name="T2" fmla="*/ 9 w 13"/>
                  <a:gd name="T3" fmla="*/ 0 h 31"/>
                  <a:gd name="T4" fmla="*/ 13 w 13"/>
                  <a:gd name="T5" fmla="*/ 1 h 31"/>
                  <a:gd name="T6" fmla="*/ 4 w 13"/>
                  <a:gd name="T7" fmla="*/ 31 h 31"/>
                  <a:gd name="T8" fmla="*/ 0 w 13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0" y="30"/>
                    </a:moveTo>
                    <a:lnTo>
                      <a:pt x="9" y="0"/>
                    </a:lnTo>
                    <a:lnTo>
                      <a:pt x="13" y="1"/>
                    </a:lnTo>
                    <a:lnTo>
                      <a:pt x="4" y="3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3" name="Freeform 431"/>
              <p:cNvSpPr>
                <a:spLocks/>
              </p:cNvSpPr>
              <p:nvPr/>
            </p:nvSpPr>
            <p:spPr bwMode="auto">
              <a:xfrm>
                <a:off x="4586" y="2086"/>
                <a:ext cx="30" cy="29"/>
              </a:xfrm>
              <a:custGeom>
                <a:avLst/>
                <a:gdLst>
                  <a:gd name="T0" fmla="*/ 0 w 30"/>
                  <a:gd name="T1" fmla="*/ 23 h 29"/>
                  <a:gd name="T2" fmla="*/ 6 w 30"/>
                  <a:gd name="T3" fmla="*/ 29 h 29"/>
                  <a:gd name="T4" fmla="*/ 30 w 30"/>
                  <a:gd name="T5" fmla="*/ 21 h 29"/>
                  <a:gd name="T6" fmla="*/ 10 w 30"/>
                  <a:gd name="T7" fmla="*/ 0 h 29"/>
                  <a:gd name="T8" fmla="*/ 0 w 30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0" y="23"/>
                    </a:moveTo>
                    <a:cubicBezTo>
                      <a:pt x="3" y="24"/>
                      <a:pt x="5" y="26"/>
                      <a:pt x="6" y="2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6" y="12"/>
                      <a:pt x="19" y="5"/>
                      <a:pt x="1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4" name="Freeform 432"/>
              <p:cNvSpPr>
                <a:spLocks/>
              </p:cNvSpPr>
              <p:nvPr/>
            </p:nvSpPr>
            <p:spPr bwMode="auto">
              <a:xfrm>
                <a:off x="4533" y="2076"/>
                <a:ext cx="56" cy="39"/>
              </a:xfrm>
              <a:custGeom>
                <a:avLst/>
                <a:gdLst>
                  <a:gd name="T0" fmla="*/ 24 w 55"/>
                  <a:gd name="T1" fmla="*/ 39 h 39"/>
                  <a:gd name="T2" fmla="*/ 45 w 55"/>
                  <a:gd name="T3" fmla="*/ 30 h 39"/>
                  <a:gd name="T4" fmla="*/ 55 w 55"/>
                  <a:gd name="T5" fmla="*/ 7 h 39"/>
                  <a:gd name="T6" fmla="*/ 54 w 55"/>
                  <a:gd name="T7" fmla="*/ 7 h 39"/>
                  <a:gd name="T8" fmla="*/ 0 w 55"/>
                  <a:gd name="T9" fmla="*/ 32 h 39"/>
                  <a:gd name="T10" fmla="*/ 24 w 55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39">
                    <a:moveTo>
                      <a:pt x="24" y="39"/>
                    </a:moveTo>
                    <a:cubicBezTo>
                      <a:pt x="28" y="32"/>
                      <a:pt x="37" y="28"/>
                      <a:pt x="45" y="30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32" y="0"/>
                      <a:pt x="9" y="11"/>
                      <a:pt x="0" y="32"/>
                    </a:cubicBez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5" name="Freeform 433"/>
              <p:cNvSpPr>
                <a:spLocks/>
              </p:cNvSpPr>
              <p:nvPr/>
            </p:nvSpPr>
            <p:spPr bwMode="auto">
              <a:xfrm>
                <a:off x="4528" y="2116"/>
                <a:ext cx="30" cy="35"/>
              </a:xfrm>
              <a:custGeom>
                <a:avLst/>
                <a:gdLst>
                  <a:gd name="T0" fmla="*/ 29 w 29"/>
                  <a:gd name="T1" fmla="*/ 19 h 35"/>
                  <a:gd name="T2" fmla="*/ 26 w 29"/>
                  <a:gd name="T3" fmla="*/ 7 h 35"/>
                  <a:gd name="T4" fmla="*/ 3 w 29"/>
                  <a:gd name="T5" fmla="*/ 0 h 35"/>
                  <a:gd name="T6" fmla="*/ 11 w 29"/>
                  <a:gd name="T7" fmla="*/ 35 h 35"/>
                  <a:gd name="T8" fmla="*/ 29 w 29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29" y="19"/>
                    </a:moveTo>
                    <a:cubicBezTo>
                      <a:pt x="27" y="15"/>
                      <a:pt x="26" y="11"/>
                      <a:pt x="26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3"/>
                      <a:pt x="3" y="26"/>
                      <a:pt x="11" y="35"/>
                    </a:cubicBez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6" name="Freeform 434"/>
              <p:cNvSpPr>
                <a:spLocks/>
              </p:cNvSpPr>
              <p:nvPr/>
            </p:nvSpPr>
            <p:spPr bwMode="auto">
              <a:xfrm>
                <a:off x="4544" y="2115"/>
                <a:ext cx="76" cy="59"/>
              </a:xfrm>
              <a:custGeom>
                <a:avLst/>
                <a:gdLst>
                  <a:gd name="T0" fmla="*/ 50 w 75"/>
                  <a:gd name="T1" fmla="*/ 8 h 59"/>
                  <a:gd name="T2" fmla="*/ 49 w 75"/>
                  <a:gd name="T3" fmla="*/ 16 h 59"/>
                  <a:gd name="T4" fmla="*/ 24 w 75"/>
                  <a:gd name="T5" fmla="*/ 29 h 59"/>
                  <a:gd name="T6" fmla="*/ 19 w 75"/>
                  <a:gd name="T7" fmla="*/ 26 h 59"/>
                  <a:gd name="T8" fmla="*/ 0 w 75"/>
                  <a:gd name="T9" fmla="*/ 42 h 59"/>
                  <a:gd name="T10" fmla="*/ 17 w 75"/>
                  <a:gd name="T11" fmla="*/ 52 h 59"/>
                  <a:gd name="T12" fmla="*/ 72 w 75"/>
                  <a:gd name="T13" fmla="*/ 23 h 59"/>
                  <a:gd name="T14" fmla="*/ 73 w 75"/>
                  <a:gd name="T15" fmla="*/ 0 h 59"/>
                  <a:gd name="T16" fmla="*/ 50 w 75"/>
                  <a:gd name="T17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59">
                    <a:moveTo>
                      <a:pt x="50" y="8"/>
                    </a:moveTo>
                    <a:cubicBezTo>
                      <a:pt x="50" y="10"/>
                      <a:pt x="50" y="13"/>
                      <a:pt x="49" y="16"/>
                    </a:cubicBezTo>
                    <a:cubicBezTo>
                      <a:pt x="46" y="26"/>
                      <a:pt x="35" y="32"/>
                      <a:pt x="24" y="29"/>
                    </a:cubicBezTo>
                    <a:cubicBezTo>
                      <a:pt x="22" y="28"/>
                      <a:pt x="20" y="27"/>
                      <a:pt x="19" y="2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7"/>
                      <a:pt x="11" y="50"/>
                      <a:pt x="17" y="52"/>
                    </a:cubicBezTo>
                    <a:cubicBezTo>
                      <a:pt x="40" y="59"/>
                      <a:pt x="65" y="46"/>
                      <a:pt x="72" y="23"/>
                    </a:cubicBezTo>
                    <a:cubicBezTo>
                      <a:pt x="75" y="15"/>
                      <a:pt x="75" y="7"/>
                      <a:pt x="73" y="0"/>
                    </a:cubicBez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7" name="Freeform 435"/>
              <p:cNvSpPr>
                <a:spLocks/>
              </p:cNvSpPr>
              <p:nvPr/>
            </p:nvSpPr>
            <p:spPr bwMode="auto">
              <a:xfrm>
                <a:off x="3218" y="1612"/>
                <a:ext cx="271" cy="227"/>
              </a:xfrm>
              <a:custGeom>
                <a:avLst/>
                <a:gdLst>
                  <a:gd name="T0" fmla="*/ 271 w 271"/>
                  <a:gd name="T1" fmla="*/ 69 h 227"/>
                  <a:gd name="T2" fmla="*/ 223 w 271"/>
                  <a:gd name="T3" fmla="*/ 227 h 227"/>
                  <a:gd name="T4" fmla="*/ 0 w 271"/>
                  <a:gd name="T5" fmla="*/ 158 h 227"/>
                  <a:gd name="T6" fmla="*/ 48 w 271"/>
                  <a:gd name="T7" fmla="*/ 0 h 227"/>
                  <a:gd name="T8" fmla="*/ 271 w 271"/>
                  <a:gd name="T9" fmla="*/ 6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27">
                    <a:moveTo>
                      <a:pt x="271" y="69"/>
                    </a:moveTo>
                    <a:lnTo>
                      <a:pt x="223" y="227"/>
                    </a:lnTo>
                    <a:lnTo>
                      <a:pt x="0" y="158"/>
                    </a:lnTo>
                    <a:lnTo>
                      <a:pt x="48" y="0"/>
                    </a:lnTo>
                    <a:lnTo>
                      <a:pt x="271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8" name="Freeform 436"/>
              <p:cNvSpPr>
                <a:spLocks/>
              </p:cNvSpPr>
              <p:nvPr/>
            </p:nvSpPr>
            <p:spPr bwMode="auto">
              <a:xfrm>
                <a:off x="3351" y="1661"/>
                <a:ext cx="16" cy="18"/>
              </a:xfrm>
              <a:custGeom>
                <a:avLst/>
                <a:gdLst>
                  <a:gd name="T0" fmla="*/ 16 w 16"/>
                  <a:gd name="T1" fmla="*/ 4 h 18"/>
                  <a:gd name="T2" fmla="*/ 12 w 16"/>
                  <a:gd name="T3" fmla="*/ 18 h 18"/>
                  <a:gd name="T4" fmla="*/ 0 w 16"/>
                  <a:gd name="T5" fmla="*/ 14 h 18"/>
                  <a:gd name="T6" fmla="*/ 4 w 16"/>
                  <a:gd name="T7" fmla="*/ 0 h 18"/>
                  <a:gd name="T8" fmla="*/ 16 w 16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4"/>
                    </a:moveTo>
                    <a:lnTo>
                      <a:pt x="12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9" name="Freeform 437"/>
              <p:cNvSpPr>
                <a:spLocks/>
              </p:cNvSpPr>
              <p:nvPr/>
            </p:nvSpPr>
            <p:spPr bwMode="auto">
              <a:xfrm>
                <a:off x="3346" y="1677"/>
                <a:ext cx="22" cy="19"/>
              </a:xfrm>
              <a:custGeom>
                <a:avLst/>
                <a:gdLst>
                  <a:gd name="T0" fmla="*/ 22 w 22"/>
                  <a:gd name="T1" fmla="*/ 6 h 19"/>
                  <a:gd name="T2" fmla="*/ 18 w 22"/>
                  <a:gd name="T3" fmla="*/ 19 h 19"/>
                  <a:gd name="T4" fmla="*/ 0 w 22"/>
                  <a:gd name="T5" fmla="*/ 14 h 19"/>
                  <a:gd name="T6" fmla="*/ 4 w 22"/>
                  <a:gd name="T7" fmla="*/ 0 h 19"/>
                  <a:gd name="T8" fmla="*/ 22 w 2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6"/>
                    </a:moveTo>
                    <a:lnTo>
                      <a:pt x="18" y="1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0" name="Freeform 438"/>
              <p:cNvSpPr>
                <a:spLocks/>
              </p:cNvSpPr>
              <p:nvPr/>
            </p:nvSpPr>
            <p:spPr bwMode="auto">
              <a:xfrm>
                <a:off x="3341" y="1693"/>
                <a:ext cx="34" cy="23"/>
              </a:xfrm>
              <a:custGeom>
                <a:avLst/>
                <a:gdLst>
                  <a:gd name="T0" fmla="*/ 34 w 34"/>
                  <a:gd name="T1" fmla="*/ 9 h 23"/>
                  <a:gd name="T2" fmla="*/ 30 w 34"/>
                  <a:gd name="T3" fmla="*/ 23 h 23"/>
                  <a:gd name="T4" fmla="*/ 0 w 34"/>
                  <a:gd name="T5" fmla="*/ 13 h 23"/>
                  <a:gd name="T6" fmla="*/ 4 w 34"/>
                  <a:gd name="T7" fmla="*/ 0 h 23"/>
                  <a:gd name="T8" fmla="*/ 34 w 34"/>
                  <a:gd name="T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">
                    <a:moveTo>
                      <a:pt x="34" y="9"/>
                    </a:moveTo>
                    <a:lnTo>
                      <a:pt x="30" y="23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1" name="Freeform 439"/>
              <p:cNvSpPr>
                <a:spLocks/>
              </p:cNvSpPr>
              <p:nvPr/>
            </p:nvSpPr>
            <p:spPr bwMode="auto">
              <a:xfrm>
                <a:off x="3336" y="1709"/>
                <a:ext cx="31" cy="21"/>
              </a:xfrm>
              <a:custGeom>
                <a:avLst/>
                <a:gdLst>
                  <a:gd name="T0" fmla="*/ 31 w 31"/>
                  <a:gd name="T1" fmla="*/ 8 h 21"/>
                  <a:gd name="T2" fmla="*/ 26 w 31"/>
                  <a:gd name="T3" fmla="*/ 21 h 21"/>
                  <a:gd name="T4" fmla="*/ 0 w 31"/>
                  <a:gd name="T5" fmla="*/ 13 h 21"/>
                  <a:gd name="T6" fmla="*/ 5 w 31"/>
                  <a:gd name="T7" fmla="*/ 0 h 21"/>
                  <a:gd name="T8" fmla="*/ 31 w 31"/>
                  <a:gd name="T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31" y="8"/>
                    </a:moveTo>
                    <a:lnTo>
                      <a:pt x="26" y="21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2" name="Freeform 440"/>
              <p:cNvSpPr>
                <a:spLocks/>
              </p:cNvSpPr>
              <p:nvPr/>
            </p:nvSpPr>
            <p:spPr bwMode="auto">
              <a:xfrm>
                <a:off x="3332" y="1724"/>
                <a:ext cx="17" cy="18"/>
              </a:xfrm>
              <a:custGeom>
                <a:avLst/>
                <a:gdLst>
                  <a:gd name="T0" fmla="*/ 17 w 17"/>
                  <a:gd name="T1" fmla="*/ 4 h 18"/>
                  <a:gd name="T2" fmla="*/ 13 w 17"/>
                  <a:gd name="T3" fmla="*/ 18 h 18"/>
                  <a:gd name="T4" fmla="*/ 0 w 17"/>
                  <a:gd name="T5" fmla="*/ 14 h 18"/>
                  <a:gd name="T6" fmla="*/ 4 w 17"/>
                  <a:gd name="T7" fmla="*/ 0 h 18"/>
                  <a:gd name="T8" fmla="*/ 17 w 1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7" y="4"/>
                    </a:moveTo>
                    <a:lnTo>
                      <a:pt x="13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3" name="Freeform 441"/>
              <p:cNvSpPr>
                <a:spLocks/>
              </p:cNvSpPr>
              <p:nvPr/>
            </p:nvSpPr>
            <p:spPr bwMode="auto">
              <a:xfrm>
                <a:off x="3327" y="1740"/>
                <a:ext cx="22" cy="19"/>
              </a:xfrm>
              <a:custGeom>
                <a:avLst/>
                <a:gdLst>
                  <a:gd name="T0" fmla="*/ 22 w 22"/>
                  <a:gd name="T1" fmla="*/ 5 h 19"/>
                  <a:gd name="T2" fmla="*/ 18 w 22"/>
                  <a:gd name="T3" fmla="*/ 19 h 19"/>
                  <a:gd name="T4" fmla="*/ 0 w 22"/>
                  <a:gd name="T5" fmla="*/ 13 h 19"/>
                  <a:gd name="T6" fmla="*/ 4 w 22"/>
                  <a:gd name="T7" fmla="*/ 0 h 19"/>
                  <a:gd name="T8" fmla="*/ 22 w 22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5"/>
                    </a:moveTo>
                    <a:lnTo>
                      <a:pt x="18" y="19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4" name="Freeform 442"/>
              <p:cNvSpPr>
                <a:spLocks/>
              </p:cNvSpPr>
              <p:nvPr/>
            </p:nvSpPr>
            <p:spPr bwMode="auto">
              <a:xfrm>
                <a:off x="3322" y="1755"/>
                <a:ext cx="30" cy="22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22 h 22"/>
                  <a:gd name="T4" fmla="*/ 0 w 30"/>
                  <a:gd name="T5" fmla="*/ 14 h 22"/>
                  <a:gd name="T6" fmla="*/ 4 w 30"/>
                  <a:gd name="T7" fmla="*/ 0 h 22"/>
                  <a:gd name="T8" fmla="*/ 30 w 30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22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5" name="Freeform 443"/>
              <p:cNvSpPr>
                <a:spLocks/>
              </p:cNvSpPr>
              <p:nvPr/>
            </p:nvSpPr>
            <p:spPr bwMode="auto">
              <a:xfrm>
                <a:off x="3317" y="1771"/>
                <a:ext cx="48" cy="27"/>
              </a:xfrm>
              <a:custGeom>
                <a:avLst/>
                <a:gdLst>
                  <a:gd name="T0" fmla="*/ 48 w 48"/>
                  <a:gd name="T1" fmla="*/ 13 h 27"/>
                  <a:gd name="T2" fmla="*/ 43 w 48"/>
                  <a:gd name="T3" fmla="*/ 27 h 27"/>
                  <a:gd name="T4" fmla="*/ 0 w 48"/>
                  <a:gd name="T5" fmla="*/ 14 h 27"/>
                  <a:gd name="T6" fmla="*/ 5 w 48"/>
                  <a:gd name="T7" fmla="*/ 0 h 27"/>
                  <a:gd name="T8" fmla="*/ 48 w 48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48" y="13"/>
                    </a:moveTo>
                    <a:lnTo>
                      <a:pt x="43" y="27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6" name="Freeform 444"/>
              <p:cNvSpPr>
                <a:spLocks/>
              </p:cNvSpPr>
              <p:nvPr/>
            </p:nvSpPr>
            <p:spPr bwMode="auto">
              <a:xfrm>
                <a:off x="3316" y="164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7" name="Freeform 445"/>
              <p:cNvSpPr>
                <a:spLocks/>
              </p:cNvSpPr>
              <p:nvPr/>
            </p:nvSpPr>
            <p:spPr bwMode="auto">
              <a:xfrm>
                <a:off x="3310" y="1647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9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8" name="Freeform 446"/>
              <p:cNvSpPr>
                <a:spLocks/>
              </p:cNvSpPr>
              <p:nvPr/>
            </p:nvSpPr>
            <p:spPr bwMode="auto">
              <a:xfrm>
                <a:off x="3303" y="164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9" name="Freeform 447"/>
              <p:cNvSpPr>
                <a:spLocks/>
              </p:cNvSpPr>
              <p:nvPr/>
            </p:nvSpPr>
            <p:spPr bwMode="auto">
              <a:xfrm>
                <a:off x="3296" y="1643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0" name="Freeform 448"/>
              <p:cNvSpPr>
                <a:spLocks/>
              </p:cNvSpPr>
              <p:nvPr/>
            </p:nvSpPr>
            <p:spPr bwMode="auto">
              <a:xfrm>
                <a:off x="3289" y="1641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1" name="Freeform 449"/>
              <p:cNvSpPr>
                <a:spLocks/>
              </p:cNvSpPr>
              <p:nvPr/>
            </p:nvSpPr>
            <p:spPr bwMode="auto">
              <a:xfrm>
                <a:off x="3282" y="163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2" name="Freeform 450"/>
              <p:cNvSpPr>
                <a:spLocks/>
              </p:cNvSpPr>
              <p:nvPr/>
            </p:nvSpPr>
            <p:spPr bwMode="auto">
              <a:xfrm>
                <a:off x="3275" y="163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3" name="Freeform 451"/>
              <p:cNvSpPr>
                <a:spLocks/>
              </p:cNvSpPr>
              <p:nvPr/>
            </p:nvSpPr>
            <p:spPr bwMode="auto">
              <a:xfrm>
                <a:off x="3277" y="1635"/>
                <a:ext cx="13" cy="30"/>
              </a:xfrm>
              <a:custGeom>
                <a:avLst/>
                <a:gdLst>
                  <a:gd name="T0" fmla="*/ 13 w 13"/>
                  <a:gd name="T1" fmla="*/ 1 h 30"/>
                  <a:gd name="T2" fmla="*/ 4 w 13"/>
                  <a:gd name="T3" fmla="*/ 30 h 30"/>
                  <a:gd name="T4" fmla="*/ 0 w 13"/>
                  <a:gd name="T5" fmla="*/ 29 h 30"/>
                  <a:gd name="T6" fmla="*/ 9 w 13"/>
                  <a:gd name="T7" fmla="*/ 0 h 30"/>
                  <a:gd name="T8" fmla="*/ 13 w 13"/>
                  <a:gd name="T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0">
                    <a:moveTo>
                      <a:pt x="13" y="1"/>
                    </a:moveTo>
                    <a:lnTo>
                      <a:pt x="4" y="30"/>
                    </a:lnTo>
                    <a:lnTo>
                      <a:pt x="0" y="29"/>
                    </a:lnTo>
                    <a:lnTo>
                      <a:pt x="9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4" name="Freeform 452"/>
              <p:cNvSpPr>
                <a:spLocks/>
              </p:cNvSpPr>
              <p:nvPr/>
            </p:nvSpPr>
            <p:spPr bwMode="auto">
              <a:xfrm>
                <a:off x="3295" y="171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5" name="Freeform 453"/>
              <p:cNvSpPr>
                <a:spLocks/>
              </p:cNvSpPr>
              <p:nvPr/>
            </p:nvSpPr>
            <p:spPr bwMode="auto">
              <a:xfrm>
                <a:off x="3288" y="171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6" name="Freeform 454"/>
              <p:cNvSpPr>
                <a:spLocks/>
              </p:cNvSpPr>
              <p:nvPr/>
            </p:nvSpPr>
            <p:spPr bwMode="auto">
              <a:xfrm>
                <a:off x="3281" y="171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7" name="Freeform 455"/>
              <p:cNvSpPr>
                <a:spLocks/>
              </p:cNvSpPr>
              <p:nvPr/>
            </p:nvSpPr>
            <p:spPr bwMode="auto">
              <a:xfrm>
                <a:off x="3275" y="1713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8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8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8" name="Freeform 456"/>
              <p:cNvSpPr>
                <a:spLocks/>
              </p:cNvSpPr>
              <p:nvPr/>
            </p:nvSpPr>
            <p:spPr bwMode="auto">
              <a:xfrm>
                <a:off x="3268" y="1710"/>
                <a:ext cx="22" cy="61"/>
              </a:xfrm>
              <a:custGeom>
                <a:avLst/>
                <a:gdLst>
                  <a:gd name="T0" fmla="*/ 22 w 22"/>
                  <a:gd name="T1" fmla="*/ 2 h 61"/>
                  <a:gd name="T2" fmla="*/ 4 w 22"/>
                  <a:gd name="T3" fmla="*/ 61 h 61"/>
                  <a:gd name="T4" fmla="*/ 0 w 22"/>
                  <a:gd name="T5" fmla="*/ 59 h 61"/>
                  <a:gd name="T6" fmla="*/ 18 w 22"/>
                  <a:gd name="T7" fmla="*/ 0 h 61"/>
                  <a:gd name="T8" fmla="*/ 22 w 22"/>
                  <a:gd name="T9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2"/>
                    </a:moveTo>
                    <a:lnTo>
                      <a:pt x="4" y="61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9" name="Freeform 457"/>
              <p:cNvSpPr>
                <a:spLocks/>
              </p:cNvSpPr>
              <p:nvPr/>
            </p:nvSpPr>
            <p:spPr bwMode="auto">
              <a:xfrm>
                <a:off x="3261" y="1708"/>
                <a:ext cx="22" cy="60"/>
              </a:xfrm>
              <a:custGeom>
                <a:avLst/>
                <a:gdLst>
                  <a:gd name="T0" fmla="*/ 22 w 22"/>
                  <a:gd name="T1" fmla="*/ 2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2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0" name="Freeform 458"/>
              <p:cNvSpPr>
                <a:spLocks/>
              </p:cNvSpPr>
              <p:nvPr/>
            </p:nvSpPr>
            <p:spPr bwMode="auto">
              <a:xfrm>
                <a:off x="3254" y="1706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1" name="Freeform 459"/>
              <p:cNvSpPr>
                <a:spLocks/>
              </p:cNvSpPr>
              <p:nvPr/>
            </p:nvSpPr>
            <p:spPr bwMode="auto">
              <a:xfrm>
                <a:off x="3252" y="1704"/>
                <a:ext cx="17" cy="43"/>
              </a:xfrm>
              <a:custGeom>
                <a:avLst/>
                <a:gdLst>
                  <a:gd name="T0" fmla="*/ 17 w 17"/>
                  <a:gd name="T1" fmla="*/ 1 h 43"/>
                  <a:gd name="T2" fmla="*/ 4 w 17"/>
                  <a:gd name="T3" fmla="*/ 43 h 43"/>
                  <a:gd name="T4" fmla="*/ 0 w 17"/>
                  <a:gd name="T5" fmla="*/ 42 h 43"/>
                  <a:gd name="T6" fmla="*/ 13 w 17"/>
                  <a:gd name="T7" fmla="*/ 0 h 43"/>
                  <a:gd name="T8" fmla="*/ 17 w 17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3">
                    <a:moveTo>
                      <a:pt x="17" y="1"/>
                    </a:moveTo>
                    <a:lnTo>
                      <a:pt x="4" y="43"/>
                    </a:lnTo>
                    <a:lnTo>
                      <a:pt x="0" y="42"/>
                    </a:lnTo>
                    <a:lnTo>
                      <a:pt x="13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2" name="Freeform 460"/>
              <p:cNvSpPr>
                <a:spLocks/>
              </p:cNvSpPr>
              <p:nvPr/>
            </p:nvSpPr>
            <p:spPr bwMode="auto">
              <a:xfrm>
                <a:off x="3397" y="1679"/>
                <a:ext cx="37" cy="137"/>
              </a:xfrm>
              <a:custGeom>
                <a:avLst/>
                <a:gdLst>
                  <a:gd name="T0" fmla="*/ 11 w 37"/>
                  <a:gd name="T1" fmla="*/ 2 h 137"/>
                  <a:gd name="T2" fmla="*/ 17 w 37"/>
                  <a:gd name="T3" fmla="*/ 0 h 137"/>
                  <a:gd name="T4" fmla="*/ 37 w 37"/>
                  <a:gd name="T5" fmla="*/ 55 h 137"/>
                  <a:gd name="T6" fmla="*/ 8 w 37"/>
                  <a:gd name="T7" fmla="*/ 78 h 137"/>
                  <a:gd name="T8" fmla="*/ 25 w 37"/>
                  <a:gd name="T9" fmla="*/ 134 h 137"/>
                  <a:gd name="T10" fmla="*/ 19 w 37"/>
                  <a:gd name="T11" fmla="*/ 137 h 137"/>
                  <a:gd name="T12" fmla="*/ 0 w 37"/>
                  <a:gd name="T13" fmla="*/ 75 h 137"/>
                  <a:gd name="T14" fmla="*/ 29 w 37"/>
                  <a:gd name="T15" fmla="*/ 53 h 137"/>
                  <a:gd name="T16" fmla="*/ 11 w 37"/>
                  <a:gd name="T17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37">
                    <a:moveTo>
                      <a:pt x="11" y="2"/>
                    </a:moveTo>
                    <a:lnTo>
                      <a:pt x="17" y="0"/>
                    </a:lnTo>
                    <a:lnTo>
                      <a:pt x="37" y="55"/>
                    </a:lnTo>
                    <a:lnTo>
                      <a:pt x="8" y="78"/>
                    </a:lnTo>
                    <a:lnTo>
                      <a:pt x="25" y="134"/>
                    </a:lnTo>
                    <a:lnTo>
                      <a:pt x="19" y="137"/>
                    </a:lnTo>
                    <a:lnTo>
                      <a:pt x="0" y="75"/>
                    </a:lnTo>
                    <a:lnTo>
                      <a:pt x="29" y="5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3" name="Freeform 461"/>
              <p:cNvSpPr>
                <a:spLocks/>
              </p:cNvSpPr>
              <p:nvPr/>
            </p:nvSpPr>
            <p:spPr bwMode="auto">
              <a:xfrm>
                <a:off x="3406" y="1800"/>
                <a:ext cx="20" cy="18"/>
              </a:xfrm>
              <a:custGeom>
                <a:avLst/>
                <a:gdLst>
                  <a:gd name="T0" fmla="*/ 0 w 20"/>
                  <a:gd name="T1" fmla="*/ 12 h 18"/>
                  <a:gd name="T2" fmla="*/ 1 w 20"/>
                  <a:gd name="T3" fmla="*/ 7 h 18"/>
                  <a:gd name="T4" fmla="*/ 12 w 20"/>
                  <a:gd name="T5" fmla="*/ 11 h 18"/>
                  <a:gd name="T6" fmla="*/ 15 w 20"/>
                  <a:gd name="T7" fmla="*/ 0 h 18"/>
                  <a:gd name="T8" fmla="*/ 20 w 20"/>
                  <a:gd name="T9" fmla="*/ 1 h 18"/>
                  <a:gd name="T10" fmla="*/ 15 w 20"/>
                  <a:gd name="T11" fmla="*/ 18 h 18"/>
                  <a:gd name="T12" fmla="*/ 0 w 20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8">
                    <a:moveTo>
                      <a:pt x="0" y="12"/>
                    </a:moveTo>
                    <a:lnTo>
                      <a:pt x="1" y="7"/>
                    </a:lnTo>
                    <a:lnTo>
                      <a:pt x="12" y="1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15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4" name="Freeform 462"/>
              <p:cNvSpPr>
                <a:spLocks/>
              </p:cNvSpPr>
              <p:nvPr/>
            </p:nvSpPr>
            <p:spPr bwMode="auto">
              <a:xfrm>
                <a:off x="3395" y="1748"/>
                <a:ext cx="15" cy="15"/>
              </a:xfrm>
              <a:custGeom>
                <a:avLst/>
                <a:gdLst>
                  <a:gd name="T0" fmla="*/ 5 w 15"/>
                  <a:gd name="T1" fmla="*/ 14 h 15"/>
                  <a:gd name="T2" fmla="*/ 14 w 15"/>
                  <a:gd name="T3" fmla="*/ 10 h 15"/>
                  <a:gd name="T4" fmla="*/ 9 w 15"/>
                  <a:gd name="T5" fmla="*/ 1 h 15"/>
                  <a:gd name="T6" fmla="*/ 1 w 15"/>
                  <a:gd name="T7" fmla="*/ 6 h 15"/>
                  <a:gd name="T8" fmla="*/ 5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5" y="14"/>
                    </a:moveTo>
                    <a:cubicBezTo>
                      <a:pt x="9" y="15"/>
                      <a:pt x="13" y="13"/>
                      <a:pt x="14" y="10"/>
                    </a:cubicBezTo>
                    <a:cubicBezTo>
                      <a:pt x="15" y="6"/>
                      <a:pt x="13" y="2"/>
                      <a:pt x="9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5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5" name="Freeform 463"/>
              <p:cNvSpPr>
                <a:spLocks/>
              </p:cNvSpPr>
              <p:nvPr/>
            </p:nvSpPr>
            <p:spPr bwMode="auto">
              <a:xfrm>
                <a:off x="3422" y="1725"/>
                <a:ext cx="16" cy="16"/>
              </a:xfrm>
              <a:custGeom>
                <a:avLst/>
                <a:gdLst>
                  <a:gd name="T0" fmla="*/ 6 w 16"/>
                  <a:gd name="T1" fmla="*/ 14 h 16"/>
                  <a:gd name="T2" fmla="*/ 15 w 16"/>
                  <a:gd name="T3" fmla="*/ 10 h 16"/>
                  <a:gd name="T4" fmla="*/ 10 w 16"/>
                  <a:gd name="T5" fmla="*/ 1 h 16"/>
                  <a:gd name="T6" fmla="*/ 1 w 16"/>
                  <a:gd name="T7" fmla="*/ 6 h 16"/>
                  <a:gd name="T8" fmla="*/ 6 w 16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6" y="14"/>
                    </a:moveTo>
                    <a:cubicBezTo>
                      <a:pt x="10" y="16"/>
                      <a:pt x="13" y="13"/>
                      <a:pt x="15" y="10"/>
                    </a:cubicBezTo>
                    <a:cubicBezTo>
                      <a:pt x="16" y="6"/>
                      <a:pt x="14" y="2"/>
                      <a:pt x="10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6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6" name="Freeform 464"/>
              <p:cNvSpPr>
                <a:spLocks/>
              </p:cNvSpPr>
              <p:nvPr/>
            </p:nvSpPr>
            <p:spPr bwMode="auto">
              <a:xfrm>
                <a:off x="3112" y="1625"/>
                <a:ext cx="255" cy="285"/>
              </a:xfrm>
              <a:custGeom>
                <a:avLst/>
                <a:gdLst>
                  <a:gd name="T0" fmla="*/ 255 w 255"/>
                  <a:gd name="T1" fmla="*/ 208 h 285"/>
                  <a:gd name="T2" fmla="*/ 109 w 255"/>
                  <a:gd name="T3" fmla="*/ 285 h 285"/>
                  <a:gd name="T4" fmla="*/ 0 w 255"/>
                  <a:gd name="T5" fmla="*/ 78 h 285"/>
                  <a:gd name="T6" fmla="*/ 146 w 255"/>
                  <a:gd name="T7" fmla="*/ 0 h 285"/>
                  <a:gd name="T8" fmla="*/ 255 w 255"/>
                  <a:gd name="T9" fmla="*/ 20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5">
                    <a:moveTo>
                      <a:pt x="255" y="208"/>
                    </a:moveTo>
                    <a:lnTo>
                      <a:pt x="109" y="285"/>
                    </a:lnTo>
                    <a:lnTo>
                      <a:pt x="0" y="78"/>
                    </a:lnTo>
                    <a:lnTo>
                      <a:pt x="146" y="0"/>
                    </a:lnTo>
                    <a:lnTo>
                      <a:pt x="255" y="2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7" name="Freeform 465"/>
              <p:cNvSpPr>
                <a:spLocks/>
              </p:cNvSpPr>
              <p:nvPr/>
            </p:nvSpPr>
            <p:spPr bwMode="auto">
              <a:xfrm>
                <a:off x="3162" y="1701"/>
                <a:ext cx="121" cy="66"/>
              </a:xfrm>
              <a:custGeom>
                <a:avLst/>
                <a:gdLst>
                  <a:gd name="T0" fmla="*/ 121 w 121"/>
                  <a:gd name="T1" fmla="*/ 3 h 66"/>
                  <a:gd name="T2" fmla="*/ 1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8" name="Freeform 466"/>
              <p:cNvSpPr>
                <a:spLocks/>
              </p:cNvSpPr>
              <p:nvPr/>
            </p:nvSpPr>
            <p:spPr bwMode="auto">
              <a:xfrm>
                <a:off x="3158" y="1694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9" name="Freeform 467"/>
              <p:cNvSpPr>
                <a:spLocks/>
              </p:cNvSpPr>
              <p:nvPr/>
            </p:nvSpPr>
            <p:spPr bwMode="auto">
              <a:xfrm>
                <a:off x="3155" y="1688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0" name="Freeform 468"/>
              <p:cNvSpPr>
                <a:spLocks/>
              </p:cNvSpPr>
              <p:nvPr/>
            </p:nvSpPr>
            <p:spPr bwMode="auto">
              <a:xfrm>
                <a:off x="3152" y="1682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1" name="Freeform 469"/>
              <p:cNvSpPr>
                <a:spLocks/>
              </p:cNvSpPr>
              <p:nvPr/>
            </p:nvSpPr>
            <p:spPr bwMode="auto">
              <a:xfrm>
                <a:off x="3148" y="1675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2" name="Freeform 470"/>
              <p:cNvSpPr>
                <a:spLocks/>
              </p:cNvSpPr>
              <p:nvPr/>
            </p:nvSpPr>
            <p:spPr bwMode="auto">
              <a:xfrm>
                <a:off x="3145" y="1669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3" name="Freeform 471"/>
              <p:cNvSpPr>
                <a:spLocks/>
              </p:cNvSpPr>
              <p:nvPr/>
            </p:nvSpPr>
            <p:spPr bwMode="auto">
              <a:xfrm>
                <a:off x="3142" y="1663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4" name="Freeform 472"/>
              <p:cNvSpPr>
                <a:spLocks/>
              </p:cNvSpPr>
              <p:nvPr/>
            </p:nvSpPr>
            <p:spPr bwMode="auto">
              <a:xfrm>
                <a:off x="3230" y="1656"/>
                <a:ext cx="29" cy="18"/>
              </a:xfrm>
              <a:custGeom>
                <a:avLst/>
                <a:gdLst>
                  <a:gd name="T0" fmla="*/ 29 w 29"/>
                  <a:gd name="T1" fmla="*/ 4 h 18"/>
                  <a:gd name="T2" fmla="*/ 2 w 29"/>
                  <a:gd name="T3" fmla="*/ 18 h 18"/>
                  <a:gd name="T4" fmla="*/ 0 w 29"/>
                  <a:gd name="T5" fmla="*/ 15 h 18"/>
                  <a:gd name="T6" fmla="*/ 27 w 29"/>
                  <a:gd name="T7" fmla="*/ 0 h 18"/>
                  <a:gd name="T8" fmla="*/ 29 w 29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4"/>
                    </a:moveTo>
                    <a:lnTo>
                      <a:pt x="2" y="18"/>
                    </a:lnTo>
                    <a:lnTo>
                      <a:pt x="0" y="15"/>
                    </a:lnTo>
                    <a:lnTo>
                      <a:pt x="27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5" name="Freeform 473"/>
              <p:cNvSpPr>
                <a:spLocks/>
              </p:cNvSpPr>
              <p:nvPr/>
            </p:nvSpPr>
            <p:spPr bwMode="auto">
              <a:xfrm>
                <a:off x="3212" y="1785"/>
                <a:ext cx="26" cy="28"/>
              </a:xfrm>
              <a:custGeom>
                <a:avLst/>
                <a:gdLst>
                  <a:gd name="T0" fmla="*/ 26 w 26"/>
                  <a:gd name="T1" fmla="*/ 19 h 28"/>
                  <a:gd name="T2" fmla="*/ 26 w 26"/>
                  <a:gd name="T3" fmla="*/ 11 h 28"/>
                  <a:gd name="T4" fmla="*/ 4 w 26"/>
                  <a:gd name="T5" fmla="*/ 0 h 28"/>
                  <a:gd name="T6" fmla="*/ 3 w 26"/>
                  <a:gd name="T7" fmla="*/ 28 h 28"/>
                  <a:gd name="T8" fmla="*/ 26 w 26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6" y="19"/>
                    </a:moveTo>
                    <a:cubicBezTo>
                      <a:pt x="25" y="16"/>
                      <a:pt x="25" y="13"/>
                      <a:pt x="26" y="1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9"/>
                      <a:pt x="0" y="19"/>
                      <a:pt x="3" y="28"/>
                    </a:cubicBez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6" name="Freeform 474"/>
              <p:cNvSpPr>
                <a:spLocks/>
              </p:cNvSpPr>
              <p:nvPr/>
            </p:nvSpPr>
            <p:spPr bwMode="auto">
              <a:xfrm>
                <a:off x="3218" y="1812"/>
                <a:ext cx="56" cy="39"/>
              </a:xfrm>
              <a:custGeom>
                <a:avLst/>
                <a:gdLst>
                  <a:gd name="T0" fmla="*/ 45 w 56"/>
                  <a:gd name="T1" fmla="*/ 8 h 38"/>
                  <a:gd name="T2" fmla="*/ 23 w 56"/>
                  <a:gd name="T3" fmla="*/ 0 h 38"/>
                  <a:gd name="T4" fmla="*/ 0 w 56"/>
                  <a:gd name="T5" fmla="*/ 9 h 38"/>
                  <a:gd name="T6" fmla="*/ 0 w 56"/>
                  <a:gd name="T7" fmla="*/ 9 h 38"/>
                  <a:gd name="T8" fmla="*/ 56 w 56"/>
                  <a:gd name="T9" fmla="*/ 30 h 38"/>
                  <a:gd name="T10" fmla="*/ 45 w 56"/>
                  <a:gd name="T11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38">
                    <a:moveTo>
                      <a:pt x="45" y="8"/>
                    </a:moveTo>
                    <a:cubicBezTo>
                      <a:pt x="37" y="10"/>
                      <a:pt x="28" y="7"/>
                      <a:pt x="23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1" y="30"/>
                      <a:pt x="35" y="38"/>
                      <a:pt x="56" y="30"/>
                    </a:cubicBezTo>
                    <a:lnTo>
                      <a:pt x="45" y="8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7" name="Freeform 475"/>
              <p:cNvSpPr>
                <a:spLocks/>
              </p:cNvSpPr>
              <p:nvPr/>
            </p:nvSpPr>
            <p:spPr bwMode="auto">
              <a:xfrm>
                <a:off x="3270" y="1806"/>
                <a:ext cx="31" cy="33"/>
              </a:xfrm>
              <a:custGeom>
                <a:avLst/>
                <a:gdLst>
                  <a:gd name="T0" fmla="*/ 6 w 31"/>
                  <a:gd name="T1" fmla="*/ 0 h 32"/>
                  <a:gd name="T2" fmla="*/ 0 w 31"/>
                  <a:gd name="T3" fmla="*/ 10 h 32"/>
                  <a:gd name="T4" fmla="*/ 11 w 31"/>
                  <a:gd name="T5" fmla="*/ 32 h 32"/>
                  <a:gd name="T6" fmla="*/ 31 w 31"/>
                  <a:gd name="T7" fmla="*/ 1 h 32"/>
                  <a:gd name="T8" fmla="*/ 6 w 3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6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22" y="25"/>
                      <a:pt x="29" y="13"/>
                      <a:pt x="31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8" name="Freeform 476"/>
              <p:cNvSpPr>
                <a:spLocks/>
              </p:cNvSpPr>
              <p:nvPr/>
            </p:nvSpPr>
            <p:spPr bwMode="auto">
              <a:xfrm>
                <a:off x="3220" y="1750"/>
                <a:ext cx="81" cy="49"/>
              </a:xfrm>
              <a:custGeom>
                <a:avLst/>
                <a:gdLst>
                  <a:gd name="T0" fmla="*/ 22 w 81"/>
                  <a:gd name="T1" fmla="*/ 38 h 49"/>
                  <a:gd name="T2" fmla="*/ 28 w 81"/>
                  <a:gd name="T3" fmla="*/ 33 h 49"/>
                  <a:gd name="T4" fmla="*/ 55 w 81"/>
                  <a:gd name="T5" fmla="*/ 41 h 49"/>
                  <a:gd name="T6" fmla="*/ 57 w 81"/>
                  <a:gd name="T7" fmla="*/ 48 h 49"/>
                  <a:gd name="T8" fmla="*/ 81 w 81"/>
                  <a:gd name="T9" fmla="*/ 49 h 49"/>
                  <a:gd name="T10" fmla="*/ 76 w 81"/>
                  <a:gd name="T11" fmla="*/ 30 h 49"/>
                  <a:gd name="T12" fmla="*/ 17 w 81"/>
                  <a:gd name="T13" fmla="*/ 12 h 49"/>
                  <a:gd name="T14" fmla="*/ 0 w 81"/>
                  <a:gd name="T15" fmla="*/ 27 h 49"/>
                  <a:gd name="T16" fmla="*/ 22 w 81"/>
                  <a:gd name="T1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49">
                    <a:moveTo>
                      <a:pt x="22" y="38"/>
                    </a:moveTo>
                    <a:cubicBezTo>
                      <a:pt x="23" y="36"/>
                      <a:pt x="26" y="35"/>
                      <a:pt x="28" y="33"/>
                    </a:cubicBezTo>
                    <a:cubicBezTo>
                      <a:pt x="38" y="28"/>
                      <a:pt x="50" y="32"/>
                      <a:pt x="55" y="41"/>
                    </a:cubicBezTo>
                    <a:cubicBezTo>
                      <a:pt x="56" y="43"/>
                      <a:pt x="56" y="46"/>
                      <a:pt x="57" y="48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2"/>
                      <a:pt x="80" y="36"/>
                      <a:pt x="76" y="30"/>
                    </a:cubicBezTo>
                    <a:cubicBezTo>
                      <a:pt x="65" y="8"/>
                      <a:pt x="38" y="0"/>
                      <a:pt x="17" y="12"/>
                    </a:cubicBezTo>
                    <a:cubicBezTo>
                      <a:pt x="9" y="15"/>
                      <a:pt x="4" y="21"/>
                      <a:pt x="0" y="27"/>
                    </a:cubicBez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9" name="Freeform 477"/>
              <p:cNvSpPr>
                <a:spLocks/>
              </p:cNvSpPr>
              <p:nvPr/>
            </p:nvSpPr>
            <p:spPr bwMode="auto">
              <a:xfrm>
                <a:off x="3189" y="2677"/>
                <a:ext cx="168" cy="257"/>
              </a:xfrm>
              <a:custGeom>
                <a:avLst/>
                <a:gdLst>
                  <a:gd name="T0" fmla="*/ 132 w 167"/>
                  <a:gd name="T1" fmla="*/ 247 h 255"/>
                  <a:gd name="T2" fmla="*/ 84 w 167"/>
                  <a:gd name="T3" fmla="*/ 229 h 255"/>
                  <a:gd name="T4" fmla="*/ 9 w 167"/>
                  <a:gd name="T5" fmla="*/ 60 h 255"/>
                  <a:gd name="T6" fmla="*/ 27 w 167"/>
                  <a:gd name="T7" fmla="*/ 12 h 255"/>
                  <a:gd name="T8" fmla="*/ 36 w 167"/>
                  <a:gd name="T9" fmla="*/ 8 h 255"/>
                  <a:gd name="T10" fmla="*/ 84 w 167"/>
                  <a:gd name="T11" fmla="*/ 26 h 255"/>
                  <a:gd name="T12" fmla="*/ 159 w 167"/>
                  <a:gd name="T13" fmla="*/ 195 h 255"/>
                  <a:gd name="T14" fmla="*/ 140 w 167"/>
                  <a:gd name="T15" fmla="*/ 243 h 255"/>
                  <a:gd name="T16" fmla="*/ 132 w 167"/>
                  <a:gd name="T17" fmla="*/ 24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55">
                    <a:moveTo>
                      <a:pt x="132" y="247"/>
                    </a:moveTo>
                    <a:cubicBezTo>
                      <a:pt x="114" y="255"/>
                      <a:pt x="92" y="247"/>
                      <a:pt x="84" y="229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0" y="41"/>
                      <a:pt x="9" y="20"/>
                      <a:pt x="27" y="1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54" y="0"/>
                      <a:pt x="76" y="8"/>
                      <a:pt x="84" y="26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67" y="214"/>
                      <a:pt x="159" y="235"/>
                      <a:pt x="140" y="243"/>
                    </a:cubicBezTo>
                    <a:cubicBezTo>
                      <a:pt x="132" y="247"/>
                      <a:pt x="132" y="247"/>
                      <a:pt x="132" y="24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0" name="Freeform 478"/>
              <p:cNvSpPr>
                <a:spLocks/>
              </p:cNvSpPr>
              <p:nvPr/>
            </p:nvSpPr>
            <p:spPr bwMode="auto">
              <a:xfrm>
                <a:off x="3187" y="2433"/>
                <a:ext cx="376" cy="615"/>
              </a:xfrm>
              <a:custGeom>
                <a:avLst/>
                <a:gdLst>
                  <a:gd name="T0" fmla="*/ 105 w 374"/>
                  <a:gd name="T1" fmla="*/ 0 h 612"/>
                  <a:gd name="T2" fmla="*/ 102 w 374"/>
                  <a:gd name="T3" fmla="*/ 3 h 612"/>
                  <a:gd name="T4" fmla="*/ 0 w 374"/>
                  <a:gd name="T5" fmla="*/ 101 h 612"/>
                  <a:gd name="T6" fmla="*/ 228 w 374"/>
                  <a:gd name="T7" fmla="*/ 612 h 612"/>
                  <a:gd name="T8" fmla="*/ 374 w 374"/>
                  <a:gd name="T9" fmla="*/ 603 h 612"/>
                  <a:gd name="T10" fmla="*/ 105 w 374"/>
                  <a:gd name="T11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612">
                    <a:moveTo>
                      <a:pt x="105" y="0"/>
                    </a:moveTo>
                    <a:cubicBezTo>
                      <a:pt x="104" y="1"/>
                      <a:pt x="103" y="2"/>
                      <a:pt x="102" y="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228" y="612"/>
                      <a:pt x="228" y="612"/>
                      <a:pt x="228" y="612"/>
                    </a:cubicBezTo>
                    <a:cubicBezTo>
                      <a:pt x="374" y="603"/>
                      <a:pt x="374" y="603"/>
                      <a:pt x="374" y="603"/>
                    </a:cubicBezTo>
                    <a:cubicBezTo>
                      <a:pt x="105" y="0"/>
                      <a:pt x="105" y="0"/>
                      <a:pt x="105" y="0"/>
                    </a:cubicBezTo>
                  </a:path>
                </a:pathLst>
              </a:custGeom>
              <a:solidFill>
                <a:srgbClr val="00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1" name="Freeform 479"/>
              <p:cNvSpPr>
                <a:spLocks/>
              </p:cNvSpPr>
              <p:nvPr/>
            </p:nvSpPr>
            <p:spPr bwMode="auto">
              <a:xfrm>
                <a:off x="3293" y="2429"/>
                <a:ext cx="280" cy="610"/>
              </a:xfrm>
              <a:custGeom>
                <a:avLst/>
                <a:gdLst>
                  <a:gd name="T0" fmla="*/ 268 w 279"/>
                  <a:gd name="T1" fmla="*/ 607 h 607"/>
                  <a:gd name="T2" fmla="*/ 271 w 279"/>
                  <a:gd name="T3" fmla="*/ 607 h 607"/>
                  <a:gd name="T4" fmla="*/ 277 w 279"/>
                  <a:gd name="T5" fmla="*/ 598 h 607"/>
                  <a:gd name="T6" fmla="*/ 13 w 279"/>
                  <a:gd name="T7" fmla="*/ 5 h 607"/>
                  <a:gd name="T8" fmla="*/ 0 w 279"/>
                  <a:gd name="T9" fmla="*/ 5 h 607"/>
                  <a:gd name="T10" fmla="*/ 268 w 279"/>
                  <a:gd name="T11" fmla="*/ 607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" h="607">
                    <a:moveTo>
                      <a:pt x="268" y="607"/>
                    </a:moveTo>
                    <a:cubicBezTo>
                      <a:pt x="271" y="607"/>
                      <a:pt x="271" y="607"/>
                      <a:pt x="271" y="607"/>
                    </a:cubicBezTo>
                    <a:cubicBezTo>
                      <a:pt x="276" y="607"/>
                      <a:pt x="279" y="603"/>
                      <a:pt x="277" y="59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0"/>
                      <a:pt x="5" y="0"/>
                      <a:pt x="0" y="5"/>
                    </a:cubicBezTo>
                    <a:lnTo>
                      <a:pt x="268" y="607"/>
                    </a:lnTo>
                    <a:close/>
                  </a:path>
                </a:pathLst>
              </a:custGeom>
              <a:solidFill>
                <a:srgbClr val="566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2" name="Freeform 480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3" name="Freeform 481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4" name="Freeform 483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1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5" name="Freeform 484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776" name="Picture 485"/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" y="3039"/>
                <a:ext cx="217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7" name="Freeform 489"/>
              <p:cNvSpPr>
                <a:spLocks/>
              </p:cNvSpPr>
              <p:nvPr/>
            </p:nvSpPr>
            <p:spPr bwMode="auto">
              <a:xfrm>
                <a:off x="3166" y="2534"/>
                <a:ext cx="251" cy="515"/>
              </a:xfrm>
              <a:custGeom>
                <a:avLst/>
                <a:gdLst>
                  <a:gd name="T0" fmla="*/ 21 w 249"/>
                  <a:gd name="T1" fmla="*/ 0 h 512"/>
                  <a:gd name="T2" fmla="*/ 7 w 249"/>
                  <a:gd name="T3" fmla="*/ 13 h 512"/>
                  <a:gd name="T4" fmla="*/ 3 w 249"/>
                  <a:gd name="T5" fmla="*/ 36 h 512"/>
                  <a:gd name="T6" fmla="*/ 209 w 249"/>
                  <a:gd name="T7" fmla="*/ 500 h 512"/>
                  <a:gd name="T8" fmla="*/ 229 w 249"/>
                  <a:gd name="T9" fmla="*/ 512 h 512"/>
                  <a:gd name="T10" fmla="*/ 249 w 249"/>
                  <a:gd name="T11" fmla="*/ 511 h 512"/>
                  <a:gd name="T12" fmla="*/ 21 w 249"/>
                  <a:gd name="T13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" h="512">
                    <a:moveTo>
                      <a:pt x="2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18"/>
                      <a:pt x="0" y="29"/>
                      <a:pt x="3" y="36"/>
                    </a:cubicBezTo>
                    <a:cubicBezTo>
                      <a:pt x="209" y="500"/>
                      <a:pt x="209" y="500"/>
                      <a:pt x="209" y="500"/>
                    </a:cubicBezTo>
                    <a:cubicBezTo>
                      <a:pt x="212" y="507"/>
                      <a:pt x="221" y="512"/>
                      <a:pt x="229" y="512"/>
                    </a:cubicBezTo>
                    <a:cubicBezTo>
                      <a:pt x="249" y="511"/>
                      <a:pt x="249" y="511"/>
                      <a:pt x="249" y="51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8" name="Freeform 490"/>
              <p:cNvSpPr>
                <a:spLocks/>
              </p:cNvSpPr>
              <p:nvPr/>
            </p:nvSpPr>
            <p:spPr bwMode="auto">
              <a:xfrm>
                <a:off x="2858" y="2590"/>
                <a:ext cx="90" cy="51"/>
              </a:xfrm>
              <a:custGeom>
                <a:avLst/>
                <a:gdLst>
                  <a:gd name="T0" fmla="*/ 87 w 90"/>
                  <a:gd name="T1" fmla="*/ 51 h 51"/>
                  <a:gd name="T2" fmla="*/ 87 w 90"/>
                  <a:gd name="T3" fmla="*/ 50 h 51"/>
                  <a:gd name="T4" fmla="*/ 76 w 90"/>
                  <a:gd name="T5" fmla="*/ 38 h 51"/>
                  <a:gd name="T6" fmla="*/ 69 w 90"/>
                  <a:gd name="T7" fmla="*/ 31 h 51"/>
                  <a:gd name="T8" fmla="*/ 60 w 90"/>
                  <a:gd name="T9" fmla="*/ 27 h 51"/>
                  <a:gd name="T10" fmla="*/ 0 w 90"/>
                  <a:gd name="T11" fmla="*/ 4 h 51"/>
                  <a:gd name="T12" fmla="*/ 1 w 90"/>
                  <a:gd name="T13" fmla="*/ 0 h 51"/>
                  <a:gd name="T14" fmla="*/ 61 w 90"/>
                  <a:gd name="T15" fmla="*/ 23 h 51"/>
                  <a:gd name="T16" fmla="*/ 71 w 90"/>
                  <a:gd name="T17" fmla="*/ 28 h 51"/>
                  <a:gd name="T18" fmla="*/ 78 w 90"/>
                  <a:gd name="T19" fmla="*/ 35 h 51"/>
                  <a:gd name="T20" fmla="*/ 89 w 90"/>
                  <a:gd name="T21" fmla="*/ 48 h 51"/>
                  <a:gd name="T22" fmla="*/ 89 w 90"/>
                  <a:gd name="T23" fmla="*/ 51 h 51"/>
                  <a:gd name="T24" fmla="*/ 87 w 90"/>
                  <a:gd name="T2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51">
                    <a:moveTo>
                      <a:pt x="87" y="51"/>
                    </a:moveTo>
                    <a:cubicBezTo>
                      <a:pt x="87" y="50"/>
                      <a:pt x="87" y="50"/>
                      <a:pt x="87" y="50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4" y="35"/>
                      <a:pt x="71" y="33"/>
                      <a:pt x="69" y="31"/>
                    </a:cubicBezTo>
                    <a:cubicBezTo>
                      <a:pt x="66" y="29"/>
                      <a:pt x="63" y="28"/>
                      <a:pt x="6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5" y="25"/>
                      <a:pt x="68" y="26"/>
                      <a:pt x="71" y="28"/>
                    </a:cubicBezTo>
                    <a:cubicBezTo>
                      <a:pt x="73" y="30"/>
                      <a:pt x="76" y="33"/>
                      <a:pt x="78" y="35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90" y="49"/>
                      <a:pt x="90" y="50"/>
                      <a:pt x="89" y="51"/>
                    </a:cubicBezTo>
                    <a:cubicBezTo>
                      <a:pt x="89" y="51"/>
                      <a:pt x="88" y="51"/>
                      <a:pt x="87" y="51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9" name="Freeform 491"/>
              <p:cNvSpPr>
                <a:spLocks/>
              </p:cNvSpPr>
              <p:nvPr/>
            </p:nvSpPr>
            <p:spPr bwMode="auto">
              <a:xfrm>
                <a:off x="2850" y="2599"/>
                <a:ext cx="99" cy="29"/>
              </a:xfrm>
              <a:custGeom>
                <a:avLst/>
                <a:gdLst>
                  <a:gd name="T0" fmla="*/ 1 w 99"/>
                  <a:gd name="T1" fmla="*/ 6 h 29"/>
                  <a:gd name="T2" fmla="*/ 2 w 99"/>
                  <a:gd name="T3" fmla="*/ 6 h 29"/>
                  <a:gd name="T4" fmla="*/ 19 w 99"/>
                  <a:gd name="T5" fmla="*/ 4 h 29"/>
                  <a:gd name="T6" fmla="*/ 28 w 99"/>
                  <a:gd name="T7" fmla="*/ 4 h 29"/>
                  <a:gd name="T8" fmla="*/ 38 w 99"/>
                  <a:gd name="T9" fmla="*/ 6 h 29"/>
                  <a:gd name="T10" fmla="*/ 98 w 99"/>
                  <a:gd name="T11" fmla="*/ 29 h 29"/>
                  <a:gd name="T12" fmla="*/ 99 w 99"/>
                  <a:gd name="T13" fmla="*/ 26 h 29"/>
                  <a:gd name="T14" fmla="*/ 39 w 99"/>
                  <a:gd name="T15" fmla="*/ 3 h 29"/>
                  <a:gd name="T16" fmla="*/ 29 w 99"/>
                  <a:gd name="T17" fmla="*/ 0 h 29"/>
                  <a:gd name="T18" fmla="*/ 18 w 99"/>
                  <a:gd name="T19" fmla="*/ 0 h 29"/>
                  <a:gd name="T20" fmla="*/ 2 w 99"/>
                  <a:gd name="T21" fmla="*/ 2 h 29"/>
                  <a:gd name="T22" fmla="*/ 0 w 99"/>
                  <a:gd name="T23" fmla="*/ 4 h 29"/>
                  <a:gd name="T24" fmla="*/ 1 w 99"/>
                  <a:gd name="T25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29">
                    <a:moveTo>
                      <a:pt x="1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2" y="3"/>
                      <a:pt x="25" y="3"/>
                      <a:pt x="28" y="4"/>
                    </a:cubicBezTo>
                    <a:cubicBezTo>
                      <a:pt x="32" y="4"/>
                      <a:pt x="35" y="5"/>
                      <a:pt x="38" y="6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2"/>
                      <a:pt x="32" y="1"/>
                      <a:pt x="29" y="0"/>
                    </a:cubicBezTo>
                    <a:cubicBezTo>
                      <a:pt x="25" y="0"/>
                      <a:pt x="22" y="0"/>
                      <a:pt x="18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0" name="Freeform 492"/>
              <p:cNvSpPr>
                <a:spLocks/>
              </p:cNvSpPr>
              <p:nvPr/>
            </p:nvSpPr>
            <p:spPr bwMode="auto">
              <a:xfrm>
                <a:off x="2896" y="2601"/>
                <a:ext cx="16" cy="12"/>
              </a:xfrm>
              <a:custGeom>
                <a:avLst/>
                <a:gdLst>
                  <a:gd name="T0" fmla="*/ 3 w 16"/>
                  <a:gd name="T1" fmla="*/ 8 h 12"/>
                  <a:gd name="T2" fmla="*/ 3 w 16"/>
                  <a:gd name="T3" fmla="*/ 8 h 12"/>
                  <a:gd name="T4" fmla="*/ 9 w 16"/>
                  <a:gd name="T5" fmla="*/ 5 h 12"/>
                  <a:gd name="T6" fmla="*/ 11 w 16"/>
                  <a:gd name="T7" fmla="*/ 11 h 12"/>
                  <a:gd name="T8" fmla="*/ 15 w 16"/>
                  <a:gd name="T9" fmla="*/ 12 h 12"/>
                  <a:gd name="T10" fmla="*/ 10 w 16"/>
                  <a:gd name="T11" fmla="*/ 2 h 12"/>
                  <a:gd name="T12" fmla="*/ 0 w 16"/>
                  <a:gd name="T13" fmla="*/ 6 h 12"/>
                  <a:gd name="T14" fmla="*/ 3 w 16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5"/>
                      <a:pt x="6" y="4"/>
                      <a:pt x="9" y="5"/>
                    </a:cubicBezTo>
                    <a:cubicBezTo>
                      <a:pt x="11" y="6"/>
                      <a:pt x="12" y="9"/>
                      <a:pt x="11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8"/>
                      <a:pt x="14" y="3"/>
                      <a:pt x="10" y="2"/>
                    </a:cubicBezTo>
                    <a:cubicBezTo>
                      <a:pt x="6" y="0"/>
                      <a:pt x="1" y="2"/>
                      <a:pt x="0" y="6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0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1" name="Freeform 493"/>
              <p:cNvSpPr>
                <a:spLocks/>
              </p:cNvSpPr>
              <p:nvPr/>
            </p:nvSpPr>
            <p:spPr bwMode="auto">
              <a:xfrm>
                <a:off x="2858" y="2582"/>
                <a:ext cx="41" cy="36"/>
              </a:xfrm>
              <a:custGeom>
                <a:avLst/>
                <a:gdLst>
                  <a:gd name="T0" fmla="*/ 36 w 41"/>
                  <a:gd name="T1" fmla="*/ 30 h 36"/>
                  <a:gd name="T2" fmla="*/ 27 w 41"/>
                  <a:gd name="T3" fmla="*/ 34 h 36"/>
                  <a:gd name="T4" fmla="*/ 5 w 41"/>
                  <a:gd name="T5" fmla="*/ 26 h 36"/>
                  <a:gd name="T6" fmla="*/ 1 w 41"/>
                  <a:gd name="T7" fmla="*/ 17 h 36"/>
                  <a:gd name="T8" fmla="*/ 6 w 41"/>
                  <a:gd name="T9" fmla="*/ 6 h 36"/>
                  <a:gd name="T10" fmla="*/ 14 w 41"/>
                  <a:gd name="T11" fmla="*/ 2 h 36"/>
                  <a:gd name="T12" fmla="*/ 36 w 41"/>
                  <a:gd name="T13" fmla="*/ 10 h 36"/>
                  <a:gd name="T14" fmla="*/ 40 w 41"/>
                  <a:gd name="T15" fmla="*/ 19 h 36"/>
                  <a:gd name="T16" fmla="*/ 36 w 41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6">
                    <a:moveTo>
                      <a:pt x="36" y="30"/>
                    </a:moveTo>
                    <a:cubicBezTo>
                      <a:pt x="34" y="34"/>
                      <a:pt x="30" y="36"/>
                      <a:pt x="27" y="3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5"/>
                      <a:pt x="0" y="21"/>
                      <a:pt x="1" y="1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4" y="2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40" y="11"/>
                      <a:pt x="41" y="15"/>
                      <a:pt x="40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2" name="Freeform 494"/>
              <p:cNvSpPr>
                <a:spLocks/>
              </p:cNvSpPr>
              <p:nvPr/>
            </p:nvSpPr>
            <p:spPr bwMode="auto">
              <a:xfrm>
                <a:off x="2873" y="2587"/>
                <a:ext cx="26" cy="31"/>
              </a:xfrm>
              <a:custGeom>
                <a:avLst/>
                <a:gdLst>
                  <a:gd name="T0" fmla="*/ 21 w 26"/>
                  <a:gd name="T1" fmla="*/ 5 h 31"/>
                  <a:gd name="T2" fmla="*/ 9 w 26"/>
                  <a:gd name="T3" fmla="*/ 0 h 31"/>
                  <a:gd name="T4" fmla="*/ 0 w 26"/>
                  <a:gd name="T5" fmla="*/ 25 h 31"/>
                  <a:gd name="T6" fmla="*/ 12 w 26"/>
                  <a:gd name="T7" fmla="*/ 29 h 31"/>
                  <a:gd name="T8" fmla="*/ 21 w 26"/>
                  <a:gd name="T9" fmla="*/ 25 h 31"/>
                  <a:gd name="T10" fmla="*/ 25 w 26"/>
                  <a:gd name="T11" fmla="*/ 14 h 31"/>
                  <a:gd name="T12" fmla="*/ 21 w 26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21" y="5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31"/>
                      <a:pt x="19" y="29"/>
                      <a:pt x="21" y="2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0"/>
                      <a:pt x="25" y="6"/>
                      <a:pt x="21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3" name="Freeform 495"/>
              <p:cNvSpPr>
                <a:spLocks/>
              </p:cNvSpPr>
              <p:nvPr/>
            </p:nvSpPr>
            <p:spPr bwMode="auto">
              <a:xfrm>
                <a:off x="2907" y="2601"/>
                <a:ext cx="42" cy="36"/>
              </a:xfrm>
              <a:custGeom>
                <a:avLst/>
                <a:gdLst>
                  <a:gd name="T0" fmla="*/ 36 w 42"/>
                  <a:gd name="T1" fmla="*/ 30 h 36"/>
                  <a:gd name="T2" fmla="*/ 27 w 42"/>
                  <a:gd name="T3" fmla="*/ 34 h 36"/>
                  <a:gd name="T4" fmla="*/ 6 w 42"/>
                  <a:gd name="T5" fmla="*/ 26 h 36"/>
                  <a:gd name="T6" fmla="*/ 2 w 42"/>
                  <a:gd name="T7" fmla="*/ 17 h 36"/>
                  <a:gd name="T8" fmla="*/ 6 w 42"/>
                  <a:gd name="T9" fmla="*/ 5 h 36"/>
                  <a:gd name="T10" fmla="*/ 15 w 42"/>
                  <a:gd name="T11" fmla="*/ 2 h 36"/>
                  <a:gd name="T12" fmla="*/ 37 w 42"/>
                  <a:gd name="T13" fmla="*/ 10 h 36"/>
                  <a:gd name="T14" fmla="*/ 41 w 42"/>
                  <a:gd name="T15" fmla="*/ 19 h 36"/>
                  <a:gd name="T16" fmla="*/ 36 w 42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6">
                    <a:moveTo>
                      <a:pt x="36" y="30"/>
                    </a:moveTo>
                    <a:cubicBezTo>
                      <a:pt x="35" y="34"/>
                      <a:pt x="31" y="36"/>
                      <a:pt x="27" y="3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2" y="25"/>
                      <a:pt x="0" y="21"/>
                      <a:pt x="2" y="1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2"/>
                      <a:pt x="11" y="0"/>
                      <a:pt x="15" y="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40" y="11"/>
                      <a:pt x="42" y="15"/>
                      <a:pt x="41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4" name="Freeform 496"/>
              <p:cNvSpPr>
                <a:spLocks/>
              </p:cNvSpPr>
              <p:nvPr/>
            </p:nvSpPr>
            <p:spPr bwMode="auto">
              <a:xfrm>
                <a:off x="2922" y="2606"/>
                <a:ext cx="27" cy="31"/>
              </a:xfrm>
              <a:custGeom>
                <a:avLst/>
                <a:gdLst>
                  <a:gd name="T0" fmla="*/ 22 w 27"/>
                  <a:gd name="T1" fmla="*/ 5 h 31"/>
                  <a:gd name="T2" fmla="*/ 10 w 27"/>
                  <a:gd name="T3" fmla="*/ 0 h 31"/>
                  <a:gd name="T4" fmla="*/ 0 w 27"/>
                  <a:gd name="T5" fmla="*/ 25 h 31"/>
                  <a:gd name="T6" fmla="*/ 12 w 27"/>
                  <a:gd name="T7" fmla="*/ 29 h 31"/>
                  <a:gd name="T8" fmla="*/ 21 w 27"/>
                  <a:gd name="T9" fmla="*/ 25 h 31"/>
                  <a:gd name="T10" fmla="*/ 26 w 27"/>
                  <a:gd name="T11" fmla="*/ 14 h 31"/>
                  <a:gd name="T12" fmla="*/ 22 w 27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22" y="5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1"/>
                      <a:pt x="20" y="29"/>
                      <a:pt x="21" y="2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0"/>
                      <a:pt x="25" y="6"/>
                      <a:pt x="22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5" name="Freeform 497"/>
              <p:cNvSpPr>
                <a:spLocks noEditPoints="1"/>
              </p:cNvSpPr>
              <p:nvPr/>
            </p:nvSpPr>
            <p:spPr bwMode="auto">
              <a:xfrm>
                <a:off x="2854" y="2578"/>
                <a:ext cx="50" cy="44"/>
              </a:xfrm>
              <a:custGeom>
                <a:avLst/>
                <a:gdLst>
                  <a:gd name="T0" fmla="*/ 43 w 50"/>
                  <a:gd name="T1" fmla="*/ 11 h 44"/>
                  <a:gd name="T2" fmla="*/ 18 w 50"/>
                  <a:gd name="T3" fmla="*/ 2 h 44"/>
                  <a:gd name="T4" fmla="*/ 7 w 50"/>
                  <a:gd name="T5" fmla="*/ 7 h 44"/>
                  <a:gd name="T6" fmla="*/ 1 w 50"/>
                  <a:gd name="T7" fmla="*/ 22 h 44"/>
                  <a:gd name="T8" fmla="*/ 6 w 50"/>
                  <a:gd name="T9" fmla="*/ 33 h 44"/>
                  <a:gd name="T10" fmla="*/ 31 w 50"/>
                  <a:gd name="T11" fmla="*/ 42 h 44"/>
                  <a:gd name="T12" fmla="*/ 42 w 50"/>
                  <a:gd name="T13" fmla="*/ 37 h 44"/>
                  <a:gd name="T14" fmla="*/ 48 w 50"/>
                  <a:gd name="T15" fmla="*/ 22 h 44"/>
                  <a:gd name="T16" fmla="*/ 43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9 w 50"/>
                  <a:gd name="T23" fmla="*/ 30 h 44"/>
                  <a:gd name="T24" fmla="*/ 5 w 50"/>
                  <a:gd name="T25" fmla="*/ 21 h 44"/>
                  <a:gd name="T26" fmla="*/ 10 w 50"/>
                  <a:gd name="T27" fmla="*/ 10 h 44"/>
                  <a:gd name="T28" fmla="*/ 18 w 50"/>
                  <a:gd name="T29" fmla="*/ 6 h 44"/>
                  <a:gd name="T30" fmla="*/ 40 w 50"/>
                  <a:gd name="T31" fmla="*/ 14 h 44"/>
                  <a:gd name="T32" fmla="*/ 44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3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7" y="7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6"/>
                      <a:pt x="2" y="31"/>
                      <a:pt x="6" y="3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6" y="44"/>
                      <a:pt x="41" y="42"/>
                      <a:pt x="42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3" y="11"/>
                    </a:cubicBezTo>
                    <a:close/>
                    <a:moveTo>
                      <a:pt x="40" y="34"/>
                    </a:moveTo>
                    <a:cubicBezTo>
                      <a:pt x="38" y="38"/>
                      <a:pt x="34" y="40"/>
                      <a:pt x="31" y="3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" y="29"/>
                      <a:pt x="4" y="25"/>
                      <a:pt x="5" y="2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6"/>
                      <a:pt x="15" y="4"/>
                      <a:pt x="18" y="6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4" y="15"/>
                      <a:pt x="45" y="19"/>
                      <a:pt x="44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6" name="Freeform 498"/>
              <p:cNvSpPr>
                <a:spLocks noEditPoints="1"/>
              </p:cNvSpPr>
              <p:nvPr/>
            </p:nvSpPr>
            <p:spPr bwMode="auto">
              <a:xfrm>
                <a:off x="2903" y="2597"/>
                <a:ext cx="50" cy="44"/>
              </a:xfrm>
              <a:custGeom>
                <a:avLst/>
                <a:gdLst>
                  <a:gd name="T0" fmla="*/ 44 w 50"/>
                  <a:gd name="T1" fmla="*/ 11 h 44"/>
                  <a:gd name="T2" fmla="*/ 18 w 50"/>
                  <a:gd name="T3" fmla="*/ 2 h 44"/>
                  <a:gd name="T4" fmla="*/ 8 w 50"/>
                  <a:gd name="T5" fmla="*/ 7 h 44"/>
                  <a:gd name="T6" fmla="*/ 2 w 50"/>
                  <a:gd name="T7" fmla="*/ 22 h 44"/>
                  <a:gd name="T8" fmla="*/ 7 w 50"/>
                  <a:gd name="T9" fmla="*/ 33 h 44"/>
                  <a:gd name="T10" fmla="*/ 32 w 50"/>
                  <a:gd name="T11" fmla="*/ 42 h 44"/>
                  <a:gd name="T12" fmla="*/ 43 w 50"/>
                  <a:gd name="T13" fmla="*/ 37 h 44"/>
                  <a:gd name="T14" fmla="*/ 48 w 50"/>
                  <a:gd name="T15" fmla="*/ 22 h 44"/>
                  <a:gd name="T16" fmla="*/ 44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10 w 50"/>
                  <a:gd name="T23" fmla="*/ 30 h 44"/>
                  <a:gd name="T24" fmla="*/ 6 w 50"/>
                  <a:gd name="T25" fmla="*/ 21 h 44"/>
                  <a:gd name="T26" fmla="*/ 10 w 50"/>
                  <a:gd name="T27" fmla="*/ 9 h 44"/>
                  <a:gd name="T28" fmla="*/ 19 w 50"/>
                  <a:gd name="T29" fmla="*/ 6 h 44"/>
                  <a:gd name="T30" fmla="*/ 41 w 50"/>
                  <a:gd name="T31" fmla="*/ 14 h 44"/>
                  <a:gd name="T32" fmla="*/ 45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4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8" y="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6"/>
                      <a:pt x="2" y="31"/>
                      <a:pt x="7" y="33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6" y="44"/>
                      <a:pt x="41" y="42"/>
                      <a:pt x="43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4" y="11"/>
                    </a:cubicBezTo>
                    <a:close/>
                    <a:moveTo>
                      <a:pt x="40" y="34"/>
                    </a:moveTo>
                    <a:cubicBezTo>
                      <a:pt x="39" y="38"/>
                      <a:pt x="35" y="40"/>
                      <a:pt x="31" y="3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29"/>
                      <a:pt x="4" y="25"/>
                      <a:pt x="6" y="2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6"/>
                      <a:pt x="15" y="4"/>
                      <a:pt x="19" y="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4" y="15"/>
                      <a:pt x="46" y="19"/>
                      <a:pt x="45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7" name="Freeform 499"/>
              <p:cNvSpPr>
                <a:spLocks/>
              </p:cNvSpPr>
              <p:nvPr/>
            </p:nvSpPr>
            <p:spPr bwMode="auto">
              <a:xfrm>
                <a:off x="3278" y="3145"/>
                <a:ext cx="112" cy="88"/>
              </a:xfrm>
              <a:custGeom>
                <a:avLst/>
                <a:gdLst>
                  <a:gd name="T0" fmla="*/ 109 w 111"/>
                  <a:gd name="T1" fmla="*/ 53 h 88"/>
                  <a:gd name="T2" fmla="*/ 95 w 111"/>
                  <a:gd name="T3" fmla="*/ 80 h 88"/>
                  <a:gd name="T4" fmla="*/ 81 w 111"/>
                  <a:gd name="T5" fmla="*/ 85 h 88"/>
                  <a:gd name="T6" fmla="*/ 8 w 111"/>
                  <a:gd name="T7" fmla="*/ 48 h 88"/>
                  <a:gd name="T8" fmla="*/ 3 w 111"/>
                  <a:gd name="T9" fmla="*/ 34 h 88"/>
                  <a:gd name="T10" fmla="*/ 17 w 111"/>
                  <a:gd name="T11" fmla="*/ 7 h 88"/>
                  <a:gd name="T12" fmla="*/ 31 w 111"/>
                  <a:gd name="T13" fmla="*/ 2 h 88"/>
                  <a:gd name="T14" fmla="*/ 104 w 111"/>
                  <a:gd name="T15" fmla="*/ 39 h 88"/>
                  <a:gd name="T16" fmla="*/ 109 w 111"/>
                  <a:gd name="T17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88">
                    <a:moveTo>
                      <a:pt x="109" y="53"/>
                    </a:moveTo>
                    <a:cubicBezTo>
                      <a:pt x="95" y="80"/>
                      <a:pt x="95" y="80"/>
                      <a:pt x="95" y="80"/>
                    </a:cubicBezTo>
                    <a:cubicBezTo>
                      <a:pt x="93" y="85"/>
                      <a:pt x="86" y="88"/>
                      <a:pt x="81" y="8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3" y="46"/>
                      <a:pt x="0" y="40"/>
                      <a:pt x="3" y="3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2"/>
                      <a:pt x="25" y="0"/>
                      <a:pt x="31" y="2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9" y="41"/>
                      <a:pt x="111" y="48"/>
                      <a:pt x="10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8" name="Freeform 500"/>
              <p:cNvSpPr>
                <a:spLocks/>
              </p:cNvSpPr>
              <p:nvPr/>
            </p:nvSpPr>
            <p:spPr bwMode="auto">
              <a:xfrm>
                <a:off x="3291" y="3152"/>
                <a:ext cx="89" cy="74"/>
              </a:xfrm>
              <a:custGeom>
                <a:avLst/>
                <a:gdLst>
                  <a:gd name="T0" fmla="*/ 89 w 89"/>
                  <a:gd name="T1" fmla="*/ 35 h 74"/>
                  <a:gd name="T2" fmla="*/ 70 w 89"/>
                  <a:gd name="T3" fmla="*/ 74 h 74"/>
                  <a:gd name="T4" fmla="*/ 0 w 89"/>
                  <a:gd name="T5" fmla="*/ 40 h 74"/>
                  <a:gd name="T6" fmla="*/ 19 w 89"/>
                  <a:gd name="T7" fmla="*/ 0 h 74"/>
                  <a:gd name="T8" fmla="*/ 89 w 89"/>
                  <a:gd name="T9" fmla="*/ 3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4">
                    <a:moveTo>
                      <a:pt x="89" y="35"/>
                    </a:moveTo>
                    <a:lnTo>
                      <a:pt x="70" y="74"/>
                    </a:lnTo>
                    <a:lnTo>
                      <a:pt x="0" y="40"/>
                    </a:lnTo>
                    <a:lnTo>
                      <a:pt x="19" y="0"/>
                    </a:lnTo>
                    <a:lnTo>
                      <a:pt x="89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9" name="Freeform 501"/>
              <p:cNvSpPr>
                <a:spLocks/>
              </p:cNvSpPr>
              <p:nvPr/>
            </p:nvSpPr>
            <p:spPr bwMode="auto">
              <a:xfrm>
                <a:off x="3370" y="3199"/>
                <a:ext cx="11" cy="20"/>
              </a:xfrm>
              <a:custGeom>
                <a:avLst/>
                <a:gdLst>
                  <a:gd name="T0" fmla="*/ 9 w 11"/>
                  <a:gd name="T1" fmla="*/ 1 h 20"/>
                  <a:gd name="T2" fmla="*/ 0 w 11"/>
                  <a:gd name="T3" fmla="*/ 19 h 20"/>
                  <a:gd name="T4" fmla="*/ 1 w 11"/>
                  <a:gd name="T5" fmla="*/ 20 h 20"/>
                  <a:gd name="T6" fmla="*/ 2 w 11"/>
                  <a:gd name="T7" fmla="*/ 20 h 20"/>
                  <a:gd name="T8" fmla="*/ 11 w 11"/>
                  <a:gd name="T9" fmla="*/ 2 h 20"/>
                  <a:gd name="T10" fmla="*/ 11 w 11"/>
                  <a:gd name="T11" fmla="*/ 1 h 20"/>
                  <a:gd name="T12" fmla="*/ 9 w 11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0">
                    <a:moveTo>
                      <a:pt x="9" y="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0" y="0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0" name="Freeform 502"/>
              <p:cNvSpPr>
                <a:spLocks/>
              </p:cNvSpPr>
              <p:nvPr/>
            </p:nvSpPr>
            <p:spPr bwMode="auto">
              <a:xfrm>
                <a:off x="3291" y="3187"/>
                <a:ext cx="89" cy="39"/>
              </a:xfrm>
              <a:custGeom>
                <a:avLst/>
                <a:gdLst>
                  <a:gd name="T0" fmla="*/ 89 w 89"/>
                  <a:gd name="T1" fmla="*/ 0 h 39"/>
                  <a:gd name="T2" fmla="*/ 0 w 89"/>
                  <a:gd name="T3" fmla="*/ 5 h 39"/>
                  <a:gd name="T4" fmla="*/ 70 w 89"/>
                  <a:gd name="T5" fmla="*/ 39 h 39"/>
                  <a:gd name="T6" fmla="*/ 89 w 89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39">
                    <a:moveTo>
                      <a:pt x="89" y="0"/>
                    </a:moveTo>
                    <a:lnTo>
                      <a:pt x="0" y="5"/>
                    </a:lnTo>
                    <a:lnTo>
                      <a:pt x="70" y="3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1" name="Freeform 503"/>
              <p:cNvSpPr>
                <a:spLocks/>
              </p:cNvSpPr>
              <p:nvPr/>
            </p:nvSpPr>
            <p:spPr bwMode="auto">
              <a:xfrm>
                <a:off x="3285" y="3152"/>
                <a:ext cx="18" cy="34"/>
              </a:xfrm>
              <a:custGeom>
                <a:avLst/>
                <a:gdLst>
                  <a:gd name="T0" fmla="*/ 15 w 18"/>
                  <a:gd name="T1" fmla="*/ 1 h 34"/>
                  <a:gd name="T2" fmla="*/ 0 w 18"/>
                  <a:gd name="T3" fmla="*/ 31 h 34"/>
                  <a:gd name="T4" fmla="*/ 1 w 18"/>
                  <a:gd name="T5" fmla="*/ 33 h 34"/>
                  <a:gd name="T6" fmla="*/ 3 w 18"/>
                  <a:gd name="T7" fmla="*/ 33 h 34"/>
                  <a:gd name="T8" fmla="*/ 18 w 18"/>
                  <a:gd name="T9" fmla="*/ 3 h 34"/>
                  <a:gd name="T10" fmla="*/ 17 w 18"/>
                  <a:gd name="T11" fmla="*/ 1 h 34"/>
                  <a:gd name="T12" fmla="*/ 15 w 18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4">
                    <a:moveTo>
                      <a:pt x="15" y="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3"/>
                      <a:pt x="1" y="33"/>
                    </a:cubicBezTo>
                    <a:cubicBezTo>
                      <a:pt x="2" y="34"/>
                      <a:pt x="3" y="33"/>
                      <a:pt x="3" y="3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2" name="Freeform 504"/>
              <p:cNvSpPr>
                <a:spLocks/>
              </p:cNvSpPr>
              <p:nvPr/>
            </p:nvSpPr>
            <p:spPr bwMode="auto">
              <a:xfrm>
                <a:off x="3287" y="3162"/>
                <a:ext cx="14" cy="14"/>
              </a:xfrm>
              <a:custGeom>
                <a:avLst/>
                <a:gdLst>
                  <a:gd name="T0" fmla="*/ 12 w 14"/>
                  <a:gd name="T1" fmla="*/ 10 h 14"/>
                  <a:gd name="T2" fmla="*/ 4 w 14"/>
                  <a:gd name="T3" fmla="*/ 12 h 14"/>
                  <a:gd name="T4" fmla="*/ 2 w 14"/>
                  <a:gd name="T5" fmla="*/ 4 h 14"/>
                  <a:gd name="T6" fmla="*/ 10 w 14"/>
                  <a:gd name="T7" fmla="*/ 2 h 14"/>
                  <a:gd name="T8" fmla="*/ 12 w 14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2" y="10"/>
                    </a:moveTo>
                    <a:cubicBezTo>
                      <a:pt x="11" y="12"/>
                      <a:pt x="7" y="14"/>
                      <a:pt x="4" y="12"/>
                    </a:cubicBezTo>
                    <a:cubicBezTo>
                      <a:pt x="1" y="11"/>
                      <a:pt x="0" y="7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13" y="3"/>
                      <a:pt x="14" y="7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3" name="Freeform 505"/>
              <p:cNvSpPr>
                <a:spLocks/>
              </p:cNvSpPr>
              <p:nvPr/>
            </p:nvSpPr>
            <p:spPr bwMode="auto">
              <a:xfrm>
                <a:off x="3289" y="3164"/>
                <a:ext cx="10" cy="10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9 h 10"/>
                  <a:gd name="T4" fmla="*/ 1 w 10"/>
                  <a:gd name="T5" fmla="*/ 3 h 10"/>
                  <a:gd name="T6" fmla="*/ 7 w 10"/>
                  <a:gd name="T7" fmla="*/ 1 h 10"/>
                  <a:gd name="T8" fmla="*/ 9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8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5"/>
                      <a:pt x="9" y="7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4" name="Freeform 506"/>
              <p:cNvSpPr>
                <a:spLocks/>
              </p:cNvSpPr>
              <p:nvPr/>
            </p:nvSpPr>
            <p:spPr bwMode="auto">
              <a:xfrm>
                <a:off x="3892" y="2899"/>
                <a:ext cx="262" cy="264"/>
              </a:xfrm>
              <a:custGeom>
                <a:avLst/>
                <a:gdLst>
                  <a:gd name="T0" fmla="*/ 0 w 262"/>
                  <a:gd name="T1" fmla="*/ 108 h 264"/>
                  <a:gd name="T2" fmla="*/ 111 w 262"/>
                  <a:gd name="T3" fmla="*/ 0 h 264"/>
                  <a:gd name="T4" fmla="*/ 262 w 262"/>
                  <a:gd name="T5" fmla="*/ 156 h 264"/>
                  <a:gd name="T6" fmla="*/ 153 w 262"/>
                  <a:gd name="T7" fmla="*/ 264 h 264"/>
                  <a:gd name="T8" fmla="*/ 0 w 262"/>
                  <a:gd name="T9" fmla="*/ 10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4">
                    <a:moveTo>
                      <a:pt x="0" y="108"/>
                    </a:moveTo>
                    <a:lnTo>
                      <a:pt x="111" y="0"/>
                    </a:lnTo>
                    <a:lnTo>
                      <a:pt x="262" y="156"/>
                    </a:lnTo>
                    <a:lnTo>
                      <a:pt x="153" y="26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5" name="Freeform 507"/>
              <p:cNvSpPr>
                <a:spLocks/>
              </p:cNvSpPr>
              <p:nvPr/>
            </p:nvSpPr>
            <p:spPr bwMode="auto">
              <a:xfrm>
                <a:off x="3937" y="2944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4 w 56"/>
                  <a:gd name="T3" fmla="*/ 0 h 55"/>
                  <a:gd name="T4" fmla="*/ 56 w 56"/>
                  <a:gd name="T5" fmla="*/ 3 h 55"/>
                  <a:gd name="T6" fmla="*/ 2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4" y="0"/>
                    </a:lnTo>
                    <a:lnTo>
                      <a:pt x="56" y="3"/>
                    </a:lnTo>
                    <a:lnTo>
                      <a:pt x="2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6" name="Freeform 508"/>
              <p:cNvSpPr>
                <a:spLocks/>
              </p:cNvSpPr>
              <p:nvPr/>
            </p:nvSpPr>
            <p:spPr bwMode="auto">
              <a:xfrm>
                <a:off x="3925" y="293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7" name="Freeform 509"/>
              <p:cNvSpPr>
                <a:spLocks/>
              </p:cNvSpPr>
              <p:nvPr/>
            </p:nvSpPr>
            <p:spPr bwMode="auto">
              <a:xfrm>
                <a:off x="3930" y="2938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8" name="Freeform 510"/>
              <p:cNvSpPr>
                <a:spLocks/>
              </p:cNvSpPr>
              <p:nvPr/>
            </p:nvSpPr>
            <p:spPr bwMode="auto">
              <a:xfrm>
                <a:off x="3935" y="2943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9" name="Freeform 511"/>
              <p:cNvSpPr>
                <a:spLocks/>
              </p:cNvSpPr>
              <p:nvPr/>
            </p:nvSpPr>
            <p:spPr bwMode="auto">
              <a:xfrm>
                <a:off x="3939" y="2948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0" name="Freeform 512"/>
              <p:cNvSpPr>
                <a:spLocks/>
              </p:cNvSpPr>
              <p:nvPr/>
            </p:nvSpPr>
            <p:spPr bwMode="auto">
              <a:xfrm>
                <a:off x="3944" y="2953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1" name="Freeform 513"/>
              <p:cNvSpPr>
                <a:spLocks/>
              </p:cNvSpPr>
              <p:nvPr/>
            </p:nvSpPr>
            <p:spPr bwMode="auto">
              <a:xfrm>
                <a:off x="3949" y="2957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2" name="Freeform 514"/>
              <p:cNvSpPr>
                <a:spLocks/>
              </p:cNvSpPr>
              <p:nvPr/>
            </p:nvSpPr>
            <p:spPr bwMode="auto">
              <a:xfrm>
                <a:off x="3953" y="2962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3" name="Freeform 515"/>
              <p:cNvSpPr>
                <a:spLocks/>
              </p:cNvSpPr>
              <p:nvPr/>
            </p:nvSpPr>
            <p:spPr bwMode="auto">
              <a:xfrm>
                <a:off x="3958" y="2967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4" name="Freeform 516"/>
              <p:cNvSpPr>
                <a:spLocks/>
              </p:cNvSpPr>
              <p:nvPr/>
            </p:nvSpPr>
            <p:spPr bwMode="auto">
              <a:xfrm>
                <a:off x="3963" y="3015"/>
                <a:ext cx="48" cy="47"/>
              </a:xfrm>
              <a:custGeom>
                <a:avLst/>
                <a:gdLst>
                  <a:gd name="T0" fmla="*/ 0 w 48"/>
                  <a:gd name="T1" fmla="*/ 44 h 47"/>
                  <a:gd name="T2" fmla="*/ 45 w 48"/>
                  <a:gd name="T3" fmla="*/ 0 h 47"/>
                  <a:gd name="T4" fmla="*/ 48 w 48"/>
                  <a:gd name="T5" fmla="*/ 3 h 47"/>
                  <a:gd name="T6" fmla="*/ 2 w 48"/>
                  <a:gd name="T7" fmla="*/ 47 h 47"/>
                  <a:gd name="T8" fmla="*/ 0 w 48"/>
                  <a:gd name="T9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0" y="44"/>
                    </a:moveTo>
                    <a:lnTo>
                      <a:pt x="45" y="0"/>
                    </a:lnTo>
                    <a:lnTo>
                      <a:pt x="48" y="3"/>
                    </a:lnTo>
                    <a:lnTo>
                      <a:pt x="2" y="4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5" name="Freeform 517"/>
              <p:cNvSpPr>
                <a:spLocks/>
              </p:cNvSpPr>
              <p:nvPr/>
            </p:nvSpPr>
            <p:spPr bwMode="auto">
              <a:xfrm>
                <a:off x="4049" y="2991"/>
                <a:ext cx="36" cy="36"/>
              </a:xfrm>
              <a:custGeom>
                <a:avLst/>
                <a:gdLst>
                  <a:gd name="T0" fmla="*/ 7 w 36"/>
                  <a:gd name="T1" fmla="*/ 7 h 36"/>
                  <a:gd name="T2" fmla="*/ 29 w 36"/>
                  <a:gd name="T3" fmla="*/ 7 h 36"/>
                  <a:gd name="T4" fmla="*/ 29 w 36"/>
                  <a:gd name="T5" fmla="*/ 30 h 36"/>
                  <a:gd name="T6" fmla="*/ 6 w 36"/>
                  <a:gd name="T7" fmla="*/ 29 h 36"/>
                  <a:gd name="T8" fmla="*/ 7 w 36"/>
                  <a:gd name="T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7" y="7"/>
                    </a:moveTo>
                    <a:cubicBezTo>
                      <a:pt x="13" y="0"/>
                      <a:pt x="23" y="0"/>
                      <a:pt x="29" y="7"/>
                    </a:cubicBezTo>
                    <a:cubicBezTo>
                      <a:pt x="36" y="13"/>
                      <a:pt x="36" y="23"/>
                      <a:pt x="29" y="30"/>
                    </a:cubicBezTo>
                    <a:cubicBezTo>
                      <a:pt x="23" y="36"/>
                      <a:pt x="13" y="36"/>
                      <a:pt x="6" y="29"/>
                    </a:cubicBezTo>
                    <a:cubicBezTo>
                      <a:pt x="0" y="23"/>
                      <a:pt x="0" y="13"/>
                      <a:pt x="7" y="7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6" name="Freeform 518"/>
              <p:cNvSpPr>
                <a:spLocks/>
              </p:cNvSpPr>
              <p:nvPr/>
            </p:nvSpPr>
            <p:spPr bwMode="auto">
              <a:xfrm>
                <a:off x="4062" y="3009"/>
                <a:ext cx="8" cy="17"/>
              </a:xfrm>
              <a:custGeom>
                <a:avLst/>
                <a:gdLst>
                  <a:gd name="T0" fmla="*/ 8 w 8"/>
                  <a:gd name="T1" fmla="*/ 16 h 17"/>
                  <a:gd name="T2" fmla="*/ 0 w 8"/>
                  <a:gd name="T3" fmla="*/ 16 h 17"/>
                  <a:gd name="T4" fmla="*/ 5 w 8"/>
                  <a:gd name="T5" fmla="*/ 0 h 17"/>
                  <a:gd name="T6" fmla="*/ 8 w 8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16"/>
                    </a:moveTo>
                    <a:cubicBezTo>
                      <a:pt x="5" y="17"/>
                      <a:pt x="2" y="16"/>
                      <a:pt x="0" y="16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7" name="Freeform 519"/>
              <p:cNvSpPr>
                <a:spLocks/>
              </p:cNvSpPr>
              <p:nvPr/>
            </p:nvSpPr>
            <p:spPr bwMode="auto">
              <a:xfrm>
                <a:off x="4050" y="3007"/>
                <a:ext cx="17" cy="18"/>
              </a:xfrm>
              <a:custGeom>
                <a:avLst/>
                <a:gdLst>
                  <a:gd name="T0" fmla="*/ 12 w 17"/>
                  <a:gd name="T1" fmla="*/ 18 h 18"/>
                  <a:gd name="T2" fmla="*/ 5 w 17"/>
                  <a:gd name="T3" fmla="*/ 13 h 18"/>
                  <a:gd name="T4" fmla="*/ 1 w 17"/>
                  <a:gd name="T5" fmla="*/ 0 h 18"/>
                  <a:gd name="T6" fmla="*/ 17 w 17"/>
                  <a:gd name="T7" fmla="*/ 2 h 18"/>
                  <a:gd name="T8" fmla="*/ 12 w 1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2" y="18"/>
                    </a:moveTo>
                    <a:cubicBezTo>
                      <a:pt x="9" y="17"/>
                      <a:pt x="7" y="15"/>
                      <a:pt x="5" y="13"/>
                    </a:cubicBezTo>
                    <a:cubicBezTo>
                      <a:pt x="2" y="10"/>
                      <a:pt x="0" y="5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8" name="Freeform 520"/>
              <p:cNvSpPr>
                <a:spLocks/>
              </p:cNvSpPr>
              <p:nvPr/>
            </p:nvSpPr>
            <p:spPr bwMode="auto">
              <a:xfrm>
                <a:off x="4051" y="2998"/>
                <a:ext cx="16" cy="11"/>
              </a:xfrm>
              <a:custGeom>
                <a:avLst/>
                <a:gdLst>
                  <a:gd name="T0" fmla="*/ 0 w 16"/>
                  <a:gd name="T1" fmla="*/ 9 h 11"/>
                  <a:gd name="T2" fmla="*/ 5 w 16"/>
                  <a:gd name="T3" fmla="*/ 0 h 11"/>
                  <a:gd name="T4" fmla="*/ 16 w 16"/>
                  <a:gd name="T5" fmla="*/ 11 h 11"/>
                  <a:gd name="T6" fmla="*/ 0 w 16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6"/>
                      <a:pt x="2" y="2"/>
                      <a:pt x="5" y="0"/>
                    </a:cubicBezTo>
                    <a:cubicBezTo>
                      <a:pt x="16" y="11"/>
                      <a:pt x="16" y="11"/>
                      <a:pt x="16" y="11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9" name="Freeform 521"/>
              <p:cNvSpPr>
                <a:spLocks/>
              </p:cNvSpPr>
              <p:nvPr/>
            </p:nvSpPr>
            <p:spPr bwMode="auto">
              <a:xfrm>
                <a:off x="4056" y="2993"/>
                <a:ext cx="11" cy="16"/>
              </a:xfrm>
              <a:custGeom>
                <a:avLst/>
                <a:gdLst>
                  <a:gd name="T0" fmla="*/ 0 w 11"/>
                  <a:gd name="T1" fmla="*/ 5 h 16"/>
                  <a:gd name="T2" fmla="*/ 11 w 11"/>
                  <a:gd name="T3" fmla="*/ 16 h 16"/>
                  <a:gd name="T4" fmla="*/ 11 w 11"/>
                  <a:gd name="T5" fmla="*/ 0 h 16"/>
                  <a:gd name="T6" fmla="*/ 0 w 11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5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1"/>
                      <a:pt x="0" y="5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0" name="Freeform 522"/>
              <p:cNvSpPr>
                <a:spLocks/>
              </p:cNvSpPr>
              <p:nvPr/>
            </p:nvSpPr>
            <p:spPr bwMode="auto">
              <a:xfrm>
                <a:off x="4003" y="3047"/>
                <a:ext cx="54" cy="53"/>
              </a:xfrm>
              <a:custGeom>
                <a:avLst/>
                <a:gdLst>
                  <a:gd name="T0" fmla="*/ 0 w 54"/>
                  <a:gd name="T1" fmla="*/ 52 h 53"/>
                  <a:gd name="T2" fmla="*/ 53 w 54"/>
                  <a:gd name="T3" fmla="*/ 0 h 53"/>
                  <a:gd name="T4" fmla="*/ 54 w 54"/>
                  <a:gd name="T5" fmla="*/ 1 h 53"/>
                  <a:gd name="T6" fmla="*/ 1 w 54"/>
                  <a:gd name="T7" fmla="*/ 53 h 53"/>
                  <a:gd name="T8" fmla="*/ 0 w 54"/>
                  <a:gd name="T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3">
                    <a:moveTo>
                      <a:pt x="0" y="52"/>
                    </a:moveTo>
                    <a:lnTo>
                      <a:pt x="53" y="0"/>
                    </a:lnTo>
                    <a:lnTo>
                      <a:pt x="54" y="1"/>
                    </a:lnTo>
                    <a:lnTo>
                      <a:pt x="1" y="5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1" name="Freeform 523"/>
              <p:cNvSpPr>
                <a:spLocks/>
              </p:cNvSpPr>
              <p:nvPr/>
            </p:nvSpPr>
            <p:spPr bwMode="auto">
              <a:xfrm>
                <a:off x="3975" y="3061"/>
                <a:ext cx="37" cy="38"/>
              </a:xfrm>
              <a:custGeom>
                <a:avLst/>
                <a:gdLst>
                  <a:gd name="T0" fmla="*/ 0 w 37"/>
                  <a:gd name="T1" fmla="*/ 9 h 38"/>
                  <a:gd name="T2" fmla="*/ 9 w 37"/>
                  <a:gd name="T3" fmla="*/ 0 h 38"/>
                  <a:gd name="T4" fmla="*/ 37 w 37"/>
                  <a:gd name="T5" fmla="*/ 28 h 38"/>
                  <a:gd name="T6" fmla="*/ 28 w 37"/>
                  <a:gd name="T7" fmla="*/ 38 h 38"/>
                  <a:gd name="T8" fmla="*/ 0 w 37"/>
                  <a:gd name="T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0" y="9"/>
                    </a:moveTo>
                    <a:lnTo>
                      <a:pt x="9" y="0"/>
                    </a:lnTo>
                    <a:lnTo>
                      <a:pt x="37" y="28"/>
                    </a:lnTo>
                    <a:lnTo>
                      <a:pt x="28" y="3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2" name="Freeform 524"/>
              <p:cNvSpPr>
                <a:spLocks/>
              </p:cNvSpPr>
              <p:nvPr/>
            </p:nvSpPr>
            <p:spPr bwMode="auto">
              <a:xfrm>
                <a:off x="3996" y="3061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8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8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3" name="Freeform 525"/>
              <p:cNvSpPr>
                <a:spLocks/>
              </p:cNvSpPr>
              <p:nvPr/>
            </p:nvSpPr>
            <p:spPr bwMode="auto">
              <a:xfrm>
                <a:off x="4013" y="3056"/>
                <a:ext cx="21" cy="21"/>
              </a:xfrm>
              <a:custGeom>
                <a:avLst/>
                <a:gdLst>
                  <a:gd name="T0" fmla="*/ 0 w 21"/>
                  <a:gd name="T1" fmla="*/ 10 h 21"/>
                  <a:gd name="T2" fmla="*/ 9 w 21"/>
                  <a:gd name="T3" fmla="*/ 0 h 21"/>
                  <a:gd name="T4" fmla="*/ 21 w 21"/>
                  <a:gd name="T5" fmla="*/ 12 h 21"/>
                  <a:gd name="T6" fmla="*/ 11 w 21"/>
                  <a:gd name="T7" fmla="*/ 21 h 21"/>
                  <a:gd name="T8" fmla="*/ 0 w 21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0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1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4" name="Freeform 526"/>
              <p:cNvSpPr>
                <a:spLocks/>
              </p:cNvSpPr>
              <p:nvPr/>
            </p:nvSpPr>
            <p:spPr bwMode="auto">
              <a:xfrm>
                <a:off x="4018" y="3040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7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7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5" name="Freeform 527"/>
              <p:cNvSpPr>
                <a:spLocks/>
              </p:cNvSpPr>
              <p:nvPr/>
            </p:nvSpPr>
            <p:spPr bwMode="auto">
              <a:xfrm>
                <a:off x="4034" y="3034"/>
                <a:ext cx="22" cy="22"/>
              </a:xfrm>
              <a:custGeom>
                <a:avLst/>
                <a:gdLst>
                  <a:gd name="T0" fmla="*/ 0 w 22"/>
                  <a:gd name="T1" fmla="*/ 10 h 22"/>
                  <a:gd name="T2" fmla="*/ 10 w 22"/>
                  <a:gd name="T3" fmla="*/ 0 h 22"/>
                  <a:gd name="T4" fmla="*/ 22 w 22"/>
                  <a:gd name="T5" fmla="*/ 13 h 22"/>
                  <a:gd name="T6" fmla="*/ 12 w 22"/>
                  <a:gd name="T7" fmla="*/ 22 h 22"/>
                  <a:gd name="T8" fmla="*/ 0 w 22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10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2" y="2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6" name="Freeform 528"/>
              <p:cNvSpPr>
                <a:spLocks/>
              </p:cNvSpPr>
              <p:nvPr/>
            </p:nvSpPr>
            <p:spPr bwMode="auto">
              <a:xfrm>
                <a:off x="4069" y="3029"/>
                <a:ext cx="6" cy="6"/>
              </a:xfrm>
              <a:custGeom>
                <a:avLst/>
                <a:gdLst>
                  <a:gd name="T0" fmla="*/ 0 w 6"/>
                  <a:gd name="T1" fmla="*/ 4 h 6"/>
                  <a:gd name="T2" fmla="*/ 5 w 6"/>
                  <a:gd name="T3" fmla="*/ 0 h 6"/>
                  <a:gd name="T4" fmla="*/ 6 w 6"/>
                  <a:gd name="T5" fmla="*/ 1 h 6"/>
                  <a:gd name="T6" fmla="*/ 2 w 6"/>
                  <a:gd name="T7" fmla="*/ 6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7" name="Freeform 529"/>
              <p:cNvSpPr>
                <a:spLocks/>
              </p:cNvSpPr>
              <p:nvPr/>
            </p:nvSpPr>
            <p:spPr bwMode="auto">
              <a:xfrm>
                <a:off x="4076" y="3013"/>
                <a:ext cx="16" cy="15"/>
              </a:xfrm>
              <a:custGeom>
                <a:avLst/>
                <a:gdLst>
                  <a:gd name="T0" fmla="*/ 0 w 16"/>
                  <a:gd name="T1" fmla="*/ 13 h 15"/>
                  <a:gd name="T2" fmla="*/ 14 w 16"/>
                  <a:gd name="T3" fmla="*/ 0 h 15"/>
                  <a:gd name="T4" fmla="*/ 16 w 16"/>
                  <a:gd name="T5" fmla="*/ 1 h 15"/>
                  <a:gd name="T6" fmla="*/ 2 w 16"/>
                  <a:gd name="T7" fmla="*/ 15 h 15"/>
                  <a:gd name="T8" fmla="*/ 0 w 16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13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2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8" name="Freeform 530"/>
              <p:cNvSpPr>
                <a:spLocks/>
              </p:cNvSpPr>
              <p:nvPr/>
            </p:nvSpPr>
            <p:spPr bwMode="auto">
              <a:xfrm>
                <a:off x="4008" y="3064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9" name="Freeform 531"/>
              <p:cNvSpPr>
                <a:spLocks/>
              </p:cNvSpPr>
              <p:nvPr/>
            </p:nvSpPr>
            <p:spPr bwMode="auto">
              <a:xfrm>
                <a:off x="4013" y="3069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0" name="Freeform 532"/>
              <p:cNvSpPr>
                <a:spLocks/>
              </p:cNvSpPr>
              <p:nvPr/>
            </p:nvSpPr>
            <p:spPr bwMode="auto">
              <a:xfrm>
                <a:off x="4017" y="3074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1" name="Freeform 533"/>
              <p:cNvSpPr>
                <a:spLocks/>
              </p:cNvSpPr>
              <p:nvPr/>
            </p:nvSpPr>
            <p:spPr bwMode="auto">
              <a:xfrm>
                <a:off x="4022" y="3078"/>
                <a:ext cx="44" cy="44"/>
              </a:xfrm>
              <a:custGeom>
                <a:avLst/>
                <a:gdLst>
                  <a:gd name="T0" fmla="*/ 0 w 44"/>
                  <a:gd name="T1" fmla="*/ 42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2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2" name="Freeform 534"/>
              <p:cNvSpPr>
                <a:spLocks/>
              </p:cNvSpPr>
              <p:nvPr/>
            </p:nvSpPr>
            <p:spPr bwMode="auto">
              <a:xfrm>
                <a:off x="4027" y="3083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3" name="Freeform 535"/>
              <p:cNvSpPr>
                <a:spLocks/>
              </p:cNvSpPr>
              <p:nvPr/>
            </p:nvSpPr>
            <p:spPr bwMode="auto">
              <a:xfrm>
                <a:off x="4031" y="3088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4" name="Freeform 536"/>
              <p:cNvSpPr>
                <a:spLocks/>
              </p:cNvSpPr>
              <p:nvPr/>
            </p:nvSpPr>
            <p:spPr bwMode="auto">
              <a:xfrm>
                <a:off x="4036" y="3093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2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5" name="Freeform 537"/>
              <p:cNvSpPr>
                <a:spLocks/>
              </p:cNvSpPr>
              <p:nvPr/>
            </p:nvSpPr>
            <p:spPr bwMode="auto">
              <a:xfrm>
                <a:off x="4041" y="3118"/>
                <a:ext cx="23" cy="23"/>
              </a:xfrm>
              <a:custGeom>
                <a:avLst/>
                <a:gdLst>
                  <a:gd name="T0" fmla="*/ 0 w 23"/>
                  <a:gd name="T1" fmla="*/ 21 h 23"/>
                  <a:gd name="T2" fmla="*/ 20 w 23"/>
                  <a:gd name="T3" fmla="*/ 0 h 23"/>
                  <a:gd name="T4" fmla="*/ 23 w 23"/>
                  <a:gd name="T5" fmla="*/ 3 h 23"/>
                  <a:gd name="T6" fmla="*/ 2 w 23"/>
                  <a:gd name="T7" fmla="*/ 23 h 23"/>
                  <a:gd name="T8" fmla="*/ 0 w 23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1"/>
                    </a:moveTo>
                    <a:lnTo>
                      <a:pt x="20" y="0"/>
                    </a:lnTo>
                    <a:lnTo>
                      <a:pt x="23" y="3"/>
                    </a:lnTo>
                    <a:lnTo>
                      <a:pt x="2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6" name="Freeform 538"/>
              <p:cNvSpPr>
                <a:spLocks/>
              </p:cNvSpPr>
              <p:nvPr/>
            </p:nvSpPr>
            <p:spPr bwMode="auto">
              <a:xfrm>
                <a:off x="4056" y="3017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7" name="Freeform 539"/>
              <p:cNvSpPr>
                <a:spLocks/>
              </p:cNvSpPr>
              <p:nvPr/>
            </p:nvSpPr>
            <p:spPr bwMode="auto">
              <a:xfrm>
                <a:off x="4061" y="3022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8" name="Freeform 540"/>
              <p:cNvSpPr>
                <a:spLocks/>
              </p:cNvSpPr>
              <p:nvPr/>
            </p:nvSpPr>
            <p:spPr bwMode="auto">
              <a:xfrm>
                <a:off x="4066" y="3027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9" name="Freeform 541"/>
              <p:cNvSpPr>
                <a:spLocks/>
              </p:cNvSpPr>
              <p:nvPr/>
            </p:nvSpPr>
            <p:spPr bwMode="auto">
              <a:xfrm>
                <a:off x="4070" y="3031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0" name="Freeform 542"/>
              <p:cNvSpPr>
                <a:spLocks/>
              </p:cNvSpPr>
              <p:nvPr/>
            </p:nvSpPr>
            <p:spPr bwMode="auto">
              <a:xfrm>
                <a:off x="4075" y="303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1" name="Freeform 543"/>
              <p:cNvSpPr>
                <a:spLocks/>
              </p:cNvSpPr>
              <p:nvPr/>
            </p:nvSpPr>
            <p:spPr bwMode="auto">
              <a:xfrm>
                <a:off x="4080" y="3041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0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0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2" name="Freeform 544"/>
              <p:cNvSpPr>
                <a:spLocks/>
              </p:cNvSpPr>
              <p:nvPr/>
            </p:nvSpPr>
            <p:spPr bwMode="auto">
              <a:xfrm>
                <a:off x="4084" y="3046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3" name="Freeform 545"/>
              <p:cNvSpPr>
                <a:spLocks/>
              </p:cNvSpPr>
              <p:nvPr/>
            </p:nvSpPr>
            <p:spPr bwMode="auto">
              <a:xfrm>
                <a:off x="4089" y="3062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9 w 31"/>
                  <a:gd name="T3" fmla="*/ 0 h 31"/>
                  <a:gd name="T4" fmla="*/ 31 w 31"/>
                  <a:gd name="T5" fmla="*/ 3 h 31"/>
                  <a:gd name="T6" fmla="*/ 3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9" y="0"/>
                    </a:lnTo>
                    <a:lnTo>
                      <a:pt x="31" y="3"/>
                    </a:lnTo>
                    <a:lnTo>
                      <a:pt x="3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4" name="Freeform 546"/>
              <p:cNvSpPr>
                <a:spLocks/>
              </p:cNvSpPr>
              <p:nvPr/>
            </p:nvSpPr>
            <p:spPr bwMode="auto">
              <a:xfrm>
                <a:off x="3858" y="2901"/>
                <a:ext cx="261" cy="263"/>
              </a:xfrm>
              <a:custGeom>
                <a:avLst/>
                <a:gdLst>
                  <a:gd name="T0" fmla="*/ 0 w 261"/>
                  <a:gd name="T1" fmla="*/ 108 h 263"/>
                  <a:gd name="T2" fmla="*/ 109 w 261"/>
                  <a:gd name="T3" fmla="*/ 0 h 263"/>
                  <a:gd name="T4" fmla="*/ 261 w 261"/>
                  <a:gd name="T5" fmla="*/ 155 h 263"/>
                  <a:gd name="T6" fmla="*/ 152 w 261"/>
                  <a:gd name="T7" fmla="*/ 263 h 263"/>
                  <a:gd name="T8" fmla="*/ 0 w 261"/>
                  <a:gd name="T9" fmla="*/ 108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263">
                    <a:moveTo>
                      <a:pt x="0" y="108"/>
                    </a:moveTo>
                    <a:lnTo>
                      <a:pt x="109" y="0"/>
                    </a:lnTo>
                    <a:lnTo>
                      <a:pt x="261" y="155"/>
                    </a:lnTo>
                    <a:lnTo>
                      <a:pt x="152" y="263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5" name="Freeform 547"/>
              <p:cNvSpPr>
                <a:spLocks/>
              </p:cNvSpPr>
              <p:nvPr/>
            </p:nvSpPr>
            <p:spPr bwMode="auto">
              <a:xfrm>
                <a:off x="3902" y="2946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3 w 56"/>
                  <a:gd name="T3" fmla="*/ 0 h 55"/>
                  <a:gd name="T4" fmla="*/ 56 w 56"/>
                  <a:gd name="T5" fmla="*/ 3 h 55"/>
                  <a:gd name="T6" fmla="*/ 3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3" y="0"/>
                    </a:lnTo>
                    <a:lnTo>
                      <a:pt x="56" y="3"/>
                    </a:lnTo>
                    <a:lnTo>
                      <a:pt x="3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6" name="Freeform 548"/>
              <p:cNvSpPr>
                <a:spLocks/>
              </p:cNvSpPr>
              <p:nvPr/>
            </p:nvSpPr>
            <p:spPr bwMode="auto">
              <a:xfrm>
                <a:off x="3891" y="293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7" name="Freeform 549"/>
              <p:cNvSpPr>
                <a:spLocks/>
              </p:cNvSpPr>
              <p:nvPr/>
            </p:nvSpPr>
            <p:spPr bwMode="auto">
              <a:xfrm>
                <a:off x="3896" y="2940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8" name="Freeform 550"/>
              <p:cNvSpPr>
                <a:spLocks/>
              </p:cNvSpPr>
              <p:nvPr/>
            </p:nvSpPr>
            <p:spPr bwMode="auto">
              <a:xfrm>
                <a:off x="3900" y="294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9" name="Freeform 551"/>
              <p:cNvSpPr>
                <a:spLocks/>
              </p:cNvSpPr>
              <p:nvPr/>
            </p:nvSpPr>
            <p:spPr bwMode="auto">
              <a:xfrm>
                <a:off x="3905" y="2949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0" name="Freeform 552"/>
              <p:cNvSpPr>
                <a:spLocks/>
              </p:cNvSpPr>
              <p:nvPr/>
            </p:nvSpPr>
            <p:spPr bwMode="auto">
              <a:xfrm>
                <a:off x="3910" y="2954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1" name="Freeform 553"/>
              <p:cNvSpPr>
                <a:spLocks/>
              </p:cNvSpPr>
              <p:nvPr/>
            </p:nvSpPr>
            <p:spPr bwMode="auto">
              <a:xfrm>
                <a:off x="3914" y="2959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2" name="Freeform 554"/>
              <p:cNvSpPr>
                <a:spLocks/>
              </p:cNvSpPr>
              <p:nvPr/>
            </p:nvSpPr>
            <p:spPr bwMode="auto">
              <a:xfrm>
                <a:off x="3919" y="296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3" name="Freeform 555"/>
              <p:cNvSpPr>
                <a:spLocks/>
              </p:cNvSpPr>
              <p:nvPr/>
            </p:nvSpPr>
            <p:spPr bwMode="auto">
              <a:xfrm>
                <a:off x="3924" y="2968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4" name="Freeform 556"/>
              <p:cNvSpPr>
                <a:spLocks/>
              </p:cNvSpPr>
              <p:nvPr/>
            </p:nvSpPr>
            <p:spPr bwMode="auto">
              <a:xfrm>
                <a:off x="3928" y="3017"/>
                <a:ext cx="48" cy="46"/>
              </a:xfrm>
              <a:custGeom>
                <a:avLst/>
                <a:gdLst>
                  <a:gd name="T0" fmla="*/ 0 w 48"/>
                  <a:gd name="T1" fmla="*/ 43 h 46"/>
                  <a:gd name="T2" fmla="*/ 46 w 48"/>
                  <a:gd name="T3" fmla="*/ 0 h 46"/>
                  <a:gd name="T4" fmla="*/ 48 w 48"/>
                  <a:gd name="T5" fmla="*/ 3 h 46"/>
                  <a:gd name="T6" fmla="*/ 3 w 48"/>
                  <a:gd name="T7" fmla="*/ 46 h 46"/>
                  <a:gd name="T8" fmla="*/ 0 w 48"/>
                  <a:gd name="T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0" y="43"/>
                    </a:moveTo>
                    <a:lnTo>
                      <a:pt x="46" y="0"/>
                    </a:lnTo>
                    <a:lnTo>
                      <a:pt x="48" y="3"/>
                    </a:lnTo>
                    <a:lnTo>
                      <a:pt x="3" y="4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5" name="Freeform 557"/>
              <p:cNvSpPr>
                <a:spLocks/>
              </p:cNvSpPr>
              <p:nvPr/>
            </p:nvSpPr>
            <p:spPr bwMode="auto">
              <a:xfrm>
                <a:off x="4015" y="2993"/>
                <a:ext cx="35" cy="36"/>
              </a:xfrm>
              <a:custGeom>
                <a:avLst/>
                <a:gdLst>
                  <a:gd name="T0" fmla="*/ 6 w 35"/>
                  <a:gd name="T1" fmla="*/ 6 h 36"/>
                  <a:gd name="T2" fmla="*/ 29 w 35"/>
                  <a:gd name="T3" fmla="*/ 6 h 36"/>
                  <a:gd name="T4" fmla="*/ 29 w 35"/>
                  <a:gd name="T5" fmla="*/ 29 h 36"/>
                  <a:gd name="T6" fmla="*/ 6 w 35"/>
                  <a:gd name="T7" fmla="*/ 29 h 36"/>
                  <a:gd name="T8" fmla="*/ 6 w 35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6" y="6"/>
                    </a:moveTo>
                    <a:cubicBezTo>
                      <a:pt x="13" y="0"/>
                      <a:pt x="23" y="0"/>
                      <a:pt x="29" y="6"/>
                    </a:cubicBezTo>
                    <a:cubicBezTo>
                      <a:pt x="35" y="13"/>
                      <a:pt x="35" y="23"/>
                      <a:pt x="29" y="29"/>
                    </a:cubicBezTo>
                    <a:cubicBezTo>
                      <a:pt x="22" y="36"/>
                      <a:pt x="12" y="35"/>
                      <a:pt x="6" y="29"/>
                    </a:cubicBezTo>
                    <a:cubicBezTo>
                      <a:pt x="0" y="23"/>
                      <a:pt x="0" y="12"/>
                      <a:pt x="6" y="6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6" name="Freeform 558"/>
              <p:cNvSpPr>
                <a:spLocks/>
              </p:cNvSpPr>
              <p:nvPr/>
            </p:nvSpPr>
            <p:spPr bwMode="auto">
              <a:xfrm>
                <a:off x="4027" y="3011"/>
                <a:ext cx="9" cy="16"/>
              </a:xfrm>
              <a:custGeom>
                <a:avLst/>
                <a:gdLst>
                  <a:gd name="T0" fmla="*/ 9 w 9"/>
                  <a:gd name="T1" fmla="*/ 16 h 16"/>
                  <a:gd name="T2" fmla="*/ 0 w 9"/>
                  <a:gd name="T3" fmla="*/ 15 h 16"/>
                  <a:gd name="T4" fmla="*/ 6 w 9"/>
                  <a:gd name="T5" fmla="*/ 0 h 16"/>
                  <a:gd name="T6" fmla="*/ 9 w 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6">
                    <a:moveTo>
                      <a:pt x="9" y="16"/>
                    </a:moveTo>
                    <a:cubicBezTo>
                      <a:pt x="6" y="16"/>
                      <a:pt x="3" y="16"/>
                      <a:pt x="0" y="15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7" name="Freeform 559"/>
              <p:cNvSpPr>
                <a:spLocks/>
              </p:cNvSpPr>
              <p:nvPr/>
            </p:nvSpPr>
            <p:spPr bwMode="auto">
              <a:xfrm>
                <a:off x="4016" y="3009"/>
                <a:ext cx="17" cy="17"/>
              </a:xfrm>
              <a:custGeom>
                <a:avLst/>
                <a:gdLst>
                  <a:gd name="T0" fmla="*/ 11 w 17"/>
                  <a:gd name="T1" fmla="*/ 17 h 17"/>
                  <a:gd name="T2" fmla="*/ 5 w 17"/>
                  <a:gd name="T3" fmla="*/ 13 h 17"/>
                  <a:gd name="T4" fmla="*/ 1 w 17"/>
                  <a:gd name="T5" fmla="*/ 0 h 17"/>
                  <a:gd name="T6" fmla="*/ 17 w 17"/>
                  <a:gd name="T7" fmla="*/ 2 h 17"/>
                  <a:gd name="T8" fmla="*/ 11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1" y="17"/>
                    </a:moveTo>
                    <a:cubicBezTo>
                      <a:pt x="9" y="16"/>
                      <a:pt x="7" y="15"/>
                      <a:pt x="5" y="13"/>
                    </a:cubicBezTo>
                    <a:cubicBezTo>
                      <a:pt x="1" y="9"/>
                      <a:pt x="0" y="4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8" name="Freeform 560"/>
              <p:cNvSpPr>
                <a:spLocks/>
              </p:cNvSpPr>
              <p:nvPr/>
            </p:nvSpPr>
            <p:spPr bwMode="auto">
              <a:xfrm>
                <a:off x="4017" y="2999"/>
                <a:ext cx="16" cy="12"/>
              </a:xfrm>
              <a:custGeom>
                <a:avLst/>
                <a:gdLst>
                  <a:gd name="T0" fmla="*/ 0 w 16"/>
                  <a:gd name="T1" fmla="*/ 10 h 12"/>
                  <a:gd name="T2" fmla="*/ 4 w 16"/>
                  <a:gd name="T3" fmla="*/ 0 h 12"/>
                  <a:gd name="T4" fmla="*/ 16 w 16"/>
                  <a:gd name="T5" fmla="*/ 12 h 12"/>
                  <a:gd name="T6" fmla="*/ 0 w 16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10"/>
                    </a:moveTo>
                    <a:cubicBezTo>
                      <a:pt x="0" y="6"/>
                      <a:pt x="2" y="3"/>
                      <a:pt x="4" y="0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9" name="Freeform 561"/>
              <p:cNvSpPr>
                <a:spLocks/>
              </p:cNvSpPr>
              <p:nvPr/>
            </p:nvSpPr>
            <p:spPr bwMode="auto">
              <a:xfrm>
                <a:off x="4021" y="2995"/>
                <a:ext cx="12" cy="16"/>
              </a:xfrm>
              <a:custGeom>
                <a:avLst/>
                <a:gdLst>
                  <a:gd name="T0" fmla="*/ 0 w 12"/>
                  <a:gd name="T1" fmla="*/ 4 h 16"/>
                  <a:gd name="T2" fmla="*/ 12 w 12"/>
                  <a:gd name="T3" fmla="*/ 16 h 16"/>
                  <a:gd name="T4" fmla="*/ 12 w 12"/>
                  <a:gd name="T5" fmla="*/ 0 h 16"/>
                  <a:gd name="T6" fmla="*/ 0 w 12"/>
                  <a:gd name="T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0" y="4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0" name="Freeform 562"/>
              <p:cNvSpPr>
                <a:spLocks/>
              </p:cNvSpPr>
              <p:nvPr/>
            </p:nvSpPr>
            <p:spPr bwMode="auto">
              <a:xfrm>
                <a:off x="3967" y="3048"/>
                <a:ext cx="56" cy="54"/>
              </a:xfrm>
              <a:custGeom>
                <a:avLst/>
                <a:gdLst>
                  <a:gd name="T0" fmla="*/ 0 w 56"/>
                  <a:gd name="T1" fmla="*/ 52 h 54"/>
                  <a:gd name="T2" fmla="*/ 54 w 56"/>
                  <a:gd name="T3" fmla="*/ 0 h 54"/>
                  <a:gd name="T4" fmla="*/ 56 w 56"/>
                  <a:gd name="T5" fmla="*/ 2 h 54"/>
                  <a:gd name="T6" fmla="*/ 2 w 56"/>
                  <a:gd name="T7" fmla="*/ 54 h 54"/>
                  <a:gd name="T8" fmla="*/ 0 w 56"/>
                  <a:gd name="T9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0" y="52"/>
                    </a:moveTo>
                    <a:lnTo>
                      <a:pt x="54" y="0"/>
                    </a:lnTo>
                    <a:lnTo>
                      <a:pt x="56" y="2"/>
                    </a:lnTo>
                    <a:lnTo>
                      <a:pt x="2" y="5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1" name="Freeform 563"/>
              <p:cNvSpPr>
                <a:spLocks/>
              </p:cNvSpPr>
              <p:nvPr/>
            </p:nvSpPr>
            <p:spPr bwMode="auto">
              <a:xfrm>
                <a:off x="3939" y="3063"/>
                <a:ext cx="39" cy="37"/>
              </a:xfrm>
              <a:custGeom>
                <a:avLst/>
                <a:gdLst>
                  <a:gd name="T0" fmla="*/ 0 w 39"/>
                  <a:gd name="T1" fmla="*/ 9 h 37"/>
                  <a:gd name="T2" fmla="*/ 10 w 39"/>
                  <a:gd name="T3" fmla="*/ 0 h 37"/>
                  <a:gd name="T4" fmla="*/ 39 w 39"/>
                  <a:gd name="T5" fmla="*/ 28 h 37"/>
                  <a:gd name="T6" fmla="*/ 28 w 39"/>
                  <a:gd name="T7" fmla="*/ 37 h 37"/>
                  <a:gd name="T8" fmla="*/ 0 w 39"/>
                  <a:gd name="T9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7">
                    <a:moveTo>
                      <a:pt x="0" y="9"/>
                    </a:moveTo>
                    <a:lnTo>
                      <a:pt x="10" y="0"/>
                    </a:lnTo>
                    <a:lnTo>
                      <a:pt x="39" y="28"/>
                    </a:lnTo>
                    <a:lnTo>
                      <a:pt x="28" y="3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2" name="Freeform 564"/>
              <p:cNvSpPr>
                <a:spLocks/>
              </p:cNvSpPr>
              <p:nvPr/>
            </p:nvSpPr>
            <p:spPr bwMode="auto">
              <a:xfrm>
                <a:off x="3961" y="3063"/>
                <a:ext cx="28" cy="27"/>
              </a:xfrm>
              <a:custGeom>
                <a:avLst/>
                <a:gdLst>
                  <a:gd name="T0" fmla="*/ 0 w 28"/>
                  <a:gd name="T1" fmla="*/ 9 h 27"/>
                  <a:gd name="T2" fmla="*/ 9 w 28"/>
                  <a:gd name="T3" fmla="*/ 0 h 27"/>
                  <a:gd name="T4" fmla="*/ 28 w 28"/>
                  <a:gd name="T5" fmla="*/ 17 h 27"/>
                  <a:gd name="T6" fmla="*/ 18 w 28"/>
                  <a:gd name="T7" fmla="*/ 27 h 27"/>
                  <a:gd name="T8" fmla="*/ 0 w 28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0" y="9"/>
                    </a:moveTo>
                    <a:lnTo>
                      <a:pt x="9" y="0"/>
                    </a:lnTo>
                    <a:lnTo>
                      <a:pt x="28" y="17"/>
                    </a:lnTo>
                    <a:lnTo>
                      <a:pt x="18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3" name="Freeform 565"/>
              <p:cNvSpPr>
                <a:spLocks/>
              </p:cNvSpPr>
              <p:nvPr/>
            </p:nvSpPr>
            <p:spPr bwMode="auto">
              <a:xfrm>
                <a:off x="3979" y="3058"/>
                <a:ext cx="20" cy="21"/>
              </a:xfrm>
              <a:custGeom>
                <a:avLst/>
                <a:gdLst>
                  <a:gd name="T0" fmla="*/ 0 w 20"/>
                  <a:gd name="T1" fmla="*/ 9 h 21"/>
                  <a:gd name="T2" fmla="*/ 9 w 20"/>
                  <a:gd name="T3" fmla="*/ 0 h 21"/>
                  <a:gd name="T4" fmla="*/ 20 w 20"/>
                  <a:gd name="T5" fmla="*/ 12 h 21"/>
                  <a:gd name="T6" fmla="*/ 11 w 20"/>
                  <a:gd name="T7" fmla="*/ 21 h 21"/>
                  <a:gd name="T8" fmla="*/ 0 w 20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9"/>
                    </a:moveTo>
                    <a:lnTo>
                      <a:pt x="9" y="0"/>
                    </a:lnTo>
                    <a:lnTo>
                      <a:pt x="20" y="12"/>
                    </a:lnTo>
                    <a:lnTo>
                      <a:pt x="11" y="2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4" name="Freeform 566"/>
              <p:cNvSpPr>
                <a:spLocks/>
              </p:cNvSpPr>
              <p:nvPr/>
            </p:nvSpPr>
            <p:spPr bwMode="auto">
              <a:xfrm>
                <a:off x="3984" y="3042"/>
                <a:ext cx="26" cy="26"/>
              </a:xfrm>
              <a:custGeom>
                <a:avLst/>
                <a:gdLst>
                  <a:gd name="T0" fmla="*/ 0 w 26"/>
                  <a:gd name="T1" fmla="*/ 9 h 26"/>
                  <a:gd name="T2" fmla="*/ 10 w 26"/>
                  <a:gd name="T3" fmla="*/ 0 h 26"/>
                  <a:gd name="T4" fmla="*/ 26 w 26"/>
                  <a:gd name="T5" fmla="*/ 17 h 26"/>
                  <a:gd name="T6" fmla="*/ 17 w 26"/>
                  <a:gd name="T7" fmla="*/ 26 h 26"/>
                  <a:gd name="T8" fmla="*/ 0 w 26"/>
                  <a:gd name="T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9"/>
                    </a:moveTo>
                    <a:lnTo>
                      <a:pt x="10" y="0"/>
                    </a:lnTo>
                    <a:lnTo>
                      <a:pt x="26" y="17"/>
                    </a:lnTo>
                    <a:lnTo>
                      <a:pt x="17" y="2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5" name="Freeform 567"/>
              <p:cNvSpPr>
                <a:spLocks/>
              </p:cNvSpPr>
              <p:nvPr/>
            </p:nvSpPr>
            <p:spPr bwMode="auto">
              <a:xfrm>
                <a:off x="4000" y="3036"/>
                <a:ext cx="21" cy="22"/>
              </a:xfrm>
              <a:custGeom>
                <a:avLst/>
                <a:gdLst>
                  <a:gd name="T0" fmla="*/ 0 w 21"/>
                  <a:gd name="T1" fmla="*/ 9 h 22"/>
                  <a:gd name="T2" fmla="*/ 9 w 21"/>
                  <a:gd name="T3" fmla="*/ 0 h 22"/>
                  <a:gd name="T4" fmla="*/ 21 w 21"/>
                  <a:gd name="T5" fmla="*/ 12 h 22"/>
                  <a:gd name="T6" fmla="*/ 12 w 21"/>
                  <a:gd name="T7" fmla="*/ 22 h 22"/>
                  <a:gd name="T8" fmla="*/ 0 w 21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0" y="9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2" y="2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6" name="Freeform 568"/>
              <p:cNvSpPr>
                <a:spLocks/>
              </p:cNvSpPr>
              <p:nvPr/>
            </p:nvSpPr>
            <p:spPr bwMode="auto">
              <a:xfrm>
                <a:off x="4035" y="3030"/>
                <a:ext cx="6" cy="6"/>
              </a:xfrm>
              <a:custGeom>
                <a:avLst/>
                <a:gdLst>
                  <a:gd name="T0" fmla="*/ 0 w 6"/>
                  <a:gd name="T1" fmla="*/ 5 h 6"/>
                  <a:gd name="T2" fmla="*/ 5 w 6"/>
                  <a:gd name="T3" fmla="*/ 0 h 6"/>
                  <a:gd name="T4" fmla="*/ 6 w 6"/>
                  <a:gd name="T5" fmla="*/ 2 h 6"/>
                  <a:gd name="T6" fmla="*/ 1 w 6"/>
                  <a:gd name="T7" fmla="*/ 6 h 6"/>
                  <a:gd name="T8" fmla="*/ 0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7" name="Freeform 569"/>
              <p:cNvSpPr>
                <a:spLocks/>
              </p:cNvSpPr>
              <p:nvPr/>
            </p:nvSpPr>
            <p:spPr bwMode="auto">
              <a:xfrm>
                <a:off x="4042" y="3014"/>
                <a:ext cx="15" cy="15"/>
              </a:xfrm>
              <a:custGeom>
                <a:avLst/>
                <a:gdLst>
                  <a:gd name="T0" fmla="*/ 0 w 15"/>
                  <a:gd name="T1" fmla="*/ 14 h 15"/>
                  <a:gd name="T2" fmla="*/ 14 w 15"/>
                  <a:gd name="T3" fmla="*/ 0 h 15"/>
                  <a:gd name="T4" fmla="*/ 15 w 15"/>
                  <a:gd name="T5" fmla="*/ 2 h 15"/>
                  <a:gd name="T6" fmla="*/ 1 w 15"/>
                  <a:gd name="T7" fmla="*/ 15 h 15"/>
                  <a:gd name="T8" fmla="*/ 0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4"/>
                    </a:moveTo>
                    <a:lnTo>
                      <a:pt x="14" y="0"/>
                    </a:lnTo>
                    <a:lnTo>
                      <a:pt x="15" y="2"/>
                    </a:lnTo>
                    <a:lnTo>
                      <a:pt x="1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8" name="Freeform 570"/>
              <p:cNvSpPr>
                <a:spLocks/>
              </p:cNvSpPr>
              <p:nvPr/>
            </p:nvSpPr>
            <p:spPr bwMode="auto">
              <a:xfrm>
                <a:off x="3974" y="306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9" name="Freeform 571"/>
              <p:cNvSpPr>
                <a:spLocks/>
              </p:cNvSpPr>
              <p:nvPr/>
            </p:nvSpPr>
            <p:spPr bwMode="auto">
              <a:xfrm>
                <a:off x="3978" y="3071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0" name="Freeform 572"/>
              <p:cNvSpPr>
                <a:spLocks/>
              </p:cNvSpPr>
              <p:nvPr/>
            </p:nvSpPr>
            <p:spPr bwMode="auto">
              <a:xfrm>
                <a:off x="3983" y="3075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1" name="Freeform 573"/>
              <p:cNvSpPr>
                <a:spLocks/>
              </p:cNvSpPr>
              <p:nvPr/>
            </p:nvSpPr>
            <p:spPr bwMode="auto">
              <a:xfrm>
                <a:off x="3988" y="3080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2" name="Freeform 574"/>
              <p:cNvSpPr>
                <a:spLocks/>
              </p:cNvSpPr>
              <p:nvPr/>
            </p:nvSpPr>
            <p:spPr bwMode="auto">
              <a:xfrm>
                <a:off x="3992" y="3085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3" name="Freeform 575"/>
              <p:cNvSpPr>
                <a:spLocks/>
              </p:cNvSpPr>
              <p:nvPr/>
            </p:nvSpPr>
            <p:spPr bwMode="auto">
              <a:xfrm>
                <a:off x="3997" y="3090"/>
                <a:ext cx="44" cy="43"/>
              </a:xfrm>
              <a:custGeom>
                <a:avLst/>
                <a:gdLst>
                  <a:gd name="T0" fmla="*/ 0 w 44"/>
                  <a:gd name="T1" fmla="*/ 41 h 43"/>
                  <a:gd name="T2" fmla="*/ 41 w 44"/>
                  <a:gd name="T3" fmla="*/ 0 h 43"/>
                  <a:gd name="T4" fmla="*/ 44 w 44"/>
                  <a:gd name="T5" fmla="*/ 2 h 43"/>
                  <a:gd name="T6" fmla="*/ 3 w 44"/>
                  <a:gd name="T7" fmla="*/ 43 h 43"/>
                  <a:gd name="T8" fmla="*/ 0 w 44"/>
                  <a:gd name="T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4" name="Freeform 576"/>
              <p:cNvSpPr>
                <a:spLocks/>
              </p:cNvSpPr>
              <p:nvPr/>
            </p:nvSpPr>
            <p:spPr bwMode="auto">
              <a:xfrm>
                <a:off x="4002" y="3094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5" name="Freeform 577"/>
              <p:cNvSpPr>
                <a:spLocks/>
              </p:cNvSpPr>
              <p:nvPr/>
            </p:nvSpPr>
            <p:spPr bwMode="auto">
              <a:xfrm>
                <a:off x="4006" y="3120"/>
                <a:ext cx="23" cy="23"/>
              </a:xfrm>
              <a:custGeom>
                <a:avLst/>
                <a:gdLst>
                  <a:gd name="T0" fmla="*/ 0 w 23"/>
                  <a:gd name="T1" fmla="*/ 20 h 23"/>
                  <a:gd name="T2" fmla="*/ 21 w 23"/>
                  <a:gd name="T3" fmla="*/ 0 h 23"/>
                  <a:gd name="T4" fmla="*/ 23 w 23"/>
                  <a:gd name="T5" fmla="*/ 3 h 23"/>
                  <a:gd name="T6" fmla="*/ 3 w 23"/>
                  <a:gd name="T7" fmla="*/ 23 h 23"/>
                  <a:gd name="T8" fmla="*/ 0 w 23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0"/>
                    </a:moveTo>
                    <a:lnTo>
                      <a:pt x="21" y="0"/>
                    </a:lnTo>
                    <a:lnTo>
                      <a:pt x="23" y="3"/>
                    </a:lnTo>
                    <a:lnTo>
                      <a:pt x="3" y="2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6" name="Freeform 578"/>
              <p:cNvSpPr>
                <a:spLocks/>
              </p:cNvSpPr>
              <p:nvPr/>
            </p:nvSpPr>
            <p:spPr bwMode="auto">
              <a:xfrm>
                <a:off x="4022" y="3019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7" name="Freeform 579"/>
              <p:cNvSpPr>
                <a:spLocks/>
              </p:cNvSpPr>
              <p:nvPr/>
            </p:nvSpPr>
            <p:spPr bwMode="auto">
              <a:xfrm>
                <a:off x="4027" y="302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8" name="Freeform 580"/>
              <p:cNvSpPr>
                <a:spLocks/>
              </p:cNvSpPr>
              <p:nvPr/>
            </p:nvSpPr>
            <p:spPr bwMode="auto">
              <a:xfrm>
                <a:off x="4031" y="3028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9" name="Freeform 581"/>
              <p:cNvSpPr>
                <a:spLocks/>
              </p:cNvSpPr>
              <p:nvPr/>
            </p:nvSpPr>
            <p:spPr bwMode="auto">
              <a:xfrm>
                <a:off x="4036" y="303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0" name="Freeform 582"/>
              <p:cNvSpPr>
                <a:spLocks/>
              </p:cNvSpPr>
              <p:nvPr/>
            </p:nvSpPr>
            <p:spPr bwMode="auto">
              <a:xfrm>
                <a:off x="4041" y="3038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1" name="Freeform 583"/>
              <p:cNvSpPr>
                <a:spLocks/>
              </p:cNvSpPr>
              <p:nvPr/>
            </p:nvSpPr>
            <p:spPr bwMode="auto">
              <a:xfrm>
                <a:off x="4045" y="3042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2" name="Freeform 584"/>
              <p:cNvSpPr>
                <a:spLocks/>
              </p:cNvSpPr>
              <p:nvPr/>
            </p:nvSpPr>
            <p:spPr bwMode="auto">
              <a:xfrm>
                <a:off x="4050" y="3047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3" name="Freeform 585"/>
              <p:cNvSpPr>
                <a:spLocks/>
              </p:cNvSpPr>
              <p:nvPr/>
            </p:nvSpPr>
            <p:spPr bwMode="auto">
              <a:xfrm>
                <a:off x="4055" y="3064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8 w 31"/>
                  <a:gd name="T3" fmla="*/ 0 h 31"/>
                  <a:gd name="T4" fmla="*/ 31 w 31"/>
                  <a:gd name="T5" fmla="*/ 2 h 31"/>
                  <a:gd name="T6" fmla="*/ 2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8" y="0"/>
                    </a:lnTo>
                    <a:lnTo>
                      <a:pt x="31" y="2"/>
                    </a:lnTo>
                    <a:lnTo>
                      <a:pt x="2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4" name="Freeform 586"/>
              <p:cNvSpPr>
                <a:spLocks/>
              </p:cNvSpPr>
              <p:nvPr/>
            </p:nvSpPr>
            <p:spPr bwMode="auto">
              <a:xfrm>
                <a:off x="4128" y="2816"/>
                <a:ext cx="232" cy="261"/>
              </a:xfrm>
              <a:custGeom>
                <a:avLst/>
                <a:gdLst>
                  <a:gd name="T0" fmla="*/ 94 w 232"/>
                  <a:gd name="T1" fmla="*/ 0 h 261"/>
                  <a:gd name="T2" fmla="*/ 232 w 232"/>
                  <a:gd name="T3" fmla="*/ 65 h 261"/>
                  <a:gd name="T4" fmla="*/ 139 w 232"/>
                  <a:gd name="T5" fmla="*/ 261 h 261"/>
                  <a:gd name="T6" fmla="*/ 0 w 232"/>
                  <a:gd name="T7" fmla="*/ 196 h 261"/>
                  <a:gd name="T8" fmla="*/ 94 w 232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1">
                    <a:moveTo>
                      <a:pt x="94" y="0"/>
                    </a:moveTo>
                    <a:lnTo>
                      <a:pt x="232" y="65"/>
                    </a:lnTo>
                    <a:lnTo>
                      <a:pt x="139" y="261"/>
                    </a:lnTo>
                    <a:lnTo>
                      <a:pt x="0" y="1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5" name="Freeform 587"/>
              <p:cNvSpPr>
                <a:spLocks/>
              </p:cNvSpPr>
              <p:nvPr/>
            </p:nvSpPr>
            <p:spPr bwMode="auto">
              <a:xfrm>
                <a:off x="4246" y="2854"/>
                <a:ext cx="68" cy="35"/>
              </a:xfrm>
              <a:custGeom>
                <a:avLst/>
                <a:gdLst>
                  <a:gd name="T0" fmla="*/ 1 w 68"/>
                  <a:gd name="T1" fmla="*/ 0 h 35"/>
                  <a:gd name="T2" fmla="*/ 68 w 68"/>
                  <a:gd name="T3" fmla="*/ 31 h 35"/>
                  <a:gd name="T4" fmla="*/ 67 w 68"/>
                  <a:gd name="T5" fmla="*/ 35 h 35"/>
                  <a:gd name="T6" fmla="*/ 0 w 68"/>
                  <a:gd name="T7" fmla="*/ 3 h 35"/>
                  <a:gd name="T8" fmla="*/ 1 w 6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5">
                    <a:moveTo>
                      <a:pt x="1" y="0"/>
                    </a:moveTo>
                    <a:lnTo>
                      <a:pt x="68" y="31"/>
                    </a:lnTo>
                    <a:lnTo>
                      <a:pt x="67" y="3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6" name="Freeform 588"/>
              <p:cNvSpPr>
                <a:spLocks/>
              </p:cNvSpPr>
              <p:nvPr/>
            </p:nvSpPr>
            <p:spPr bwMode="auto">
              <a:xfrm>
                <a:off x="4219" y="2851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7" name="Freeform 589"/>
              <p:cNvSpPr>
                <a:spLocks/>
              </p:cNvSpPr>
              <p:nvPr/>
            </p:nvSpPr>
            <p:spPr bwMode="auto">
              <a:xfrm>
                <a:off x="4216" y="2857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8" name="Freeform 590"/>
              <p:cNvSpPr>
                <a:spLocks/>
              </p:cNvSpPr>
              <p:nvPr/>
            </p:nvSpPr>
            <p:spPr bwMode="auto">
              <a:xfrm>
                <a:off x="4213" y="2863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9" name="Freeform 591"/>
              <p:cNvSpPr>
                <a:spLocks/>
              </p:cNvSpPr>
              <p:nvPr/>
            </p:nvSpPr>
            <p:spPr bwMode="auto">
              <a:xfrm>
                <a:off x="4210" y="2869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0" name="Freeform 592"/>
              <p:cNvSpPr>
                <a:spLocks/>
              </p:cNvSpPr>
              <p:nvPr/>
            </p:nvSpPr>
            <p:spPr bwMode="auto">
              <a:xfrm>
                <a:off x="4207" y="2875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1" name="Freeform 593"/>
              <p:cNvSpPr>
                <a:spLocks/>
              </p:cNvSpPr>
              <p:nvPr/>
            </p:nvSpPr>
            <p:spPr bwMode="auto">
              <a:xfrm>
                <a:off x="4205" y="2881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2" name="Freeform 594"/>
              <p:cNvSpPr>
                <a:spLocks/>
              </p:cNvSpPr>
              <p:nvPr/>
            </p:nvSpPr>
            <p:spPr bwMode="auto">
              <a:xfrm>
                <a:off x="4202" y="2887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3" name="Freeform 595"/>
              <p:cNvSpPr>
                <a:spLocks/>
              </p:cNvSpPr>
              <p:nvPr/>
            </p:nvSpPr>
            <p:spPr bwMode="auto">
              <a:xfrm>
                <a:off x="4199" y="2893"/>
                <a:ext cx="114" cy="58"/>
              </a:xfrm>
              <a:custGeom>
                <a:avLst/>
                <a:gdLst>
                  <a:gd name="T0" fmla="*/ 2 w 114"/>
                  <a:gd name="T1" fmla="*/ 0 h 58"/>
                  <a:gd name="T2" fmla="*/ 114 w 114"/>
                  <a:gd name="T3" fmla="*/ 55 h 58"/>
                  <a:gd name="T4" fmla="*/ 113 w 114"/>
                  <a:gd name="T5" fmla="*/ 58 h 58"/>
                  <a:gd name="T6" fmla="*/ 0 w 114"/>
                  <a:gd name="T7" fmla="*/ 4 h 58"/>
                  <a:gd name="T8" fmla="*/ 2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2" y="0"/>
                    </a:moveTo>
                    <a:lnTo>
                      <a:pt x="114" y="55"/>
                    </a:lnTo>
                    <a:lnTo>
                      <a:pt x="113" y="5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4" name="Freeform 596"/>
              <p:cNvSpPr>
                <a:spLocks/>
              </p:cNvSpPr>
              <p:nvPr/>
            </p:nvSpPr>
            <p:spPr bwMode="auto">
              <a:xfrm>
                <a:off x="4196" y="2899"/>
                <a:ext cx="58" cy="31"/>
              </a:xfrm>
              <a:custGeom>
                <a:avLst/>
                <a:gdLst>
                  <a:gd name="T0" fmla="*/ 2 w 58"/>
                  <a:gd name="T1" fmla="*/ 0 h 31"/>
                  <a:gd name="T2" fmla="*/ 58 w 58"/>
                  <a:gd name="T3" fmla="*/ 27 h 31"/>
                  <a:gd name="T4" fmla="*/ 56 w 58"/>
                  <a:gd name="T5" fmla="*/ 31 h 31"/>
                  <a:gd name="T6" fmla="*/ 0 w 58"/>
                  <a:gd name="T7" fmla="*/ 4 h 31"/>
                  <a:gd name="T8" fmla="*/ 2 w 5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1">
                    <a:moveTo>
                      <a:pt x="2" y="0"/>
                    </a:moveTo>
                    <a:lnTo>
                      <a:pt x="58" y="27"/>
                    </a:lnTo>
                    <a:lnTo>
                      <a:pt x="56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5" name="Freeform 597"/>
              <p:cNvSpPr>
                <a:spLocks/>
              </p:cNvSpPr>
              <p:nvPr/>
            </p:nvSpPr>
            <p:spPr bwMode="auto">
              <a:xfrm>
                <a:off x="4261" y="2962"/>
                <a:ext cx="37" cy="37"/>
              </a:xfrm>
              <a:custGeom>
                <a:avLst/>
                <a:gdLst>
                  <a:gd name="T0" fmla="*/ 26 w 37"/>
                  <a:gd name="T1" fmla="*/ 4 h 37"/>
                  <a:gd name="T2" fmla="*/ 34 w 37"/>
                  <a:gd name="T3" fmla="*/ 25 h 37"/>
                  <a:gd name="T4" fmla="*/ 12 w 37"/>
                  <a:gd name="T5" fmla="*/ 33 h 37"/>
                  <a:gd name="T6" fmla="*/ 4 w 37"/>
                  <a:gd name="T7" fmla="*/ 11 h 37"/>
                  <a:gd name="T8" fmla="*/ 26 w 37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6" y="4"/>
                    </a:moveTo>
                    <a:cubicBezTo>
                      <a:pt x="34" y="7"/>
                      <a:pt x="37" y="17"/>
                      <a:pt x="34" y="25"/>
                    </a:cubicBezTo>
                    <a:cubicBezTo>
                      <a:pt x="30" y="33"/>
                      <a:pt x="20" y="37"/>
                      <a:pt x="12" y="33"/>
                    </a:cubicBezTo>
                    <a:cubicBezTo>
                      <a:pt x="4" y="29"/>
                      <a:pt x="0" y="19"/>
                      <a:pt x="4" y="11"/>
                    </a:cubicBezTo>
                    <a:cubicBezTo>
                      <a:pt x="8" y="3"/>
                      <a:pt x="18" y="0"/>
                      <a:pt x="26" y="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6" name="Freeform 598"/>
              <p:cNvSpPr>
                <a:spLocks/>
              </p:cNvSpPr>
              <p:nvPr/>
            </p:nvSpPr>
            <p:spPr bwMode="auto">
              <a:xfrm>
                <a:off x="4264" y="2980"/>
                <a:ext cx="16" cy="9"/>
              </a:xfrm>
              <a:custGeom>
                <a:avLst/>
                <a:gdLst>
                  <a:gd name="T0" fmla="*/ 2 w 16"/>
                  <a:gd name="T1" fmla="*/ 9 h 9"/>
                  <a:gd name="T2" fmla="*/ 0 w 16"/>
                  <a:gd name="T3" fmla="*/ 1 h 9"/>
                  <a:gd name="T4" fmla="*/ 16 w 16"/>
                  <a:gd name="T5" fmla="*/ 0 h 9"/>
                  <a:gd name="T6" fmla="*/ 2 w 1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2" y="9"/>
                    </a:moveTo>
                    <a:cubicBezTo>
                      <a:pt x="1" y="6"/>
                      <a:pt x="0" y="4"/>
                      <a:pt x="0" y="1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7" name="Freeform 599"/>
              <p:cNvSpPr>
                <a:spLocks/>
              </p:cNvSpPr>
              <p:nvPr/>
            </p:nvSpPr>
            <p:spPr bwMode="auto">
              <a:xfrm>
                <a:off x="4264" y="2964"/>
                <a:ext cx="16" cy="17"/>
              </a:xfrm>
              <a:custGeom>
                <a:avLst/>
                <a:gdLst>
                  <a:gd name="T0" fmla="*/ 0 w 16"/>
                  <a:gd name="T1" fmla="*/ 17 h 17"/>
                  <a:gd name="T2" fmla="*/ 1 w 16"/>
                  <a:gd name="T3" fmla="*/ 9 h 17"/>
                  <a:gd name="T4" fmla="*/ 12 w 16"/>
                  <a:gd name="T5" fmla="*/ 0 h 17"/>
                  <a:gd name="T6" fmla="*/ 16 w 16"/>
                  <a:gd name="T7" fmla="*/ 16 h 17"/>
                  <a:gd name="T8" fmla="*/ 0 w 1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17"/>
                    </a:moveTo>
                    <a:cubicBezTo>
                      <a:pt x="0" y="14"/>
                      <a:pt x="0" y="12"/>
                      <a:pt x="1" y="9"/>
                    </a:cubicBezTo>
                    <a:cubicBezTo>
                      <a:pt x="4" y="5"/>
                      <a:pt x="8" y="2"/>
                      <a:pt x="12" y="0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8" name="Freeform 600"/>
              <p:cNvSpPr>
                <a:spLocks/>
              </p:cNvSpPr>
              <p:nvPr/>
            </p:nvSpPr>
            <p:spPr bwMode="auto">
              <a:xfrm>
                <a:off x="4276" y="2964"/>
                <a:ext cx="11" cy="16"/>
              </a:xfrm>
              <a:custGeom>
                <a:avLst/>
                <a:gdLst>
                  <a:gd name="T0" fmla="*/ 0 w 11"/>
                  <a:gd name="T1" fmla="*/ 0 h 16"/>
                  <a:gd name="T2" fmla="*/ 11 w 11"/>
                  <a:gd name="T3" fmla="*/ 2 h 16"/>
                  <a:gd name="T4" fmla="*/ 4 w 11"/>
                  <a:gd name="T5" fmla="*/ 16 h 16"/>
                  <a:gd name="T6" fmla="*/ 0 w 11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0"/>
                    </a:moveTo>
                    <a:cubicBezTo>
                      <a:pt x="4" y="0"/>
                      <a:pt x="7" y="0"/>
                      <a:pt x="11" y="2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9" name="Freeform 601"/>
              <p:cNvSpPr>
                <a:spLocks/>
              </p:cNvSpPr>
              <p:nvPr/>
            </p:nvSpPr>
            <p:spPr bwMode="auto">
              <a:xfrm>
                <a:off x="4280" y="2966"/>
                <a:ext cx="15" cy="14"/>
              </a:xfrm>
              <a:custGeom>
                <a:avLst/>
                <a:gdLst>
                  <a:gd name="T0" fmla="*/ 7 w 15"/>
                  <a:gd name="T1" fmla="*/ 0 h 14"/>
                  <a:gd name="T2" fmla="*/ 0 w 15"/>
                  <a:gd name="T3" fmla="*/ 14 h 14"/>
                  <a:gd name="T4" fmla="*/ 15 w 15"/>
                  <a:gd name="T5" fmla="*/ 9 h 14"/>
                  <a:gd name="T6" fmla="*/ 7 w 1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7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5"/>
                      <a:pt x="11" y="2"/>
                      <a:pt x="7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0" name="Freeform 602"/>
              <p:cNvSpPr>
                <a:spLocks/>
              </p:cNvSpPr>
              <p:nvPr/>
            </p:nvSpPr>
            <p:spPr bwMode="auto">
              <a:xfrm>
                <a:off x="4173" y="2951"/>
                <a:ext cx="68" cy="33"/>
              </a:xfrm>
              <a:custGeom>
                <a:avLst/>
                <a:gdLst>
                  <a:gd name="T0" fmla="*/ 1 w 68"/>
                  <a:gd name="T1" fmla="*/ 0 h 33"/>
                  <a:gd name="T2" fmla="*/ 68 w 68"/>
                  <a:gd name="T3" fmla="*/ 32 h 33"/>
                  <a:gd name="T4" fmla="*/ 67 w 68"/>
                  <a:gd name="T5" fmla="*/ 33 h 33"/>
                  <a:gd name="T6" fmla="*/ 0 w 68"/>
                  <a:gd name="T7" fmla="*/ 1 h 33"/>
                  <a:gd name="T8" fmla="*/ 1 w 6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1" y="0"/>
                    </a:moveTo>
                    <a:lnTo>
                      <a:pt x="68" y="32"/>
                    </a:lnTo>
                    <a:lnTo>
                      <a:pt x="67" y="3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1" name="Freeform 603"/>
              <p:cNvSpPr>
                <a:spLocks/>
              </p:cNvSpPr>
              <p:nvPr/>
            </p:nvSpPr>
            <p:spPr bwMode="auto">
              <a:xfrm>
                <a:off x="4174" y="2914"/>
                <a:ext cx="29" cy="42"/>
              </a:xfrm>
              <a:custGeom>
                <a:avLst/>
                <a:gdLst>
                  <a:gd name="T0" fmla="*/ 17 w 29"/>
                  <a:gd name="T1" fmla="*/ 0 h 42"/>
                  <a:gd name="T2" fmla="*/ 29 w 29"/>
                  <a:gd name="T3" fmla="*/ 6 h 42"/>
                  <a:gd name="T4" fmla="*/ 12 w 29"/>
                  <a:gd name="T5" fmla="*/ 42 h 42"/>
                  <a:gd name="T6" fmla="*/ 0 w 29"/>
                  <a:gd name="T7" fmla="*/ 37 h 42"/>
                  <a:gd name="T8" fmla="*/ 17 w 29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2">
                    <a:moveTo>
                      <a:pt x="17" y="0"/>
                    </a:moveTo>
                    <a:lnTo>
                      <a:pt x="29" y="6"/>
                    </a:lnTo>
                    <a:lnTo>
                      <a:pt x="12" y="42"/>
                    </a:lnTo>
                    <a:lnTo>
                      <a:pt x="0" y="3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2" name="Freeform 604"/>
              <p:cNvSpPr>
                <a:spLocks/>
              </p:cNvSpPr>
              <p:nvPr/>
            </p:nvSpPr>
            <p:spPr bwMode="auto">
              <a:xfrm>
                <a:off x="4188" y="2935"/>
                <a:ext cx="22" cy="28"/>
              </a:xfrm>
              <a:custGeom>
                <a:avLst/>
                <a:gdLst>
                  <a:gd name="T0" fmla="*/ 10 w 22"/>
                  <a:gd name="T1" fmla="*/ 0 h 28"/>
                  <a:gd name="T2" fmla="*/ 22 w 22"/>
                  <a:gd name="T3" fmla="*/ 6 h 28"/>
                  <a:gd name="T4" fmla="*/ 11 w 22"/>
                  <a:gd name="T5" fmla="*/ 28 h 28"/>
                  <a:gd name="T6" fmla="*/ 0 w 22"/>
                  <a:gd name="T7" fmla="*/ 22 h 28"/>
                  <a:gd name="T8" fmla="*/ 10 w 2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0" y="0"/>
                    </a:moveTo>
                    <a:lnTo>
                      <a:pt x="22" y="6"/>
                    </a:lnTo>
                    <a:lnTo>
                      <a:pt x="11" y="28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3" name="Freeform 605"/>
              <p:cNvSpPr>
                <a:spLocks/>
              </p:cNvSpPr>
              <p:nvPr/>
            </p:nvSpPr>
            <p:spPr bwMode="auto">
              <a:xfrm>
                <a:off x="4201" y="2949"/>
                <a:ext cx="19" cy="21"/>
              </a:xfrm>
              <a:custGeom>
                <a:avLst/>
                <a:gdLst>
                  <a:gd name="T0" fmla="*/ 7 w 19"/>
                  <a:gd name="T1" fmla="*/ 0 h 21"/>
                  <a:gd name="T2" fmla="*/ 19 w 19"/>
                  <a:gd name="T3" fmla="*/ 6 h 21"/>
                  <a:gd name="T4" fmla="*/ 12 w 19"/>
                  <a:gd name="T5" fmla="*/ 21 h 21"/>
                  <a:gd name="T6" fmla="*/ 0 w 19"/>
                  <a:gd name="T7" fmla="*/ 15 h 21"/>
                  <a:gd name="T8" fmla="*/ 7 w 1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7" y="0"/>
                    </a:moveTo>
                    <a:lnTo>
                      <a:pt x="19" y="6"/>
                    </a:lnTo>
                    <a:lnTo>
                      <a:pt x="12" y="21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4" name="Freeform 606"/>
              <p:cNvSpPr>
                <a:spLocks/>
              </p:cNvSpPr>
              <p:nvPr/>
            </p:nvSpPr>
            <p:spPr bwMode="auto">
              <a:xfrm>
                <a:off x="4215" y="2949"/>
                <a:ext cx="22" cy="27"/>
              </a:xfrm>
              <a:custGeom>
                <a:avLst/>
                <a:gdLst>
                  <a:gd name="T0" fmla="*/ 10 w 22"/>
                  <a:gd name="T1" fmla="*/ 0 h 27"/>
                  <a:gd name="T2" fmla="*/ 22 w 22"/>
                  <a:gd name="T3" fmla="*/ 5 h 27"/>
                  <a:gd name="T4" fmla="*/ 12 w 22"/>
                  <a:gd name="T5" fmla="*/ 27 h 27"/>
                  <a:gd name="T6" fmla="*/ 0 w 22"/>
                  <a:gd name="T7" fmla="*/ 21 h 27"/>
                  <a:gd name="T8" fmla="*/ 10 w 2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10" y="0"/>
                    </a:moveTo>
                    <a:lnTo>
                      <a:pt x="22" y="5"/>
                    </a:lnTo>
                    <a:lnTo>
                      <a:pt x="12" y="27"/>
                    </a:lnTo>
                    <a:lnTo>
                      <a:pt x="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0" name="Group 808"/>
            <p:cNvGrpSpPr>
              <a:grpSpLocks/>
            </p:cNvGrpSpPr>
            <p:nvPr/>
          </p:nvGrpSpPr>
          <p:grpSpPr bwMode="auto">
            <a:xfrm>
              <a:off x="2846" y="1763"/>
              <a:ext cx="1468" cy="1331"/>
              <a:chOff x="2846" y="1763"/>
              <a:chExt cx="1468" cy="1331"/>
            </a:xfrm>
          </p:grpSpPr>
          <p:sp>
            <p:nvSpPr>
              <p:cNvPr id="499" name="Freeform 608"/>
              <p:cNvSpPr>
                <a:spLocks/>
              </p:cNvSpPr>
              <p:nvPr/>
            </p:nvSpPr>
            <p:spPr bwMode="auto">
              <a:xfrm>
                <a:off x="4229" y="2961"/>
                <a:ext cx="19" cy="22"/>
              </a:xfrm>
              <a:custGeom>
                <a:avLst/>
                <a:gdLst>
                  <a:gd name="T0" fmla="*/ 7 w 19"/>
                  <a:gd name="T1" fmla="*/ 0 h 22"/>
                  <a:gd name="T2" fmla="*/ 19 w 19"/>
                  <a:gd name="T3" fmla="*/ 6 h 22"/>
                  <a:gd name="T4" fmla="*/ 12 w 19"/>
                  <a:gd name="T5" fmla="*/ 22 h 22"/>
                  <a:gd name="T6" fmla="*/ 0 w 19"/>
                  <a:gd name="T7" fmla="*/ 16 h 22"/>
                  <a:gd name="T8" fmla="*/ 7 w 19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7" y="0"/>
                    </a:moveTo>
                    <a:lnTo>
                      <a:pt x="19" y="6"/>
                    </a:lnTo>
                    <a:lnTo>
                      <a:pt x="12" y="22"/>
                    </a:lnTo>
                    <a:lnTo>
                      <a:pt x="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0" name="Freeform 609"/>
              <p:cNvSpPr>
                <a:spLocks/>
              </p:cNvSpPr>
              <p:nvPr/>
            </p:nvSpPr>
            <p:spPr bwMode="auto">
              <a:xfrm>
                <a:off x="4257" y="2991"/>
                <a:ext cx="7" cy="4"/>
              </a:xfrm>
              <a:custGeom>
                <a:avLst/>
                <a:gdLst>
                  <a:gd name="T0" fmla="*/ 1 w 7"/>
                  <a:gd name="T1" fmla="*/ 0 h 4"/>
                  <a:gd name="T2" fmla="*/ 7 w 7"/>
                  <a:gd name="T3" fmla="*/ 3 h 4"/>
                  <a:gd name="T4" fmla="*/ 6 w 7"/>
                  <a:gd name="T5" fmla="*/ 4 h 4"/>
                  <a:gd name="T6" fmla="*/ 0 w 7"/>
                  <a:gd name="T7" fmla="*/ 2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7" y="3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1" name="Freeform 610"/>
              <p:cNvSpPr>
                <a:spLocks/>
              </p:cNvSpPr>
              <p:nvPr/>
            </p:nvSpPr>
            <p:spPr bwMode="auto">
              <a:xfrm>
                <a:off x="4266" y="2995"/>
                <a:ext cx="19" cy="10"/>
              </a:xfrm>
              <a:custGeom>
                <a:avLst/>
                <a:gdLst>
                  <a:gd name="T0" fmla="*/ 1 w 19"/>
                  <a:gd name="T1" fmla="*/ 0 h 10"/>
                  <a:gd name="T2" fmla="*/ 19 w 19"/>
                  <a:gd name="T3" fmla="*/ 9 h 10"/>
                  <a:gd name="T4" fmla="*/ 18 w 19"/>
                  <a:gd name="T5" fmla="*/ 10 h 10"/>
                  <a:gd name="T6" fmla="*/ 0 w 19"/>
                  <a:gd name="T7" fmla="*/ 2 h 10"/>
                  <a:gd name="T8" fmla="*/ 1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" y="0"/>
                    </a:moveTo>
                    <a:lnTo>
                      <a:pt x="19" y="9"/>
                    </a:lnTo>
                    <a:lnTo>
                      <a:pt x="18" y="1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2" name="Freeform 611"/>
              <p:cNvSpPr>
                <a:spLocks/>
              </p:cNvSpPr>
              <p:nvPr/>
            </p:nvSpPr>
            <p:spPr bwMode="auto">
              <a:xfrm>
                <a:off x="4169" y="2958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3" name="Freeform 612"/>
              <p:cNvSpPr>
                <a:spLocks/>
              </p:cNvSpPr>
              <p:nvPr/>
            </p:nvSpPr>
            <p:spPr bwMode="auto">
              <a:xfrm>
                <a:off x="4165" y="2964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4" name="Freeform 613"/>
              <p:cNvSpPr>
                <a:spLocks/>
              </p:cNvSpPr>
              <p:nvPr/>
            </p:nvSpPr>
            <p:spPr bwMode="auto">
              <a:xfrm>
                <a:off x="4162" y="2970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5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5" name="Freeform 614"/>
              <p:cNvSpPr>
                <a:spLocks/>
              </p:cNvSpPr>
              <p:nvPr/>
            </p:nvSpPr>
            <p:spPr bwMode="auto">
              <a:xfrm>
                <a:off x="4159" y="2976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6" name="Freeform 615"/>
              <p:cNvSpPr>
                <a:spLocks/>
              </p:cNvSpPr>
              <p:nvPr/>
            </p:nvSpPr>
            <p:spPr bwMode="auto">
              <a:xfrm>
                <a:off x="4156" y="2982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7" name="Freeform 616"/>
              <p:cNvSpPr>
                <a:spLocks/>
              </p:cNvSpPr>
              <p:nvPr/>
            </p:nvSpPr>
            <p:spPr bwMode="auto">
              <a:xfrm>
                <a:off x="4154" y="2988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8" name="Freeform 617"/>
              <p:cNvSpPr>
                <a:spLocks/>
              </p:cNvSpPr>
              <p:nvPr/>
            </p:nvSpPr>
            <p:spPr bwMode="auto">
              <a:xfrm>
                <a:off x="4151" y="2994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9" name="Freeform 618"/>
              <p:cNvSpPr>
                <a:spLocks/>
              </p:cNvSpPr>
              <p:nvPr/>
            </p:nvSpPr>
            <p:spPr bwMode="auto">
              <a:xfrm>
                <a:off x="4148" y="3000"/>
                <a:ext cx="28" cy="16"/>
              </a:xfrm>
              <a:custGeom>
                <a:avLst/>
                <a:gdLst>
                  <a:gd name="T0" fmla="*/ 1 w 28"/>
                  <a:gd name="T1" fmla="*/ 0 h 16"/>
                  <a:gd name="T2" fmla="*/ 28 w 28"/>
                  <a:gd name="T3" fmla="*/ 12 h 16"/>
                  <a:gd name="T4" fmla="*/ 27 w 28"/>
                  <a:gd name="T5" fmla="*/ 16 h 16"/>
                  <a:gd name="T6" fmla="*/ 0 w 28"/>
                  <a:gd name="T7" fmla="*/ 3 h 16"/>
                  <a:gd name="T8" fmla="*/ 1 w 2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1" y="0"/>
                    </a:moveTo>
                    <a:lnTo>
                      <a:pt x="28" y="12"/>
                    </a:lnTo>
                    <a:lnTo>
                      <a:pt x="27" y="1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0" name="Freeform 619"/>
              <p:cNvSpPr>
                <a:spLocks/>
              </p:cNvSpPr>
              <p:nvPr/>
            </p:nvSpPr>
            <p:spPr bwMode="auto">
              <a:xfrm>
                <a:off x="4230" y="2987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1" name="Freeform 620"/>
              <p:cNvSpPr>
                <a:spLocks/>
              </p:cNvSpPr>
              <p:nvPr/>
            </p:nvSpPr>
            <p:spPr bwMode="auto">
              <a:xfrm>
                <a:off x="4227" y="299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2" name="Freeform 621"/>
              <p:cNvSpPr>
                <a:spLocks/>
              </p:cNvSpPr>
              <p:nvPr/>
            </p:nvSpPr>
            <p:spPr bwMode="auto">
              <a:xfrm>
                <a:off x="4224" y="2999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3" name="Freeform 622"/>
              <p:cNvSpPr>
                <a:spLocks/>
              </p:cNvSpPr>
              <p:nvPr/>
            </p:nvSpPr>
            <p:spPr bwMode="auto">
              <a:xfrm>
                <a:off x="4221" y="3005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4" name="Freeform 623"/>
              <p:cNvSpPr>
                <a:spLocks/>
              </p:cNvSpPr>
              <p:nvPr/>
            </p:nvSpPr>
            <p:spPr bwMode="auto">
              <a:xfrm>
                <a:off x="4218" y="3011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5" name="Freeform 624"/>
              <p:cNvSpPr>
                <a:spLocks/>
              </p:cNvSpPr>
              <p:nvPr/>
            </p:nvSpPr>
            <p:spPr bwMode="auto">
              <a:xfrm>
                <a:off x="4215" y="3017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6" name="Freeform 625"/>
              <p:cNvSpPr>
                <a:spLocks/>
              </p:cNvSpPr>
              <p:nvPr/>
            </p:nvSpPr>
            <p:spPr bwMode="auto">
              <a:xfrm>
                <a:off x="4213" y="302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7" name="Freeform 626"/>
              <p:cNvSpPr>
                <a:spLocks/>
              </p:cNvSpPr>
              <p:nvPr/>
            </p:nvSpPr>
            <p:spPr bwMode="auto">
              <a:xfrm>
                <a:off x="4210" y="3029"/>
                <a:ext cx="38" cy="21"/>
              </a:xfrm>
              <a:custGeom>
                <a:avLst/>
                <a:gdLst>
                  <a:gd name="T0" fmla="*/ 1 w 38"/>
                  <a:gd name="T1" fmla="*/ 0 h 21"/>
                  <a:gd name="T2" fmla="*/ 38 w 38"/>
                  <a:gd name="T3" fmla="*/ 17 h 21"/>
                  <a:gd name="T4" fmla="*/ 36 w 38"/>
                  <a:gd name="T5" fmla="*/ 21 h 21"/>
                  <a:gd name="T6" fmla="*/ 0 w 38"/>
                  <a:gd name="T7" fmla="*/ 3 h 21"/>
                  <a:gd name="T8" fmla="*/ 1 w 3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1">
                    <a:moveTo>
                      <a:pt x="1" y="0"/>
                    </a:moveTo>
                    <a:lnTo>
                      <a:pt x="38" y="17"/>
                    </a:lnTo>
                    <a:lnTo>
                      <a:pt x="36" y="2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8" name="Freeform 627"/>
              <p:cNvSpPr>
                <a:spLocks/>
              </p:cNvSpPr>
              <p:nvPr/>
            </p:nvSpPr>
            <p:spPr bwMode="auto">
              <a:xfrm>
                <a:off x="4136" y="2861"/>
                <a:ext cx="178" cy="233"/>
              </a:xfrm>
              <a:custGeom>
                <a:avLst/>
                <a:gdLst>
                  <a:gd name="T0" fmla="*/ 26 w 178"/>
                  <a:gd name="T1" fmla="*/ 0 h 233"/>
                  <a:gd name="T2" fmla="*/ 178 w 178"/>
                  <a:gd name="T3" fmla="*/ 17 h 233"/>
                  <a:gd name="T4" fmla="*/ 153 w 178"/>
                  <a:gd name="T5" fmla="*/ 233 h 233"/>
                  <a:gd name="T6" fmla="*/ 0 w 178"/>
                  <a:gd name="T7" fmla="*/ 215 h 233"/>
                  <a:gd name="T8" fmla="*/ 26 w 178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33">
                    <a:moveTo>
                      <a:pt x="26" y="0"/>
                    </a:moveTo>
                    <a:lnTo>
                      <a:pt x="178" y="17"/>
                    </a:lnTo>
                    <a:lnTo>
                      <a:pt x="153" y="233"/>
                    </a:lnTo>
                    <a:lnTo>
                      <a:pt x="0" y="2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9" name="Freeform 628"/>
              <p:cNvSpPr>
                <a:spLocks/>
              </p:cNvSpPr>
              <p:nvPr/>
            </p:nvSpPr>
            <p:spPr bwMode="auto">
              <a:xfrm>
                <a:off x="4199" y="2888"/>
                <a:ext cx="74" cy="13"/>
              </a:xfrm>
              <a:custGeom>
                <a:avLst/>
                <a:gdLst>
                  <a:gd name="T0" fmla="*/ 0 w 74"/>
                  <a:gd name="T1" fmla="*/ 0 h 13"/>
                  <a:gd name="T2" fmla="*/ 74 w 74"/>
                  <a:gd name="T3" fmla="*/ 9 h 13"/>
                  <a:gd name="T4" fmla="*/ 73 w 74"/>
                  <a:gd name="T5" fmla="*/ 13 h 13"/>
                  <a:gd name="T6" fmla="*/ 0 w 74"/>
                  <a:gd name="T7" fmla="*/ 4 h 13"/>
                  <a:gd name="T8" fmla="*/ 0 w 7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3">
                    <a:moveTo>
                      <a:pt x="0" y="0"/>
                    </a:moveTo>
                    <a:lnTo>
                      <a:pt x="74" y="9"/>
                    </a:lnTo>
                    <a:lnTo>
                      <a:pt x="73" y="1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0" name="Freeform 629"/>
              <p:cNvSpPr>
                <a:spLocks/>
              </p:cNvSpPr>
              <p:nvPr/>
            </p:nvSpPr>
            <p:spPr bwMode="auto">
              <a:xfrm>
                <a:off x="4172" y="2895"/>
                <a:ext cx="125" cy="18"/>
              </a:xfrm>
              <a:custGeom>
                <a:avLst/>
                <a:gdLst>
                  <a:gd name="T0" fmla="*/ 1 w 125"/>
                  <a:gd name="T1" fmla="*/ 0 h 18"/>
                  <a:gd name="T2" fmla="*/ 125 w 125"/>
                  <a:gd name="T3" fmla="*/ 14 h 18"/>
                  <a:gd name="T4" fmla="*/ 124 w 125"/>
                  <a:gd name="T5" fmla="*/ 18 h 18"/>
                  <a:gd name="T6" fmla="*/ 0 w 125"/>
                  <a:gd name="T7" fmla="*/ 3 h 18"/>
                  <a:gd name="T8" fmla="*/ 1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1" y="0"/>
                    </a:moveTo>
                    <a:lnTo>
                      <a:pt x="125" y="14"/>
                    </a:lnTo>
                    <a:lnTo>
                      <a:pt x="124" y="1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1" name="Freeform 630"/>
              <p:cNvSpPr>
                <a:spLocks/>
              </p:cNvSpPr>
              <p:nvPr/>
            </p:nvSpPr>
            <p:spPr bwMode="auto">
              <a:xfrm>
                <a:off x="4172" y="2901"/>
                <a:ext cx="124" cy="19"/>
              </a:xfrm>
              <a:custGeom>
                <a:avLst/>
                <a:gdLst>
                  <a:gd name="T0" fmla="*/ 0 w 124"/>
                  <a:gd name="T1" fmla="*/ 0 h 19"/>
                  <a:gd name="T2" fmla="*/ 124 w 124"/>
                  <a:gd name="T3" fmla="*/ 15 h 19"/>
                  <a:gd name="T4" fmla="*/ 123 w 124"/>
                  <a:gd name="T5" fmla="*/ 19 h 19"/>
                  <a:gd name="T6" fmla="*/ 0 w 124"/>
                  <a:gd name="T7" fmla="*/ 4 h 19"/>
                  <a:gd name="T8" fmla="*/ 0 w 12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9">
                    <a:moveTo>
                      <a:pt x="0" y="0"/>
                    </a:moveTo>
                    <a:lnTo>
                      <a:pt x="124" y="15"/>
                    </a:lnTo>
                    <a:lnTo>
                      <a:pt x="123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2" name="Freeform 631"/>
              <p:cNvSpPr>
                <a:spLocks/>
              </p:cNvSpPr>
              <p:nvPr/>
            </p:nvSpPr>
            <p:spPr bwMode="auto">
              <a:xfrm>
                <a:off x="4171" y="2908"/>
                <a:ext cx="124" cy="18"/>
              </a:xfrm>
              <a:custGeom>
                <a:avLst/>
                <a:gdLst>
                  <a:gd name="T0" fmla="*/ 0 w 124"/>
                  <a:gd name="T1" fmla="*/ 0 h 18"/>
                  <a:gd name="T2" fmla="*/ 124 w 124"/>
                  <a:gd name="T3" fmla="*/ 14 h 18"/>
                  <a:gd name="T4" fmla="*/ 124 w 124"/>
                  <a:gd name="T5" fmla="*/ 18 h 18"/>
                  <a:gd name="T6" fmla="*/ 0 w 124"/>
                  <a:gd name="T7" fmla="*/ 4 h 18"/>
                  <a:gd name="T8" fmla="*/ 0 w 1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8">
                    <a:moveTo>
                      <a:pt x="0" y="0"/>
                    </a:moveTo>
                    <a:lnTo>
                      <a:pt x="124" y="14"/>
                    </a:lnTo>
                    <a:lnTo>
                      <a:pt x="124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3" name="Freeform 632"/>
              <p:cNvSpPr>
                <a:spLocks/>
              </p:cNvSpPr>
              <p:nvPr/>
            </p:nvSpPr>
            <p:spPr bwMode="auto">
              <a:xfrm>
                <a:off x="4170" y="2914"/>
                <a:ext cx="124" cy="20"/>
              </a:xfrm>
              <a:custGeom>
                <a:avLst/>
                <a:gdLst>
                  <a:gd name="T0" fmla="*/ 0 w 124"/>
                  <a:gd name="T1" fmla="*/ 0 h 20"/>
                  <a:gd name="T2" fmla="*/ 124 w 124"/>
                  <a:gd name="T3" fmla="*/ 15 h 20"/>
                  <a:gd name="T4" fmla="*/ 124 w 124"/>
                  <a:gd name="T5" fmla="*/ 20 h 20"/>
                  <a:gd name="T6" fmla="*/ 0 w 124"/>
                  <a:gd name="T7" fmla="*/ 4 h 20"/>
                  <a:gd name="T8" fmla="*/ 0 w 12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0">
                    <a:moveTo>
                      <a:pt x="0" y="0"/>
                    </a:moveTo>
                    <a:lnTo>
                      <a:pt x="124" y="15"/>
                    </a:lnTo>
                    <a:lnTo>
                      <a:pt x="124" y="2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4" name="Freeform 633"/>
              <p:cNvSpPr>
                <a:spLocks/>
              </p:cNvSpPr>
              <p:nvPr/>
            </p:nvSpPr>
            <p:spPr bwMode="auto">
              <a:xfrm>
                <a:off x="4169" y="2921"/>
                <a:ext cx="125" cy="19"/>
              </a:xfrm>
              <a:custGeom>
                <a:avLst/>
                <a:gdLst>
                  <a:gd name="T0" fmla="*/ 1 w 125"/>
                  <a:gd name="T1" fmla="*/ 0 h 19"/>
                  <a:gd name="T2" fmla="*/ 125 w 125"/>
                  <a:gd name="T3" fmla="*/ 16 h 19"/>
                  <a:gd name="T4" fmla="*/ 124 w 125"/>
                  <a:gd name="T5" fmla="*/ 19 h 19"/>
                  <a:gd name="T6" fmla="*/ 0 w 125"/>
                  <a:gd name="T7" fmla="*/ 4 h 19"/>
                  <a:gd name="T8" fmla="*/ 1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1" y="0"/>
                    </a:moveTo>
                    <a:lnTo>
                      <a:pt x="125" y="16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5" name="Freeform 634"/>
              <p:cNvSpPr>
                <a:spLocks/>
              </p:cNvSpPr>
              <p:nvPr/>
            </p:nvSpPr>
            <p:spPr bwMode="auto">
              <a:xfrm>
                <a:off x="4167" y="2928"/>
                <a:ext cx="126" cy="19"/>
              </a:xfrm>
              <a:custGeom>
                <a:avLst/>
                <a:gdLst>
                  <a:gd name="T0" fmla="*/ 2 w 126"/>
                  <a:gd name="T1" fmla="*/ 0 h 19"/>
                  <a:gd name="T2" fmla="*/ 126 w 126"/>
                  <a:gd name="T3" fmla="*/ 15 h 19"/>
                  <a:gd name="T4" fmla="*/ 125 w 126"/>
                  <a:gd name="T5" fmla="*/ 19 h 19"/>
                  <a:gd name="T6" fmla="*/ 0 w 126"/>
                  <a:gd name="T7" fmla="*/ 3 h 19"/>
                  <a:gd name="T8" fmla="*/ 2 w 12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9">
                    <a:moveTo>
                      <a:pt x="2" y="0"/>
                    </a:moveTo>
                    <a:lnTo>
                      <a:pt x="126" y="15"/>
                    </a:lnTo>
                    <a:lnTo>
                      <a:pt x="125" y="1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6" name="Freeform 635"/>
              <p:cNvSpPr>
                <a:spLocks/>
              </p:cNvSpPr>
              <p:nvPr/>
            </p:nvSpPr>
            <p:spPr bwMode="auto">
              <a:xfrm>
                <a:off x="4167" y="2935"/>
                <a:ext cx="125" cy="19"/>
              </a:xfrm>
              <a:custGeom>
                <a:avLst/>
                <a:gdLst>
                  <a:gd name="T0" fmla="*/ 0 w 125"/>
                  <a:gd name="T1" fmla="*/ 0 h 19"/>
                  <a:gd name="T2" fmla="*/ 125 w 125"/>
                  <a:gd name="T3" fmla="*/ 15 h 19"/>
                  <a:gd name="T4" fmla="*/ 124 w 125"/>
                  <a:gd name="T5" fmla="*/ 19 h 19"/>
                  <a:gd name="T6" fmla="*/ 0 w 125"/>
                  <a:gd name="T7" fmla="*/ 4 h 19"/>
                  <a:gd name="T8" fmla="*/ 0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0" y="0"/>
                    </a:moveTo>
                    <a:lnTo>
                      <a:pt x="125" y="15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7" name="Freeform 636"/>
              <p:cNvSpPr>
                <a:spLocks/>
              </p:cNvSpPr>
              <p:nvPr/>
            </p:nvSpPr>
            <p:spPr bwMode="auto">
              <a:xfrm>
                <a:off x="4166" y="2942"/>
                <a:ext cx="125" cy="18"/>
              </a:xfrm>
              <a:custGeom>
                <a:avLst/>
                <a:gdLst>
                  <a:gd name="T0" fmla="*/ 0 w 125"/>
                  <a:gd name="T1" fmla="*/ 0 h 18"/>
                  <a:gd name="T2" fmla="*/ 125 w 125"/>
                  <a:gd name="T3" fmla="*/ 15 h 18"/>
                  <a:gd name="T4" fmla="*/ 125 w 125"/>
                  <a:gd name="T5" fmla="*/ 18 h 18"/>
                  <a:gd name="T6" fmla="*/ 0 w 125"/>
                  <a:gd name="T7" fmla="*/ 4 h 18"/>
                  <a:gd name="T8" fmla="*/ 0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0" y="0"/>
                    </a:moveTo>
                    <a:lnTo>
                      <a:pt x="125" y="15"/>
                    </a:lnTo>
                    <a:lnTo>
                      <a:pt x="125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8" name="Freeform 637"/>
              <p:cNvSpPr>
                <a:spLocks/>
              </p:cNvSpPr>
              <p:nvPr/>
            </p:nvSpPr>
            <p:spPr bwMode="auto">
              <a:xfrm>
                <a:off x="4165" y="2949"/>
                <a:ext cx="63" cy="11"/>
              </a:xfrm>
              <a:custGeom>
                <a:avLst/>
                <a:gdLst>
                  <a:gd name="T0" fmla="*/ 1 w 63"/>
                  <a:gd name="T1" fmla="*/ 0 h 11"/>
                  <a:gd name="T2" fmla="*/ 63 w 63"/>
                  <a:gd name="T3" fmla="*/ 7 h 11"/>
                  <a:gd name="T4" fmla="*/ 63 w 63"/>
                  <a:gd name="T5" fmla="*/ 11 h 11"/>
                  <a:gd name="T6" fmla="*/ 0 w 63"/>
                  <a:gd name="T7" fmla="*/ 3 h 11"/>
                  <a:gd name="T8" fmla="*/ 1 w 6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">
                    <a:moveTo>
                      <a:pt x="1" y="0"/>
                    </a:moveTo>
                    <a:lnTo>
                      <a:pt x="63" y="7"/>
                    </a:lnTo>
                    <a:lnTo>
                      <a:pt x="63" y="1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9" name="Freeform 638"/>
              <p:cNvSpPr>
                <a:spLocks/>
              </p:cNvSpPr>
              <p:nvPr/>
            </p:nvSpPr>
            <p:spPr bwMode="auto">
              <a:xfrm>
                <a:off x="4253" y="2981"/>
                <a:ext cx="34" cy="34"/>
              </a:xfrm>
              <a:custGeom>
                <a:avLst/>
                <a:gdLst>
                  <a:gd name="T0" fmla="*/ 19 w 34"/>
                  <a:gd name="T1" fmla="*/ 1 h 34"/>
                  <a:gd name="T2" fmla="*/ 33 w 34"/>
                  <a:gd name="T3" fmla="*/ 19 h 34"/>
                  <a:gd name="T4" fmla="*/ 15 w 34"/>
                  <a:gd name="T5" fmla="*/ 33 h 34"/>
                  <a:gd name="T6" fmla="*/ 1 w 34"/>
                  <a:gd name="T7" fmla="*/ 15 h 34"/>
                  <a:gd name="T8" fmla="*/ 19 w 34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9" y="1"/>
                    </a:moveTo>
                    <a:cubicBezTo>
                      <a:pt x="28" y="2"/>
                      <a:pt x="34" y="10"/>
                      <a:pt x="33" y="19"/>
                    </a:cubicBezTo>
                    <a:cubicBezTo>
                      <a:pt x="32" y="28"/>
                      <a:pt x="24" y="34"/>
                      <a:pt x="15" y="33"/>
                    </a:cubicBezTo>
                    <a:cubicBezTo>
                      <a:pt x="6" y="32"/>
                      <a:pt x="0" y="24"/>
                      <a:pt x="1" y="15"/>
                    </a:cubicBezTo>
                    <a:cubicBezTo>
                      <a:pt x="2" y="6"/>
                      <a:pt x="10" y="0"/>
                      <a:pt x="19" y="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0" name="Freeform 639"/>
              <p:cNvSpPr>
                <a:spLocks/>
              </p:cNvSpPr>
              <p:nvPr/>
            </p:nvSpPr>
            <p:spPr bwMode="auto">
              <a:xfrm>
                <a:off x="4255" y="2998"/>
                <a:ext cx="15" cy="12"/>
              </a:xfrm>
              <a:custGeom>
                <a:avLst/>
                <a:gdLst>
                  <a:gd name="T0" fmla="*/ 5 w 15"/>
                  <a:gd name="T1" fmla="*/ 12 h 12"/>
                  <a:gd name="T2" fmla="*/ 0 w 15"/>
                  <a:gd name="T3" fmla="*/ 5 h 12"/>
                  <a:gd name="T4" fmla="*/ 15 w 15"/>
                  <a:gd name="T5" fmla="*/ 0 h 12"/>
                  <a:gd name="T6" fmla="*/ 5 w 1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5" y="12"/>
                    </a:moveTo>
                    <a:cubicBezTo>
                      <a:pt x="2" y="10"/>
                      <a:pt x="1" y="8"/>
                      <a:pt x="0" y="5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1" name="Freeform 640"/>
              <p:cNvSpPr>
                <a:spLocks/>
              </p:cNvSpPr>
              <p:nvPr/>
            </p:nvSpPr>
            <p:spPr bwMode="auto">
              <a:xfrm>
                <a:off x="4254" y="2984"/>
                <a:ext cx="16" cy="19"/>
              </a:xfrm>
              <a:custGeom>
                <a:avLst/>
                <a:gdLst>
                  <a:gd name="T0" fmla="*/ 1 w 16"/>
                  <a:gd name="T1" fmla="*/ 19 h 19"/>
                  <a:gd name="T2" fmla="*/ 0 w 16"/>
                  <a:gd name="T3" fmla="*/ 12 h 19"/>
                  <a:gd name="T4" fmla="*/ 8 w 16"/>
                  <a:gd name="T5" fmla="*/ 0 h 19"/>
                  <a:gd name="T6" fmla="*/ 16 w 16"/>
                  <a:gd name="T7" fmla="*/ 14 h 19"/>
                  <a:gd name="T8" fmla="*/ 1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" y="19"/>
                    </a:moveTo>
                    <a:cubicBezTo>
                      <a:pt x="0" y="17"/>
                      <a:pt x="0" y="15"/>
                      <a:pt x="0" y="12"/>
                    </a:cubicBezTo>
                    <a:cubicBezTo>
                      <a:pt x="1" y="7"/>
                      <a:pt x="4" y="2"/>
                      <a:pt x="8" y="0"/>
                    </a:cubicBezTo>
                    <a:cubicBezTo>
                      <a:pt x="16" y="14"/>
                      <a:pt x="16" y="14"/>
                      <a:pt x="16" y="14"/>
                    </a:cubicBez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2" name="Freeform 641"/>
              <p:cNvSpPr>
                <a:spLocks/>
              </p:cNvSpPr>
              <p:nvPr/>
            </p:nvSpPr>
            <p:spPr bwMode="auto">
              <a:xfrm>
                <a:off x="4262" y="2981"/>
                <a:ext cx="10" cy="17"/>
              </a:xfrm>
              <a:custGeom>
                <a:avLst/>
                <a:gdLst>
                  <a:gd name="T0" fmla="*/ 0 w 10"/>
                  <a:gd name="T1" fmla="*/ 3 h 17"/>
                  <a:gd name="T2" fmla="*/ 10 w 10"/>
                  <a:gd name="T3" fmla="*/ 1 h 17"/>
                  <a:gd name="T4" fmla="*/ 8 w 10"/>
                  <a:gd name="T5" fmla="*/ 17 h 17"/>
                  <a:gd name="T6" fmla="*/ 0 w 10"/>
                  <a:gd name="T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0" y="3"/>
                    </a:moveTo>
                    <a:cubicBezTo>
                      <a:pt x="3" y="1"/>
                      <a:pt x="6" y="0"/>
                      <a:pt x="10" y="1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3" name="Freeform 642"/>
              <p:cNvSpPr>
                <a:spLocks/>
              </p:cNvSpPr>
              <p:nvPr/>
            </p:nvSpPr>
            <p:spPr bwMode="auto">
              <a:xfrm>
                <a:off x="4270" y="2982"/>
                <a:ext cx="13" cy="16"/>
              </a:xfrm>
              <a:custGeom>
                <a:avLst/>
                <a:gdLst>
                  <a:gd name="T0" fmla="*/ 2 w 13"/>
                  <a:gd name="T1" fmla="*/ 0 h 16"/>
                  <a:gd name="T2" fmla="*/ 0 w 13"/>
                  <a:gd name="T3" fmla="*/ 16 h 16"/>
                  <a:gd name="T4" fmla="*/ 13 w 13"/>
                  <a:gd name="T5" fmla="*/ 6 h 16"/>
                  <a:gd name="T6" fmla="*/ 2 w 1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">
                    <a:moveTo>
                      <a:pt x="2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6" y="0"/>
                      <a:pt x="2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4" name="Freeform 643"/>
              <p:cNvSpPr>
                <a:spLocks/>
              </p:cNvSpPr>
              <p:nvPr/>
            </p:nvSpPr>
            <p:spPr bwMode="auto">
              <a:xfrm>
                <a:off x="4159" y="3004"/>
                <a:ext cx="75" cy="10"/>
              </a:xfrm>
              <a:custGeom>
                <a:avLst/>
                <a:gdLst>
                  <a:gd name="T0" fmla="*/ 0 w 75"/>
                  <a:gd name="T1" fmla="*/ 0 h 10"/>
                  <a:gd name="T2" fmla="*/ 75 w 75"/>
                  <a:gd name="T3" fmla="*/ 9 h 10"/>
                  <a:gd name="T4" fmla="*/ 74 w 75"/>
                  <a:gd name="T5" fmla="*/ 10 h 10"/>
                  <a:gd name="T6" fmla="*/ 0 w 75"/>
                  <a:gd name="T7" fmla="*/ 2 h 10"/>
                  <a:gd name="T8" fmla="*/ 0 w 7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">
                    <a:moveTo>
                      <a:pt x="0" y="0"/>
                    </a:moveTo>
                    <a:lnTo>
                      <a:pt x="75" y="9"/>
                    </a:lnTo>
                    <a:lnTo>
                      <a:pt x="74" y="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5" name="Freeform 644"/>
              <p:cNvSpPr>
                <a:spLocks/>
              </p:cNvSpPr>
              <p:nvPr/>
            </p:nvSpPr>
            <p:spPr bwMode="auto">
              <a:xfrm>
                <a:off x="4159" y="2964"/>
                <a:ext cx="19" cy="41"/>
              </a:xfrm>
              <a:custGeom>
                <a:avLst/>
                <a:gdLst>
                  <a:gd name="T0" fmla="*/ 5 w 19"/>
                  <a:gd name="T1" fmla="*/ 0 h 41"/>
                  <a:gd name="T2" fmla="*/ 19 w 19"/>
                  <a:gd name="T3" fmla="*/ 2 h 41"/>
                  <a:gd name="T4" fmla="*/ 14 w 19"/>
                  <a:gd name="T5" fmla="*/ 41 h 41"/>
                  <a:gd name="T6" fmla="*/ 0 w 19"/>
                  <a:gd name="T7" fmla="*/ 40 h 41"/>
                  <a:gd name="T8" fmla="*/ 5 w 1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1">
                    <a:moveTo>
                      <a:pt x="5" y="0"/>
                    </a:moveTo>
                    <a:lnTo>
                      <a:pt x="19" y="2"/>
                    </a:lnTo>
                    <a:lnTo>
                      <a:pt x="14" y="41"/>
                    </a:lnTo>
                    <a:lnTo>
                      <a:pt x="0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6" name="Freeform 645"/>
              <p:cNvSpPr>
                <a:spLocks/>
              </p:cNvSpPr>
              <p:nvPr/>
            </p:nvSpPr>
            <p:spPr bwMode="auto">
              <a:xfrm>
                <a:off x="4175" y="2981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3 w 16"/>
                  <a:gd name="T5" fmla="*/ 26 h 26"/>
                  <a:gd name="T6" fmla="*/ 0 w 16"/>
                  <a:gd name="T7" fmla="*/ 25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3" y="26"/>
                    </a:lnTo>
                    <a:lnTo>
                      <a:pt x="0" y="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7" name="Freeform 646"/>
              <p:cNvSpPr>
                <a:spLocks/>
              </p:cNvSpPr>
              <p:nvPr/>
            </p:nvSpPr>
            <p:spPr bwMode="auto">
              <a:xfrm>
                <a:off x="4190" y="2991"/>
                <a:ext cx="15" cy="18"/>
              </a:xfrm>
              <a:custGeom>
                <a:avLst/>
                <a:gdLst>
                  <a:gd name="T0" fmla="*/ 2 w 15"/>
                  <a:gd name="T1" fmla="*/ 0 h 18"/>
                  <a:gd name="T2" fmla="*/ 15 w 15"/>
                  <a:gd name="T3" fmla="*/ 2 h 18"/>
                  <a:gd name="T4" fmla="*/ 13 w 15"/>
                  <a:gd name="T5" fmla="*/ 18 h 18"/>
                  <a:gd name="T6" fmla="*/ 0 w 15"/>
                  <a:gd name="T7" fmla="*/ 16 h 18"/>
                  <a:gd name="T8" fmla="*/ 2 w 1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2" y="0"/>
                    </a:moveTo>
                    <a:lnTo>
                      <a:pt x="15" y="2"/>
                    </a:lnTo>
                    <a:lnTo>
                      <a:pt x="13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8" name="Freeform 647"/>
              <p:cNvSpPr>
                <a:spLocks/>
              </p:cNvSpPr>
              <p:nvPr/>
            </p:nvSpPr>
            <p:spPr bwMode="auto">
              <a:xfrm>
                <a:off x="4205" y="2985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4 w 16"/>
                  <a:gd name="T5" fmla="*/ 26 h 26"/>
                  <a:gd name="T6" fmla="*/ 0 w 16"/>
                  <a:gd name="T7" fmla="*/ 24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4" y="26"/>
                    </a:lnTo>
                    <a:lnTo>
                      <a:pt x="0" y="2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9" name="Freeform 648"/>
              <p:cNvSpPr>
                <a:spLocks/>
              </p:cNvSpPr>
              <p:nvPr/>
            </p:nvSpPr>
            <p:spPr bwMode="auto">
              <a:xfrm>
                <a:off x="4221" y="2994"/>
                <a:ext cx="15" cy="19"/>
              </a:xfrm>
              <a:custGeom>
                <a:avLst/>
                <a:gdLst>
                  <a:gd name="T0" fmla="*/ 2 w 15"/>
                  <a:gd name="T1" fmla="*/ 0 h 19"/>
                  <a:gd name="T2" fmla="*/ 15 w 15"/>
                  <a:gd name="T3" fmla="*/ 1 h 19"/>
                  <a:gd name="T4" fmla="*/ 13 w 15"/>
                  <a:gd name="T5" fmla="*/ 19 h 19"/>
                  <a:gd name="T6" fmla="*/ 0 w 15"/>
                  <a:gd name="T7" fmla="*/ 17 h 19"/>
                  <a:gd name="T8" fmla="*/ 2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2" y="0"/>
                    </a:moveTo>
                    <a:lnTo>
                      <a:pt x="15" y="1"/>
                    </a:lnTo>
                    <a:lnTo>
                      <a:pt x="13" y="19"/>
                    </a:lnTo>
                    <a:lnTo>
                      <a:pt x="0" y="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0" name="Freeform 649"/>
              <p:cNvSpPr>
                <a:spLocks/>
              </p:cNvSpPr>
              <p:nvPr/>
            </p:nvSpPr>
            <p:spPr bwMode="auto">
              <a:xfrm>
                <a:off x="4253" y="301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1" name="Freeform 650"/>
              <p:cNvSpPr>
                <a:spLocks/>
              </p:cNvSpPr>
              <p:nvPr/>
            </p:nvSpPr>
            <p:spPr bwMode="auto">
              <a:xfrm>
                <a:off x="4262" y="3016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2 h 4"/>
                  <a:gd name="T4" fmla="*/ 20 w 20"/>
                  <a:gd name="T5" fmla="*/ 4 h 4"/>
                  <a:gd name="T6" fmla="*/ 0 w 20"/>
                  <a:gd name="T7" fmla="*/ 2 h 4"/>
                  <a:gd name="T8" fmla="*/ 0 w 2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2" name="Freeform 651"/>
              <p:cNvSpPr>
                <a:spLocks/>
              </p:cNvSpPr>
              <p:nvPr/>
            </p:nvSpPr>
            <p:spPr bwMode="auto">
              <a:xfrm>
                <a:off x="4158" y="3012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7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3" name="Freeform 652"/>
              <p:cNvSpPr>
                <a:spLocks/>
              </p:cNvSpPr>
              <p:nvPr/>
            </p:nvSpPr>
            <p:spPr bwMode="auto">
              <a:xfrm>
                <a:off x="4157" y="301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4" name="Freeform 653"/>
              <p:cNvSpPr>
                <a:spLocks/>
              </p:cNvSpPr>
              <p:nvPr/>
            </p:nvSpPr>
            <p:spPr bwMode="auto">
              <a:xfrm>
                <a:off x="4156" y="3025"/>
                <a:ext cx="58" cy="10"/>
              </a:xfrm>
              <a:custGeom>
                <a:avLst/>
                <a:gdLst>
                  <a:gd name="T0" fmla="*/ 1 w 58"/>
                  <a:gd name="T1" fmla="*/ 0 h 10"/>
                  <a:gd name="T2" fmla="*/ 58 w 58"/>
                  <a:gd name="T3" fmla="*/ 7 h 10"/>
                  <a:gd name="T4" fmla="*/ 58 w 58"/>
                  <a:gd name="T5" fmla="*/ 10 h 10"/>
                  <a:gd name="T6" fmla="*/ 0 w 58"/>
                  <a:gd name="T7" fmla="*/ 4 h 10"/>
                  <a:gd name="T8" fmla="*/ 1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1" y="0"/>
                    </a:moveTo>
                    <a:lnTo>
                      <a:pt x="58" y="7"/>
                    </a:lnTo>
                    <a:lnTo>
                      <a:pt x="58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5" name="Freeform 654"/>
              <p:cNvSpPr>
                <a:spLocks/>
              </p:cNvSpPr>
              <p:nvPr/>
            </p:nvSpPr>
            <p:spPr bwMode="auto">
              <a:xfrm>
                <a:off x="4155" y="3031"/>
                <a:ext cx="59" cy="11"/>
              </a:xfrm>
              <a:custGeom>
                <a:avLst/>
                <a:gdLst>
                  <a:gd name="T0" fmla="*/ 1 w 59"/>
                  <a:gd name="T1" fmla="*/ 0 h 11"/>
                  <a:gd name="T2" fmla="*/ 59 w 59"/>
                  <a:gd name="T3" fmla="*/ 7 h 11"/>
                  <a:gd name="T4" fmla="*/ 58 w 59"/>
                  <a:gd name="T5" fmla="*/ 11 h 11"/>
                  <a:gd name="T6" fmla="*/ 0 w 59"/>
                  <a:gd name="T7" fmla="*/ 4 h 11"/>
                  <a:gd name="T8" fmla="*/ 1 w 5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">
                    <a:moveTo>
                      <a:pt x="1" y="0"/>
                    </a:moveTo>
                    <a:lnTo>
                      <a:pt x="59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6" name="Freeform 655"/>
              <p:cNvSpPr>
                <a:spLocks/>
              </p:cNvSpPr>
              <p:nvPr/>
            </p:nvSpPr>
            <p:spPr bwMode="auto">
              <a:xfrm>
                <a:off x="4155" y="303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7" name="Freeform 656"/>
              <p:cNvSpPr>
                <a:spLocks/>
              </p:cNvSpPr>
              <p:nvPr/>
            </p:nvSpPr>
            <p:spPr bwMode="auto">
              <a:xfrm>
                <a:off x="4154" y="3045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8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8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8" name="Freeform 657"/>
              <p:cNvSpPr>
                <a:spLocks/>
              </p:cNvSpPr>
              <p:nvPr/>
            </p:nvSpPr>
            <p:spPr bwMode="auto">
              <a:xfrm>
                <a:off x="4153" y="3051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9" name="Freeform 658"/>
              <p:cNvSpPr>
                <a:spLocks/>
              </p:cNvSpPr>
              <p:nvPr/>
            </p:nvSpPr>
            <p:spPr bwMode="auto">
              <a:xfrm>
                <a:off x="4152" y="3058"/>
                <a:ext cx="30" cy="7"/>
              </a:xfrm>
              <a:custGeom>
                <a:avLst/>
                <a:gdLst>
                  <a:gd name="T0" fmla="*/ 1 w 30"/>
                  <a:gd name="T1" fmla="*/ 0 h 7"/>
                  <a:gd name="T2" fmla="*/ 30 w 30"/>
                  <a:gd name="T3" fmla="*/ 3 h 7"/>
                  <a:gd name="T4" fmla="*/ 30 w 30"/>
                  <a:gd name="T5" fmla="*/ 7 h 7"/>
                  <a:gd name="T6" fmla="*/ 0 w 30"/>
                  <a:gd name="T7" fmla="*/ 4 h 7"/>
                  <a:gd name="T8" fmla="*/ 1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1" y="0"/>
                    </a:moveTo>
                    <a:lnTo>
                      <a:pt x="30" y="3"/>
                    </a:lnTo>
                    <a:lnTo>
                      <a:pt x="30" y="7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0" name="Freeform 659"/>
              <p:cNvSpPr>
                <a:spLocks/>
              </p:cNvSpPr>
              <p:nvPr/>
            </p:nvSpPr>
            <p:spPr bwMode="auto">
              <a:xfrm>
                <a:off x="4226" y="3020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6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6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1" name="Freeform 660"/>
              <p:cNvSpPr>
                <a:spLocks/>
              </p:cNvSpPr>
              <p:nvPr/>
            </p:nvSpPr>
            <p:spPr bwMode="auto">
              <a:xfrm>
                <a:off x="4225" y="3026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2" name="Freeform 661"/>
              <p:cNvSpPr>
                <a:spLocks/>
              </p:cNvSpPr>
              <p:nvPr/>
            </p:nvSpPr>
            <p:spPr bwMode="auto">
              <a:xfrm>
                <a:off x="4224" y="3033"/>
                <a:ext cx="57" cy="10"/>
              </a:xfrm>
              <a:custGeom>
                <a:avLst/>
                <a:gdLst>
                  <a:gd name="T0" fmla="*/ 1 w 57"/>
                  <a:gd name="T1" fmla="*/ 0 h 10"/>
                  <a:gd name="T2" fmla="*/ 57 w 57"/>
                  <a:gd name="T3" fmla="*/ 7 h 10"/>
                  <a:gd name="T4" fmla="*/ 57 w 57"/>
                  <a:gd name="T5" fmla="*/ 10 h 10"/>
                  <a:gd name="T6" fmla="*/ 0 w 57"/>
                  <a:gd name="T7" fmla="*/ 4 h 10"/>
                  <a:gd name="T8" fmla="*/ 1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1" y="0"/>
                    </a:moveTo>
                    <a:lnTo>
                      <a:pt x="57" y="7"/>
                    </a:lnTo>
                    <a:lnTo>
                      <a:pt x="57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3" name="Freeform 662"/>
              <p:cNvSpPr>
                <a:spLocks/>
              </p:cNvSpPr>
              <p:nvPr/>
            </p:nvSpPr>
            <p:spPr bwMode="auto">
              <a:xfrm>
                <a:off x="4223" y="3039"/>
                <a:ext cx="58" cy="11"/>
              </a:xfrm>
              <a:custGeom>
                <a:avLst/>
                <a:gdLst>
                  <a:gd name="T0" fmla="*/ 1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1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1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4" name="Freeform 663"/>
              <p:cNvSpPr>
                <a:spLocks/>
              </p:cNvSpPr>
              <p:nvPr/>
            </p:nvSpPr>
            <p:spPr bwMode="auto">
              <a:xfrm>
                <a:off x="4223" y="3046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7 h 10"/>
                  <a:gd name="T4" fmla="*/ 56 w 57"/>
                  <a:gd name="T5" fmla="*/ 10 h 10"/>
                  <a:gd name="T6" fmla="*/ 0 w 57"/>
                  <a:gd name="T7" fmla="*/ 4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7"/>
                    </a:lnTo>
                    <a:lnTo>
                      <a:pt x="56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5" name="Freeform 664"/>
              <p:cNvSpPr>
                <a:spLocks/>
              </p:cNvSpPr>
              <p:nvPr/>
            </p:nvSpPr>
            <p:spPr bwMode="auto">
              <a:xfrm>
                <a:off x="4222" y="3053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7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6" name="Freeform 665"/>
              <p:cNvSpPr>
                <a:spLocks/>
              </p:cNvSpPr>
              <p:nvPr/>
            </p:nvSpPr>
            <p:spPr bwMode="auto">
              <a:xfrm>
                <a:off x="4221" y="3059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7" name="Freeform 666"/>
              <p:cNvSpPr>
                <a:spLocks/>
              </p:cNvSpPr>
              <p:nvPr/>
            </p:nvSpPr>
            <p:spPr bwMode="auto">
              <a:xfrm>
                <a:off x="4220" y="3066"/>
                <a:ext cx="41" cy="8"/>
              </a:xfrm>
              <a:custGeom>
                <a:avLst/>
                <a:gdLst>
                  <a:gd name="T0" fmla="*/ 1 w 41"/>
                  <a:gd name="T1" fmla="*/ 0 h 8"/>
                  <a:gd name="T2" fmla="*/ 41 w 41"/>
                  <a:gd name="T3" fmla="*/ 5 h 8"/>
                  <a:gd name="T4" fmla="*/ 40 w 41"/>
                  <a:gd name="T5" fmla="*/ 8 h 8"/>
                  <a:gd name="T6" fmla="*/ 0 w 41"/>
                  <a:gd name="T7" fmla="*/ 4 h 8"/>
                  <a:gd name="T8" fmla="*/ 1 w 4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">
                    <a:moveTo>
                      <a:pt x="1" y="0"/>
                    </a:moveTo>
                    <a:lnTo>
                      <a:pt x="41" y="5"/>
                    </a:lnTo>
                    <a:lnTo>
                      <a:pt x="40" y="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8" name="Freeform 667"/>
              <p:cNvSpPr>
                <a:spLocks/>
              </p:cNvSpPr>
              <p:nvPr/>
            </p:nvSpPr>
            <p:spPr bwMode="auto">
              <a:xfrm>
                <a:off x="3104" y="1763"/>
                <a:ext cx="254" cy="266"/>
              </a:xfrm>
              <a:custGeom>
                <a:avLst/>
                <a:gdLst>
                  <a:gd name="T0" fmla="*/ 254 w 254"/>
                  <a:gd name="T1" fmla="*/ 171 h 266"/>
                  <a:gd name="T2" fmla="*/ 134 w 254"/>
                  <a:gd name="T3" fmla="*/ 266 h 266"/>
                  <a:gd name="T4" fmla="*/ 0 w 254"/>
                  <a:gd name="T5" fmla="*/ 95 h 266"/>
                  <a:gd name="T6" fmla="*/ 122 w 254"/>
                  <a:gd name="T7" fmla="*/ 0 h 266"/>
                  <a:gd name="T8" fmla="*/ 254 w 254"/>
                  <a:gd name="T9" fmla="*/ 17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66">
                    <a:moveTo>
                      <a:pt x="254" y="171"/>
                    </a:moveTo>
                    <a:lnTo>
                      <a:pt x="134" y="266"/>
                    </a:lnTo>
                    <a:lnTo>
                      <a:pt x="0" y="95"/>
                    </a:lnTo>
                    <a:lnTo>
                      <a:pt x="122" y="0"/>
                    </a:lnTo>
                    <a:lnTo>
                      <a:pt x="254" y="17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9" name="Freeform 668"/>
              <p:cNvSpPr>
                <a:spLocks/>
              </p:cNvSpPr>
              <p:nvPr/>
            </p:nvSpPr>
            <p:spPr bwMode="auto">
              <a:xfrm>
                <a:off x="3252" y="1937"/>
                <a:ext cx="61" cy="49"/>
              </a:xfrm>
              <a:custGeom>
                <a:avLst/>
                <a:gdLst>
                  <a:gd name="T0" fmla="*/ 61 w 61"/>
                  <a:gd name="T1" fmla="*/ 3 h 49"/>
                  <a:gd name="T2" fmla="*/ 3 w 61"/>
                  <a:gd name="T3" fmla="*/ 49 h 49"/>
                  <a:gd name="T4" fmla="*/ 0 w 61"/>
                  <a:gd name="T5" fmla="*/ 46 h 49"/>
                  <a:gd name="T6" fmla="*/ 59 w 61"/>
                  <a:gd name="T7" fmla="*/ 0 h 49"/>
                  <a:gd name="T8" fmla="*/ 61 w 61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9">
                    <a:moveTo>
                      <a:pt x="61" y="3"/>
                    </a:moveTo>
                    <a:lnTo>
                      <a:pt x="3" y="49"/>
                    </a:lnTo>
                    <a:lnTo>
                      <a:pt x="0" y="46"/>
                    </a:lnTo>
                    <a:lnTo>
                      <a:pt x="59" y="0"/>
                    </a:lnTo>
                    <a:lnTo>
                      <a:pt x="6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0" name="Freeform 669"/>
              <p:cNvSpPr>
                <a:spLocks/>
              </p:cNvSpPr>
              <p:nvPr/>
            </p:nvSpPr>
            <p:spPr bwMode="auto">
              <a:xfrm>
                <a:off x="3227" y="1914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1" name="Freeform 670"/>
              <p:cNvSpPr>
                <a:spLocks/>
              </p:cNvSpPr>
              <p:nvPr/>
            </p:nvSpPr>
            <p:spPr bwMode="auto">
              <a:xfrm>
                <a:off x="3223" y="1909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2" name="Freeform 671"/>
              <p:cNvSpPr>
                <a:spLocks/>
              </p:cNvSpPr>
              <p:nvPr/>
            </p:nvSpPr>
            <p:spPr bwMode="auto">
              <a:xfrm>
                <a:off x="3218" y="1904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3" name="Freeform 672"/>
              <p:cNvSpPr>
                <a:spLocks/>
              </p:cNvSpPr>
              <p:nvPr/>
            </p:nvSpPr>
            <p:spPr bwMode="auto">
              <a:xfrm>
                <a:off x="3214" y="1899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4" name="Freeform 673"/>
              <p:cNvSpPr>
                <a:spLocks/>
              </p:cNvSpPr>
              <p:nvPr/>
            </p:nvSpPr>
            <p:spPr bwMode="auto">
              <a:xfrm>
                <a:off x="3210" y="1893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5" name="Freeform 674"/>
              <p:cNvSpPr>
                <a:spLocks/>
              </p:cNvSpPr>
              <p:nvPr/>
            </p:nvSpPr>
            <p:spPr bwMode="auto">
              <a:xfrm>
                <a:off x="3206" y="1888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6" name="Freeform 675"/>
              <p:cNvSpPr>
                <a:spLocks/>
              </p:cNvSpPr>
              <p:nvPr/>
            </p:nvSpPr>
            <p:spPr bwMode="auto">
              <a:xfrm>
                <a:off x="3202" y="1883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7" name="Freeform 676"/>
              <p:cNvSpPr>
                <a:spLocks/>
              </p:cNvSpPr>
              <p:nvPr/>
            </p:nvSpPr>
            <p:spPr bwMode="auto">
              <a:xfrm>
                <a:off x="3198" y="1878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8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8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8" name="Freeform 677"/>
              <p:cNvSpPr>
                <a:spLocks/>
              </p:cNvSpPr>
              <p:nvPr/>
            </p:nvSpPr>
            <p:spPr bwMode="auto">
              <a:xfrm>
                <a:off x="3243" y="1872"/>
                <a:ext cx="52" cy="42"/>
              </a:xfrm>
              <a:custGeom>
                <a:avLst/>
                <a:gdLst>
                  <a:gd name="T0" fmla="*/ 52 w 52"/>
                  <a:gd name="T1" fmla="*/ 3 h 42"/>
                  <a:gd name="T2" fmla="*/ 2 w 52"/>
                  <a:gd name="T3" fmla="*/ 42 h 42"/>
                  <a:gd name="T4" fmla="*/ 0 w 52"/>
                  <a:gd name="T5" fmla="*/ 39 h 42"/>
                  <a:gd name="T6" fmla="*/ 49 w 52"/>
                  <a:gd name="T7" fmla="*/ 0 h 42"/>
                  <a:gd name="T8" fmla="*/ 52 w 52"/>
                  <a:gd name="T9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52" y="3"/>
                    </a:moveTo>
                    <a:lnTo>
                      <a:pt x="2" y="42"/>
                    </a:lnTo>
                    <a:lnTo>
                      <a:pt x="0" y="39"/>
                    </a:lnTo>
                    <a:lnTo>
                      <a:pt x="49" y="0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9" name="Freeform 678"/>
              <p:cNvSpPr>
                <a:spLocks/>
              </p:cNvSpPr>
              <p:nvPr/>
            </p:nvSpPr>
            <p:spPr bwMode="auto">
              <a:xfrm>
                <a:off x="3167" y="1895"/>
                <a:ext cx="38" cy="36"/>
              </a:xfrm>
              <a:custGeom>
                <a:avLst/>
                <a:gdLst>
                  <a:gd name="T0" fmla="*/ 28 w 37"/>
                  <a:gd name="T1" fmla="*/ 31 h 36"/>
                  <a:gd name="T2" fmla="*/ 6 w 37"/>
                  <a:gd name="T3" fmla="*/ 28 h 36"/>
                  <a:gd name="T4" fmla="*/ 9 w 37"/>
                  <a:gd name="T5" fmla="*/ 5 h 36"/>
                  <a:gd name="T6" fmla="*/ 31 w 37"/>
                  <a:gd name="T7" fmla="*/ 8 h 36"/>
                  <a:gd name="T8" fmla="*/ 28 w 37"/>
                  <a:gd name="T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28" y="31"/>
                    </a:moveTo>
                    <a:cubicBezTo>
                      <a:pt x="21" y="36"/>
                      <a:pt x="11" y="35"/>
                      <a:pt x="6" y="28"/>
                    </a:cubicBezTo>
                    <a:cubicBezTo>
                      <a:pt x="0" y="21"/>
                      <a:pt x="1" y="11"/>
                      <a:pt x="9" y="5"/>
                    </a:cubicBezTo>
                    <a:cubicBezTo>
                      <a:pt x="16" y="0"/>
                      <a:pt x="26" y="1"/>
                      <a:pt x="31" y="8"/>
                    </a:cubicBezTo>
                    <a:cubicBezTo>
                      <a:pt x="37" y="15"/>
                      <a:pt x="35" y="25"/>
                      <a:pt x="28" y="3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0" name="Freeform 679"/>
              <p:cNvSpPr>
                <a:spLocks/>
              </p:cNvSpPr>
              <p:nvPr/>
            </p:nvSpPr>
            <p:spPr bwMode="auto">
              <a:xfrm>
                <a:off x="3184" y="1897"/>
                <a:ext cx="8" cy="16"/>
              </a:xfrm>
              <a:custGeom>
                <a:avLst/>
                <a:gdLst>
                  <a:gd name="T0" fmla="*/ 0 w 8"/>
                  <a:gd name="T1" fmla="*/ 0 h 16"/>
                  <a:gd name="T2" fmla="*/ 8 w 8"/>
                  <a:gd name="T3" fmla="*/ 1 h 16"/>
                  <a:gd name="T4" fmla="*/ 1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3" y="0"/>
                      <a:pt x="6" y="0"/>
                      <a:pt x="8" y="1"/>
                    </a:cubicBezTo>
                    <a:cubicBezTo>
                      <a:pt x="1" y="16"/>
                      <a:pt x="1" y="16"/>
                      <a:pt x="1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1" name="Freeform 680"/>
              <p:cNvSpPr>
                <a:spLocks/>
              </p:cNvSpPr>
              <p:nvPr/>
            </p:nvSpPr>
            <p:spPr bwMode="auto">
              <a:xfrm>
                <a:off x="3185" y="1898"/>
                <a:ext cx="18" cy="19"/>
              </a:xfrm>
              <a:custGeom>
                <a:avLst/>
                <a:gdLst>
                  <a:gd name="T0" fmla="*/ 7 w 17"/>
                  <a:gd name="T1" fmla="*/ 0 h 19"/>
                  <a:gd name="T2" fmla="*/ 13 w 17"/>
                  <a:gd name="T3" fmla="*/ 5 h 19"/>
                  <a:gd name="T4" fmla="*/ 16 w 17"/>
                  <a:gd name="T5" fmla="*/ 19 h 19"/>
                  <a:gd name="T6" fmla="*/ 0 w 17"/>
                  <a:gd name="T7" fmla="*/ 15 h 19"/>
                  <a:gd name="T8" fmla="*/ 7 w 1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7" y="0"/>
                    </a:moveTo>
                    <a:cubicBezTo>
                      <a:pt x="10" y="1"/>
                      <a:pt x="12" y="3"/>
                      <a:pt x="13" y="5"/>
                    </a:cubicBezTo>
                    <a:cubicBezTo>
                      <a:pt x="16" y="9"/>
                      <a:pt x="17" y="14"/>
                      <a:pt x="16" y="19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2" name="Freeform 681"/>
              <p:cNvSpPr>
                <a:spLocks/>
              </p:cNvSpPr>
              <p:nvPr/>
            </p:nvSpPr>
            <p:spPr bwMode="auto">
              <a:xfrm>
                <a:off x="3185" y="1913"/>
                <a:ext cx="17" cy="13"/>
              </a:xfrm>
              <a:custGeom>
                <a:avLst/>
                <a:gdLst>
                  <a:gd name="T0" fmla="*/ 16 w 16"/>
                  <a:gd name="T1" fmla="*/ 4 h 13"/>
                  <a:gd name="T2" fmla="*/ 10 w 16"/>
                  <a:gd name="T3" fmla="*/ 13 h 13"/>
                  <a:gd name="T4" fmla="*/ 0 w 16"/>
                  <a:gd name="T5" fmla="*/ 0 h 13"/>
                  <a:gd name="T6" fmla="*/ 16 w 16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6" y="4"/>
                    </a:moveTo>
                    <a:cubicBezTo>
                      <a:pt x="15" y="7"/>
                      <a:pt x="13" y="10"/>
                      <a:pt x="10" y="1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3" name="Freeform 682"/>
              <p:cNvSpPr>
                <a:spLocks/>
              </p:cNvSpPr>
              <p:nvPr/>
            </p:nvSpPr>
            <p:spPr bwMode="auto">
              <a:xfrm>
                <a:off x="3183" y="1913"/>
                <a:ext cx="13" cy="16"/>
              </a:xfrm>
              <a:custGeom>
                <a:avLst/>
                <a:gdLst>
                  <a:gd name="T0" fmla="*/ 12 w 12"/>
                  <a:gd name="T1" fmla="*/ 13 h 16"/>
                  <a:gd name="T2" fmla="*/ 2 w 12"/>
                  <a:gd name="T3" fmla="*/ 0 h 16"/>
                  <a:gd name="T4" fmla="*/ 0 w 12"/>
                  <a:gd name="T5" fmla="*/ 16 h 16"/>
                  <a:gd name="T6" fmla="*/ 12 w 12"/>
                  <a:gd name="T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9" y="15"/>
                      <a:pt x="12" y="13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4" name="Freeform 683"/>
              <p:cNvSpPr>
                <a:spLocks/>
              </p:cNvSpPr>
              <p:nvPr/>
            </p:nvSpPr>
            <p:spPr bwMode="auto">
              <a:xfrm>
                <a:off x="3201" y="1830"/>
                <a:ext cx="59" cy="47"/>
              </a:xfrm>
              <a:custGeom>
                <a:avLst/>
                <a:gdLst>
                  <a:gd name="T0" fmla="*/ 59 w 59"/>
                  <a:gd name="T1" fmla="*/ 1 h 47"/>
                  <a:gd name="T2" fmla="*/ 1 w 59"/>
                  <a:gd name="T3" fmla="*/ 47 h 47"/>
                  <a:gd name="T4" fmla="*/ 0 w 59"/>
                  <a:gd name="T5" fmla="*/ 45 h 47"/>
                  <a:gd name="T6" fmla="*/ 58 w 59"/>
                  <a:gd name="T7" fmla="*/ 0 h 47"/>
                  <a:gd name="T8" fmla="*/ 59 w 59"/>
                  <a:gd name="T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7">
                    <a:moveTo>
                      <a:pt x="59" y="1"/>
                    </a:moveTo>
                    <a:lnTo>
                      <a:pt x="1" y="47"/>
                    </a:lnTo>
                    <a:lnTo>
                      <a:pt x="0" y="45"/>
                    </a:lnTo>
                    <a:lnTo>
                      <a:pt x="58" y="0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5" name="Freeform 684"/>
              <p:cNvSpPr>
                <a:spLocks/>
              </p:cNvSpPr>
              <p:nvPr/>
            </p:nvSpPr>
            <p:spPr bwMode="auto">
              <a:xfrm>
                <a:off x="3250" y="1831"/>
                <a:ext cx="35" cy="40"/>
              </a:xfrm>
              <a:custGeom>
                <a:avLst/>
                <a:gdLst>
                  <a:gd name="T0" fmla="*/ 35 w 35"/>
                  <a:gd name="T1" fmla="*/ 32 h 40"/>
                  <a:gd name="T2" fmla="*/ 24 w 35"/>
                  <a:gd name="T3" fmla="*/ 40 h 40"/>
                  <a:gd name="T4" fmla="*/ 0 w 35"/>
                  <a:gd name="T5" fmla="*/ 8 h 40"/>
                  <a:gd name="T6" fmla="*/ 10 w 35"/>
                  <a:gd name="T7" fmla="*/ 0 h 40"/>
                  <a:gd name="T8" fmla="*/ 35 w 35"/>
                  <a:gd name="T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35" y="32"/>
                    </a:moveTo>
                    <a:lnTo>
                      <a:pt x="24" y="40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35" y="3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6" name="Freeform 685"/>
              <p:cNvSpPr>
                <a:spLocks/>
              </p:cNvSpPr>
              <p:nvPr/>
            </p:nvSpPr>
            <p:spPr bwMode="auto">
              <a:xfrm>
                <a:off x="3238" y="1841"/>
                <a:ext cx="26" cy="27"/>
              </a:xfrm>
              <a:custGeom>
                <a:avLst/>
                <a:gdLst>
                  <a:gd name="T0" fmla="*/ 26 w 26"/>
                  <a:gd name="T1" fmla="*/ 19 h 27"/>
                  <a:gd name="T2" fmla="*/ 15 w 26"/>
                  <a:gd name="T3" fmla="*/ 27 h 27"/>
                  <a:gd name="T4" fmla="*/ 0 w 26"/>
                  <a:gd name="T5" fmla="*/ 8 h 27"/>
                  <a:gd name="T6" fmla="*/ 10 w 26"/>
                  <a:gd name="T7" fmla="*/ 0 h 27"/>
                  <a:gd name="T8" fmla="*/ 26 w 26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6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7" name="Freeform 686"/>
              <p:cNvSpPr>
                <a:spLocks/>
              </p:cNvSpPr>
              <p:nvPr/>
            </p:nvSpPr>
            <p:spPr bwMode="auto">
              <a:xfrm>
                <a:off x="3226" y="1850"/>
                <a:ext cx="20" cy="21"/>
              </a:xfrm>
              <a:custGeom>
                <a:avLst/>
                <a:gdLst>
                  <a:gd name="T0" fmla="*/ 20 w 20"/>
                  <a:gd name="T1" fmla="*/ 13 h 21"/>
                  <a:gd name="T2" fmla="*/ 10 w 20"/>
                  <a:gd name="T3" fmla="*/ 21 h 21"/>
                  <a:gd name="T4" fmla="*/ 0 w 20"/>
                  <a:gd name="T5" fmla="*/ 8 h 21"/>
                  <a:gd name="T6" fmla="*/ 10 w 20"/>
                  <a:gd name="T7" fmla="*/ 0 h 21"/>
                  <a:gd name="T8" fmla="*/ 20 w 20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8" name="Freeform 687"/>
              <p:cNvSpPr>
                <a:spLocks/>
              </p:cNvSpPr>
              <p:nvPr/>
            </p:nvSpPr>
            <p:spPr bwMode="auto">
              <a:xfrm>
                <a:off x="3214" y="1859"/>
                <a:ext cx="25" cy="27"/>
              </a:xfrm>
              <a:custGeom>
                <a:avLst/>
                <a:gdLst>
                  <a:gd name="T0" fmla="*/ 25 w 25"/>
                  <a:gd name="T1" fmla="*/ 19 h 27"/>
                  <a:gd name="T2" fmla="*/ 15 w 25"/>
                  <a:gd name="T3" fmla="*/ 27 h 27"/>
                  <a:gd name="T4" fmla="*/ 0 w 25"/>
                  <a:gd name="T5" fmla="*/ 8 h 27"/>
                  <a:gd name="T6" fmla="*/ 10 w 25"/>
                  <a:gd name="T7" fmla="*/ 0 h 27"/>
                  <a:gd name="T8" fmla="*/ 25 w 25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5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9" name="Freeform 688"/>
              <p:cNvSpPr>
                <a:spLocks/>
              </p:cNvSpPr>
              <p:nvPr/>
            </p:nvSpPr>
            <p:spPr bwMode="auto">
              <a:xfrm>
                <a:off x="3202" y="1869"/>
                <a:ext cx="21" cy="21"/>
              </a:xfrm>
              <a:custGeom>
                <a:avLst/>
                <a:gdLst>
                  <a:gd name="T0" fmla="*/ 21 w 21"/>
                  <a:gd name="T1" fmla="*/ 13 h 21"/>
                  <a:gd name="T2" fmla="*/ 10 w 21"/>
                  <a:gd name="T3" fmla="*/ 21 h 21"/>
                  <a:gd name="T4" fmla="*/ 0 w 21"/>
                  <a:gd name="T5" fmla="*/ 8 h 21"/>
                  <a:gd name="T6" fmla="*/ 10 w 21"/>
                  <a:gd name="T7" fmla="*/ 0 h 21"/>
                  <a:gd name="T8" fmla="*/ 21 w 21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0" name="Freeform 689"/>
              <p:cNvSpPr>
                <a:spLocks/>
              </p:cNvSpPr>
              <p:nvPr/>
            </p:nvSpPr>
            <p:spPr bwMode="auto">
              <a:xfrm>
                <a:off x="3179" y="1887"/>
                <a:ext cx="7" cy="6"/>
              </a:xfrm>
              <a:custGeom>
                <a:avLst/>
                <a:gdLst>
                  <a:gd name="T0" fmla="*/ 7 w 7"/>
                  <a:gd name="T1" fmla="*/ 2 h 6"/>
                  <a:gd name="T2" fmla="*/ 2 w 7"/>
                  <a:gd name="T3" fmla="*/ 6 h 6"/>
                  <a:gd name="T4" fmla="*/ 0 w 7"/>
                  <a:gd name="T5" fmla="*/ 4 h 6"/>
                  <a:gd name="T6" fmla="*/ 6 w 7"/>
                  <a:gd name="T7" fmla="*/ 0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1" name="Freeform 690"/>
              <p:cNvSpPr>
                <a:spLocks/>
              </p:cNvSpPr>
              <p:nvPr/>
            </p:nvSpPr>
            <p:spPr bwMode="auto">
              <a:xfrm>
                <a:off x="3161" y="1893"/>
                <a:ext cx="17" cy="14"/>
              </a:xfrm>
              <a:custGeom>
                <a:avLst/>
                <a:gdLst>
                  <a:gd name="T0" fmla="*/ 17 w 17"/>
                  <a:gd name="T1" fmla="*/ 2 h 14"/>
                  <a:gd name="T2" fmla="*/ 1 w 17"/>
                  <a:gd name="T3" fmla="*/ 14 h 14"/>
                  <a:gd name="T4" fmla="*/ 0 w 17"/>
                  <a:gd name="T5" fmla="*/ 12 h 14"/>
                  <a:gd name="T6" fmla="*/ 16 w 17"/>
                  <a:gd name="T7" fmla="*/ 0 h 14"/>
                  <a:gd name="T8" fmla="*/ 17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2"/>
                    </a:moveTo>
                    <a:lnTo>
                      <a:pt x="1" y="14"/>
                    </a:lnTo>
                    <a:lnTo>
                      <a:pt x="0" y="12"/>
                    </a:lnTo>
                    <a:lnTo>
                      <a:pt x="16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2" name="Freeform 691"/>
              <p:cNvSpPr>
                <a:spLocks/>
              </p:cNvSpPr>
              <p:nvPr/>
            </p:nvSpPr>
            <p:spPr bwMode="auto">
              <a:xfrm>
                <a:off x="3208" y="182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3" name="Freeform 692"/>
              <p:cNvSpPr>
                <a:spLocks/>
              </p:cNvSpPr>
              <p:nvPr/>
            </p:nvSpPr>
            <p:spPr bwMode="auto">
              <a:xfrm>
                <a:off x="3204" y="181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4" name="Freeform 693"/>
              <p:cNvSpPr>
                <a:spLocks/>
              </p:cNvSpPr>
              <p:nvPr/>
            </p:nvSpPr>
            <p:spPr bwMode="auto">
              <a:xfrm>
                <a:off x="3200" y="1811"/>
                <a:ext cx="47" cy="39"/>
              </a:xfrm>
              <a:custGeom>
                <a:avLst/>
                <a:gdLst>
                  <a:gd name="T0" fmla="*/ 47 w 47"/>
                  <a:gd name="T1" fmla="*/ 4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4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5" name="Freeform 694"/>
              <p:cNvSpPr>
                <a:spLocks/>
              </p:cNvSpPr>
              <p:nvPr/>
            </p:nvSpPr>
            <p:spPr bwMode="auto">
              <a:xfrm>
                <a:off x="3196" y="1805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6" name="Freeform 695"/>
              <p:cNvSpPr>
                <a:spLocks/>
              </p:cNvSpPr>
              <p:nvPr/>
            </p:nvSpPr>
            <p:spPr bwMode="auto">
              <a:xfrm>
                <a:off x="3191" y="180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7" name="Freeform 696"/>
              <p:cNvSpPr>
                <a:spLocks/>
              </p:cNvSpPr>
              <p:nvPr/>
            </p:nvSpPr>
            <p:spPr bwMode="auto">
              <a:xfrm>
                <a:off x="3187" y="1795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8" name="Freeform 697"/>
              <p:cNvSpPr>
                <a:spLocks/>
              </p:cNvSpPr>
              <p:nvPr/>
            </p:nvSpPr>
            <p:spPr bwMode="auto">
              <a:xfrm>
                <a:off x="3183" y="179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9" name="Freeform 698"/>
              <p:cNvSpPr>
                <a:spLocks/>
              </p:cNvSpPr>
              <p:nvPr/>
            </p:nvSpPr>
            <p:spPr bwMode="auto">
              <a:xfrm>
                <a:off x="3202" y="1784"/>
                <a:ext cx="25" cy="21"/>
              </a:xfrm>
              <a:custGeom>
                <a:avLst/>
                <a:gdLst>
                  <a:gd name="T0" fmla="*/ 25 w 25"/>
                  <a:gd name="T1" fmla="*/ 3 h 21"/>
                  <a:gd name="T2" fmla="*/ 2 w 25"/>
                  <a:gd name="T3" fmla="*/ 21 h 21"/>
                  <a:gd name="T4" fmla="*/ 0 w 25"/>
                  <a:gd name="T5" fmla="*/ 18 h 21"/>
                  <a:gd name="T6" fmla="*/ 23 w 25"/>
                  <a:gd name="T7" fmla="*/ 0 h 21"/>
                  <a:gd name="T8" fmla="*/ 25 w 25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3"/>
                    </a:moveTo>
                    <a:lnTo>
                      <a:pt x="2" y="21"/>
                    </a:lnTo>
                    <a:lnTo>
                      <a:pt x="0" y="18"/>
                    </a:lnTo>
                    <a:lnTo>
                      <a:pt x="23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0" name="Freeform 699"/>
              <p:cNvSpPr>
                <a:spLocks/>
              </p:cNvSpPr>
              <p:nvPr/>
            </p:nvSpPr>
            <p:spPr bwMode="auto">
              <a:xfrm>
                <a:off x="3154" y="1863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1" name="Freeform 700"/>
              <p:cNvSpPr>
                <a:spLocks/>
              </p:cNvSpPr>
              <p:nvPr/>
            </p:nvSpPr>
            <p:spPr bwMode="auto">
              <a:xfrm>
                <a:off x="3150" y="1858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2" name="Freeform 701"/>
              <p:cNvSpPr>
                <a:spLocks/>
              </p:cNvSpPr>
              <p:nvPr/>
            </p:nvSpPr>
            <p:spPr bwMode="auto">
              <a:xfrm>
                <a:off x="3146" y="1853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3" name="Freeform 702"/>
              <p:cNvSpPr>
                <a:spLocks/>
              </p:cNvSpPr>
              <p:nvPr/>
            </p:nvSpPr>
            <p:spPr bwMode="auto">
              <a:xfrm>
                <a:off x="3142" y="1848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4" name="Freeform 703"/>
              <p:cNvSpPr>
                <a:spLocks/>
              </p:cNvSpPr>
              <p:nvPr/>
            </p:nvSpPr>
            <p:spPr bwMode="auto">
              <a:xfrm>
                <a:off x="3138" y="1842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5" name="Freeform 704"/>
              <p:cNvSpPr>
                <a:spLocks/>
              </p:cNvSpPr>
              <p:nvPr/>
            </p:nvSpPr>
            <p:spPr bwMode="auto">
              <a:xfrm>
                <a:off x="3133" y="183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6" name="Freeform 705"/>
              <p:cNvSpPr>
                <a:spLocks/>
              </p:cNvSpPr>
              <p:nvPr/>
            </p:nvSpPr>
            <p:spPr bwMode="auto">
              <a:xfrm>
                <a:off x="3129" y="183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7" name="Freeform 706"/>
              <p:cNvSpPr>
                <a:spLocks/>
              </p:cNvSpPr>
              <p:nvPr/>
            </p:nvSpPr>
            <p:spPr bwMode="auto">
              <a:xfrm>
                <a:off x="3139" y="1827"/>
                <a:ext cx="34" cy="27"/>
              </a:xfrm>
              <a:custGeom>
                <a:avLst/>
                <a:gdLst>
                  <a:gd name="T0" fmla="*/ 34 w 34"/>
                  <a:gd name="T1" fmla="*/ 3 h 27"/>
                  <a:gd name="T2" fmla="*/ 2 w 34"/>
                  <a:gd name="T3" fmla="*/ 27 h 27"/>
                  <a:gd name="T4" fmla="*/ 0 w 34"/>
                  <a:gd name="T5" fmla="*/ 24 h 27"/>
                  <a:gd name="T6" fmla="*/ 31 w 34"/>
                  <a:gd name="T7" fmla="*/ 0 h 27"/>
                  <a:gd name="T8" fmla="*/ 34 w 34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7">
                    <a:moveTo>
                      <a:pt x="34" y="3"/>
                    </a:moveTo>
                    <a:lnTo>
                      <a:pt x="2" y="27"/>
                    </a:lnTo>
                    <a:lnTo>
                      <a:pt x="0" y="24"/>
                    </a:lnTo>
                    <a:lnTo>
                      <a:pt x="31" y="0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8" name="Freeform 707"/>
              <p:cNvSpPr>
                <a:spLocks/>
              </p:cNvSpPr>
              <p:nvPr/>
            </p:nvSpPr>
            <p:spPr bwMode="auto">
              <a:xfrm>
                <a:off x="2846" y="1820"/>
                <a:ext cx="245" cy="265"/>
              </a:xfrm>
              <a:custGeom>
                <a:avLst/>
                <a:gdLst>
                  <a:gd name="T0" fmla="*/ 129 w 245"/>
                  <a:gd name="T1" fmla="*/ 265 h 265"/>
                  <a:gd name="T2" fmla="*/ 0 w 245"/>
                  <a:gd name="T3" fmla="*/ 184 h 265"/>
                  <a:gd name="T4" fmla="*/ 114 w 245"/>
                  <a:gd name="T5" fmla="*/ 0 h 265"/>
                  <a:gd name="T6" fmla="*/ 245 w 245"/>
                  <a:gd name="T7" fmla="*/ 81 h 265"/>
                  <a:gd name="T8" fmla="*/ 129 w 245"/>
                  <a:gd name="T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65">
                    <a:moveTo>
                      <a:pt x="129" y="265"/>
                    </a:moveTo>
                    <a:lnTo>
                      <a:pt x="0" y="184"/>
                    </a:lnTo>
                    <a:lnTo>
                      <a:pt x="114" y="0"/>
                    </a:lnTo>
                    <a:lnTo>
                      <a:pt x="245" y="81"/>
                    </a:lnTo>
                    <a:lnTo>
                      <a:pt x="129" y="26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9" name="Freeform 708"/>
              <p:cNvSpPr>
                <a:spLocks/>
              </p:cNvSpPr>
              <p:nvPr/>
            </p:nvSpPr>
            <p:spPr bwMode="auto">
              <a:xfrm>
                <a:off x="2891" y="2002"/>
                <a:ext cx="65" cy="43"/>
              </a:xfrm>
              <a:custGeom>
                <a:avLst/>
                <a:gdLst>
                  <a:gd name="T0" fmla="*/ 63 w 65"/>
                  <a:gd name="T1" fmla="*/ 43 h 43"/>
                  <a:gd name="T2" fmla="*/ 0 w 65"/>
                  <a:gd name="T3" fmla="*/ 4 h 43"/>
                  <a:gd name="T4" fmla="*/ 2 w 65"/>
                  <a:gd name="T5" fmla="*/ 0 h 43"/>
                  <a:gd name="T6" fmla="*/ 65 w 65"/>
                  <a:gd name="T7" fmla="*/ 39 h 43"/>
                  <a:gd name="T8" fmla="*/ 63 w 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3">
                    <a:moveTo>
                      <a:pt x="63" y="43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65" y="39"/>
                    </a:lnTo>
                    <a:lnTo>
                      <a:pt x="63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0" name="Freeform 709"/>
              <p:cNvSpPr>
                <a:spLocks/>
              </p:cNvSpPr>
              <p:nvPr/>
            </p:nvSpPr>
            <p:spPr bwMode="auto">
              <a:xfrm>
                <a:off x="2875" y="198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1" name="Freeform 710"/>
              <p:cNvSpPr>
                <a:spLocks/>
              </p:cNvSpPr>
              <p:nvPr/>
            </p:nvSpPr>
            <p:spPr bwMode="auto">
              <a:xfrm>
                <a:off x="2878" y="1974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2" name="Freeform 711"/>
              <p:cNvSpPr>
                <a:spLocks/>
              </p:cNvSpPr>
              <p:nvPr/>
            </p:nvSpPr>
            <p:spPr bwMode="auto">
              <a:xfrm>
                <a:off x="2882" y="1969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6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6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3" name="Freeform 712"/>
              <p:cNvSpPr>
                <a:spLocks/>
              </p:cNvSpPr>
              <p:nvPr/>
            </p:nvSpPr>
            <p:spPr bwMode="auto">
              <a:xfrm>
                <a:off x="2885" y="1963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4" name="Freeform 713"/>
              <p:cNvSpPr>
                <a:spLocks/>
              </p:cNvSpPr>
              <p:nvPr/>
            </p:nvSpPr>
            <p:spPr bwMode="auto">
              <a:xfrm>
                <a:off x="2889" y="1957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5" name="Freeform 714"/>
              <p:cNvSpPr>
                <a:spLocks/>
              </p:cNvSpPr>
              <p:nvPr/>
            </p:nvSpPr>
            <p:spPr bwMode="auto">
              <a:xfrm>
                <a:off x="2892" y="1952"/>
                <a:ext cx="109" cy="70"/>
              </a:xfrm>
              <a:custGeom>
                <a:avLst/>
                <a:gdLst>
                  <a:gd name="T0" fmla="*/ 106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6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6" name="Freeform 715"/>
              <p:cNvSpPr>
                <a:spLocks/>
              </p:cNvSpPr>
              <p:nvPr/>
            </p:nvSpPr>
            <p:spPr bwMode="auto">
              <a:xfrm>
                <a:off x="2896" y="1946"/>
                <a:ext cx="109" cy="70"/>
              </a:xfrm>
              <a:custGeom>
                <a:avLst/>
                <a:gdLst>
                  <a:gd name="T0" fmla="*/ 107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7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7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7" name="Freeform 716"/>
              <p:cNvSpPr>
                <a:spLocks/>
              </p:cNvSpPr>
              <p:nvPr/>
            </p:nvSpPr>
            <p:spPr bwMode="auto">
              <a:xfrm>
                <a:off x="2900" y="194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8" name="Freeform 717"/>
              <p:cNvSpPr>
                <a:spLocks/>
              </p:cNvSpPr>
              <p:nvPr/>
            </p:nvSpPr>
            <p:spPr bwMode="auto">
              <a:xfrm>
                <a:off x="2956" y="1968"/>
                <a:ext cx="56" cy="37"/>
              </a:xfrm>
              <a:custGeom>
                <a:avLst/>
                <a:gdLst>
                  <a:gd name="T0" fmla="*/ 54 w 56"/>
                  <a:gd name="T1" fmla="*/ 37 h 37"/>
                  <a:gd name="T2" fmla="*/ 0 w 56"/>
                  <a:gd name="T3" fmla="*/ 3 h 37"/>
                  <a:gd name="T4" fmla="*/ 2 w 56"/>
                  <a:gd name="T5" fmla="*/ 0 h 37"/>
                  <a:gd name="T6" fmla="*/ 56 w 56"/>
                  <a:gd name="T7" fmla="*/ 34 h 37"/>
                  <a:gd name="T8" fmla="*/ 54 w 5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7">
                    <a:moveTo>
                      <a:pt x="54" y="37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6" y="34"/>
                    </a:lnTo>
                    <a:lnTo>
                      <a:pt x="54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9" name="Freeform 718"/>
              <p:cNvSpPr>
                <a:spLocks/>
              </p:cNvSpPr>
              <p:nvPr/>
            </p:nvSpPr>
            <p:spPr bwMode="auto">
              <a:xfrm>
                <a:off x="2918" y="1897"/>
                <a:ext cx="37" cy="37"/>
              </a:xfrm>
              <a:custGeom>
                <a:avLst/>
                <a:gdLst>
                  <a:gd name="T0" fmla="*/ 10 w 37"/>
                  <a:gd name="T1" fmla="*/ 32 h 37"/>
                  <a:gd name="T2" fmla="*/ 4 w 37"/>
                  <a:gd name="T3" fmla="*/ 10 h 37"/>
                  <a:gd name="T4" fmla="*/ 27 w 37"/>
                  <a:gd name="T5" fmla="*/ 5 h 37"/>
                  <a:gd name="T6" fmla="*/ 32 w 37"/>
                  <a:gd name="T7" fmla="*/ 27 h 37"/>
                  <a:gd name="T8" fmla="*/ 10 w 37"/>
                  <a:gd name="T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10" y="32"/>
                    </a:moveTo>
                    <a:cubicBezTo>
                      <a:pt x="2" y="27"/>
                      <a:pt x="0" y="17"/>
                      <a:pt x="4" y="10"/>
                    </a:cubicBezTo>
                    <a:cubicBezTo>
                      <a:pt x="9" y="2"/>
                      <a:pt x="19" y="0"/>
                      <a:pt x="27" y="5"/>
                    </a:cubicBezTo>
                    <a:cubicBezTo>
                      <a:pt x="34" y="9"/>
                      <a:pt x="37" y="19"/>
                      <a:pt x="32" y="27"/>
                    </a:cubicBezTo>
                    <a:cubicBezTo>
                      <a:pt x="27" y="34"/>
                      <a:pt x="17" y="37"/>
                      <a:pt x="10" y="32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0" name="Freeform 719"/>
              <p:cNvSpPr>
                <a:spLocks/>
              </p:cNvSpPr>
              <p:nvPr/>
            </p:nvSpPr>
            <p:spPr bwMode="auto">
              <a:xfrm>
                <a:off x="2936" y="1908"/>
                <a:ext cx="17" cy="9"/>
              </a:xfrm>
              <a:custGeom>
                <a:avLst/>
                <a:gdLst>
                  <a:gd name="T0" fmla="*/ 15 w 17"/>
                  <a:gd name="T1" fmla="*/ 0 h 9"/>
                  <a:gd name="T2" fmla="*/ 16 w 17"/>
                  <a:gd name="T3" fmla="*/ 9 h 9"/>
                  <a:gd name="T4" fmla="*/ 0 w 17"/>
                  <a:gd name="T5" fmla="*/ 7 h 9"/>
                  <a:gd name="T6" fmla="*/ 15 w 1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15" y="0"/>
                    </a:moveTo>
                    <a:cubicBezTo>
                      <a:pt x="16" y="3"/>
                      <a:pt x="17" y="6"/>
                      <a:pt x="16" y="9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1" name="Freeform 720"/>
              <p:cNvSpPr>
                <a:spLocks/>
              </p:cNvSpPr>
              <p:nvPr/>
            </p:nvSpPr>
            <p:spPr bwMode="auto">
              <a:xfrm>
                <a:off x="2936" y="1915"/>
                <a:ext cx="16" cy="16"/>
              </a:xfrm>
              <a:custGeom>
                <a:avLst/>
                <a:gdLst>
                  <a:gd name="T0" fmla="*/ 16 w 16"/>
                  <a:gd name="T1" fmla="*/ 2 h 16"/>
                  <a:gd name="T2" fmla="*/ 14 w 16"/>
                  <a:gd name="T3" fmla="*/ 9 h 16"/>
                  <a:gd name="T4" fmla="*/ 2 w 16"/>
                  <a:gd name="T5" fmla="*/ 16 h 16"/>
                  <a:gd name="T6" fmla="*/ 0 w 16"/>
                  <a:gd name="T7" fmla="*/ 0 h 16"/>
                  <a:gd name="T8" fmla="*/ 16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2"/>
                    </a:moveTo>
                    <a:cubicBezTo>
                      <a:pt x="16" y="4"/>
                      <a:pt x="15" y="7"/>
                      <a:pt x="14" y="9"/>
                    </a:cubicBezTo>
                    <a:cubicBezTo>
                      <a:pt x="11" y="13"/>
                      <a:pt x="7" y="16"/>
                      <a:pt x="2" y="1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2" name="Freeform 721"/>
              <p:cNvSpPr>
                <a:spLocks/>
              </p:cNvSpPr>
              <p:nvPr/>
            </p:nvSpPr>
            <p:spPr bwMode="auto">
              <a:xfrm>
                <a:off x="2928" y="1915"/>
                <a:ext cx="10" cy="17"/>
              </a:xfrm>
              <a:custGeom>
                <a:avLst/>
                <a:gdLst>
                  <a:gd name="T0" fmla="*/ 10 w 10"/>
                  <a:gd name="T1" fmla="*/ 16 h 17"/>
                  <a:gd name="T2" fmla="*/ 0 w 10"/>
                  <a:gd name="T3" fmla="*/ 14 h 17"/>
                  <a:gd name="T4" fmla="*/ 8 w 10"/>
                  <a:gd name="T5" fmla="*/ 0 h 17"/>
                  <a:gd name="T6" fmla="*/ 10 w 10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10" y="16"/>
                    </a:moveTo>
                    <a:cubicBezTo>
                      <a:pt x="6" y="17"/>
                      <a:pt x="3" y="16"/>
                      <a:pt x="0" y="1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3" name="Freeform 722"/>
              <p:cNvSpPr>
                <a:spLocks/>
              </p:cNvSpPr>
              <p:nvPr/>
            </p:nvSpPr>
            <p:spPr bwMode="auto">
              <a:xfrm>
                <a:off x="2920" y="1915"/>
                <a:ext cx="16" cy="14"/>
              </a:xfrm>
              <a:custGeom>
                <a:avLst/>
                <a:gdLst>
                  <a:gd name="T0" fmla="*/ 8 w 16"/>
                  <a:gd name="T1" fmla="*/ 14 h 14"/>
                  <a:gd name="T2" fmla="*/ 16 w 16"/>
                  <a:gd name="T3" fmla="*/ 0 h 14"/>
                  <a:gd name="T4" fmla="*/ 0 w 16"/>
                  <a:gd name="T5" fmla="*/ 4 h 14"/>
                  <a:gd name="T6" fmla="*/ 8 w 16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8"/>
                      <a:pt x="4" y="12"/>
                      <a:pt x="8" y="1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4" name="Freeform 723"/>
              <p:cNvSpPr>
                <a:spLocks/>
              </p:cNvSpPr>
              <p:nvPr/>
            </p:nvSpPr>
            <p:spPr bwMode="auto">
              <a:xfrm>
                <a:off x="2975" y="1916"/>
                <a:ext cx="65" cy="41"/>
              </a:xfrm>
              <a:custGeom>
                <a:avLst/>
                <a:gdLst>
                  <a:gd name="T0" fmla="*/ 64 w 65"/>
                  <a:gd name="T1" fmla="*/ 41 h 41"/>
                  <a:gd name="T2" fmla="*/ 0 w 65"/>
                  <a:gd name="T3" fmla="*/ 1 h 41"/>
                  <a:gd name="T4" fmla="*/ 1 w 65"/>
                  <a:gd name="T5" fmla="*/ 0 h 41"/>
                  <a:gd name="T6" fmla="*/ 65 w 65"/>
                  <a:gd name="T7" fmla="*/ 39 h 41"/>
                  <a:gd name="T8" fmla="*/ 64 w 6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1">
                    <a:moveTo>
                      <a:pt x="64" y="4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5" y="39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5" name="Freeform 724"/>
              <p:cNvSpPr>
                <a:spLocks/>
              </p:cNvSpPr>
              <p:nvPr/>
            </p:nvSpPr>
            <p:spPr bwMode="auto">
              <a:xfrm>
                <a:off x="3007" y="1950"/>
                <a:ext cx="32" cy="40"/>
              </a:xfrm>
              <a:custGeom>
                <a:avLst/>
                <a:gdLst>
                  <a:gd name="T0" fmla="*/ 11 w 32"/>
                  <a:gd name="T1" fmla="*/ 40 h 40"/>
                  <a:gd name="T2" fmla="*/ 0 w 32"/>
                  <a:gd name="T3" fmla="*/ 33 h 40"/>
                  <a:gd name="T4" fmla="*/ 21 w 32"/>
                  <a:gd name="T5" fmla="*/ 0 h 40"/>
                  <a:gd name="T6" fmla="*/ 32 w 32"/>
                  <a:gd name="T7" fmla="*/ 7 h 40"/>
                  <a:gd name="T8" fmla="*/ 11 w 3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0">
                    <a:moveTo>
                      <a:pt x="11" y="40"/>
                    </a:moveTo>
                    <a:lnTo>
                      <a:pt x="0" y="33"/>
                    </a:lnTo>
                    <a:lnTo>
                      <a:pt x="21" y="0"/>
                    </a:lnTo>
                    <a:lnTo>
                      <a:pt x="32" y="7"/>
                    </a:ln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6" name="Freeform 725"/>
              <p:cNvSpPr>
                <a:spLocks/>
              </p:cNvSpPr>
              <p:nvPr/>
            </p:nvSpPr>
            <p:spPr bwMode="auto">
              <a:xfrm>
                <a:off x="3002" y="1942"/>
                <a:ext cx="24" cy="28"/>
              </a:xfrm>
              <a:custGeom>
                <a:avLst/>
                <a:gdLst>
                  <a:gd name="T0" fmla="*/ 11 w 24"/>
                  <a:gd name="T1" fmla="*/ 28 h 28"/>
                  <a:gd name="T2" fmla="*/ 0 w 24"/>
                  <a:gd name="T3" fmla="*/ 21 h 28"/>
                  <a:gd name="T4" fmla="*/ 13 w 24"/>
                  <a:gd name="T5" fmla="*/ 0 h 28"/>
                  <a:gd name="T6" fmla="*/ 24 w 24"/>
                  <a:gd name="T7" fmla="*/ 6 h 28"/>
                  <a:gd name="T8" fmla="*/ 11 w 24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3" y="0"/>
                    </a:lnTo>
                    <a:lnTo>
                      <a:pt x="24" y="6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7" name="Freeform 726"/>
              <p:cNvSpPr>
                <a:spLocks/>
              </p:cNvSpPr>
              <p:nvPr/>
            </p:nvSpPr>
            <p:spPr bwMode="auto">
              <a:xfrm>
                <a:off x="2993" y="1933"/>
                <a:ext cx="20" cy="21"/>
              </a:xfrm>
              <a:custGeom>
                <a:avLst/>
                <a:gdLst>
                  <a:gd name="T0" fmla="*/ 12 w 20"/>
                  <a:gd name="T1" fmla="*/ 21 h 21"/>
                  <a:gd name="T2" fmla="*/ 0 w 20"/>
                  <a:gd name="T3" fmla="*/ 14 h 21"/>
                  <a:gd name="T4" fmla="*/ 9 w 20"/>
                  <a:gd name="T5" fmla="*/ 0 h 21"/>
                  <a:gd name="T6" fmla="*/ 20 w 20"/>
                  <a:gd name="T7" fmla="*/ 7 h 21"/>
                  <a:gd name="T8" fmla="*/ 12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2" y="21"/>
                    </a:moveTo>
                    <a:lnTo>
                      <a:pt x="0" y="14"/>
                    </a:lnTo>
                    <a:lnTo>
                      <a:pt x="9" y="0"/>
                    </a:lnTo>
                    <a:lnTo>
                      <a:pt x="20" y="7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8" name="Freeform 727"/>
              <p:cNvSpPr>
                <a:spLocks/>
              </p:cNvSpPr>
              <p:nvPr/>
            </p:nvSpPr>
            <p:spPr bwMode="auto">
              <a:xfrm>
                <a:off x="2976" y="1925"/>
                <a:ext cx="23" cy="28"/>
              </a:xfrm>
              <a:custGeom>
                <a:avLst/>
                <a:gdLst>
                  <a:gd name="T0" fmla="*/ 11 w 23"/>
                  <a:gd name="T1" fmla="*/ 28 h 28"/>
                  <a:gd name="T2" fmla="*/ 0 w 23"/>
                  <a:gd name="T3" fmla="*/ 21 h 28"/>
                  <a:gd name="T4" fmla="*/ 12 w 23"/>
                  <a:gd name="T5" fmla="*/ 0 h 28"/>
                  <a:gd name="T6" fmla="*/ 23 w 23"/>
                  <a:gd name="T7" fmla="*/ 7 h 28"/>
                  <a:gd name="T8" fmla="*/ 11 w 23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2" y="0"/>
                    </a:lnTo>
                    <a:lnTo>
                      <a:pt x="23" y="7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9" name="Freeform 728"/>
              <p:cNvSpPr>
                <a:spLocks/>
              </p:cNvSpPr>
              <p:nvPr/>
            </p:nvSpPr>
            <p:spPr bwMode="auto">
              <a:xfrm>
                <a:off x="2966" y="1917"/>
                <a:ext cx="21" cy="22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5 h 22"/>
                  <a:gd name="T4" fmla="*/ 9 w 21"/>
                  <a:gd name="T5" fmla="*/ 0 h 22"/>
                  <a:gd name="T6" fmla="*/ 21 w 21"/>
                  <a:gd name="T7" fmla="*/ 7 h 22"/>
                  <a:gd name="T8" fmla="*/ 11 w 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lnTo>
                      <a:pt x="0" y="15"/>
                    </a:lnTo>
                    <a:lnTo>
                      <a:pt x="9" y="0"/>
                    </a:lnTo>
                    <a:lnTo>
                      <a:pt x="21" y="7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0" name="Freeform 729"/>
              <p:cNvSpPr>
                <a:spLocks/>
              </p:cNvSpPr>
              <p:nvPr/>
            </p:nvSpPr>
            <p:spPr bwMode="auto">
              <a:xfrm>
                <a:off x="2953" y="1902"/>
                <a:ext cx="7" cy="5"/>
              </a:xfrm>
              <a:custGeom>
                <a:avLst/>
                <a:gdLst>
                  <a:gd name="T0" fmla="*/ 6 w 7"/>
                  <a:gd name="T1" fmla="*/ 5 h 5"/>
                  <a:gd name="T2" fmla="*/ 0 w 7"/>
                  <a:gd name="T3" fmla="*/ 2 h 5"/>
                  <a:gd name="T4" fmla="*/ 1 w 7"/>
                  <a:gd name="T5" fmla="*/ 0 h 5"/>
                  <a:gd name="T6" fmla="*/ 7 w 7"/>
                  <a:gd name="T7" fmla="*/ 4 h 5"/>
                  <a:gd name="T8" fmla="*/ 6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1" name="Freeform 730"/>
              <p:cNvSpPr>
                <a:spLocks/>
              </p:cNvSpPr>
              <p:nvPr/>
            </p:nvSpPr>
            <p:spPr bwMode="auto">
              <a:xfrm>
                <a:off x="2934" y="1890"/>
                <a:ext cx="18" cy="12"/>
              </a:xfrm>
              <a:custGeom>
                <a:avLst/>
                <a:gdLst>
                  <a:gd name="T0" fmla="*/ 17 w 18"/>
                  <a:gd name="T1" fmla="*/ 12 h 12"/>
                  <a:gd name="T2" fmla="*/ 0 w 18"/>
                  <a:gd name="T3" fmla="*/ 2 h 12"/>
                  <a:gd name="T4" fmla="*/ 1 w 18"/>
                  <a:gd name="T5" fmla="*/ 0 h 12"/>
                  <a:gd name="T6" fmla="*/ 18 w 18"/>
                  <a:gd name="T7" fmla="*/ 10 h 12"/>
                  <a:gd name="T8" fmla="*/ 17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7" y="1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8" y="10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2" name="Freeform 731"/>
              <p:cNvSpPr>
                <a:spLocks/>
              </p:cNvSpPr>
              <p:nvPr/>
            </p:nvSpPr>
            <p:spPr bwMode="auto">
              <a:xfrm>
                <a:off x="2994" y="1916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3" name="Freeform 732"/>
              <p:cNvSpPr>
                <a:spLocks/>
              </p:cNvSpPr>
              <p:nvPr/>
            </p:nvSpPr>
            <p:spPr bwMode="auto">
              <a:xfrm>
                <a:off x="2997" y="1911"/>
                <a:ext cx="52" cy="33"/>
              </a:xfrm>
              <a:custGeom>
                <a:avLst/>
                <a:gdLst>
                  <a:gd name="T0" fmla="*/ 50 w 52"/>
                  <a:gd name="T1" fmla="*/ 33 h 33"/>
                  <a:gd name="T2" fmla="*/ 0 w 52"/>
                  <a:gd name="T3" fmla="*/ 3 h 33"/>
                  <a:gd name="T4" fmla="*/ 2 w 52"/>
                  <a:gd name="T5" fmla="*/ 0 h 33"/>
                  <a:gd name="T6" fmla="*/ 52 w 52"/>
                  <a:gd name="T7" fmla="*/ 30 h 33"/>
                  <a:gd name="T8" fmla="*/ 50 w 52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50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2" y="30"/>
                    </a:lnTo>
                    <a:lnTo>
                      <a:pt x="50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4" name="Freeform 733"/>
              <p:cNvSpPr>
                <a:spLocks/>
              </p:cNvSpPr>
              <p:nvPr/>
            </p:nvSpPr>
            <p:spPr bwMode="auto">
              <a:xfrm>
                <a:off x="3002" y="190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5" name="Freeform 734"/>
              <p:cNvSpPr>
                <a:spLocks/>
              </p:cNvSpPr>
              <p:nvPr/>
            </p:nvSpPr>
            <p:spPr bwMode="auto">
              <a:xfrm>
                <a:off x="3005" y="1899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6" name="Freeform 735"/>
              <p:cNvSpPr>
                <a:spLocks/>
              </p:cNvSpPr>
              <p:nvPr/>
            </p:nvSpPr>
            <p:spPr bwMode="auto">
              <a:xfrm>
                <a:off x="3009" y="189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7" name="Freeform 736"/>
              <p:cNvSpPr>
                <a:spLocks/>
              </p:cNvSpPr>
              <p:nvPr/>
            </p:nvSpPr>
            <p:spPr bwMode="auto">
              <a:xfrm>
                <a:off x="3013" y="1888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3 h 34"/>
                  <a:gd name="T4" fmla="*/ 2 w 50"/>
                  <a:gd name="T5" fmla="*/ 0 h 34"/>
                  <a:gd name="T6" fmla="*/ 50 w 50"/>
                  <a:gd name="T7" fmla="*/ 30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8" name="Freeform 737"/>
              <p:cNvSpPr>
                <a:spLocks/>
              </p:cNvSpPr>
              <p:nvPr/>
            </p:nvSpPr>
            <p:spPr bwMode="auto">
              <a:xfrm>
                <a:off x="3016" y="1882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9" name="Freeform 738"/>
              <p:cNvSpPr>
                <a:spLocks/>
              </p:cNvSpPr>
              <p:nvPr/>
            </p:nvSpPr>
            <p:spPr bwMode="auto">
              <a:xfrm>
                <a:off x="3044" y="1892"/>
                <a:ext cx="26" cy="18"/>
              </a:xfrm>
              <a:custGeom>
                <a:avLst/>
                <a:gdLst>
                  <a:gd name="T0" fmla="*/ 24 w 26"/>
                  <a:gd name="T1" fmla="*/ 18 h 18"/>
                  <a:gd name="T2" fmla="*/ 0 w 26"/>
                  <a:gd name="T3" fmla="*/ 3 h 18"/>
                  <a:gd name="T4" fmla="*/ 2 w 26"/>
                  <a:gd name="T5" fmla="*/ 0 h 18"/>
                  <a:gd name="T6" fmla="*/ 26 w 26"/>
                  <a:gd name="T7" fmla="*/ 15 h 18"/>
                  <a:gd name="T8" fmla="*/ 24 w 2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24" y="18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6" y="15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0" name="Freeform 739"/>
              <p:cNvSpPr>
                <a:spLocks/>
              </p:cNvSpPr>
              <p:nvPr/>
            </p:nvSpPr>
            <p:spPr bwMode="auto">
              <a:xfrm>
                <a:off x="2937" y="1881"/>
                <a:ext cx="50" cy="33"/>
              </a:xfrm>
              <a:custGeom>
                <a:avLst/>
                <a:gdLst>
                  <a:gd name="T0" fmla="*/ 48 w 50"/>
                  <a:gd name="T1" fmla="*/ 33 h 33"/>
                  <a:gd name="T2" fmla="*/ 0 w 50"/>
                  <a:gd name="T3" fmla="*/ 3 h 33"/>
                  <a:gd name="T4" fmla="*/ 2 w 50"/>
                  <a:gd name="T5" fmla="*/ 0 h 33"/>
                  <a:gd name="T6" fmla="*/ 50 w 50"/>
                  <a:gd name="T7" fmla="*/ 30 h 33"/>
                  <a:gd name="T8" fmla="*/ 48 w 5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3">
                    <a:moveTo>
                      <a:pt x="48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1" name="Freeform 740"/>
              <p:cNvSpPr>
                <a:spLocks/>
              </p:cNvSpPr>
              <p:nvPr/>
            </p:nvSpPr>
            <p:spPr bwMode="auto">
              <a:xfrm>
                <a:off x="2940" y="187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2" name="Freeform 741"/>
              <p:cNvSpPr>
                <a:spLocks/>
              </p:cNvSpPr>
              <p:nvPr/>
            </p:nvSpPr>
            <p:spPr bwMode="auto">
              <a:xfrm>
                <a:off x="2944" y="1869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4 h 34"/>
                  <a:gd name="T4" fmla="*/ 2 w 50"/>
                  <a:gd name="T5" fmla="*/ 0 h 34"/>
                  <a:gd name="T6" fmla="*/ 50 w 50"/>
                  <a:gd name="T7" fmla="*/ 31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0" y="31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3" name="Freeform 742"/>
              <p:cNvSpPr>
                <a:spLocks/>
              </p:cNvSpPr>
              <p:nvPr/>
            </p:nvSpPr>
            <p:spPr bwMode="auto">
              <a:xfrm>
                <a:off x="2947" y="186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4" name="Freeform 743"/>
              <p:cNvSpPr>
                <a:spLocks/>
              </p:cNvSpPr>
              <p:nvPr/>
            </p:nvSpPr>
            <p:spPr bwMode="auto">
              <a:xfrm>
                <a:off x="2951" y="1858"/>
                <a:ext cx="51" cy="34"/>
              </a:xfrm>
              <a:custGeom>
                <a:avLst/>
                <a:gdLst>
                  <a:gd name="T0" fmla="*/ 48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8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5" name="Freeform 744"/>
              <p:cNvSpPr>
                <a:spLocks/>
              </p:cNvSpPr>
              <p:nvPr/>
            </p:nvSpPr>
            <p:spPr bwMode="auto">
              <a:xfrm>
                <a:off x="2954" y="1852"/>
                <a:ext cx="52" cy="34"/>
              </a:xfrm>
              <a:custGeom>
                <a:avLst/>
                <a:gdLst>
                  <a:gd name="T0" fmla="*/ 50 w 52"/>
                  <a:gd name="T1" fmla="*/ 34 h 34"/>
                  <a:gd name="T2" fmla="*/ 0 w 52"/>
                  <a:gd name="T3" fmla="*/ 4 h 34"/>
                  <a:gd name="T4" fmla="*/ 2 w 52"/>
                  <a:gd name="T5" fmla="*/ 0 h 34"/>
                  <a:gd name="T6" fmla="*/ 52 w 52"/>
                  <a:gd name="T7" fmla="*/ 31 h 34"/>
                  <a:gd name="T8" fmla="*/ 50 w 52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50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2" y="31"/>
                    </a:lnTo>
                    <a:lnTo>
                      <a:pt x="50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6" name="Freeform 745"/>
              <p:cNvSpPr>
                <a:spLocks/>
              </p:cNvSpPr>
              <p:nvPr/>
            </p:nvSpPr>
            <p:spPr bwMode="auto">
              <a:xfrm>
                <a:off x="2958" y="1847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7" name="Freeform 746"/>
              <p:cNvSpPr>
                <a:spLocks/>
              </p:cNvSpPr>
              <p:nvPr/>
            </p:nvSpPr>
            <p:spPr bwMode="auto">
              <a:xfrm>
                <a:off x="2976" y="1850"/>
                <a:ext cx="37" cy="25"/>
              </a:xfrm>
              <a:custGeom>
                <a:avLst/>
                <a:gdLst>
                  <a:gd name="T0" fmla="*/ 35 w 37"/>
                  <a:gd name="T1" fmla="*/ 25 h 25"/>
                  <a:gd name="T2" fmla="*/ 0 w 37"/>
                  <a:gd name="T3" fmla="*/ 3 h 25"/>
                  <a:gd name="T4" fmla="*/ 2 w 37"/>
                  <a:gd name="T5" fmla="*/ 0 h 25"/>
                  <a:gd name="T6" fmla="*/ 37 w 37"/>
                  <a:gd name="T7" fmla="*/ 21 h 25"/>
                  <a:gd name="T8" fmla="*/ 35 w 3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5">
                    <a:moveTo>
                      <a:pt x="35" y="25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37" y="21"/>
                    </a:lnTo>
                    <a:lnTo>
                      <a:pt x="35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8" name="Freeform 747"/>
              <p:cNvSpPr>
                <a:spLocks/>
              </p:cNvSpPr>
              <p:nvPr/>
            </p:nvSpPr>
            <p:spPr bwMode="auto">
              <a:xfrm>
                <a:off x="2891" y="1800"/>
                <a:ext cx="199" cy="247"/>
              </a:xfrm>
              <a:custGeom>
                <a:avLst/>
                <a:gdLst>
                  <a:gd name="T0" fmla="*/ 149 w 199"/>
                  <a:gd name="T1" fmla="*/ 247 h 247"/>
                  <a:gd name="T2" fmla="*/ 0 w 199"/>
                  <a:gd name="T3" fmla="*/ 212 h 247"/>
                  <a:gd name="T4" fmla="*/ 49 w 199"/>
                  <a:gd name="T5" fmla="*/ 0 h 247"/>
                  <a:gd name="T6" fmla="*/ 199 w 199"/>
                  <a:gd name="T7" fmla="*/ 36 h 247"/>
                  <a:gd name="T8" fmla="*/ 149 w 199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47">
                    <a:moveTo>
                      <a:pt x="149" y="247"/>
                    </a:moveTo>
                    <a:lnTo>
                      <a:pt x="0" y="212"/>
                    </a:lnTo>
                    <a:lnTo>
                      <a:pt x="49" y="0"/>
                    </a:lnTo>
                    <a:lnTo>
                      <a:pt x="199" y="36"/>
                    </a:lnTo>
                    <a:lnTo>
                      <a:pt x="149" y="24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9" name="Freeform 748"/>
              <p:cNvSpPr>
                <a:spLocks/>
              </p:cNvSpPr>
              <p:nvPr/>
            </p:nvSpPr>
            <p:spPr bwMode="auto">
              <a:xfrm>
                <a:off x="2934" y="1994"/>
                <a:ext cx="74" cy="22"/>
              </a:xfrm>
              <a:custGeom>
                <a:avLst/>
                <a:gdLst>
                  <a:gd name="T0" fmla="*/ 73 w 74"/>
                  <a:gd name="T1" fmla="*/ 22 h 22"/>
                  <a:gd name="T2" fmla="*/ 0 w 74"/>
                  <a:gd name="T3" fmla="*/ 4 h 22"/>
                  <a:gd name="T4" fmla="*/ 1 w 74"/>
                  <a:gd name="T5" fmla="*/ 0 h 22"/>
                  <a:gd name="T6" fmla="*/ 74 w 74"/>
                  <a:gd name="T7" fmla="*/ 18 h 22"/>
                  <a:gd name="T8" fmla="*/ 73 w 7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">
                    <a:moveTo>
                      <a:pt x="73" y="2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74" y="18"/>
                    </a:lnTo>
                    <a:lnTo>
                      <a:pt x="73" y="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0" name="Freeform 749"/>
              <p:cNvSpPr>
                <a:spLocks/>
              </p:cNvSpPr>
              <p:nvPr/>
            </p:nvSpPr>
            <p:spPr bwMode="auto">
              <a:xfrm>
                <a:off x="2912" y="1979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30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30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1" name="Freeform 750"/>
              <p:cNvSpPr>
                <a:spLocks/>
              </p:cNvSpPr>
              <p:nvPr/>
            </p:nvSpPr>
            <p:spPr bwMode="auto">
              <a:xfrm>
                <a:off x="2913" y="1973"/>
                <a:ext cx="123" cy="33"/>
              </a:xfrm>
              <a:custGeom>
                <a:avLst/>
                <a:gdLst>
                  <a:gd name="T0" fmla="*/ 123 w 123"/>
                  <a:gd name="T1" fmla="*/ 33 h 33"/>
                  <a:gd name="T2" fmla="*/ 0 w 123"/>
                  <a:gd name="T3" fmla="*/ 3 h 33"/>
                  <a:gd name="T4" fmla="*/ 1 w 123"/>
                  <a:gd name="T5" fmla="*/ 0 h 33"/>
                  <a:gd name="T6" fmla="*/ 123 w 123"/>
                  <a:gd name="T7" fmla="*/ 29 h 33"/>
                  <a:gd name="T8" fmla="*/ 123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3" y="3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3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2" name="Freeform 751"/>
              <p:cNvSpPr>
                <a:spLocks/>
              </p:cNvSpPr>
              <p:nvPr/>
            </p:nvSpPr>
            <p:spPr bwMode="auto">
              <a:xfrm>
                <a:off x="2915" y="1966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3" name="Freeform 752"/>
              <p:cNvSpPr>
                <a:spLocks/>
              </p:cNvSpPr>
              <p:nvPr/>
            </p:nvSpPr>
            <p:spPr bwMode="auto">
              <a:xfrm>
                <a:off x="2916" y="1960"/>
                <a:ext cx="123" cy="32"/>
              </a:xfrm>
              <a:custGeom>
                <a:avLst/>
                <a:gdLst>
                  <a:gd name="T0" fmla="*/ 123 w 123"/>
                  <a:gd name="T1" fmla="*/ 32 h 32"/>
                  <a:gd name="T2" fmla="*/ 0 w 123"/>
                  <a:gd name="T3" fmla="*/ 3 h 32"/>
                  <a:gd name="T4" fmla="*/ 1 w 123"/>
                  <a:gd name="T5" fmla="*/ 0 h 32"/>
                  <a:gd name="T6" fmla="*/ 123 w 123"/>
                  <a:gd name="T7" fmla="*/ 28 h 32"/>
                  <a:gd name="T8" fmla="*/ 123 w 12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2">
                    <a:moveTo>
                      <a:pt x="123" y="3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4" name="Freeform 753"/>
              <p:cNvSpPr>
                <a:spLocks/>
              </p:cNvSpPr>
              <p:nvPr/>
            </p:nvSpPr>
            <p:spPr bwMode="auto">
              <a:xfrm>
                <a:off x="2918" y="1953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5" name="Freeform 754"/>
              <p:cNvSpPr>
                <a:spLocks/>
              </p:cNvSpPr>
              <p:nvPr/>
            </p:nvSpPr>
            <p:spPr bwMode="auto">
              <a:xfrm>
                <a:off x="2919" y="1947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6" name="Freeform 755"/>
              <p:cNvSpPr>
                <a:spLocks/>
              </p:cNvSpPr>
              <p:nvPr/>
            </p:nvSpPr>
            <p:spPr bwMode="auto">
              <a:xfrm>
                <a:off x="2921" y="1940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7" name="Freeform 756"/>
              <p:cNvSpPr>
                <a:spLocks/>
              </p:cNvSpPr>
              <p:nvPr/>
            </p:nvSpPr>
            <p:spPr bwMode="auto">
              <a:xfrm>
                <a:off x="2922" y="1934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8" name="Freeform 757"/>
              <p:cNvSpPr>
                <a:spLocks/>
              </p:cNvSpPr>
              <p:nvPr/>
            </p:nvSpPr>
            <p:spPr bwMode="auto">
              <a:xfrm>
                <a:off x="2985" y="1942"/>
                <a:ext cx="62" cy="18"/>
              </a:xfrm>
              <a:custGeom>
                <a:avLst/>
                <a:gdLst>
                  <a:gd name="T0" fmla="*/ 61 w 62"/>
                  <a:gd name="T1" fmla="*/ 18 h 18"/>
                  <a:gd name="T2" fmla="*/ 0 w 62"/>
                  <a:gd name="T3" fmla="*/ 3 h 18"/>
                  <a:gd name="T4" fmla="*/ 0 w 62"/>
                  <a:gd name="T5" fmla="*/ 0 h 18"/>
                  <a:gd name="T6" fmla="*/ 62 w 62"/>
                  <a:gd name="T7" fmla="*/ 14 h 18"/>
                  <a:gd name="T8" fmla="*/ 61 w 6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61" y="1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2" y="14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9" name="Freeform 758"/>
              <p:cNvSpPr>
                <a:spLocks/>
              </p:cNvSpPr>
              <p:nvPr/>
            </p:nvSpPr>
            <p:spPr bwMode="auto">
              <a:xfrm>
                <a:off x="2930" y="1881"/>
                <a:ext cx="36" cy="36"/>
              </a:xfrm>
              <a:custGeom>
                <a:avLst/>
                <a:gdLst>
                  <a:gd name="T0" fmla="*/ 14 w 36"/>
                  <a:gd name="T1" fmla="*/ 34 h 36"/>
                  <a:gd name="T2" fmla="*/ 2 w 36"/>
                  <a:gd name="T3" fmla="*/ 14 h 36"/>
                  <a:gd name="T4" fmla="*/ 22 w 36"/>
                  <a:gd name="T5" fmla="*/ 2 h 36"/>
                  <a:gd name="T6" fmla="*/ 34 w 36"/>
                  <a:gd name="T7" fmla="*/ 22 h 36"/>
                  <a:gd name="T8" fmla="*/ 14 w 3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4" y="34"/>
                    </a:moveTo>
                    <a:cubicBezTo>
                      <a:pt x="6" y="32"/>
                      <a:pt x="0" y="23"/>
                      <a:pt x="2" y="14"/>
                    </a:cubicBezTo>
                    <a:cubicBezTo>
                      <a:pt x="4" y="6"/>
                      <a:pt x="13" y="0"/>
                      <a:pt x="22" y="2"/>
                    </a:cubicBezTo>
                    <a:cubicBezTo>
                      <a:pt x="30" y="4"/>
                      <a:pt x="36" y="13"/>
                      <a:pt x="34" y="22"/>
                    </a:cubicBezTo>
                    <a:cubicBezTo>
                      <a:pt x="32" y="30"/>
                      <a:pt x="23" y="36"/>
                      <a:pt x="14" y="3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0" name="Freeform 759"/>
              <p:cNvSpPr>
                <a:spLocks/>
              </p:cNvSpPr>
              <p:nvPr/>
            </p:nvSpPr>
            <p:spPr bwMode="auto">
              <a:xfrm>
                <a:off x="2948" y="1888"/>
                <a:ext cx="16" cy="11"/>
              </a:xfrm>
              <a:custGeom>
                <a:avLst/>
                <a:gdLst>
                  <a:gd name="T0" fmla="*/ 12 w 16"/>
                  <a:gd name="T1" fmla="*/ 0 h 11"/>
                  <a:gd name="T2" fmla="*/ 16 w 16"/>
                  <a:gd name="T3" fmla="*/ 7 h 11"/>
                  <a:gd name="T4" fmla="*/ 0 w 16"/>
                  <a:gd name="T5" fmla="*/ 11 h 11"/>
                  <a:gd name="T6" fmla="*/ 12 w 1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12" y="0"/>
                    </a:moveTo>
                    <a:cubicBezTo>
                      <a:pt x="14" y="2"/>
                      <a:pt x="15" y="4"/>
                      <a:pt x="16" y="7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1" name="Freeform 760"/>
              <p:cNvSpPr>
                <a:spLocks/>
              </p:cNvSpPr>
              <p:nvPr/>
            </p:nvSpPr>
            <p:spPr bwMode="auto">
              <a:xfrm>
                <a:off x="2948" y="1895"/>
                <a:ext cx="16" cy="19"/>
              </a:xfrm>
              <a:custGeom>
                <a:avLst/>
                <a:gdLst>
                  <a:gd name="T0" fmla="*/ 16 w 16"/>
                  <a:gd name="T1" fmla="*/ 0 h 19"/>
                  <a:gd name="T2" fmla="*/ 16 w 16"/>
                  <a:gd name="T3" fmla="*/ 8 h 19"/>
                  <a:gd name="T4" fmla="*/ 7 w 16"/>
                  <a:gd name="T5" fmla="*/ 19 h 19"/>
                  <a:gd name="T6" fmla="*/ 0 w 16"/>
                  <a:gd name="T7" fmla="*/ 4 h 19"/>
                  <a:gd name="T8" fmla="*/ 16 w 1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6" y="0"/>
                    </a:moveTo>
                    <a:cubicBezTo>
                      <a:pt x="16" y="3"/>
                      <a:pt x="16" y="5"/>
                      <a:pt x="16" y="8"/>
                    </a:cubicBezTo>
                    <a:cubicBezTo>
                      <a:pt x="15" y="13"/>
                      <a:pt x="11" y="17"/>
                      <a:pt x="7" y="19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2" name="Freeform 761"/>
              <p:cNvSpPr>
                <a:spLocks/>
              </p:cNvSpPr>
              <p:nvPr/>
            </p:nvSpPr>
            <p:spPr bwMode="auto">
              <a:xfrm>
                <a:off x="2944" y="1899"/>
                <a:ext cx="11" cy="17"/>
              </a:xfrm>
              <a:custGeom>
                <a:avLst/>
                <a:gdLst>
                  <a:gd name="T0" fmla="*/ 11 w 11"/>
                  <a:gd name="T1" fmla="*/ 15 h 17"/>
                  <a:gd name="T2" fmla="*/ 0 w 11"/>
                  <a:gd name="T3" fmla="*/ 16 h 17"/>
                  <a:gd name="T4" fmla="*/ 4 w 11"/>
                  <a:gd name="T5" fmla="*/ 0 h 17"/>
                  <a:gd name="T6" fmla="*/ 11 w 11"/>
                  <a:gd name="T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11" y="15"/>
                    </a:moveTo>
                    <a:cubicBezTo>
                      <a:pt x="8" y="16"/>
                      <a:pt x="4" y="17"/>
                      <a:pt x="0" y="16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3" name="Freeform 762"/>
              <p:cNvSpPr>
                <a:spLocks/>
              </p:cNvSpPr>
              <p:nvPr/>
            </p:nvSpPr>
            <p:spPr bwMode="auto">
              <a:xfrm>
                <a:off x="2934" y="1899"/>
                <a:ext cx="14" cy="16"/>
              </a:xfrm>
              <a:custGeom>
                <a:avLst/>
                <a:gdLst>
                  <a:gd name="T0" fmla="*/ 10 w 14"/>
                  <a:gd name="T1" fmla="*/ 16 h 16"/>
                  <a:gd name="T2" fmla="*/ 14 w 14"/>
                  <a:gd name="T3" fmla="*/ 0 h 16"/>
                  <a:gd name="T4" fmla="*/ 0 w 14"/>
                  <a:gd name="T5" fmla="*/ 8 h 16"/>
                  <a:gd name="T6" fmla="*/ 10 w 14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6">
                    <a:moveTo>
                      <a:pt x="10" y="16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12"/>
                      <a:pt x="6" y="15"/>
                      <a:pt x="10" y="16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4" name="Freeform 763"/>
              <p:cNvSpPr>
                <a:spLocks/>
              </p:cNvSpPr>
              <p:nvPr/>
            </p:nvSpPr>
            <p:spPr bwMode="auto">
              <a:xfrm>
                <a:off x="2986" y="1887"/>
                <a:ext cx="73" cy="18"/>
              </a:xfrm>
              <a:custGeom>
                <a:avLst/>
                <a:gdLst>
                  <a:gd name="T0" fmla="*/ 73 w 73"/>
                  <a:gd name="T1" fmla="*/ 18 h 18"/>
                  <a:gd name="T2" fmla="*/ 0 w 73"/>
                  <a:gd name="T3" fmla="*/ 1 h 18"/>
                  <a:gd name="T4" fmla="*/ 0 w 73"/>
                  <a:gd name="T5" fmla="*/ 0 h 18"/>
                  <a:gd name="T6" fmla="*/ 73 w 73"/>
                  <a:gd name="T7" fmla="*/ 17 h 18"/>
                  <a:gd name="T8" fmla="*/ 73 w 7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8">
                    <a:moveTo>
                      <a:pt x="73" y="18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3" y="17"/>
                    </a:lnTo>
                    <a:lnTo>
                      <a:pt x="73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5" name="Freeform 764"/>
              <p:cNvSpPr>
                <a:spLocks/>
              </p:cNvSpPr>
              <p:nvPr/>
            </p:nvSpPr>
            <p:spPr bwMode="auto">
              <a:xfrm>
                <a:off x="3037" y="1902"/>
                <a:ext cx="22" cy="42"/>
              </a:xfrm>
              <a:custGeom>
                <a:avLst/>
                <a:gdLst>
                  <a:gd name="T0" fmla="*/ 13 w 22"/>
                  <a:gd name="T1" fmla="*/ 42 h 42"/>
                  <a:gd name="T2" fmla="*/ 0 w 22"/>
                  <a:gd name="T3" fmla="*/ 39 h 42"/>
                  <a:gd name="T4" fmla="*/ 9 w 22"/>
                  <a:gd name="T5" fmla="*/ 0 h 42"/>
                  <a:gd name="T6" fmla="*/ 22 w 22"/>
                  <a:gd name="T7" fmla="*/ 3 h 42"/>
                  <a:gd name="T8" fmla="*/ 13 w 22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2">
                    <a:moveTo>
                      <a:pt x="13" y="42"/>
                    </a:moveTo>
                    <a:lnTo>
                      <a:pt x="0" y="39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6" name="Freeform 765"/>
              <p:cNvSpPr>
                <a:spLocks/>
              </p:cNvSpPr>
              <p:nvPr/>
            </p:nvSpPr>
            <p:spPr bwMode="auto">
              <a:xfrm>
                <a:off x="3026" y="1899"/>
                <a:ext cx="18" cy="27"/>
              </a:xfrm>
              <a:custGeom>
                <a:avLst/>
                <a:gdLst>
                  <a:gd name="T0" fmla="*/ 12 w 18"/>
                  <a:gd name="T1" fmla="*/ 27 h 27"/>
                  <a:gd name="T2" fmla="*/ 0 w 18"/>
                  <a:gd name="T3" fmla="*/ 24 h 27"/>
                  <a:gd name="T4" fmla="*/ 5 w 18"/>
                  <a:gd name="T5" fmla="*/ 0 h 27"/>
                  <a:gd name="T6" fmla="*/ 18 w 18"/>
                  <a:gd name="T7" fmla="*/ 3 h 27"/>
                  <a:gd name="T8" fmla="*/ 12 w 1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2" y="27"/>
                    </a:moveTo>
                    <a:lnTo>
                      <a:pt x="0" y="24"/>
                    </a:lnTo>
                    <a:lnTo>
                      <a:pt x="5" y="0"/>
                    </a:lnTo>
                    <a:lnTo>
                      <a:pt x="18" y="3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7" name="Freeform 766"/>
              <p:cNvSpPr>
                <a:spLocks/>
              </p:cNvSpPr>
              <p:nvPr/>
            </p:nvSpPr>
            <p:spPr bwMode="auto">
              <a:xfrm>
                <a:off x="3013" y="1895"/>
                <a:ext cx="16" cy="19"/>
              </a:xfrm>
              <a:custGeom>
                <a:avLst/>
                <a:gdLst>
                  <a:gd name="T0" fmla="*/ 13 w 16"/>
                  <a:gd name="T1" fmla="*/ 19 h 19"/>
                  <a:gd name="T2" fmla="*/ 0 w 16"/>
                  <a:gd name="T3" fmla="*/ 16 h 19"/>
                  <a:gd name="T4" fmla="*/ 3 w 16"/>
                  <a:gd name="T5" fmla="*/ 0 h 19"/>
                  <a:gd name="T6" fmla="*/ 16 w 16"/>
                  <a:gd name="T7" fmla="*/ 3 h 19"/>
                  <a:gd name="T8" fmla="*/ 13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3" y="19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8" name="Freeform 767"/>
              <p:cNvSpPr>
                <a:spLocks/>
              </p:cNvSpPr>
              <p:nvPr/>
            </p:nvSpPr>
            <p:spPr bwMode="auto">
              <a:xfrm>
                <a:off x="2995" y="1892"/>
                <a:ext cx="19" cy="26"/>
              </a:xfrm>
              <a:custGeom>
                <a:avLst/>
                <a:gdLst>
                  <a:gd name="T0" fmla="*/ 14 w 19"/>
                  <a:gd name="T1" fmla="*/ 26 h 26"/>
                  <a:gd name="T2" fmla="*/ 0 w 19"/>
                  <a:gd name="T3" fmla="*/ 23 h 26"/>
                  <a:gd name="T4" fmla="*/ 7 w 19"/>
                  <a:gd name="T5" fmla="*/ 0 h 26"/>
                  <a:gd name="T6" fmla="*/ 19 w 19"/>
                  <a:gd name="T7" fmla="*/ 3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19" y="3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9" name="Freeform 768"/>
              <p:cNvSpPr>
                <a:spLocks/>
              </p:cNvSpPr>
              <p:nvPr/>
            </p:nvSpPr>
            <p:spPr bwMode="auto">
              <a:xfrm>
                <a:off x="2982" y="1888"/>
                <a:ext cx="17" cy="20"/>
              </a:xfrm>
              <a:custGeom>
                <a:avLst/>
                <a:gdLst>
                  <a:gd name="T0" fmla="*/ 13 w 17"/>
                  <a:gd name="T1" fmla="*/ 20 h 20"/>
                  <a:gd name="T2" fmla="*/ 0 w 17"/>
                  <a:gd name="T3" fmla="*/ 17 h 20"/>
                  <a:gd name="T4" fmla="*/ 4 w 17"/>
                  <a:gd name="T5" fmla="*/ 0 h 20"/>
                  <a:gd name="T6" fmla="*/ 17 w 17"/>
                  <a:gd name="T7" fmla="*/ 3 h 20"/>
                  <a:gd name="T8" fmla="*/ 13 w 1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3" y="20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17" y="3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0" name="Freeform 769"/>
              <p:cNvSpPr>
                <a:spLocks/>
              </p:cNvSpPr>
              <p:nvPr/>
            </p:nvSpPr>
            <p:spPr bwMode="auto">
              <a:xfrm>
                <a:off x="2961" y="1881"/>
                <a:ext cx="7" cy="3"/>
              </a:xfrm>
              <a:custGeom>
                <a:avLst/>
                <a:gdLst>
                  <a:gd name="T0" fmla="*/ 6 w 7"/>
                  <a:gd name="T1" fmla="*/ 3 h 3"/>
                  <a:gd name="T2" fmla="*/ 0 w 7"/>
                  <a:gd name="T3" fmla="*/ 2 h 3"/>
                  <a:gd name="T4" fmla="*/ 0 w 7"/>
                  <a:gd name="T5" fmla="*/ 0 h 3"/>
                  <a:gd name="T6" fmla="*/ 7 w 7"/>
                  <a:gd name="T7" fmla="*/ 1 h 3"/>
                  <a:gd name="T8" fmla="*/ 6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1" name="Freeform 770"/>
              <p:cNvSpPr>
                <a:spLocks/>
              </p:cNvSpPr>
              <p:nvPr/>
            </p:nvSpPr>
            <p:spPr bwMode="auto">
              <a:xfrm>
                <a:off x="2938" y="1875"/>
                <a:ext cx="20" cy="7"/>
              </a:xfrm>
              <a:custGeom>
                <a:avLst/>
                <a:gdLst>
                  <a:gd name="T0" fmla="*/ 20 w 20"/>
                  <a:gd name="T1" fmla="*/ 7 h 7"/>
                  <a:gd name="T2" fmla="*/ 0 w 20"/>
                  <a:gd name="T3" fmla="*/ 2 h 7"/>
                  <a:gd name="T4" fmla="*/ 1 w 20"/>
                  <a:gd name="T5" fmla="*/ 0 h 7"/>
                  <a:gd name="T6" fmla="*/ 20 w 20"/>
                  <a:gd name="T7" fmla="*/ 5 h 7"/>
                  <a:gd name="T8" fmla="*/ 20 w 2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0" y="5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2" name="Freeform 771"/>
              <p:cNvSpPr>
                <a:spLocks/>
              </p:cNvSpPr>
              <p:nvPr/>
            </p:nvSpPr>
            <p:spPr bwMode="auto">
              <a:xfrm>
                <a:off x="3005" y="1881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3" name="Freeform 772"/>
              <p:cNvSpPr>
                <a:spLocks/>
              </p:cNvSpPr>
              <p:nvPr/>
            </p:nvSpPr>
            <p:spPr bwMode="auto">
              <a:xfrm>
                <a:off x="3007" y="1874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0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4" name="Freeform 773"/>
              <p:cNvSpPr>
                <a:spLocks/>
              </p:cNvSpPr>
              <p:nvPr/>
            </p:nvSpPr>
            <p:spPr bwMode="auto">
              <a:xfrm>
                <a:off x="3008" y="1868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5" name="Freeform 774"/>
              <p:cNvSpPr>
                <a:spLocks/>
              </p:cNvSpPr>
              <p:nvPr/>
            </p:nvSpPr>
            <p:spPr bwMode="auto">
              <a:xfrm>
                <a:off x="3010" y="1861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1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6" name="Freeform 775"/>
              <p:cNvSpPr>
                <a:spLocks/>
              </p:cNvSpPr>
              <p:nvPr/>
            </p:nvSpPr>
            <p:spPr bwMode="auto">
              <a:xfrm>
                <a:off x="3011" y="185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7" name="Freeform 776"/>
              <p:cNvSpPr>
                <a:spLocks/>
              </p:cNvSpPr>
              <p:nvPr/>
            </p:nvSpPr>
            <p:spPr bwMode="auto">
              <a:xfrm>
                <a:off x="3013" y="1849"/>
                <a:ext cx="56" cy="16"/>
              </a:xfrm>
              <a:custGeom>
                <a:avLst/>
                <a:gdLst>
                  <a:gd name="T0" fmla="*/ 55 w 56"/>
                  <a:gd name="T1" fmla="*/ 16 h 16"/>
                  <a:gd name="T2" fmla="*/ 0 w 56"/>
                  <a:gd name="T3" fmla="*/ 3 h 16"/>
                  <a:gd name="T4" fmla="*/ 1 w 56"/>
                  <a:gd name="T5" fmla="*/ 0 h 16"/>
                  <a:gd name="T6" fmla="*/ 56 w 56"/>
                  <a:gd name="T7" fmla="*/ 13 h 16"/>
                  <a:gd name="T8" fmla="*/ 55 w 5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6">
                    <a:moveTo>
                      <a:pt x="55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6" y="13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8" name="Freeform 777"/>
              <p:cNvSpPr>
                <a:spLocks/>
              </p:cNvSpPr>
              <p:nvPr/>
            </p:nvSpPr>
            <p:spPr bwMode="auto">
              <a:xfrm>
                <a:off x="3014" y="1842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9" name="Freeform 778"/>
              <p:cNvSpPr>
                <a:spLocks/>
              </p:cNvSpPr>
              <p:nvPr/>
            </p:nvSpPr>
            <p:spPr bwMode="auto">
              <a:xfrm>
                <a:off x="3044" y="1842"/>
                <a:ext cx="28" cy="10"/>
              </a:xfrm>
              <a:custGeom>
                <a:avLst/>
                <a:gdLst>
                  <a:gd name="T0" fmla="*/ 27 w 28"/>
                  <a:gd name="T1" fmla="*/ 10 h 10"/>
                  <a:gd name="T2" fmla="*/ 0 w 28"/>
                  <a:gd name="T3" fmla="*/ 4 h 10"/>
                  <a:gd name="T4" fmla="*/ 0 w 28"/>
                  <a:gd name="T5" fmla="*/ 0 h 10"/>
                  <a:gd name="T6" fmla="*/ 28 w 28"/>
                  <a:gd name="T7" fmla="*/ 7 h 10"/>
                  <a:gd name="T8" fmla="*/ 27 w 2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8" y="7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0" name="Freeform 779"/>
              <p:cNvSpPr>
                <a:spLocks/>
              </p:cNvSpPr>
              <p:nvPr/>
            </p:nvSpPr>
            <p:spPr bwMode="auto">
              <a:xfrm>
                <a:off x="2938" y="186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4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4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1" name="Freeform 780"/>
              <p:cNvSpPr>
                <a:spLocks/>
              </p:cNvSpPr>
              <p:nvPr/>
            </p:nvSpPr>
            <p:spPr bwMode="auto">
              <a:xfrm>
                <a:off x="2940" y="1859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2" name="Freeform 781"/>
              <p:cNvSpPr>
                <a:spLocks/>
              </p:cNvSpPr>
              <p:nvPr/>
            </p:nvSpPr>
            <p:spPr bwMode="auto">
              <a:xfrm>
                <a:off x="2941" y="1853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1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3" name="Freeform 782"/>
              <p:cNvSpPr>
                <a:spLocks/>
              </p:cNvSpPr>
              <p:nvPr/>
            </p:nvSpPr>
            <p:spPr bwMode="auto">
              <a:xfrm>
                <a:off x="2943" y="1846"/>
                <a:ext cx="58" cy="17"/>
              </a:xfrm>
              <a:custGeom>
                <a:avLst/>
                <a:gdLst>
                  <a:gd name="T0" fmla="*/ 56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6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4" name="Freeform 783"/>
              <p:cNvSpPr>
                <a:spLocks/>
              </p:cNvSpPr>
              <p:nvPr/>
            </p:nvSpPr>
            <p:spPr bwMode="auto">
              <a:xfrm>
                <a:off x="2945" y="1840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5" name="Freeform 784"/>
              <p:cNvSpPr>
                <a:spLocks/>
              </p:cNvSpPr>
              <p:nvPr/>
            </p:nvSpPr>
            <p:spPr bwMode="auto">
              <a:xfrm>
                <a:off x="2946" y="1833"/>
                <a:ext cx="58" cy="17"/>
              </a:xfrm>
              <a:custGeom>
                <a:avLst/>
                <a:gdLst>
                  <a:gd name="T0" fmla="*/ 57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7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7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6" name="Freeform 785"/>
              <p:cNvSpPr>
                <a:spLocks/>
              </p:cNvSpPr>
              <p:nvPr/>
            </p:nvSpPr>
            <p:spPr bwMode="auto">
              <a:xfrm>
                <a:off x="2948" y="1827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7" name="Freeform 786"/>
              <p:cNvSpPr>
                <a:spLocks/>
              </p:cNvSpPr>
              <p:nvPr/>
            </p:nvSpPr>
            <p:spPr bwMode="auto">
              <a:xfrm>
                <a:off x="2966" y="1824"/>
                <a:ext cx="41" cy="13"/>
              </a:xfrm>
              <a:custGeom>
                <a:avLst/>
                <a:gdLst>
                  <a:gd name="T0" fmla="*/ 40 w 41"/>
                  <a:gd name="T1" fmla="*/ 13 h 13"/>
                  <a:gd name="T2" fmla="*/ 0 w 41"/>
                  <a:gd name="T3" fmla="*/ 4 h 13"/>
                  <a:gd name="T4" fmla="*/ 0 w 41"/>
                  <a:gd name="T5" fmla="*/ 0 h 13"/>
                  <a:gd name="T6" fmla="*/ 41 w 41"/>
                  <a:gd name="T7" fmla="*/ 9 h 13"/>
                  <a:gd name="T8" fmla="*/ 40 w 4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1" y="9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8" name="Freeform 787"/>
              <p:cNvSpPr>
                <a:spLocks/>
              </p:cNvSpPr>
              <p:nvPr/>
            </p:nvSpPr>
            <p:spPr bwMode="auto">
              <a:xfrm>
                <a:off x="2903" y="2080"/>
                <a:ext cx="197" cy="172"/>
              </a:xfrm>
              <a:custGeom>
                <a:avLst/>
                <a:gdLst>
                  <a:gd name="T0" fmla="*/ 179 w 197"/>
                  <a:gd name="T1" fmla="*/ 172 h 172"/>
                  <a:gd name="T2" fmla="*/ 0 w 197"/>
                  <a:gd name="T3" fmla="*/ 22 h 172"/>
                  <a:gd name="T4" fmla="*/ 19 w 197"/>
                  <a:gd name="T5" fmla="*/ 0 h 172"/>
                  <a:gd name="T6" fmla="*/ 197 w 197"/>
                  <a:gd name="T7" fmla="*/ 150 h 172"/>
                  <a:gd name="T8" fmla="*/ 179 w 197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72">
                    <a:moveTo>
                      <a:pt x="179" y="172"/>
                    </a:moveTo>
                    <a:lnTo>
                      <a:pt x="0" y="22"/>
                    </a:lnTo>
                    <a:lnTo>
                      <a:pt x="19" y="0"/>
                    </a:lnTo>
                    <a:lnTo>
                      <a:pt x="197" y="150"/>
                    </a:lnTo>
                    <a:lnTo>
                      <a:pt x="179" y="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9" name="Freeform 788"/>
              <p:cNvSpPr>
                <a:spLocks/>
              </p:cNvSpPr>
              <p:nvPr/>
            </p:nvSpPr>
            <p:spPr bwMode="auto">
              <a:xfrm>
                <a:off x="2903" y="2096"/>
                <a:ext cx="184" cy="156"/>
              </a:xfrm>
              <a:custGeom>
                <a:avLst/>
                <a:gdLst>
                  <a:gd name="T0" fmla="*/ 179 w 184"/>
                  <a:gd name="T1" fmla="*/ 156 h 156"/>
                  <a:gd name="T2" fmla="*/ 0 w 184"/>
                  <a:gd name="T3" fmla="*/ 6 h 156"/>
                  <a:gd name="T4" fmla="*/ 5 w 184"/>
                  <a:gd name="T5" fmla="*/ 0 h 156"/>
                  <a:gd name="T6" fmla="*/ 184 w 184"/>
                  <a:gd name="T7" fmla="*/ 150 h 156"/>
                  <a:gd name="T8" fmla="*/ 179 w 1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56">
                    <a:moveTo>
                      <a:pt x="179" y="15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84" y="150"/>
                    </a:lnTo>
                    <a:lnTo>
                      <a:pt x="179" y="15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0" name="Freeform 789"/>
              <p:cNvSpPr>
                <a:spLocks/>
              </p:cNvSpPr>
              <p:nvPr/>
            </p:nvSpPr>
            <p:spPr bwMode="auto">
              <a:xfrm>
                <a:off x="3091" y="222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0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1" name="Freeform 790"/>
              <p:cNvSpPr>
                <a:spLocks/>
              </p:cNvSpPr>
              <p:nvPr/>
            </p:nvSpPr>
            <p:spPr bwMode="auto">
              <a:xfrm>
                <a:off x="3093" y="222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2" name="Freeform 791"/>
              <p:cNvSpPr>
                <a:spLocks/>
              </p:cNvSpPr>
              <p:nvPr/>
            </p:nvSpPr>
            <p:spPr bwMode="auto">
              <a:xfrm>
                <a:off x="3092" y="222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3" name="Freeform 792"/>
              <p:cNvSpPr>
                <a:spLocks/>
              </p:cNvSpPr>
              <p:nvPr/>
            </p:nvSpPr>
            <p:spPr bwMode="auto">
              <a:xfrm>
                <a:off x="3091" y="22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4" name="Freeform 793"/>
              <p:cNvSpPr>
                <a:spLocks/>
              </p:cNvSpPr>
              <p:nvPr/>
            </p:nvSpPr>
            <p:spPr bwMode="auto">
              <a:xfrm>
                <a:off x="3090" y="222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5" name="Freeform 794"/>
              <p:cNvSpPr>
                <a:spLocks/>
              </p:cNvSpPr>
              <p:nvPr/>
            </p:nvSpPr>
            <p:spPr bwMode="auto">
              <a:xfrm>
                <a:off x="3089" y="222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6" name="Freeform 795"/>
              <p:cNvSpPr>
                <a:spLocks/>
              </p:cNvSpPr>
              <p:nvPr/>
            </p:nvSpPr>
            <p:spPr bwMode="auto">
              <a:xfrm>
                <a:off x="3088" y="222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7" name="Freeform 796"/>
              <p:cNvSpPr>
                <a:spLocks/>
              </p:cNvSpPr>
              <p:nvPr/>
            </p:nvSpPr>
            <p:spPr bwMode="auto">
              <a:xfrm>
                <a:off x="3087" y="222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8" name="Freeform 797"/>
              <p:cNvSpPr>
                <a:spLocks/>
              </p:cNvSpPr>
              <p:nvPr/>
            </p:nvSpPr>
            <p:spPr bwMode="auto">
              <a:xfrm>
                <a:off x="3087" y="22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9" name="Freeform 798"/>
              <p:cNvSpPr>
                <a:spLocks/>
              </p:cNvSpPr>
              <p:nvPr/>
            </p:nvSpPr>
            <p:spPr bwMode="auto">
              <a:xfrm>
                <a:off x="3086" y="22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0" name="Freeform 799"/>
              <p:cNvSpPr>
                <a:spLocks/>
              </p:cNvSpPr>
              <p:nvPr/>
            </p:nvSpPr>
            <p:spPr bwMode="auto">
              <a:xfrm>
                <a:off x="3082" y="2220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1" name="Freeform 800"/>
              <p:cNvSpPr>
                <a:spLocks/>
              </p:cNvSpPr>
              <p:nvPr/>
            </p:nvSpPr>
            <p:spPr bwMode="auto">
              <a:xfrm>
                <a:off x="3084" y="221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2" name="Freeform 801"/>
              <p:cNvSpPr>
                <a:spLocks/>
              </p:cNvSpPr>
              <p:nvPr/>
            </p:nvSpPr>
            <p:spPr bwMode="auto">
              <a:xfrm>
                <a:off x="3083" y="22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3" name="Freeform 802"/>
              <p:cNvSpPr>
                <a:spLocks/>
              </p:cNvSpPr>
              <p:nvPr/>
            </p:nvSpPr>
            <p:spPr bwMode="auto">
              <a:xfrm>
                <a:off x="3082" y="22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4" name="Freeform 803"/>
              <p:cNvSpPr>
                <a:spLocks/>
              </p:cNvSpPr>
              <p:nvPr/>
            </p:nvSpPr>
            <p:spPr bwMode="auto">
              <a:xfrm>
                <a:off x="3081" y="22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5" name="Freeform 804"/>
              <p:cNvSpPr>
                <a:spLocks/>
              </p:cNvSpPr>
              <p:nvPr/>
            </p:nvSpPr>
            <p:spPr bwMode="auto">
              <a:xfrm>
                <a:off x="3079" y="2216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6" name="Freeform 805"/>
              <p:cNvSpPr>
                <a:spLocks/>
              </p:cNvSpPr>
              <p:nvPr/>
            </p:nvSpPr>
            <p:spPr bwMode="auto">
              <a:xfrm>
                <a:off x="3079" y="221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7" name="Freeform 806"/>
              <p:cNvSpPr>
                <a:spLocks/>
              </p:cNvSpPr>
              <p:nvPr/>
            </p:nvSpPr>
            <p:spPr bwMode="auto">
              <a:xfrm>
                <a:off x="3078" y="22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8" name="Freeform 807"/>
              <p:cNvSpPr>
                <a:spLocks/>
              </p:cNvSpPr>
              <p:nvPr/>
            </p:nvSpPr>
            <p:spPr bwMode="auto">
              <a:xfrm>
                <a:off x="3077" y="22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1" name="Group 1009"/>
            <p:cNvGrpSpPr>
              <a:grpSpLocks/>
            </p:cNvGrpSpPr>
            <p:nvPr/>
          </p:nvGrpSpPr>
          <p:grpSpPr bwMode="auto">
            <a:xfrm>
              <a:off x="2919" y="2083"/>
              <a:ext cx="160" cy="136"/>
              <a:chOff x="2919" y="2083"/>
              <a:chExt cx="160" cy="136"/>
            </a:xfrm>
          </p:grpSpPr>
          <p:sp>
            <p:nvSpPr>
              <p:cNvPr id="299" name="Freeform 809"/>
              <p:cNvSpPr>
                <a:spLocks/>
              </p:cNvSpPr>
              <p:nvPr/>
            </p:nvSpPr>
            <p:spPr bwMode="auto">
              <a:xfrm>
                <a:off x="3076" y="22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0" name="Freeform 810"/>
              <p:cNvSpPr>
                <a:spLocks/>
              </p:cNvSpPr>
              <p:nvPr/>
            </p:nvSpPr>
            <p:spPr bwMode="auto">
              <a:xfrm>
                <a:off x="3072" y="2212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1" name="Freeform 811"/>
              <p:cNvSpPr>
                <a:spLocks/>
              </p:cNvSpPr>
              <p:nvPr/>
            </p:nvSpPr>
            <p:spPr bwMode="auto">
              <a:xfrm>
                <a:off x="3074" y="221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2" name="Freeform 812"/>
              <p:cNvSpPr>
                <a:spLocks/>
              </p:cNvSpPr>
              <p:nvPr/>
            </p:nvSpPr>
            <p:spPr bwMode="auto">
              <a:xfrm>
                <a:off x="3073" y="221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3" name="Freeform 813"/>
              <p:cNvSpPr>
                <a:spLocks/>
              </p:cNvSpPr>
              <p:nvPr/>
            </p:nvSpPr>
            <p:spPr bwMode="auto">
              <a:xfrm>
                <a:off x="3072" y="22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4" name="Freeform 814"/>
              <p:cNvSpPr>
                <a:spLocks/>
              </p:cNvSpPr>
              <p:nvPr/>
            </p:nvSpPr>
            <p:spPr bwMode="auto">
              <a:xfrm>
                <a:off x="3071" y="22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5" name="Freeform 815"/>
              <p:cNvSpPr>
                <a:spLocks/>
              </p:cNvSpPr>
              <p:nvPr/>
            </p:nvSpPr>
            <p:spPr bwMode="auto">
              <a:xfrm>
                <a:off x="3070" y="2208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6" name="Freeform 816"/>
              <p:cNvSpPr>
                <a:spLocks/>
              </p:cNvSpPr>
              <p:nvPr/>
            </p:nvSpPr>
            <p:spPr bwMode="auto">
              <a:xfrm>
                <a:off x="3069" y="220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7" name="Freeform 817"/>
              <p:cNvSpPr>
                <a:spLocks/>
              </p:cNvSpPr>
              <p:nvPr/>
            </p:nvSpPr>
            <p:spPr bwMode="auto">
              <a:xfrm>
                <a:off x="3068" y="220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8" name="Freeform 818"/>
              <p:cNvSpPr>
                <a:spLocks/>
              </p:cNvSpPr>
              <p:nvPr/>
            </p:nvSpPr>
            <p:spPr bwMode="auto">
              <a:xfrm>
                <a:off x="3068" y="22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9" name="Freeform 819"/>
              <p:cNvSpPr>
                <a:spLocks/>
              </p:cNvSpPr>
              <p:nvPr/>
            </p:nvSpPr>
            <p:spPr bwMode="auto">
              <a:xfrm>
                <a:off x="3067" y="22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0" name="Freeform 820"/>
              <p:cNvSpPr>
                <a:spLocks/>
              </p:cNvSpPr>
              <p:nvPr/>
            </p:nvSpPr>
            <p:spPr bwMode="auto">
              <a:xfrm>
                <a:off x="3063" y="2204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1" name="Freeform 821"/>
              <p:cNvSpPr>
                <a:spLocks/>
              </p:cNvSpPr>
              <p:nvPr/>
            </p:nvSpPr>
            <p:spPr bwMode="auto">
              <a:xfrm>
                <a:off x="3065" y="220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2" name="Freeform 822"/>
              <p:cNvSpPr>
                <a:spLocks/>
              </p:cNvSpPr>
              <p:nvPr/>
            </p:nvSpPr>
            <p:spPr bwMode="auto">
              <a:xfrm>
                <a:off x="3064" y="22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3" name="Freeform 823"/>
              <p:cNvSpPr>
                <a:spLocks/>
              </p:cNvSpPr>
              <p:nvPr/>
            </p:nvSpPr>
            <p:spPr bwMode="auto">
              <a:xfrm>
                <a:off x="3063" y="22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4" name="Freeform 824"/>
              <p:cNvSpPr>
                <a:spLocks/>
              </p:cNvSpPr>
              <p:nvPr/>
            </p:nvSpPr>
            <p:spPr bwMode="auto">
              <a:xfrm>
                <a:off x="3062" y="22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5" name="Freeform 825"/>
              <p:cNvSpPr>
                <a:spLocks/>
              </p:cNvSpPr>
              <p:nvPr/>
            </p:nvSpPr>
            <p:spPr bwMode="auto">
              <a:xfrm>
                <a:off x="3060" y="2200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6" name="Freeform 826"/>
              <p:cNvSpPr>
                <a:spLocks/>
              </p:cNvSpPr>
              <p:nvPr/>
            </p:nvSpPr>
            <p:spPr bwMode="auto">
              <a:xfrm>
                <a:off x="3060" y="219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7" name="Freeform 827"/>
              <p:cNvSpPr>
                <a:spLocks/>
              </p:cNvSpPr>
              <p:nvPr/>
            </p:nvSpPr>
            <p:spPr bwMode="auto">
              <a:xfrm>
                <a:off x="3059" y="21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8" name="Freeform 828"/>
              <p:cNvSpPr>
                <a:spLocks/>
              </p:cNvSpPr>
              <p:nvPr/>
            </p:nvSpPr>
            <p:spPr bwMode="auto">
              <a:xfrm>
                <a:off x="3058" y="21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9" name="Freeform 829"/>
              <p:cNvSpPr>
                <a:spLocks/>
              </p:cNvSpPr>
              <p:nvPr/>
            </p:nvSpPr>
            <p:spPr bwMode="auto">
              <a:xfrm>
                <a:off x="3057" y="21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0" name="Freeform 830"/>
              <p:cNvSpPr>
                <a:spLocks/>
              </p:cNvSpPr>
              <p:nvPr/>
            </p:nvSpPr>
            <p:spPr bwMode="auto">
              <a:xfrm>
                <a:off x="3053" y="219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1" name="Freeform 831"/>
              <p:cNvSpPr>
                <a:spLocks/>
              </p:cNvSpPr>
              <p:nvPr/>
            </p:nvSpPr>
            <p:spPr bwMode="auto">
              <a:xfrm>
                <a:off x="3055" y="219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2" name="Freeform 832"/>
              <p:cNvSpPr>
                <a:spLocks/>
              </p:cNvSpPr>
              <p:nvPr/>
            </p:nvSpPr>
            <p:spPr bwMode="auto">
              <a:xfrm>
                <a:off x="3054" y="219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3" name="Freeform 833"/>
              <p:cNvSpPr>
                <a:spLocks/>
              </p:cNvSpPr>
              <p:nvPr/>
            </p:nvSpPr>
            <p:spPr bwMode="auto">
              <a:xfrm>
                <a:off x="3053" y="21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4" name="Freeform 834"/>
              <p:cNvSpPr>
                <a:spLocks/>
              </p:cNvSpPr>
              <p:nvPr/>
            </p:nvSpPr>
            <p:spPr bwMode="auto">
              <a:xfrm>
                <a:off x="3052" y="21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5" name="Freeform 835"/>
              <p:cNvSpPr>
                <a:spLocks/>
              </p:cNvSpPr>
              <p:nvPr/>
            </p:nvSpPr>
            <p:spPr bwMode="auto">
              <a:xfrm>
                <a:off x="3051" y="2192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6" name="Freeform 836"/>
              <p:cNvSpPr>
                <a:spLocks/>
              </p:cNvSpPr>
              <p:nvPr/>
            </p:nvSpPr>
            <p:spPr bwMode="auto">
              <a:xfrm>
                <a:off x="3050" y="2191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7" name="Freeform 837"/>
              <p:cNvSpPr>
                <a:spLocks/>
              </p:cNvSpPr>
              <p:nvPr/>
            </p:nvSpPr>
            <p:spPr bwMode="auto">
              <a:xfrm>
                <a:off x="3049" y="219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8" name="Freeform 838"/>
              <p:cNvSpPr>
                <a:spLocks/>
              </p:cNvSpPr>
              <p:nvPr/>
            </p:nvSpPr>
            <p:spPr bwMode="auto">
              <a:xfrm>
                <a:off x="3049" y="21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9" name="Freeform 839"/>
              <p:cNvSpPr>
                <a:spLocks/>
              </p:cNvSpPr>
              <p:nvPr/>
            </p:nvSpPr>
            <p:spPr bwMode="auto">
              <a:xfrm>
                <a:off x="3048" y="21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0" name="Freeform 840"/>
              <p:cNvSpPr>
                <a:spLocks/>
              </p:cNvSpPr>
              <p:nvPr/>
            </p:nvSpPr>
            <p:spPr bwMode="auto">
              <a:xfrm>
                <a:off x="3044" y="218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1" name="Freeform 841"/>
              <p:cNvSpPr>
                <a:spLocks/>
              </p:cNvSpPr>
              <p:nvPr/>
            </p:nvSpPr>
            <p:spPr bwMode="auto">
              <a:xfrm>
                <a:off x="3046" y="2186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3 w 3"/>
                  <a:gd name="T5" fmla="*/ 2 h 5"/>
                  <a:gd name="T6" fmla="*/ 2 w 3"/>
                  <a:gd name="T7" fmla="*/ 0 h 5"/>
                  <a:gd name="T8" fmla="*/ 0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2" name="Freeform 842"/>
              <p:cNvSpPr>
                <a:spLocks/>
              </p:cNvSpPr>
              <p:nvPr/>
            </p:nvSpPr>
            <p:spPr bwMode="auto">
              <a:xfrm>
                <a:off x="3045" y="218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3" name="Freeform 843"/>
              <p:cNvSpPr>
                <a:spLocks/>
              </p:cNvSpPr>
              <p:nvPr/>
            </p:nvSpPr>
            <p:spPr bwMode="auto">
              <a:xfrm>
                <a:off x="3044" y="218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4" name="Freeform 844"/>
              <p:cNvSpPr>
                <a:spLocks/>
              </p:cNvSpPr>
              <p:nvPr/>
            </p:nvSpPr>
            <p:spPr bwMode="auto">
              <a:xfrm>
                <a:off x="3043" y="218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0 h 5"/>
                  <a:gd name="T6" fmla="*/ 2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5" name="Freeform 845"/>
              <p:cNvSpPr>
                <a:spLocks/>
              </p:cNvSpPr>
              <p:nvPr/>
            </p:nvSpPr>
            <p:spPr bwMode="auto">
              <a:xfrm>
                <a:off x="3041" y="2183"/>
                <a:ext cx="4" cy="6"/>
              </a:xfrm>
              <a:custGeom>
                <a:avLst/>
                <a:gdLst>
                  <a:gd name="T0" fmla="*/ 0 w 4"/>
                  <a:gd name="T1" fmla="*/ 5 h 6"/>
                  <a:gd name="T2" fmla="*/ 1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  <a:gd name="T8" fmla="*/ 0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6" name="Freeform 846"/>
              <p:cNvSpPr>
                <a:spLocks/>
              </p:cNvSpPr>
              <p:nvPr/>
            </p:nvSpPr>
            <p:spPr bwMode="auto">
              <a:xfrm>
                <a:off x="3041" y="218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7" name="Freeform 847"/>
              <p:cNvSpPr>
                <a:spLocks/>
              </p:cNvSpPr>
              <p:nvPr/>
            </p:nvSpPr>
            <p:spPr bwMode="auto">
              <a:xfrm>
                <a:off x="3040" y="218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8" name="Freeform 848"/>
              <p:cNvSpPr>
                <a:spLocks/>
              </p:cNvSpPr>
              <p:nvPr/>
            </p:nvSpPr>
            <p:spPr bwMode="auto">
              <a:xfrm>
                <a:off x="3039" y="218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9" name="Freeform 849"/>
              <p:cNvSpPr>
                <a:spLocks/>
              </p:cNvSpPr>
              <p:nvPr/>
            </p:nvSpPr>
            <p:spPr bwMode="auto">
              <a:xfrm>
                <a:off x="3038" y="218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0" name="Freeform 850"/>
              <p:cNvSpPr>
                <a:spLocks/>
              </p:cNvSpPr>
              <p:nvPr/>
            </p:nvSpPr>
            <p:spPr bwMode="auto">
              <a:xfrm>
                <a:off x="3034" y="217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1" name="Freeform 851"/>
              <p:cNvSpPr>
                <a:spLocks/>
              </p:cNvSpPr>
              <p:nvPr/>
            </p:nvSpPr>
            <p:spPr bwMode="auto">
              <a:xfrm>
                <a:off x="3036" y="217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2" name="Freeform 852"/>
              <p:cNvSpPr>
                <a:spLocks/>
              </p:cNvSpPr>
              <p:nvPr/>
            </p:nvSpPr>
            <p:spPr bwMode="auto">
              <a:xfrm>
                <a:off x="3035" y="217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3" name="Freeform 853"/>
              <p:cNvSpPr>
                <a:spLocks/>
              </p:cNvSpPr>
              <p:nvPr/>
            </p:nvSpPr>
            <p:spPr bwMode="auto">
              <a:xfrm>
                <a:off x="3034" y="217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4" name="Freeform 854"/>
              <p:cNvSpPr>
                <a:spLocks/>
              </p:cNvSpPr>
              <p:nvPr/>
            </p:nvSpPr>
            <p:spPr bwMode="auto">
              <a:xfrm>
                <a:off x="3033" y="217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5" name="Freeform 855"/>
              <p:cNvSpPr>
                <a:spLocks/>
              </p:cNvSpPr>
              <p:nvPr/>
            </p:nvSpPr>
            <p:spPr bwMode="auto">
              <a:xfrm>
                <a:off x="3032" y="2175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6" name="Freeform 856"/>
              <p:cNvSpPr>
                <a:spLocks/>
              </p:cNvSpPr>
              <p:nvPr/>
            </p:nvSpPr>
            <p:spPr bwMode="auto">
              <a:xfrm>
                <a:off x="3031" y="217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7" name="Freeform 857"/>
              <p:cNvSpPr>
                <a:spLocks/>
              </p:cNvSpPr>
              <p:nvPr/>
            </p:nvSpPr>
            <p:spPr bwMode="auto">
              <a:xfrm>
                <a:off x="3030" y="2174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8" name="Freeform 858"/>
              <p:cNvSpPr>
                <a:spLocks/>
              </p:cNvSpPr>
              <p:nvPr/>
            </p:nvSpPr>
            <p:spPr bwMode="auto">
              <a:xfrm>
                <a:off x="3030" y="217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9" name="Freeform 859"/>
              <p:cNvSpPr>
                <a:spLocks/>
              </p:cNvSpPr>
              <p:nvPr/>
            </p:nvSpPr>
            <p:spPr bwMode="auto">
              <a:xfrm>
                <a:off x="3029" y="217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0" name="Freeform 860"/>
              <p:cNvSpPr>
                <a:spLocks/>
              </p:cNvSpPr>
              <p:nvPr/>
            </p:nvSpPr>
            <p:spPr bwMode="auto">
              <a:xfrm>
                <a:off x="3025" y="217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1" name="Freeform 861"/>
              <p:cNvSpPr>
                <a:spLocks/>
              </p:cNvSpPr>
              <p:nvPr/>
            </p:nvSpPr>
            <p:spPr bwMode="auto">
              <a:xfrm>
                <a:off x="3027" y="2170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2" name="Freeform 862"/>
              <p:cNvSpPr>
                <a:spLocks/>
              </p:cNvSpPr>
              <p:nvPr/>
            </p:nvSpPr>
            <p:spPr bwMode="auto">
              <a:xfrm>
                <a:off x="3026" y="217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3" name="Freeform 863"/>
              <p:cNvSpPr>
                <a:spLocks/>
              </p:cNvSpPr>
              <p:nvPr/>
            </p:nvSpPr>
            <p:spPr bwMode="auto">
              <a:xfrm>
                <a:off x="3025" y="216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4" name="Freeform 864"/>
              <p:cNvSpPr>
                <a:spLocks/>
              </p:cNvSpPr>
              <p:nvPr/>
            </p:nvSpPr>
            <p:spPr bwMode="auto">
              <a:xfrm>
                <a:off x="3024" y="216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5" name="Freeform 865"/>
              <p:cNvSpPr>
                <a:spLocks/>
              </p:cNvSpPr>
              <p:nvPr/>
            </p:nvSpPr>
            <p:spPr bwMode="auto">
              <a:xfrm>
                <a:off x="3022" y="216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6" name="Freeform 866"/>
              <p:cNvSpPr>
                <a:spLocks/>
              </p:cNvSpPr>
              <p:nvPr/>
            </p:nvSpPr>
            <p:spPr bwMode="auto">
              <a:xfrm>
                <a:off x="3022" y="216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7" name="Freeform 867"/>
              <p:cNvSpPr>
                <a:spLocks/>
              </p:cNvSpPr>
              <p:nvPr/>
            </p:nvSpPr>
            <p:spPr bwMode="auto">
              <a:xfrm>
                <a:off x="3021" y="216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8" name="Freeform 868"/>
              <p:cNvSpPr>
                <a:spLocks/>
              </p:cNvSpPr>
              <p:nvPr/>
            </p:nvSpPr>
            <p:spPr bwMode="auto">
              <a:xfrm>
                <a:off x="3020" y="216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9" name="Freeform 869"/>
              <p:cNvSpPr>
                <a:spLocks/>
              </p:cNvSpPr>
              <p:nvPr/>
            </p:nvSpPr>
            <p:spPr bwMode="auto">
              <a:xfrm>
                <a:off x="3019" y="216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0" name="Freeform 870"/>
              <p:cNvSpPr>
                <a:spLocks/>
              </p:cNvSpPr>
              <p:nvPr/>
            </p:nvSpPr>
            <p:spPr bwMode="auto">
              <a:xfrm>
                <a:off x="3015" y="216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1" name="Freeform 871"/>
              <p:cNvSpPr>
                <a:spLocks/>
              </p:cNvSpPr>
              <p:nvPr/>
            </p:nvSpPr>
            <p:spPr bwMode="auto">
              <a:xfrm>
                <a:off x="3017" y="216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2" name="Freeform 872"/>
              <p:cNvSpPr>
                <a:spLocks/>
              </p:cNvSpPr>
              <p:nvPr/>
            </p:nvSpPr>
            <p:spPr bwMode="auto">
              <a:xfrm>
                <a:off x="3016" y="216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3" name="Freeform 873"/>
              <p:cNvSpPr>
                <a:spLocks/>
              </p:cNvSpPr>
              <p:nvPr/>
            </p:nvSpPr>
            <p:spPr bwMode="auto">
              <a:xfrm>
                <a:off x="3015" y="216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4" name="Freeform 874"/>
              <p:cNvSpPr>
                <a:spLocks/>
              </p:cNvSpPr>
              <p:nvPr/>
            </p:nvSpPr>
            <p:spPr bwMode="auto">
              <a:xfrm>
                <a:off x="3014" y="216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5" name="Freeform 875"/>
              <p:cNvSpPr>
                <a:spLocks/>
              </p:cNvSpPr>
              <p:nvPr/>
            </p:nvSpPr>
            <p:spPr bwMode="auto">
              <a:xfrm>
                <a:off x="3013" y="2159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6" name="Freeform 876"/>
              <p:cNvSpPr>
                <a:spLocks/>
              </p:cNvSpPr>
              <p:nvPr/>
            </p:nvSpPr>
            <p:spPr bwMode="auto">
              <a:xfrm>
                <a:off x="3012" y="2159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7" name="Freeform 877"/>
              <p:cNvSpPr>
                <a:spLocks/>
              </p:cNvSpPr>
              <p:nvPr/>
            </p:nvSpPr>
            <p:spPr bwMode="auto">
              <a:xfrm>
                <a:off x="3011" y="2158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8" name="Freeform 878"/>
              <p:cNvSpPr>
                <a:spLocks/>
              </p:cNvSpPr>
              <p:nvPr/>
            </p:nvSpPr>
            <p:spPr bwMode="auto">
              <a:xfrm>
                <a:off x="3011" y="215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9" name="Freeform 879"/>
              <p:cNvSpPr>
                <a:spLocks/>
              </p:cNvSpPr>
              <p:nvPr/>
            </p:nvSpPr>
            <p:spPr bwMode="auto">
              <a:xfrm>
                <a:off x="3010" y="215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0" name="Freeform 880"/>
              <p:cNvSpPr>
                <a:spLocks/>
              </p:cNvSpPr>
              <p:nvPr/>
            </p:nvSpPr>
            <p:spPr bwMode="auto">
              <a:xfrm>
                <a:off x="3006" y="215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1" name="Freeform 881"/>
              <p:cNvSpPr>
                <a:spLocks/>
              </p:cNvSpPr>
              <p:nvPr/>
            </p:nvSpPr>
            <p:spPr bwMode="auto">
              <a:xfrm>
                <a:off x="3008" y="2154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2" name="Freeform 882"/>
              <p:cNvSpPr>
                <a:spLocks/>
              </p:cNvSpPr>
              <p:nvPr/>
            </p:nvSpPr>
            <p:spPr bwMode="auto">
              <a:xfrm>
                <a:off x="3007" y="21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3" name="Freeform 883"/>
              <p:cNvSpPr>
                <a:spLocks/>
              </p:cNvSpPr>
              <p:nvPr/>
            </p:nvSpPr>
            <p:spPr bwMode="auto">
              <a:xfrm>
                <a:off x="3006" y="215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4" name="Freeform 884"/>
              <p:cNvSpPr>
                <a:spLocks/>
              </p:cNvSpPr>
              <p:nvPr/>
            </p:nvSpPr>
            <p:spPr bwMode="auto">
              <a:xfrm>
                <a:off x="3005" y="215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5" name="Freeform 885"/>
              <p:cNvSpPr>
                <a:spLocks/>
              </p:cNvSpPr>
              <p:nvPr/>
            </p:nvSpPr>
            <p:spPr bwMode="auto">
              <a:xfrm>
                <a:off x="3003" y="215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6" name="Freeform 886"/>
              <p:cNvSpPr>
                <a:spLocks/>
              </p:cNvSpPr>
              <p:nvPr/>
            </p:nvSpPr>
            <p:spPr bwMode="auto">
              <a:xfrm>
                <a:off x="3003" y="215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7" name="Freeform 887"/>
              <p:cNvSpPr>
                <a:spLocks/>
              </p:cNvSpPr>
              <p:nvPr/>
            </p:nvSpPr>
            <p:spPr bwMode="auto">
              <a:xfrm>
                <a:off x="3002" y="215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8" name="Freeform 888"/>
              <p:cNvSpPr>
                <a:spLocks/>
              </p:cNvSpPr>
              <p:nvPr/>
            </p:nvSpPr>
            <p:spPr bwMode="auto">
              <a:xfrm>
                <a:off x="3001" y="214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9" name="Freeform 889"/>
              <p:cNvSpPr>
                <a:spLocks/>
              </p:cNvSpPr>
              <p:nvPr/>
            </p:nvSpPr>
            <p:spPr bwMode="auto">
              <a:xfrm>
                <a:off x="2999" y="2148"/>
                <a:ext cx="4" cy="4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2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0" name="Freeform 890"/>
              <p:cNvSpPr>
                <a:spLocks/>
              </p:cNvSpPr>
              <p:nvPr/>
            </p:nvSpPr>
            <p:spPr bwMode="auto">
              <a:xfrm>
                <a:off x="2995" y="214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1 w 7"/>
                  <a:gd name="T3" fmla="*/ 7 h 7"/>
                  <a:gd name="T4" fmla="*/ 7 w 7"/>
                  <a:gd name="T5" fmla="*/ 1 h 7"/>
                  <a:gd name="T6" fmla="*/ 7 w 7"/>
                  <a:gd name="T7" fmla="*/ 0 h 7"/>
                  <a:gd name="T8" fmla="*/ 0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1" y="7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1" name="Freeform 891"/>
              <p:cNvSpPr>
                <a:spLocks/>
              </p:cNvSpPr>
              <p:nvPr/>
            </p:nvSpPr>
            <p:spPr bwMode="auto">
              <a:xfrm>
                <a:off x="2997" y="2146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2" name="Freeform 892"/>
              <p:cNvSpPr>
                <a:spLocks/>
              </p:cNvSpPr>
              <p:nvPr/>
            </p:nvSpPr>
            <p:spPr bwMode="auto">
              <a:xfrm>
                <a:off x="2996" y="214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3" name="Freeform 893"/>
              <p:cNvSpPr>
                <a:spLocks/>
              </p:cNvSpPr>
              <p:nvPr/>
            </p:nvSpPr>
            <p:spPr bwMode="auto">
              <a:xfrm>
                <a:off x="2995" y="214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4" name="Freeform 894"/>
              <p:cNvSpPr>
                <a:spLocks/>
              </p:cNvSpPr>
              <p:nvPr/>
            </p:nvSpPr>
            <p:spPr bwMode="auto">
              <a:xfrm>
                <a:off x="2994" y="214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5" name="Freeform 895"/>
              <p:cNvSpPr>
                <a:spLocks/>
              </p:cNvSpPr>
              <p:nvPr/>
            </p:nvSpPr>
            <p:spPr bwMode="auto">
              <a:xfrm>
                <a:off x="2993" y="2143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6" name="Freeform 896"/>
              <p:cNvSpPr>
                <a:spLocks/>
              </p:cNvSpPr>
              <p:nvPr/>
            </p:nvSpPr>
            <p:spPr bwMode="auto">
              <a:xfrm>
                <a:off x="2992" y="214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7" name="Freeform 897"/>
              <p:cNvSpPr>
                <a:spLocks/>
              </p:cNvSpPr>
              <p:nvPr/>
            </p:nvSpPr>
            <p:spPr bwMode="auto">
              <a:xfrm>
                <a:off x="2992" y="214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8" name="Freeform 898"/>
              <p:cNvSpPr>
                <a:spLocks/>
              </p:cNvSpPr>
              <p:nvPr/>
            </p:nvSpPr>
            <p:spPr bwMode="auto">
              <a:xfrm>
                <a:off x="2991" y="214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9" name="Freeform 899"/>
              <p:cNvSpPr>
                <a:spLocks/>
              </p:cNvSpPr>
              <p:nvPr/>
            </p:nvSpPr>
            <p:spPr bwMode="auto">
              <a:xfrm>
                <a:off x="2990" y="214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0" name="Freeform 900"/>
              <p:cNvSpPr>
                <a:spLocks/>
              </p:cNvSpPr>
              <p:nvPr/>
            </p:nvSpPr>
            <p:spPr bwMode="auto">
              <a:xfrm>
                <a:off x="2986" y="213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1" name="Freeform 901"/>
              <p:cNvSpPr>
                <a:spLocks/>
              </p:cNvSpPr>
              <p:nvPr/>
            </p:nvSpPr>
            <p:spPr bwMode="auto">
              <a:xfrm>
                <a:off x="2988" y="213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2" name="Freeform 902"/>
              <p:cNvSpPr>
                <a:spLocks/>
              </p:cNvSpPr>
              <p:nvPr/>
            </p:nvSpPr>
            <p:spPr bwMode="auto">
              <a:xfrm>
                <a:off x="2987" y="213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3" name="Freeform 903"/>
              <p:cNvSpPr>
                <a:spLocks/>
              </p:cNvSpPr>
              <p:nvPr/>
            </p:nvSpPr>
            <p:spPr bwMode="auto">
              <a:xfrm>
                <a:off x="2986" y="213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4" name="Freeform 904"/>
              <p:cNvSpPr>
                <a:spLocks/>
              </p:cNvSpPr>
              <p:nvPr/>
            </p:nvSpPr>
            <p:spPr bwMode="auto">
              <a:xfrm>
                <a:off x="2985" y="213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5" name="Freeform 905"/>
              <p:cNvSpPr>
                <a:spLocks/>
              </p:cNvSpPr>
              <p:nvPr/>
            </p:nvSpPr>
            <p:spPr bwMode="auto">
              <a:xfrm>
                <a:off x="2983" y="2135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6" name="Freeform 906"/>
              <p:cNvSpPr>
                <a:spLocks/>
              </p:cNvSpPr>
              <p:nvPr/>
            </p:nvSpPr>
            <p:spPr bwMode="auto">
              <a:xfrm>
                <a:off x="2983" y="213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7" name="Freeform 907"/>
              <p:cNvSpPr>
                <a:spLocks/>
              </p:cNvSpPr>
              <p:nvPr/>
            </p:nvSpPr>
            <p:spPr bwMode="auto">
              <a:xfrm>
                <a:off x="2982" y="213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8" name="Freeform 908"/>
              <p:cNvSpPr>
                <a:spLocks/>
              </p:cNvSpPr>
              <p:nvPr/>
            </p:nvSpPr>
            <p:spPr bwMode="auto">
              <a:xfrm>
                <a:off x="2981" y="213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9" name="Freeform 909"/>
              <p:cNvSpPr>
                <a:spLocks/>
              </p:cNvSpPr>
              <p:nvPr/>
            </p:nvSpPr>
            <p:spPr bwMode="auto">
              <a:xfrm>
                <a:off x="2980" y="213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0" name="Freeform 910"/>
              <p:cNvSpPr>
                <a:spLocks/>
              </p:cNvSpPr>
              <p:nvPr/>
            </p:nvSpPr>
            <p:spPr bwMode="auto">
              <a:xfrm>
                <a:off x="2976" y="213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1" name="Freeform 911"/>
              <p:cNvSpPr>
                <a:spLocks/>
              </p:cNvSpPr>
              <p:nvPr/>
            </p:nvSpPr>
            <p:spPr bwMode="auto">
              <a:xfrm>
                <a:off x="2978" y="213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2" name="Freeform 912"/>
              <p:cNvSpPr>
                <a:spLocks/>
              </p:cNvSpPr>
              <p:nvPr/>
            </p:nvSpPr>
            <p:spPr bwMode="auto">
              <a:xfrm>
                <a:off x="2977" y="213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3" name="Freeform 913"/>
              <p:cNvSpPr>
                <a:spLocks/>
              </p:cNvSpPr>
              <p:nvPr/>
            </p:nvSpPr>
            <p:spPr bwMode="auto">
              <a:xfrm>
                <a:off x="2976" y="212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4" name="Freeform 914"/>
              <p:cNvSpPr>
                <a:spLocks/>
              </p:cNvSpPr>
              <p:nvPr/>
            </p:nvSpPr>
            <p:spPr bwMode="auto">
              <a:xfrm>
                <a:off x="2975" y="212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5" name="Freeform 915"/>
              <p:cNvSpPr>
                <a:spLocks/>
              </p:cNvSpPr>
              <p:nvPr/>
            </p:nvSpPr>
            <p:spPr bwMode="auto">
              <a:xfrm>
                <a:off x="2974" y="212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6" name="Freeform 916"/>
              <p:cNvSpPr>
                <a:spLocks/>
              </p:cNvSpPr>
              <p:nvPr/>
            </p:nvSpPr>
            <p:spPr bwMode="auto">
              <a:xfrm>
                <a:off x="2973" y="212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7" name="Freeform 917"/>
              <p:cNvSpPr>
                <a:spLocks/>
              </p:cNvSpPr>
              <p:nvPr/>
            </p:nvSpPr>
            <p:spPr bwMode="auto">
              <a:xfrm>
                <a:off x="2973" y="21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8" name="Freeform 918"/>
              <p:cNvSpPr>
                <a:spLocks/>
              </p:cNvSpPr>
              <p:nvPr/>
            </p:nvSpPr>
            <p:spPr bwMode="auto">
              <a:xfrm>
                <a:off x="2972" y="212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9" name="Freeform 919"/>
              <p:cNvSpPr>
                <a:spLocks/>
              </p:cNvSpPr>
              <p:nvPr/>
            </p:nvSpPr>
            <p:spPr bwMode="auto">
              <a:xfrm>
                <a:off x="2971" y="212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0" name="Freeform 920"/>
              <p:cNvSpPr>
                <a:spLocks/>
              </p:cNvSpPr>
              <p:nvPr/>
            </p:nvSpPr>
            <p:spPr bwMode="auto">
              <a:xfrm>
                <a:off x="2967" y="212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1" name="Freeform 921"/>
              <p:cNvSpPr>
                <a:spLocks/>
              </p:cNvSpPr>
              <p:nvPr/>
            </p:nvSpPr>
            <p:spPr bwMode="auto">
              <a:xfrm>
                <a:off x="2969" y="212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2" name="Freeform 922"/>
              <p:cNvSpPr>
                <a:spLocks/>
              </p:cNvSpPr>
              <p:nvPr/>
            </p:nvSpPr>
            <p:spPr bwMode="auto">
              <a:xfrm>
                <a:off x="2968" y="21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3" name="Freeform 923"/>
              <p:cNvSpPr>
                <a:spLocks/>
              </p:cNvSpPr>
              <p:nvPr/>
            </p:nvSpPr>
            <p:spPr bwMode="auto">
              <a:xfrm>
                <a:off x="2967" y="21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4" name="Freeform 924"/>
              <p:cNvSpPr>
                <a:spLocks/>
              </p:cNvSpPr>
              <p:nvPr/>
            </p:nvSpPr>
            <p:spPr bwMode="auto">
              <a:xfrm>
                <a:off x="2966" y="212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5" name="Freeform 925"/>
              <p:cNvSpPr>
                <a:spLocks/>
              </p:cNvSpPr>
              <p:nvPr/>
            </p:nvSpPr>
            <p:spPr bwMode="auto">
              <a:xfrm>
                <a:off x="2964" y="2119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6" name="Freeform 926"/>
              <p:cNvSpPr>
                <a:spLocks/>
              </p:cNvSpPr>
              <p:nvPr/>
            </p:nvSpPr>
            <p:spPr bwMode="auto">
              <a:xfrm>
                <a:off x="2964" y="21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7" name="Freeform 927"/>
              <p:cNvSpPr>
                <a:spLocks/>
              </p:cNvSpPr>
              <p:nvPr/>
            </p:nvSpPr>
            <p:spPr bwMode="auto">
              <a:xfrm>
                <a:off x="2963" y="21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8" name="Freeform 928"/>
              <p:cNvSpPr>
                <a:spLocks/>
              </p:cNvSpPr>
              <p:nvPr/>
            </p:nvSpPr>
            <p:spPr bwMode="auto">
              <a:xfrm>
                <a:off x="2962" y="21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9" name="Freeform 929"/>
              <p:cNvSpPr>
                <a:spLocks/>
              </p:cNvSpPr>
              <p:nvPr/>
            </p:nvSpPr>
            <p:spPr bwMode="auto">
              <a:xfrm>
                <a:off x="2961" y="211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0" name="Freeform 930"/>
              <p:cNvSpPr>
                <a:spLocks/>
              </p:cNvSpPr>
              <p:nvPr/>
            </p:nvSpPr>
            <p:spPr bwMode="auto">
              <a:xfrm>
                <a:off x="2957" y="21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1" name="Freeform 931"/>
              <p:cNvSpPr>
                <a:spLocks/>
              </p:cNvSpPr>
              <p:nvPr/>
            </p:nvSpPr>
            <p:spPr bwMode="auto">
              <a:xfrm>
                <a:off x="2959" y="21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2" name="Freeform 932"/>
              <p:cNvSpPr>
                <a:spLocks/>
              </p:cNvSpPr>
              <p:nvPr/>
            </p:nvSpPr>
            <p:spPr bwMode="auto">
              <a:xfrm>
                <a:off x="2958" y="21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3" name="Freeform 933"/>
              <p:cNvSpPr>
                <a:spLocks/>
              </p:cNvSpPr>
              <p:nvPr/>
            </p:nvSpPr>
            <p:spPr bwMode="auto">
              <a:xfrm>
                <a:off x="2957" y="21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4" name="Freeform 934"/>
              <p:cNvSpPr>
                <a:spLocks/>
              </p:cNvSpPr>
              <p:nvPr/>
            </p:nvSpPr>
            <p:spPr bwMode="auto">
              <a:xfrm>
                <a:off x="2956" y="211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5" name="Freeform 935"/>
              <p:cNvSpPr>
                <a:spLocks/>
              </p:cNvSpPr>
              <p:nvPr/>
            </p:nvSpPr>
            <p:spPr bwMode="auto">
              <a:xfrm>
                <a:off x="2955" y="211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6" name="Freeform 936"/>
              <p:cNvSpPr>
                <a:spLocks/>
              </p:cNvSpPr>
              <p:nvPr/>
            </p:nvSpPr>
            <p:spPr bwMode="auto">
              <a:xfrm>
                <a:off x="2954" y="211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7" name="Freeform 937"/>
              <p:cNvSpPr>
                <a:spLocks/>
              </p:cNvSpPr>
              <p:nvPr/>
            </p:nvSpPr>
            <p:spPr bwMode="auto">
              <a:xfrm>
                <a:off x="2954" y="21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8" name="Freeform 938"/>
              <p:cNvSpPr>
                <a:spLocks/>
              </p:cNvSpPr>
              <p:nvPr/>
            </p:nvSpPr>
            <p:spPr bwMode="auto">
              <a:xfrm>
                <a:off x="2953" y="21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9" name="Freeform 939"/>
              <p:cNvSpPr>
                <a:spLocks/>
              </p:cNvSpPr>
              <p:nvPr/>
            </p:nvSpPr>
            <p:spPr bwMode="auto">
              <a:xfrm>
                <a:off x="2952" y="210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0" name="Freeform 940"/>
              <p:cNvSpPr>
                <a:spLocks/>
              </p:cNvSpPr>
              <p:nvPr/>
            </p:nvSpPr>
            <p:spPr bwMode="auto">
              <a:xfrm>
                <a:off x="2948" y="2107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1" name="Freeform 941"/>
              <p:cNvSpPr>
                <a:spLocks/>
              </p:cNvSpPr>
              <p:nvPr/>
            </p:nvSpPr>
            <p:spPr bwMode="auto">
              <a:xfrm>
                <a:off x="2950" y="210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2" name="Freeform 942"/>
              <p:cNvSpPr>
                <a:spLocks/>
              </p:cNvSpPr>
              <p:nvPr/>
            </p:nvSpPr>
            <p:spPr bwMode="auto">
              <a:xfrm>
                <a:off x="2949" y="21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3" name="Freeform 943"/>
              <p:cNvSpPr>
                <a:spLocks/>
              </p:cNvSpPr>
              <p:nvPr/>
            </p:nvSpPr>
            <p:spPr bwMode="auto">
              <a:xfrm>
                <a:off x="2948" y="21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4" name="Freeform 944"/>
              <p:cNvSpPr>
                <a:spLocks/>
              </p:cNvSpPr>
              <p:nvPr/>
            </p:nvSpPr>
            <p:spPr bwMode="auto">
              <a:xfrm>
                <a:off x="2947" y="210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5" name="Freeform 945"/>
              <p:cNvSpPr>
                <a:spLocks/>
              </p:cNvSpPr>
              <p:nvPr/>
            </p:nvSpPr>
            <p:spPr bwMode="auto">
              <a:xfrm>
                <a:off x="2945" y="2103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6" name="Freeform 946"/>
              <p:cNvSpPr>
                <a:spLocks/>
              </p:cNvSpPr>
              <p:nvPr/>
            </p:nvSpPr>
            <p:spPr bwMode="auto">
              <a:xfrm>
                <a:off x="2945" y="21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7" name="Freeform 947"/>
              <p:cNvSpPr>
                <a:spLocks/>
              </p:cNvSpPr>
              <p:nvPr/>
            </p:nvSpPr>
            <p:spPr bwMode="auto">
              <a:xfrm>
                <a:off x="2944" y="21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8" name="Freeform 948"/>
              <p:cNvSpPr>
                <a:spLocks/>
              </p:cNvSpPr>
              <p:nvPr/>
            </p:nvSpPr>
            <p:spPr bwMode="auto">
              <a:xfrm>
                <a:off x="2943" y="21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9" name="Freeform 949"/>
              <p:cNvSpPr>
                <a:spLocks/>
              </p:cNvSpPr>
              <p:nvPr/>
            </p:nvSpPr>
            <p:spPr bwMode="auto">
              <a:xfrm>
                <a:off x="2942" y="210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0" name="Freeform 950"/>
              <p:cNvSpPr>
                <a:spLocks/>
              </p:cNvSpPr>
              <p:nvPr/>
            </p:nvSpPr>
            <p:spPr bwMode="auto">
              <a:xfrm>
                <a:off x="2938" y="209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1" name="Freeform 951"/>
              <p:cNvSpPr>
                <a:spLocks/>
              </p:cNvSpPr>
              <p:nvPr/>
            </p:nvSpPr>
            <p:spPr bwMode="auto">
              <a:xfrm>
                <a:off x="2940" y="20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2" name="Freeform 952"/>
              <p:cNvSpPr>
                <a:spLocks/>
              </p:cNvSpPr>
              <p:nvPr/>
            </p:nvSpPr>
            <p:spPr bwMode="auto">
              <a:xfrm>
                <a:off x="2939" y="20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3" name="Freeform 953"/>
              <p:cNvSpPr>
                <a:spLocks/>
              </p:cNvSpPr>
              <p:nvPr/>
            </p:nvSpPr>
            <p:spPr bwMode="auto">
              <a:xfrm>
                <a:off x="2938" y="20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4" name="Freeform 954"/>
              <p:cNvSpPr>
                <a:spLocks/>
              </p:cNvSpPr>
              <p:nvPr/>
            </p:nvSpPr>
            <p:spPr bwMode="auto">
              <a:xfrm>
                <a:off x="2937" y="209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5" name="Freeform 955"/>
              <p:cNvSpPr>
                <a:spLocks/>
              </p:cNvSpPr>
              <p:nvPr/>
            </p:nvSpPr>
            <p:spPr bwMode="auto">
              <a:xfrm>
                <a:off x="2936" y="209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6" name="Freeform 956"/>
              <p:cNvSpPr>
                <a:spLocks/>
              </p:cNvSpPr>
              <p:nvPr/>
            </p:nvSpPr>
            <p:spPr bwMode="auto">
              <a:xfrm>
                <a:off x="2935" y="2095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7" name="Freeform 957"/>
              <p:cNvSpPr>
                <a:spLocks/>
              </p:cNvSpPr>
              <p:nvPr/>
            </p:nvSpPr>
            <p:spPr bwMode="auto">
              <a:xfrm>
                <a:off x="2935" y="20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8" name="Freeform 958"/>
              <p:cNvSpPr>
                <a:spLocks/>
              </p:cNvSpPr>
              <p:nvPr/>
            </p:nvSpPr>
            <p:spPr bwMode="auto">
              <a:xfrm>
                <a:off x="2934" y="20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9" name="Freeform 959"/>
              <p:cNvSpPr>
                <a:spLocks/>
              </p:cNvSpPr>
              <p:nvPr/>
            </p:nvSpPr>
            <p:spPr bwMode="auto">
              <a:xfrm>
                <a:off x="2933" y="209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0" name="Freeform 960"/>
              <p:cNvSpPr>
                <a:spLocks/>
              </p:cNvSpPr>
              <p:nvPr/>
            </p:nvSpPr>
            <p:spPr bwMode="auto">
              <a:xfrm>
                <a:off x="2929" y="209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5 w 6"/>
                  <a:gd name="T7" fmla="*/ 0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1" name="Freeform 961"/>
              <p:cNvSpPr>
                <a:spLocks/>
              </p:cNvSpPr>
              <p:nvPr/>
            </p:nvSpPr>
            <p:spPr bwMode="auto">
              <a:xfrm>
                <a:off x="2931" y="209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2" name="Freeform 962"/>
              <p:cNvSpPr>
                <a:spLocks/>
              </p:cNvSpPr>
              <p:nvPr/>
            </p:nvSpPr>
            <p:spPr bwMode="auto">
              <a:xfrm>
                <a:off x="2930" y="20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3" name="Freeform 963"/>
              <p:cNvSpPr>
                <a:spLocks/>
              </p:cNvSpPr>
              <p:nvPr/>
            </p:nvSpPr>
            <p:spPr bwMode="auto">
              <a:xfrm>
                <a:off x="2929" y="20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4" name="Freeform 964"/>
              <p:cNvSpPr>
                <a:spLocks/>
              </p:cNvSpPr>
              <p:nvPr/>
            </p:nvSpPr>
            <p:spPr bwMode="auto">
              <a:xfrm>
                <a:off x="2928" y="208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5" name="Freeform 965"/>
              <p:cNvSpPr>
                <a:spLocks/>
              </p:cNvSpPr>
              <p:nvPr/>
            </p:nvSpPr>
            <p:spPr bwMode="auto">
              <a:xfrm>
                <a:off x="2926" y="208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6" name="Freeform 966"/>
              <p:cNvSpPr>
                <a:spLocks/>
              </p:cNvSpPr>
              <p:nvPr/>
            </p:nvSpPr>
            <p:spPr bwMode="auto">
              <a:xfrm>
                <a:off x="2926" y="20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7" name="Freeform 967"/>
              <p:cNvSpPr>
                <a:spLocks/>
              </p:cNvSpPr>
              <p:nvPr/>
            </p:nvSpPr>
            <p:spPr bwMode="auto">
              <a:xfrm>
                <a:off x="2925" y="208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8" name="Freeform 968"/>
              <p:cNvSpPr>
                <a:spLocks/>
              </p:cNvSpPr>
              <p:nvPr/>
            </p:nvSpPr>
            <p:spPr bwMode="auto">
              <a:xfrm>
                <a:off x="2924" y="208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9" name="Freeform 969"/>
              <p:cNvSpPr>
                <a:spLocks/>
              </p:cNvSpPr>
              <p:nvPr/>
            </p:nvSpPr>
            <p:spPr bwMode="auto">
              <a:xfrm>
                <a:off x="2923" y="208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0" name="Freeform 970"/>
              <p:cNvSpPr>
                <a:spLocks/>
              </p:cNvSpPr>
              <p:nvPr/>
            </p:nvSpPr>
            <p:spPr bwMode="auto">
              <a:xfrm>
                <a:off x="2919" y="208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1" name="Freeform 971"/>
              <p:cNvSpPr>
                <a:spLocks/>
              </p:cNvSpPr>
              <p:nvPr/>
            </p:nvSpPr>
            <p:spPr bwMode="auto">
              <a:xfrm>
                <a:off x="3011" y="213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2" name="Freeform 972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3" name="Freeform 973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4" name="Freeform 974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5" name="Freeform 975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6" name="Freeform 976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7" name="Freeform 977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8" name="Freeform 978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9" name="Freeform 979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0" name="Freeform 980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1" name="Freeform 981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2" name="Freeform 982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3" name="Freeform 983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4" name="Freeform 984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5" name="Freeform 985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6" name="Freeform 986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7" name="Freeform 987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8" name="Freeform 988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9" name="Freeform 989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0" name="Freeform 990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1" name="Freeform 991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2" name="Freeform 992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3" name="Freeform 993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4" name="Freeform 994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5" name="Freeform 995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6" name="Rectangle 996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7" name="Rectangle 997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8" name="Freeform 998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9" name="Freeform 999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0" name="Freeform 1000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1" name="Freeform 1001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2" name="Freeform 1002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3" name="Freeform 1003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4" name="Freeform 1004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5" name="Freeform 1005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6" name="Freeform 1006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7" name="Freeform 1007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8" name="Freeform 1008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2" name="Freeform 1010"/>
            <p:cNvSpPr>
              <a:spLocks/>
            </p:cNvSpPr>
            <p:nvPr/>
          </p:nvSpPr>
          <p:spPr bwMode="auto">
            <a:xfrm>
              <a:off x="3029" y="21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3" name="Freeform 1011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4" name="Freeform 1012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5" name="Freeform 101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6" name="Freeform 101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7" name="Rectangle 1015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8" name="Rectangle 1016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9" name="Freeform 1017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0" name="Freeform 1018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1" name="Freeform 101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2" name="Freeform 102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3" name="Freeform 1021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4" name="Freeform 1022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5" name="Freeform 1023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6" name="Freeform 1024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7" name="Freeform 102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8" name="Freeform 102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9" name="Freeform 1027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0" name="Freeform 1028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1" name="Freeform 1029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2" name="Freeform 1030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3" name="Freeform 103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4" name="Freeform 103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5" name="Freeform 103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6" name="Freeform 103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7" name="Freeform 103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8" name="Freeform 103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9" name="Freeform 103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0" name="Freeform 103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1" name="Freeform 1039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2" name="Freeform 1040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3" name="Freeform 104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4" name="Freeform 104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5" name="Freeform 104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6" name="Freeform 104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7" name="Rectangle 104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8" name="Rectangle 104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9" name="Freeform 104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0" name="Freeform 104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1" name="Freeform 104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2" name="Freeform 105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3" name="Freeform 1051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4" name="Freeform 1052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5" name="Freeform 105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6" name="Freeform 105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7" name="Freeform 105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8" name="Freeform 105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9" name="Freeform 1057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0" name="Freeform 1058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1" name="Freeform 105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2" name="Freeform 106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3" name="Freeform 106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4" name="Freeform 106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5" name="Freeform 106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6" name="Freeform 106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7" name="Freeform 106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8" name="Freeform 106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9" name="Freeform 106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0" name="Freeform 106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1" name="Freeform 1069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2" name="Freeform 1070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3" name="Freeform 107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4" name="Freeform 107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5" name="Freeform 107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6" name="Freeform 107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7" name="Rectangle 107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8" name="Rectangle 107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9" name="Freeform 107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0" name="Freeform 107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1" name="Freeform 107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2" name="Freeform 108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3" name="Freeform 1081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4" name="Freeform 1082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5" name="Freeform 108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6" name="Freeform 108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7" name="Freeform 108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8" name="Freeform 108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9" name="Rectangle 1087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0" name="Rectangle 1088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1" name="Freeform 108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2" name="Freeform 109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3" name="Freeform 109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4" name="Freeform 109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5" name="Rectangle 1093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6" name="Rectangle 1094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7" name="Freeform 109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8" name="Freeform 109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9" name="Freeform 1097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0" name="Freeform 1098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1" name="Freeform 109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2" name="Freeform 110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3" name="Freeform 110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4" name="Freeform 110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5" name="Freeform 110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6" name="Freeform 110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7" name="Freeform 110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8" name="Freeform 110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9" name="Freeform 110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0" name="Freeform 110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1" name="Freeform 110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2" name="Freeform 111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3" name="Freeform 111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4" name="Freeform 111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5" name="Freeform 1113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6" name="Freeform 1114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7" name="Freeform 1115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8" name="Freeform 1116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9" name="Freeform 111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0" name="Freeform 111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1" name="Freeform 111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2" name="Freeform 112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3" name="Freeform 1121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4" name="Freeform 1122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5" name="Freeform 112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6" name="Freeform 112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7" name="Freeform 1125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8" name="Freeform 1126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9" name="Freeform 1127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0" name="Freeform 1128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1" name="Freeform 112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2" name="Freeform 113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3" name="Freeform 113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4" name="Freeform 113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5" name="Freeform 113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6" name="Freeform 113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7" name="Freeform 113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8" name="Freeform 113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39" name="Freeform 113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0" name="Freeform 113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1" name="Freeform 1139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2" name="Freeform 1140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3" name="Freeform 1141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4" name="Freeform 1142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5" name="Freeform 1143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6" name="Freeform 1144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7" name="Freeform 1145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8" name="Freeform 1146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9" name="Freeform 1147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0" name="Freeform 1148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1" name="Freeform 1149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2" name="Freeform 1150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3" name="Freeform 115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4" name="Freeform 115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5" name="Freeform 1153"/>
            <p:cNvSpPr>
              <a:spLocks/>
            </p:cNvSpPr>
            <p:nvPr/>
          </p:nvSpPr>
          <p:spPr bwMode="auto">
            <a:xfrm>
              <a:off x="3028" y="2133"/>
              <a:ext cx="113" cy="22"/>
            </a:xfrm>
            <a:custGeom>
              <a:avLst/>
              <a:gdLst>
                <a:gd name="T0" fmla="*/ 101 w 113"/>
                <a:gd name="T1" fmla="*/ 10 h 22"/>
                <a:gd name="T2" fmla="*/ 30 w 113"/>
                <a:gd name="T3" fmla="*/ 3 h 22"/>
                <a:gd name="T4" fmla="*/ 1 w 113"/>
                <a:gd name="T5" fmla="*/ 1 h 22"/>
                <a:gd name="T6" fmla="*/ 1 w 113"/>
                <a:gd name="T7" fmla="*/ 5 h 22"/>
                <a:gd name="T8" fmla="*/ 0 w 113"/>
                <a:gd name="T9" fmla="*/ 10 h 22"/>
                <a:gd name="T10" fmla="*/ 29 w 113"/>
                <a:gd name="T11" fmla="*/ 14 h 22"/>
                <a:gd name="T12" fmla="*/ 100 w 113"/>
                <a:gd name="T13" fmla="*/ 22 h 22"/>
                <a:gd name="T14" fmla="*/ 112 w 113"/>
                <a:gd name="T15" fmla="*/ 17 h 22"/>
                <a:gd name="T16" fmla="*/ 101 w 113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22">
                  <a:moveTo>
                    <a:pt x="101" y="10"/>
                  </a:moveTo>
                  <a:cubicBezTo>
                    <a:pt x="91" y="9"/>
                    <a:pt x="42" y="4"/>
                    <a:pt x="30" y="3"/>
                  </a:cubicBezTo>
                  <a:cubicBezTo>
                    <a:pt x="18" y="1"/>
                    <a:pt x="2" y="0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7" y="13"/>
                    <a:pt x="29" y="14"/>
                  </a:cubicBezTo>
                  <a:cubicBezTo>
                    <a:pt x="41" y="15"/>
                    <a:pt x="90" y="21"/>
                    <a:pt x="100" y="22"/>
                  </a:cubicBezTo>
                  <a:cubicBezTo>
                    <a:pt x="107" y="22"/>
                    <a:pt x="112" y="21"/>
                    <a:pt x="112" y="17"/>
                  </a:cubicBezTo>
                  <a:cubicBezTo>
                    <a:pt x="113" y="13"/>
                    <a:pt x="108" y="11"/>
                    <a:pt x="101" y="10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6" name="Freeform 1154"/>
            <p:cNvSpPr>
              <a:spLocks/>
            </p:cNvSpPr>
            <p:nvPr/>
          </p:nvSpPr>
          <p:spPr bwMode="auto">
            <a:xfrm>
              <a:off x="3101" y="2150"/>
              <a:ext cx="27" cy="5"/>
            </a:xfrm>
            <a:custGeom>
              <a:avLst/>
              <a:gdLst>
                <a:gd name="T0" fmla="*/ 26 w 27"/>
                <a:gd name="T1" fmla="*/ 1 h 5"/>
                <a:gd name="T2" fmla="*/ 3 w 27"/>
                <a:gd name="T3" fmla="*/ 0 h 5"/>
                <a:gd name="T4" fmla="*/ 1 w 27"/>
                <a:gd name="T5" fmla="*/ 2 h 5"/>
                <a:gd name="T6" fmla="*/ 22 w 27"/>
                <a:gd name="T7" fmla="*/ 5 h 5"/>
                <a:gd name="T8" fmla="*/ 27 w 27"/>
                <a:gd name="T9" fmla="*/ 3 h 5"/>
                <a:gd name="T10" fmla="*/ 26 w 27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">
                  <a:moveTo>
                    <a:pt x="26" y="1"/>
                  </a:moveTo>
                  <a:cubicBezTo>
                    <a:pt x="23" y="2"/>
                    <a:pt x="16" y="1"/>
                    <a:pt x="3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7" name="Freeform 1155"/>
            <p:cNvSpPr>
              <a:spLocks/>
            </p:cNvSpPr>
            <p:nvPr/>
          </p:nvSpPr>
          <p:spPr bwMode="auto">
            <a:xfrm>
              <a:off x="3089" y="2139"/>
              <a:ext cx="15" cy="13"/>
            </a:xfrm>
            <a:custGeom>
              <a:avLst/>
              <a:gdLst>
                <a:gd name="T0" fmla="*/ 14 w 15"/>
                <a:gd name="T1" fmla="*/ 13 h 13"/>
                <a:gd name="T2" fmla="*/ 0 w 15"/>
                <a:gd name="T3" fmla="*/ 11 h 13"/>
                <a:gd name="T4" fmla="*/ 1 w 15"/>
                <a:gd name="T5" fmla="*/ 0 h 13"/>
                <a:gd name="T6" fmla="*/ 15 w 15"/>
                <a:gd name="T7" fmla="*/ 2 h 13"/>
                <a:gd name="T8" fmla="*/ 14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0" y="12"/>
                    <a:pt x="5" y="12"/>
                    <a:pt x="0" y="11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6" y="1"/>
                    <a:pt x="11" y="1"/>
                    <a:pt x="15" y="2"/>
                  </a:cubicBezTo>
                  <a:cubicBezTo>
                    <a:pt x="15" y="5"/>
                    <a:pt x="15" y="9"/>
                    <a:pt x="1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8" name="Freeform 1156"/>
            <p:cNvSpPr>
              <a:spLocks/>
            </p:cNvSpPr>
            <p:nvPr/>
          </p:nvSpPr>
          <p:spPr bwMode="auto">
            <a:xfrm>
              <a:off x="3103" y="2141"/>
              <a:ext cx="2" cy="11"/>
            </a:xfrm>
            <a:custGeom>
              <a:avLst/>
              <a:gdLst>
                <a:gd name="T0" fmla="*/ 0 w 2"/>
                <a:gd name="T1" fmla="*/ 11 h 11"/>
                <a:gd name="T2" fmla="*/ 0 w 2"/>
                <a:gd name="T3" fmla="*/ 11 h 11"/>
                <a:gd name="T4" fmla="*/ 2 w 2"/>
                <a:gd name="T5" fmla="*/ 0 h 11"/>
                <a:gd name="T6" fmla="*/ 1 w 2"/>
                <a:gd name="T7" fmla="*/ 0 h 11"/>
                <a:gd name="T8" fmla="*/ 0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2" y="3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pic>
          <p:nvPicPr>
            <p:cNvPr id="259" name="Picture 1157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" y="2137"/>
              <a:ext cx="9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1158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2147"/>
              <a:ext cx="12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Freeform 1159"/>
            <p:cNvSpPr>
              <a:spLocks/>
            </p:cNvSpPr>
            <p:nvPr/>
          </p:nvSpPr>
          <p:spPr bwMode="auto">
            <a:xfrm>
              <a:off x="3096" y="2149"/>
              <a:ext cx="39" cy="6"/>
            </a:xfrm>
            <a:custGeom>
              <a:avLst/>
              <a:gdLst>
                <a:gd name="T0" fmla="*/ 7 w 39"/>
                <a:gd name="T1" fmla="*/ 2 h 6"/>
                <a:gd name="T2" fmla="*/ 2 w 39"/>
                <a:gd name="T3" fmla="*/ 0 h 6"/>
                <a:gd name="T4" fmla="*/ 0 w 39"/>
                <a:gd name="T5" fmla="*/ 2 h 6"/>
                <a:gd name="T6" fmla="*/ 31 w 39"/>
                <a:gd name="T7" fmla="*/ 6 h 6"/>
                <a:gd name="T8" fmla="*/ 38 w 39"/>
                <a:gd name="T9" fmla="*/ 4 h 6"/>
                <a:gd name="T10" fmla="*/ 39 w 39"/>
                <a:gd name="T11" fmla="*/ 3 h 6"/>
                <a:gd name="T12" fmla="*/ 31 w 39"/>
                <a:gd name="T13" fmla="*/ 2 h 6"/>
                <a:gd name="T14" fmla="*/ 27 w 39"/>
                <a:gd name="T15" fmla="*/ 4 h 6"/>
                <a:gd name="T16" fmla="*/ 7 w 39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">
                  <a:moveTo>
                    <a:pt x="7" y="2"/>
                  </a:moveTo>
                  <a:cubicBezTo>
                    <a:pt x="6" y="1"/>
                    <a:pt x="4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8" y="4"/>
                    <a:pt x="24" y="6"/>
                    <a:pt x="31" y="6"/>
                  </a:cubicBezTo>
                  <a:cubicBezTo>
                    <a:pt x="37" y="6"/>
                    <a:pt x="38" y="5"/>
                    <a:pt x="38" y="4"/>
                  </a:cubicBezTo>
                  <a:cubicBezTo>
                    <a:pt x="39" y="4"/>
                    <a:pt x="39" y="3"/>
                    <a:pt x="39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4"/>
                    <a:pt x="27" y="4"/>
                  </a:cubicBezTo>
                  <a:cubicBezTo>
                    <a:pt x="24" y="4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2" name="Rectangle 1160"/>
            <p:cNvSpPr>
              <a:spLocks noChangeArrowheads="1"/>
            </p:cNvSpPr>
            <p:nvPr/>
          </p:nvSpPr>
          <p:spPr bwMode="auto">
            <a:xfrm>
              <a:off x="3135" y="2153"/>
              <a:ext cx="1" cy="1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3" name="Freeform 1161"/>
            <p:cNvSpPr>
              <a:spLocks/>
            </p:cNvSpPr>
            <p:nvPr/>
          </p:nvSpPr>
          <p:spPr bwMode="auto">
            <a:xfrm>
              <a:off x="3096" y="2151"/>
              <a:ext cx="39" cy="5"/>
            </a:xfrm>
            <a:custGeom>
              <a:avLst/>
              <a:gdLst>
                <a:gd name="T0" fmla="*/ 38 w 39"/>
                <a:gd name="T1" fmla="*/ 2 h 5"/>
                <a:gd name="T2" fmla="*/ 31 w 39"/>
                <a:gd name="T3" fmla="*/ 4 h 5"/>
                <a:gd name="T4" fmla="*/ 0 w 39"/>
                <a:gd name="T5" fmla="*/ 0 h 5"/>
                <a:gd name="T6" fmla="*/ 0 w 39"/>
                <a:gd name="T7" fmla="*/ 2 h 5"/>
                <a:gd name="T8" fmla="*/ 31 w 39"/>
                <a:gd name="T9" fmla="*/ 5 h 5"/>
                <a:gd name="T10" fmla="*/ 38 w 39"/>
                <a:gd name="T11" fmla="*/ 4 h 5"/>
                <a:gd name="T12" fmla="*/ 39 w 39"/>
                <a:gd name="T13" fmla="*/ 2 h 5"/>
                <a:gd name="T14" fmla="*/ 38 w 39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8" y="2"/>
                  </a:moveTo>
                  <a:cubicBezTo>
                    <a:pt x="38" y="3"/>
                    <a:pt x="37" y="4"/>
                    <a:pt x="31" y="4"/>
                  </a:cubicBezTo>
                  <a:cubicBezTo>
                    <a:pt x="24" y="4"/>
                    <a:pt x="8" y="2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4"/>
                    <a:pt x="24" y="5"/>
                    <a:pt x="31" y="5"/>
                  </a:cubicBezTo>
                  <a:cubicBezTo>
                    <a:pt x="37" y="5"/>
                    <a:pt x="38" y="5"/>
                    <a:pt x="38" y="4"/>
                  </a:cubicBezTo>
                  <a:cubicBezTo>
                    <a:pt x="38" y="4"/>
                    <a:pt x="39" y="3"/>
                    <a:pt x="39" y="2"/>
                  </a:cubicBezTo>
                  <a:lnTo>
                    <a:pt x="38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4" name="Freeform 1162"/>
            <p:cNvSpPr>
              <a:spLocks/>
            </p:cNvSpPr>
            <p:nvPr/>
          </p:nvSpPr>
          <p:spPr bwMode="auto">
            <a:xfrm>
              <a:off x="3096" y="2150"/>
              <a:ext cx="39" cy="5"/>
            </a:xfrm>
            <a:custGeom>
              <a:avLst/>
              <a:gdLst>
                <a:gd name="T0" fmla="*/ 17 w 39"/>
                <a:gd name="T1" fmla="*/ 4 h 5"/>
                <a:gd name="T2" fmla="*/ 0 w 39"/>
                <a:gd name="T3" fmla="*/ 1 h 5"/>
                <a:gd name="T4" fmla="*/ 4 w 39"/>
                <a:gd name="T5" fmla="*/ 0 h 5"/>
                <a:gd name="T6" fmla="*/ 6 w 39"/>
                <a:gd name="T7" fmla="*/ 1 h 5"/>
                <a:gd name="T8" fmla="*/ 7 w 39"/>
                <a:gd name="T9" fmla="*/ 2 h 5"/>
                <a:gd name="T10" fmla="*/ 12 w 39"/>
                <a:gd name="T11" fmla="*/ 2 h 5"/>
                <a:gd name="T12" fmla="*/ 22 w 39"/>
                <a:gd name="T13" fmla="*/ 3 h 5"/>
                <a:gd name="T14" fmla="*/ 30 w 39"/>
                <a:gd name="T15" fmla="*/ 3 h 5"/>
                <a:gd name="T16" fmla="*/ 32 w 39"/>
                <a:gd name="T17" fmla="*/ 2 h 5"/>
                <a:gd name="T18" fmla="*/ 35 w 39"/>
                <a:gd name="T19" fmla="*/ 2 h 5"/>
                <a:gd name="T20" fmla="*/ 37 w 39"/>
                <a:gd name="T21" fmla="*/ 2 h 5"/>
                <a:gd name="T22" fmla="*/ 38 w 39"/>
                <a:gd name="T23" fmla="*/ 4 h 5"/>
                <a:gd name="T24" fmla="*/ 32 w 39"/>
                <a:gd name="T25" fmla="*/ 5 h 5"/>
                <a:gd name="T26" fmla="*/ 17 w 39"/>
                <a:gd name="T27" fmla="*/ 4 h 5"/>
                <a:gd name="T28" fmla="*/ 17 w 39"/>
                <a:gd name="T2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">
                  <a:moveTo>
                    <a:pt x="17" y="4"/>
                  </a:moveTo>
                  <a:cubicBezTo>
                    <a:pt x="11" y="3"/>
                    <a:pt x="6" y="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10" y="2"/>
                    <a:pt x="12" y="2"/>
                  </a:cubicBezTo>
                  <a:cubicBezTo>
                    <a:pt x="14" y="2"/>
                    <a:pt x="20" y="3"/>
                    <a:pt x="22" y="3"/>
                  </a:cubicBezTo>
                  <a:cubicBezTo>
                    <a:pt x="24" y="3"/>
                    <a:pt x="28" y="4"/>
                    <a:pt x="30" y="3"/>
                  </a:cubicBezTo>
                  <a:cubicBezTo>
                    <a:pt x="31" y="3"/>
                    <a:pt x="31" y="2"/>
                    <a:pt x="32" y="2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38" y="2"/>
                    <a:pt x="39" y="3"/>
                    <a:pt x="38" y="4"/>
                  </a:cubicBezTo>
                  <a:cubicBezTo>
                    <a:pt x="37" y="5"/>
                    <a:pt x="33" y="5"/>
                    <a:pt x="32" y="5"/>
                  </a:cubicBezTo>
                  <a:cubicBezTo>
                    <a:pt x="27" y="5"/>
                    <a:pt x="21" y="4"/>
                    <a:pt x="17" y="4"/>
                  </a:cubicBezTo>
                  <a:cubicBezTo>
                    <a:pt x="11" y="3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pic>
          <p:nvPicPr>
            <p:cNvPr id="265" name="Picture 1163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" y="2130"/>
              <a:ext cx="9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" name="Freeform 1164"/>
            <p:cNvSpPr>
              <a:spLocks/>
            </p:cNvSpPr>
            <p:nvPr/>
          </p:nvSpPr>
          <p:spPr bwMode="auto">
            <a:xfrm>
              <a:off x="3012" y="2135"/>
              <a:ext cx="4" cy="3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2 h 3"/>
                <a:gd name="T4" fmla="*/ 3 w 4"/>
                <a:gd name="T5" fmla="*/ 3 h 3"/>
                <a:gd name="T6" fmla="*/ 4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0" y="2"/>
                  </a:lnTo>
                  <a:lnTo>
                    <a:pt x="3" y="3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7" name="Freeform 1165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8" name="Freeform 1166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9" name="Rectangle 1167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A0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0" name="Rectangle 1168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B0B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1" name="Rectangle 1169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0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2" name="Rectangle 1170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F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3" name="Rectangle 1171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DF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4" name="Rectangle 1172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5" name="Rectangle 1173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6" name="Freeform 1174"/>
            <p:cNvSpPr>
              <a:spLocks/>
            </p:cNvSpPr>
            <p:nvPr/>
          </p:nvSpPr>
          <p:spPr bwMode="auto">
            <a:xfrm>
              <a:off x="3012" y="2135"/>
              <a:ext cx="4" cy="1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7" name="Freeform 1175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8" name="Freeform 1176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9" name="Freeform 1177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0" name="Freeform 1178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1" name="Freeform 1179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2" name="Freeform 1180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3" name="Freeform 1181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4" name="Freeform 1182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5" name="Freeform 1183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6" name="Freeform 1184"/>
            <p:cNvSpPr>
              <a:spLocks/>
            </p:cNvSpPr>
            <p:nvPr/>
          </p:nvSpPr>
          <p:spPr bwMode="auto">
            <a:xfrm>
              <a:off x="2505" y="1295"/>
              <a:ext cx="348" cy="353"/>
            </a:xfrm>
            <a:custGeom>
              <a:avLst/>
              <a:gdLst>
                <a:gd name="T0" fmla="*/ 148 w 346"/>
                <a:gd name="T1" fmla="*/ 344 h 351"/>
                <a:gd name="T2" fmla="*/ 204 w 346"/>
                <a:gd name="T3" fmla="*/ 328 h 351"/>
                <a:gd name="T4" fmla="*/ 333 w 346"/>
                <a:gd name="T5" fmla="*/ 168 h 351"/>
                <a:gd name="T6" fmla="*/ 334 w 346"/>
                <a:gd name="T7" fmla="*/ 112 h 351"/>
                <a:gd name="T8" fmla="*/ 257 w 346"/>
                <a:gd name="T9" fmla="*/ 17 h 351"/>
                <a:gd name="T10" fmla="*/ 208 w 346"/>
                <a:gd name="T11" fmla="*/ 13 h 351"/>
                <a:gd name="T12" fmla="*/ 123 w 346"/>
                <a:gd name="T13" fmla="*/ 87 h 351"/>
                <a:gd name="T14" fmla="*/ 78 w 346"/>
                <a:gd name="T15" fmla="*/ 141 h 351"/>
                <a:gd name="T16" fmla="*/ 10 w 346"/>
                <a:gd name="T17" fmla="*/ 256 h 351"/>
                <a:gd name="T18" fmla="*/ 26 w 346"/>
                <a:gd name="T19" fmla="*/ 299 h 351"/>
                <a:gd name="T20" fmla="*/ 148 w 346"/>
                <a:gd name="T21" fmla="*/ 34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51">
                  <a:moveTo>
                    <a:pt x="148" y="344"/>
                  </a:moveTo>
                  <a:cubicBezTo>
                    <a:pt x="166" y="351"/>
                    <a:pt x="191" y="344"/>
                    <a:pt x="204" y="32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46" y="153"/>
                    <a:pt x="346" y="128"/>
                    <a:pt x="334" y="112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148" y="344"/>
                  </a:lnTo>
                  <a:close/>
                </a:path>
              </a:pathLst>
            </a:custGeom>
            <a:solidFill>
              <a:srgbClr val="5F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7" name="Freeform 1185"/>
            <p:cNvSpPr>
              <a:spLocks/>
            </p:cNvSpPr>
            <p:nvPr/>
          </p:nvSpPr>
          <p:spPr bwMode="auto">
            <a:xfrm>
              <a:off x="2505" y="1295"/>
              <a:ext cx="275" cy="308"/>
            </a:xfrm>
            <a:custGeom>
              <a:avLst/>
              <a:gdLst>
                <a:gd name="T0" fmla="*/ 48 w 274"/>
                <a:gd name="T1" fmla="*/ 307 h 307"/>
                <a:gd name="T2" fmla="*/ 52 w 274"/>
                <a:gd name="T3" fmla="*/ 290 h 307"/>
                <a:gd name="T4" fmla="*/ 120 w 274"/>
                <a:gd name="T5" fmla="*/ 175 h 307"/>
                <a:gd name="T6" fmla="*/ 165 w 274"/>
                <a:gd name="T7" fmla="*/ 120 h 307"/>
                <a:gd name="T8" fmla="*/ 250 w 274"/>
                <a:gd name="T9" fmla="*/ 46 h 307"/>
                <a:gd name="T10" fmla="*/ 274 w 274"/>
                <a:gd name="T11" fmla="*/ 38 h 307"/>
                <a:gd name="T12" fmla="*/ 257 w 274"/>
                <a:gd name="T13" fmla="*/ 17 h 307"/>
                <a:gd name="T14" fmla="*/ 208 w 274"/>
                <a:gd name="T15" fmla="*/ 13 h 307"/>
                <a:gd name="T16" fmla="*/ 123 w 274"/>
                <a:gd name="T17" fmla="*/ 87 h 307"/>
                <a:gd name="T18" fmla="*/ 78 w 274"/>
                <a:gd name="T19" fmla="*/ 141 h 307"/>
                <a:gd name="T20" fmla="*/ 10 w 274"/>
                <a:gd name="T21" fmla="*/ 256 h 307"/>
                <a:gd name="T22" fmla="*/ 26 w 274"/>
                <a:gd name="T23" fmla="*/ 299 h 307"/>
                <a:gd name="T24" fmla="*/ 48 w 274"/>
                <a:gd name="T2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07">
                  <a:moveTo>
                    <a:pt x="48" y="307"/>
                  </a:moveTo>
                  <a:cubicBezTo>
                    <a:pt x="47" y="302"/>
                    <a:pt x="49" y="296"/>
                    <a:pt x="52" y="290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30" y="158"/>
                    <a:pt x="150" y="133"/>
                    <a:pt x="165" y="120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7" y="40"/>
                    <a:pt x="266" y="37"/>
                    <a:pt x="274" y="38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48" y="307"/>
                  </a:lnTo>
                  <a:close/>
                </a:path>
              </a:pathLst>
            </a:custGeom>
            <a:solidFill>
              <a:srgbClr val="774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8" name="Freeform 1186"/>
            <p:cNvSpPr>
              <a:spLocks/>
            </p:cNvSpPr>
            <p:nvPr/>
          </p:nvSpPr>
          <p:spPr bwMode="auto">
            <a:xfrm>
              <a:off x="3068" y="1544"/>
              <a:ext cx="56" cy="43"/>
            </a:xfrm>
            <a:custGeom>
              <a:avLst/>
              <a:gdLst>
                <a:gd name="T0" fmla="*/ 0 w 56"/>
                <a:gd name="T1" fmla="*/ 25 h 43"/>
                <a:gd name="T2" fmla="*/ 46 w 56"/>
                <a:gd name="T3" fmla="*/ 0 h 43"/>
                <a:gd name="T4" fmla="*/ 56 w 56"/>
                <a:gd name="T5" fmla="*/ 18 h 43"/>
                <a:gd name="T6" fmla="*/ 10 w 56"/>
                <a:gd name="T7" fmla="*/ 43 h 43"/>
                <a:gd name="T8" fmla="*/ 0 w 56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3">
                  <a:moveTo>
                    <a:pt x="0" y="25"/>
                  </a:moveTo>
                  <a:lnTo>
                    <a:pt x="46" y="0"/>
                  </a:lnTo>
                  <a:lnTo>
                    <a:pt x="56" y="18"/>
                  </a:lnTo>
                  <a:lnTo>
                    <a:pt x="1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9" name="Freeform 1187"/>
            <p:cNvSpPr>
              <a:spLocks/>
            </p:cNvSpPr>
            <p:nvPr/>
          </p:nvSpPr>
          <p:spPr bwMode="auto">
            <a:xfrm>
              <a:off x="2677" y="1332"/>
              <a:ext cx="440" cy="240"/>
            </a:xfrm>
            <a:custGeom>
              <a:avLst/>
              <a:gdLst>
                <a:gd name="T0" fmla="*/ 142 w 438"/>
                <a:gd name="T1" fmla="*/ 201 h 239"/>
                <a:gd name="T2" fmla="*/ 202 w 438"/>
                <a:gd name="T3" fmla="*/ 104 h 239"/>
                <a:gd name="T4" fmla="*/ 388 w 438"/>
                <a:gd name="T5" fmla="*/ 239 h 239"/>
                <a:gd name="T6" fmla="*/ 438 w 438"/>
                <a:gd name="T7" fmla="*/ 210 h 239"/>
                <a:gd name="T8" fmla="*/ 305 w 438"/>
                <a:gd name="T9" fmla="*/ 42 h 239"/>
                <a:gd name="T10" fmla="*/ 155 w 438"/>
                <a:gd name="T11" fmla="*/ 0 h 239"/>
                <a:gd name="T12" fmla="*/ 31 w 438"/>
                <a:gd name="T13" fmla="*/ 89 h 239"/>
                <a:gd name="T14" fmla="*/ 142 w 438"/>
                <a:gd name="T15" fmla="*/ 20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8" h="239">
                  <a:moveTo>
                    <a:pt x="142" y="201"/>
                  </a:moveTo>
                  <a:cubicBezTo>
                    <a:pt x="142" y="201"/>
                    <a:pt x="164" y="131"/>
                    <a:pt x="202" y="104"/>
                  </a:cubicBezTo>
                  <a:cubicBezTo>
                    <a:pt x="240" y="77"/>
                    <a:pt x="343" y="152"/>
                    <a:pt x="388" y="239"/>
                  </a:cubicBezTo>
                  <a:cubicBezTo>
                    <a:pt x="418" y="223"/>
                    <a:pt x="438" y="210"/>
                    <a:pt x="438" y="210"/>
                  </a:cubicBezTo>
                  <a:cubicBezTo>
                    <a:pt x="438" y="210"/>
                    <a:pt x="365" y="70"/>
                    <a:pt x="305" y="42"/>
                  </a:cubicBezTo>
                  <a:cubicBezTo>
                    <a:pt x="245" y="13"/>
                    <a:pt x="155" y="0"/>
                    <a:pt x="155" y="0"/>
                  </a:cubicBezTo>
                  <a:cubicBezTo>
                    <a:pt x="155" y="0"/>
                    <a:pt x="61" y="59"/>
                    <a:pt x="31" y="89"/>
                  </a:cubicBezTo>
                  <a:cubicBezTo>
                    <a:pt x="0" y="120"/>
                    <a:pt x="142" y="201"/>
                    <a:pt x="142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0" name="Freeform 1188"/>
            <p:cNvSpPr>
              <a:spLocks/>
            </p:cNvSpPr>
            <p:nvPr/>
          </p:nvSpPr>
          <p:spPr bwMode="auto">
            <a:xfrm>
              <a:off x="2699" y="1332"/>
              <a:ext cx="418" cy="219"/>
            </a:xfrm>
            <a:custGeom>
              <a:avLst/>
              <a:gdLst>
                <a:gd name="T0" fmla="*/ 137 w 416"/>
                <a:gd name="T1" fmla="*/ 39 h 218"/>
                <a:gd name="T2" fmla="*/ 287 w 416"/>
                <a:gd name="T3" fmla="*/ 81 h 218"/>
                <a:gd name="T4" fmla="*/ 403 w 416"/>
                <a:gd name="T5" fmla="*/ 218 h 218"/>
                <a:gd name="T6" fmla="*/ 416 w 416"/>
                <a:gd name="T7" fmla="*/ 210 h 218"/>
                <a:gd name="T8" fmla="*/ 283 w 416"/>
                <a:gd name="T9" fmla="*/ 42 h 218"/>
                <a:gd name="T10" fmla="*/ 133 w 416"/>
                <a:gd name="T11" fmla="*/ 0 h 218"/>
                <a:gd name="T12" fmla="*/ 9 w 416"/>
                <a:gd name="T13" fmla="*/ 89 h 218"/>
                <a:gd name="T14" fmla="*/ 17 w 416"/>
                <a:gd name="T15" fmla="*/ 125 h 218"/>
                <a:gd name="T16" fmla="*/ 137 w 416"/>
                <a:gd name="T17" fmla="*/ 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218">
                  <a:moveTo>
                    <a:pt x="137" y="39"/>
                  </a:moveTo>
                  <a:cubicBezTo>
                    <a:pt x="137" y="39"/>
                    <a:pt x="227" y="52"/>
                    <a:pt x="287" y="81"/>
                  </a:cubicBezTo>
                  <a:cubicBezTo>
                    <a:pt x="329" y="101"/>
                    <a:pt x="378" y="175"/>
                    <a:pt x="403" y="218"/>
                  </a:cubicBezTo>
                  <a:cubicBezTo>
                    <a:pt x="411" y="213"/>
                    <a:pt x="416" y="210"/>
                    <a:pt x="416" y="210"/>
                  </a:cubicBezTo>
                  <a:cubicBezTo>
                    <a:pt x="416" y="210"/>
                    <a:pt x="343" y="70"/>
                    <a:pt x="283" y="42"/>
                  </a:cubicBezTo>
                  <a:cubicBezTo>
                    <a:pt x="223" y="13"/>
                    <a:pt x="133" y="0"/>
                    <a:pt x="133" y="0"/>
                  </a:cubicBezTo>
                  <a:cubicBezTo>
                    <a:pt x="133" y="0"/>
                    <a:pt x="39" y="59"/>
                    <a:pt x="9" y="89"/>
                  </a:cubicBezTo>
                  <a:cubicBezTo>
                    <a:pt x="0" y="98"/>
                    <a:pt x="5" y="111"/>
                    <a:pt x="17" y="125"/>
                  </a:cubicBezTo>
                  <a:cubicBezTo>
                    <a:pt x="51" y="93"/>
                    <a:pt x="137" y="39"/>
                    <a:pt x="137" y="3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1" name="Freeform 1189"/>
            <p:cNvSpPr>
              <a:spLocks/>
            </p:cNvSpPr>
            <p:nvPr/>
          </p:nvSpPr>
          <p:spPr bwMode="auto">
            <a:xfrm>
              <a:off x="2732" y="1849"/>
              <a:ext cx="44" cy="54"/>
            </a:xfrm>
            <a:custGeom>
              <a:avLst/>
              <a:gdLst>
                <a:gd name="T0" fmla="*/ 27 w 44"/>
                <a:gd name="T1" fmla="*/ 0 h 54"/>
                <a:gd name="T2" fmla="*/ 0 w 44"/>
                <a:gd name="T3" fmla="*/ 44 h 54"/>
                <a:gd name="T4" fmla="*/ 17 w 44"/>
                <a:gd name="T5" fmla="*/ 54 h 54"/>
                <a:gd name="T6" fmla="*/ 44 w 44"/>
                <a:gd name="T7" fmla="*/ 11 h 54"/>
                <a:gd name="T8" fmla="*/ 27 w 4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4">
                  <a:moveTo>
                    <a:pt x="27" y="0"/>
                  </a:moveTo>
                  <a:lnTo>
                    <a:pt x="0" y="44"/>
                  </a:lnTo>
                  <a:lnTo>
                    <a:pt x="17" y="54"/>
                  </a:lnTo>
                  <a:lnTo>
                    <a:pt x="44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2" name="Freeform 1190"/>
            <p:cNvSpPr>
              <a:spLocks/>
            </p:cNvSpPr>
            <p:nvPr/>
          </p:nvSpPr>
          <p:spPr bwMode="auto">
            <a:xfrm>
              <a:off x="2558" y="1447"/>
              <a:ext cx="206" cy="451"/>
            </a:xfrm>
            <a:custGeom>
              <a:avLst/>
              <a:gdLst>
                <a:gd name="T0" fmla="*/ 202 w 205"/>
                <a:gd name="T1" fmla="*/ 146 h 449"/>
                <a:gd name="T2" fmla="*/ 101 w 205"/>
                <a:gd name="T3" fmla="*/ 201 h 449"/>
                <a:gd name="T4" fmla="*/ 205 w 205"/>
                <a:gd name="T5" fmla="*/ 400 h 449"/>
                <a:gd name="T6" fmla="*/ 172 w 205"/>
                <a:gd name="T7" fmla="*/ 449 h 449"/>
                <a:gd name="T8" fmla="*/ 32 w 205"/>
                <a:gd name="T9" fmla="*/ 299 h 449"/>
                <a:gd name="T10" fmla="*/ 0 w 205"/>
                <a:gd name="T11" fmla="*/ 147 h 449"/>
                <a:gd name="T12" fmla="*/ 97 w 205"/>
                <a:gd name="T13" fmla="*/ 29 h 449"/>
                <a:gd name="T14" fmla="*/ 202 w 205"/>
                <a:gd name="T15" fmla="*/ 14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449">
                  <a:moveTo>
                    <a:pt x="202" y="146"/>
                  </a:moveTo>
                  <a:cubicBezTo>
                    <a:pt x="202" y="146"/>
                    <a:pt x="131" y="165"/>
                    <a:pt x="101" y="201"/>
                  </a:cubicBezTo>
                  <a:cubicBezTo>
                    <a:pt x="72" y="237"/>
                    <a:pt x="120" y="350"/>
                    <a:pt x="205" y="400"/>
                  </a:cubicBezTo>
                  <a:cubicBezTo>
                    <a:pt x="187" y="429"/>
                    <a:pt x="172" y="449"/>
                    <a:pt x="172" y="449"/>
                  </a:cubicBezTo>
                  <a:cubicBezTo>
                    <a:pt x="172" y="449"/>
                    <a:pt x="57" y="361"/>
                    <a:pt x="32" y="299"/>
                  </a:cubicBezTo>
                  <a:cubicBezTo>
                    <a:pt x="7" y="237"/>
                    <a:pt x="0" y="147"/>
                    <a:pt x="0" y="147"/>
                  </a:cubicBezTo>
                  <a:cubicBezTo>
                    <a:pt x="0" y="147"/>
                    <a:pt x="65" y="57"/>
                    <a:pt x="97" y="29"/>
                  </a:cubicBezTo>
                  <a:cubicBezTo>
                    <a:pt x="130" y="0"/>
                    <a:pt x="202" y="146"/>
                    <a:pt x="202" y="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3" name="Freeform 1191"/>
            <p:cNvSpPr>
              <a:spLocks/>
            </p:cNvSpPr>
            <p:nvPr/>
          </p:nvSpPr>
          <p:spPr bwMode="auto">
            <a:xfrm>
              <a:off x="2558" y="1467"/>
              <a:ext cx="182" cy="431"/>
            </a:xfrm>
            <a:custGeom>
              <a:avLst/>
              <a:gdLst>
                <a:gd name="T0" fmla="*/ 39 w 181"/>
                <a:gd name="T1" fmla="*/ 133 h 429"/>
                <a:gd name="T2" fmla="*/ 72 w 181"/>
                <a:gd name="T3" fmla="*/ 286 h 429"/>
                <a:gd name="T4" fmla="*/ 181 w 181"/>
                <a:gd name="T5" fmla="*/ 416 h 429"/>
                <a:gd name="T6" fmla="*/ 172 w 181"/>
                <a:gd name="T7" fmla="*/ 429 h 429"/>
                <a:gd name="T8" fmla="*/ 32 w 181"/>
                <a:gd name="T9" fmla="*/ 279 h 429"/>
                <a:gd name="T10" fmla="*/ 0 w 181"/>
                <a:gd name="T11" fmla="*/ 127 h 429"/>
                <a:gd name="T12" fmla="*/ 97 w 181"/>
                <a:gd name="T13" fmla="*/ 9 h 429"/>
                <a:gd name="T14" fmla="*/ 132 w 181"/>
                <a:gd name="T15" fmla="*/ 19 h 429"/>
                <a:gd name="T16" fmla="*/ 39 w 181"/>
                <a:gd name="T17" fmla="*/ 13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429">
                  <a:moveTo>
                    <a:pt x="39" y="133"/>
                  </a:moveTo>
                  <a:cubicBezTo>
                    <a:pt x="39" y="133"/>
                    <a:pt x="46" y="224"/>
                    <a:pt x="72" y="286"/>
                  </a:cubicBezTo>
                  <a:cubicBezTo>
                    <a:pt x="89" y="329"/>
                    <a:pt x="140" y="388"/>
                    <a:pt x="181" y="416"/>
                  </a:cubicBezTo>
                  <a:cubicBezTo>
                    <a:pt x="176" y="424"/>
                    <a:pt x="172" y="429"/>
                    <a:pt x="172" y="429"/>
                  </a:cubicBezTo>
                  <a:cubicBezTo>
                    <a:pt x="172" y="429"/>
                    <a:pt x="57" y="341"/>
                    <a:pt x="32" y="279"/>
                  </a:cubicBezTo>
                  <a:cubicBezTo>
                    <a:pt x="7" y="217"/>
                    <a:pt x="0" y="127"/>
                    <a:pt x="0" y="127"/>
                  </a:cubicBezTo>
                  <a:cubicBezTo>
                    <a:pt x="0" y="127"/>
                    <a:pt x="65" y="37"/>
                    <a:pt x="97" y="9"/>
                  </a:cubicBezTo>
                  <a:cubicBezTo>
                    <a:pt x="106" y="0"/>
                    <a:pt x="119" y="7"/>
                    <a:pt x="132" y="19"/>
                  </a:cubicBezTo>
                  <a:cubicBezTo>
                    <a:pt x="98" y="51"/>
                    <a:pt x="39" y="133"/>
                    <a:pt x="39" y="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4" name="Freeform 1192"/>
            <p:cNvSpPr>
              <a:spLocks/>
            </p:cNvSpPr>
            <p:nvPr/>
          </p:nvSpPr>
          <p:spPr bwMode="auto">
            <a:xfrm>
              <a:off x="2756" y="1859"/>
              <a:ext cx="145" cy="102"/>
            </a:xfrm>
            <a:custGeom>
              <a:avLst/>
              <a:gdLst>
                <a:gd name="T0" fmla="*/ 0 w 144"/>
                <a:gd name="T1" fmla="*/ 33 h 102"/>
                <a:gd name="T2" fmla="*/ 46 w 144"/>
                <a:gd name="T3" fmla="*/ 87 h 102"/>
                <a:gd name="T4" fmla="*/ 82 w 144"/>
                <a:gd name="T5" fmla="*/ 96 h 102"/>
                <a:gd name="T6" fmla="*/ 121 w 144"/>
                <a:gd name="T7" fmla="*/ 97 h 102"/>
                <a:gd name="T8" fmla="*/ 119 w 144"/>
                <a:gd name="T9" fmla="*/ 95 h 102"/>
                <a:gd name="T10" fmla="*/ 132 w 144"/>
                <a:gd name="T11" fmla="*/ 93 h 102"/>
                <a:gd name="T12" fmla="*/ 124 w 144"/>
                <a:gd name="T13" fmla="*/ 84 h 102"/>
                <a:gd name="T14" fmla="*/ 140 w 144"/>
                <a:gd name="T15" fmla="*/ 80 h 102"/>
                <a:gd name="T16" fmla="*/ 128 w 144"/>
                <a:gd name="T17" fmla="*/ 69 h 102"/>
                <a:gd name="T18" fmla="*/ 142 w 144"/>
                <a:gd name="T19" fmla="*/ 64 h 102"/>
                <a:gd name="T20" fmla="*/ 129 w 144"/>
                <a:gd name="T21" fmla="*/ 51 h 102"/>
                <a:gd name="T22" fmla="*/ 83 w 144"/>
                <a:gd name="T23" fmla="*/ 37 h 102"/>
                <a:gd name="T24" fmla="*/ 121 w 144"/>
                <a:gd name="T25" fmla="*/ 43 h 102"/>
                <a:gd name="T26" fmla="*/ 113 w 144"/>
                <a:gd name="T27" fmla="*/ 30 h 102"/>
                <a:gd name="T28" fmla="*/ 65 w 144"/>
                <a:gd name="T29" fmla="*/ 10 h 102"/>
                <a:gd name="T30" fmla="*/ 18 w 144"/>
                <a:gd name="T31" fmla="*/ 5 h 102"/>
                <a:gd name="T32" fmla="*/ 0 w 144"/>
                <a:gd name="T33" fmla="*/ 3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102">
                  <a:moveTo>
                    <a:pt x="0" y="33"/>
                  </a:moveTo>
                  <a:cubicBezTo>
                    <a:pt x="0" y="33"/>
                    <a:pt x="32" y="72"/>
                    <a:pt x="46" y="87"/>
                  </a:cubicBezTo>
                  <a:cubicBezTo>
                    <a:pt x="60" y="101"/>
                    <a:pt x="64" y="94"/>
                    <a:pt x="82" y="96"/>
                  </a:cubicBezTo>
                  <a:cubicBezTo>
                    <a:pt x="99" y="98"/>
                    <a:pt x="115" y="102"/>
                    <a:pt x="121" y="97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28" y="98"/>
                    <a:pt x="132" y="93"/>
                  </a:cubicBezTo>
                  <a:cubicBezTo>
                    <a:pt x="136" y="88"/>
                    <a:pt x="128" y="86"/>
                    <a:pt x="124" y="84"/>
                  </a:cubicBezTo>
                  <a:cubicBezTo>
                    <a:pt x="134" y="87"/>
                    <a:pt x="138" y="85"/>
                    <a:pt x="140" y="80"/>
                  </a:cubicBezTo>
                  <a:cubicBezTo>
                    <a:pt x="141" y="76"/>
                    <a:pt x="135" y="71"/>
                    <a:pt x="128" y="69"/>
                  </a:cubicBezTo>
                  <a:cubicBezTo>
                    <a:pt x="136" y="71"/>
                    <a:pt x="141" y="67"/>
                    <a:pt x="142" y="64"/>
                  </a:cubicBezTo>
                  <a:cubicBezTo>
                    <a:pt x="144" y="60"/>
                    <a:pt x="142" y="53"/>
                    <a:pt x="129" y="51"/>
                  </a:cubicBezTo>
                  <a:cubicBezTo>
                    <a:pt x="116" y="50"/>
                    <a:pt x="83" y="37"/>
                    <a:pt x="83" y="37"/>
                  </a:cubicBezTo>
                  <a:cubicBezTo>
                    <a:pt x="83" y="37"/>
                    <a:pt x="118" y="42"/>
                    <a:pt x="121" y="43"/>
                  </a:cubicBezTo>
                  <a:cubicBezTo>
                    <a:pt x="124" y="44"/>
                    <a:pt x="129" y="33"/>
                    <a:pt x="113" y="30"/>
                  </a:cubicBezTo>
                  <a:cubicBezTo>
                    <a:pt x="97" y="26"/>
                    <a:pt x="80" y="15"/>
                    <a:pt x="65" y="10"/>
                  </a:cubicBezTo>
                  <a:cubicBezTo>
                    <a:pt x="50" y="4"/>
                    <a:pt x="26" y="0"/>
                    <a:pt x="18" y="5"/>
                  </a:cubicBezTo>
                  <a:cubicBezTo>
                    <a:pt x="4" y="27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5" name="Freeform 1193"/>
            <p:cNvSpPr>
              <a:spLocks/>
            </p:cNvSpPr>
            <p:nvPr/>
          </p:nvSpPr>
          <p:spPr bwMode="auto">
            <a:xfrm>
              <a:off x="3081" y="1565"/>
              <a:ext cx="99" cy="147"/>
            </a:xfrm>
            <a:custGeom>
              <a:avLst/>
              <a:gdLst>
                <a:gd name="T0" fmla="*/ 34 w 99"/>
                <a:gd name="T1" fmla="*/ 0 h 146"/>
                <a:gd name="T2" fmla="*/ 85 w 99"/>
                <a:gd name="T3" fmla="*/ 50 h 146"/>
                <a:gd name="T4" fmla="*/ 93 w 99"/>
                <a:gd name="T5" fmla="*/ 86 h 146"/>
                <a:gd name="T6" fmla="*/ 91 w 99"/>
                <a:gd name="T7" fmla="*/ 125 h 146"/>
                <a:gd name="T8" fmla="*/ 89 w 99"/>
                <a:gd name="T9" fmla="*/ 123 h 146"/>
                <a:gd name="T10" fmla="*/ 86 w 99"/>
                <a:gd name="T11" fmla="*/ 135 h 146"/>
                <a:gd name="T12" fmla="*/ 78 w 99"/>
                <a:gd name="T13" fmla="*/ 127 h 146"/>
                <a:gd name="T14" fmla="*/ 73 w 99"/>
                <a:gd name="T15" fmla="*/ 142 h 146"/>
                <a:gd name="T16" fmla="*/ 62 w 99"/>
                <a:gd name="T17" fmla="*/ 130 h 146"/>
                <a:gd name="T18" fmla="*/ 56 w 99"/>
                <a:gd name="T19" fmla="*/ 144 h 146"/>
                <a:gd name="T20" fmla="*/ 45 w 99"/>
                <a:gd name="T21" fmla="*/ 130 h 146"/>
                <a:gd name="T22" fmla="*/ 34 w 99"/>
                <a:gd name="T23" fmla="*/ 83 h 146"/>
                <a:gd name="T24" fmla="*/ 37 w 99"/>
                <a:gd name="T25" fmla="*/ 122 h 146"/>
                <a:gd name="T26" fmla="*/ 24 w 99"/>
                <a:gd name="T27" fmla="*/ 113 h 146"/>
                <a:gd name="T28" fmla="*/ 8 w 99"/>
                <a:gd name="T29" fmla="*/ 63 h 146"/>
                <a:gd name="T30" fmla="*/ 5 w 99"/>
                <a:gd name="T31" fmla="*/ 16 h 146"/>
                <a:gd name="T32" fmla="*/ 34 w 99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46">
                  <a:moveTo>
                    <a:pt x="34" y="0"/>
                  </a:moveTo>
                  <a:cubicBezTo>
                    <a:pt x="34" y="0"/>
                    <a:pt x="72" y="35"/>
                    <a:pt x="85" y="50"/>
                  </a:cubicBezTo>
                  <a:cubicBezTo>
                    <a:pt x="99" y="64"/>
                    <a:pt x="92" y="68"/>
                    <a:pt x="93" y="86"/>
                  </a:cubicBezTo>
                  <a:cubicBezTo>
                    <a:pt x="94" y="103"/>
                    <a:pt x="97" y="120"/>
                    <a:pt x="91" y="125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89" y="123"/>
                    <a:pt x="91" y="132"/>
                    <a:pt x="86" y="135"/>
                  </a:cubicBezTo>
                  <a:cubicBezTo>
                    <a:pt x="81" y="139"/>
                    <a:pt x="79" y="132"/>
                    <a:pt x="78" y="127"/>
                  </a:cubicBezTo>
                  <a:cubicBezTo>
                    <a:pt x="80" y="137"/>
                    <a:pt x="78" y="141"/>
                    <a:pt x="73" y="142"/>
                  </a:cubicBezTo>
                  <a:cubicBezTo>
                    <a:pt x="69" y="144"/>
                    <a:pt x="65" y="137"/>
                    <a:pt x="62" y="130"/>
                  </a:cubicBezTo>
                  <a:cubicBezTo>
                    <a:pt x="64" y="138"/>
                    <a:pt x="60" y="143"/>
                    <a:pt x="56" y="144"/>
                  </a:cubicBezTo>
                  <a:cubicBezTo>
                    <a:pt x="53" y="146"/>
                    <a:pt x="46" y="143"/>
                    <a:pt x="45" y="130"/>
                  </a:cubicBezTo>
                  <a:cubicBezTo>
                    <a:pt x="44" y="117"/>
                    <a:pt x="34" y="83"/>
                    <a:pt x="34" y="83"/>
                  </a:cubicBezTo>
                  <a:cubicBezTo>
                    <a:pt x="34" y="83"/>
                    <a:pt x="37" y="119"/>
                    <a:pt x="37" y="122"/>
                  </a:cubicBezTo>
                  <a:cubicBezTo>
                    <a:pt x="38" y="124"/>
                    <a:pt x="27" y="129"/>
                    <a:pt x="24" y="113"/>
                  </a:cubicBezTo>
                  <a:cubicBezTo>
                    <a:pt x="22" y="96"/>
                    <a:pt x="12" y="79"/>
                    <a:pt x="8" y="63"/>
                  </a:cubicBezTo>
                  <a:cubicBezTo>
                    <a:pt x="3" y="48"/>
                    <a:pt x="0" y="24"/>
                    <a:pt x="5" y="16"/>
                  </a:cubicBezTo>
                  <a:cubicBezTo>
                    <a:pt x="29" y="3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6" name="Freeform 1194"/>
            <p:cNvSpPr>
              <a:spLocks/>
            </p:cNvSpPr>
            <p:nvPr/>
          </p:nvSpPr>
          <p:spPr bwMode="auto">
            <a:xfrm>
              <a:off x="2688" y="1442"/>
              <a:ext cx="229" cy="233"/>
            </a:xfrm>
            <a:custGeom>
              <a:avLst/>
              <a:gdLst>
                <a:gd name="T0" fmla="*/ 96 w 228"/>
                <a:gd name="T1" fmla="*/ 228 h 232"/>
                <a:gd name="T2" fmla="*/ 133 w 228"/>
                <a:gd name="T3" fmla="*/ 217 h 232"/>
                <a:gd name="T4" fmla="*/ 220 w 228"/>
                <a:gd name="T5" fmla="*/ 110 h 232"/>
                <a:gd name="T6" fmla="*/ 220 w 228"/>
                <a:gd name="T7" fmla="*/ 73 h 232"/>
                <a:gd name="T8" fmla="*/ 172 w 228"/>
                <a:gd name="T9" fmla="*/ 11 h 232"/>
                <a:gd name="T10" fmla="*/ 139 w 228"/>
                <a:gd name="T11" fmla="*/ 9 h 232"/>
                <a:gd name="T12" fmla="*/ 83 w 228"/>
                <a:gd name="T13" fmla="*/ 59 h 232"/>
                <a:gd name="T14" fmla="*/ 53 w 228"/>
                <a:gd name="T15" fmla="*/ 95 h 232"/>
                <a:gd name="T16" fmla="*/ 7 w 228"/>
                <a:gd name="T17" fmla="*/ 172 h 232"/>
                <a:gd name="T18" fmla="*/ 17 w 228"/>
                <a:gd name="T19" fmla="*/ 200 h 232"/>
                <a:gd name="T20" fmla="*/ 96 w 228"/>
                <a:gd name="T2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2">
                  <a:moveTo>
                    <a:pt x="96" y="228"/>
                  </a:moveTo>
                  <a:cubicBezTo>
                    <a:pt x="108" y="232"/>
                    <a:pt x="124" y="228"/>
                    <a:pt x="133" y="217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8" y="100"/>
                    <a:pt x="228" y="83"/>
                    <a:pt x="220" y="73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64" y="1"/>
                    <a:pt x="149" y="0"/>
                    <a:pt x="139" y="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73" y="67"/>
                    <a:pt x="60" y="84"/>
                    <a:pt x="53" y="95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0" y="183"/>
                    <a:pt x="4" y="196"/>
                    <a:pt x="17" y="200"/>
                  </a:cubicBezTo>
                  <a:lnTo>
                    <a:pt x="96" y="2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7" name="Freeform 1195"/>
            <p:cNvSpPr>
              <a:spLocks/>
            </p:cNvSpPr>
            <p:nvPr/>
          </p:nvSpPr>
          <p:spPr bwMode="auto">
            <a:xfrm>
              <a:off x="2609" y="1378"/>
              <a:ext cx="252" cy="243"/>
            </a:xfrm>
            <a:custGeom>
              <a:avLst/>
              <a:gdLst>
                <a:gd name="T0" fmla="*/ 59 w 250"/>
                <a:gd name="T1" fmla="*/ 202 h 242"/>
                <a:gd name="T2" fmla="*/ 213 w 250"/>
                <a:gd name="T3" fmla="*/ 193 h 242"/>
                <a:gd name="T4" fmla="*/ 191 w 250"/>
                <a:gd name="T5" fmla="*/ 40 h 242"/>
                <a:gd name="T6" fmla="*/ 37 w 250"/>
                <a:gd name="T7" fmla="*/ 49 h 242"/>
                <a:gd name="T8" fmla="*/ 59 w 250"/>
                <a:gd name="T9" fmla="*/ 20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2">
                  <a:moveTo>
                    <a:pt x="59" y="202"/>
                  </a:moveTo>
                  <a:cubicBezTo>
                    <a:pt x="108" y="242"/>
                    <a:pt x="177" y="237"/>
                    <a:pt x="213" y="193"/>
                  </a:cubicBezTo>
                  <a:cubicBezTo>
                    <a:pt x="250" y="148"/>
                    <a:pt x="240" y="79"/>
                    <a:pt x="191" y="40"/>
                  </a:cubicBezTo>
                  <a:cubicBezTo>
                    <a:pt x="142" y="0"/>
                    <a:pt x="73" y="5"/>
                    <a:pt x="37" y="49"/>
                  </a:cubicBezTo>
                  <a:cubicBezTo>
                    <a:pt x="0" y="94"/>
                    <a:pt x="10" y="163"/>
                    <a:pt x="59" y="202"/>
                  </a:cubicBezTo>
                  <a:close/>
                </a:path>
              </a:pathLst>
            </a:custGeom>
            <a:solidFill>
              <a:srgbClr val="854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8" name="Freeform 1196"/>
            <p:cNvSpPr>
              <a:spLocks/>
            </p:cNvSpPr>
            <p:nvPr/>
          </p:nvSpPr>
          <p:spPr bwMode="auto">
            <a:xfrm>
              <a:off x="2642" y="1378"/>
              <a:ext cx="219" cy="222"/>
            </a:xfrm>
            <a:custGeom>
              <a:avLst/>
              <a:gdLst>
                <a:gd name="T0" fmla="*/ 116 w 218"/>
                <a:gd name="T1" fmla="*/ 75 h 221"/>
                <a:gd name="T2" fmla="*/ 143 w 218"/>
                <a:gd name="T3" fmla="*/ 221 h 221"/>
                <a:gd name="T4" fmla="*/ 181 w 218"/>
                <a:gd name="T5" fmla="*/ 193 h 221"/>
                <a:gd name="T6" fmla="*/ 159 w 218"/>
                <a:gd name="T7" fmla="*/ 40 h 221"/>
                <a:gd name="T8" fmla="*/ 5 w 218"/>
                <a:gd name="T9" fmla="*/ 49 h 221"/>
                <a:gd name="T10" fmla="*/ 0 w 218"/>
                <a:gd name="T11" fmla="*/ 56 h 221"/>
                <a:gd name="T12" fmla="*/ 116 w 218"/>
                <a:gd name="T13" fmla="*/ 7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1">
                  <a:moveTo>
                    <a:pt x="116" y="75"/>
                  </a:moveTo>
                  <a:cubicBezTo>
                    <a:pt x="162" y="112"/>
                    <a:pt x="174" y="176"/>
                    <a:pt x="143" y="221"/>
                  </a:cubicBezTo>
                  <a:cubicBezTo>
                    <a:pt x="158" y="215"/>
                    <a:pt x="171" y="205"/>
                    <a:pt x="181" y="193"/>
                  </a:cubicBezTo>
                  <a:cubicBezTo>
                    <a:pt x="218" y="148"/>
                    <a:pt x="208" y="79"/>
                    <a:pt x="159" y="40"/>
                  </a:cubicBezTo>
                  <a:cubicBezTo>
                    <a:pt x="110" y="0"/>
                    <a:pt x="41" y="5"/>
                    <a:pt x="5" y="49"/>
                  </a:cubicBezTo>
                  <a:cubicBezTo>
                    <a:pt x="3" y="52"/>
                    <a:pt x="1" y="54"/>
                    <a:pt x="0" y="56"/>
                  </a:cubicBezTo>
                  <a:cubicBezTo>
                    <a:pt x="36" y="41"/>
                    <a:pt x="81" y="47"/>
                    <a:pt x="116" y="75"/>
                  </a:cubicBezTo>
                  <a:close/>
                </a:path>
              </a:pathLst>
            </a:custGeom>
            <a:solidFill>
              <a:srgbClr val="6E3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1308" name="文本框 8"/>
          <p:cNvSpPr txBox="1"/>
          <p:nvPr/>
        </p:nvSpPr>
        <p:spPr>
          <a:xfrm>
            <a:off x="2110907" y="1471146"/>
            <a:ext cx="2969080" cy="747721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Add a detailed text description here, suggested to be relevant to the title and in line with the overall language style.</a:t>
            </a:r>
          </a:p>
        </p:txBody>
      </p:sp>
      <p:sp>
        <p:nvSpPr>
          <p:cNvPr id="1309" name="TextBox 24"/>
          <p:cNvSpPr txBox="1"/>
          <p:nvPr/>
        </p:nvSpPr>
        <p:spPr>
          <a:xfrm>
            <a:off x="3316068" y="1138379"/>
            <a:ext cx="1338861" cy="346073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Key job name</a:t>
            </a:r>
            <a:endParaRPr lang="zh-CN" altLang="en-US" sz="1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856" y="127333"/>
            <a:ext cx="7886700" cy="42077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6000" y="619873"/>
            <a:ext cx="284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бюджеты?</a:t>
            </a:r>
          </a:p>
        </p:txBody>
      </p:sp>
      <p:sp>
        <p:nvSpPr>
          <p:cNvPr id="1295" name="TextBox 1294"/>
          <p:cNvSpPr txBox="1"/>
          <p:nvPr/>
        </p:nvSpPr>
        <p:spPr>
          <a:xfrm>
            <a:off x="2158147" y="1178112"/>
            <a:ext cx="3866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Семейный: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</a:p>
        </p:txBody>
      </p:sp>
      <p:sp>
        <p:nvSpPr>
          <p:cNvPr id="1297" name="TextBox 1296"/>
          <p:cNvSpPr txBox="1"/>
          <p:nvPr/>
        </p:nvSpPr>
        <p:spPr>
          <a:xfrm>
            <a:off x="6312418" y="1113897"/>
            <a:ext cx="4193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организации: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6593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6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6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1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1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1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96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61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91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91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224" grpId="0" animBg="1"/>
      <p:bldP spid="225" grpId="0"/>
      <p:bldP spid="226" grpId="0"/>
      <p:bldP spid="227" grpId="0" animBg="1"/>
      <p:bldP spid="229" grpId="0"/>
      <p:bldP spid="230" grpId="0" animBg="1"/>
      <p:bldP spid="231" grpId="0"/>
      <p:bldP spid="228" grpId="0"/>
      <p:bldP spid="1308" grpId="0"/>
      <p:bldP spid="13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CFA824E4-74AA-4295-BC78-1AFE4A132058}"/>
              </a:ext>
            </a:extLst>
          </p:cNvPr>
          <p:cNvSpPr/>
          <p:nvPr/>
        </p:nvSpPr>
        <p:spPr>
          <a:xfrm rot="10800000" flipV="1">
            <a:off x="381000" y="2692376"/>
            <a:ext cx="11564999" cy="16557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превышение расходов бюджета над его доходами  Расходы </a:t>
            </a:r>
            <a:r>
              <a:rPr lang="en-US" sz="1400" b="1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1400" b="1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just">
              <a:defRPr/>
            </a:pP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расходов над доходами  принимается решение об источниках покрытия</a:t>
            </a:r>
            <a:r>
              <a:rPr lang="en-US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rgbClr val="B96B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использовать имеющиеся накопления, остатки, взять в долг).</a:t>
            </a:r>
            <a:endParaRPr lang="ru-RU" sz="1400" b="1" dirty="0">
              <a:solidFill>
                <a:srgbClr val="B96B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KorolkoEA\Desktop\Картинки для бюджета для граждан\весы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8229456" y="2713158"/>
            <a:ext cx="2951411" cy="161677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980189F1-9A3F-4534-B530-010EBFA915E4}"/>
              </a:ext>
            </a:extLst>
          </p:cNvPr>
          <p:cNvSpPr/>
          <p:nvPr/>
        </p:nvSpPr>
        <p:spPr>
          <a:xfrm>
            <a:off x="381000" y="819133"/>
            <a:ext cx="11564999" cy="16143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превышение доходов бюджета над его расходами. Доходы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При превышении доходов над расходами принимается решение, как их использовать 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(например, накапливать резервы, остатки, погашать долг).</a:t>
            </a:r>
          </a:p>
          <a:p>
            <a:pPr algn="just">
              <a:defRPr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KorolkoEA\Desktop\Картинки для бюджета для граждан\весы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229456" y="841488"/>
            <a:ext cx="2931963" cy="15263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72999" y="67723"/>
            <a:ext cx="9381000" cy="60820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муниципального образования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0703" y="1911071"/>
            <a:ext cx="879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09914" y="1517050"/>
            <a:ext cx="72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21885" y="3428061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95491" y="3860313"/>
            <a:ext cx="956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2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381000" y="1652886"/>
            <a:ext cx="2576651" cy="720904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B043D021-343F-40DE-BA89-0DDB30ECE401}"/>
              </a:ext>
            </a:extLst>
          </p:cNvPr>
          <p:cNvSpPr txBox="1"/>
          <p:nvPr/>
        </p:nvSpPr>
        <p:spPr>
          <a:xfrm>
            <a:off x="562212" y="1847028"/>
            <a:ext cx="167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ight Triangle 32">
            <a:extLst>
              <a:ext uri="{FF2B5EF4-FFF2-40B4-BE49-F238E27FC236}">
                <a16:creationId xmlns:a16="http://schemas.microsoft.com/office/drawing/2014/main" id="{EFEF72E6-193C-46B3-9D28-EA9EB62AA287}"/>
              </a:ext>
            </a:extLst>
          </p:cNvPr>
          <p:cNvSpPr/>
          <p:nvPr/>
        </p:nvSpPr>
        <p:spPr>
          <a:xfrm rot="10800000">
            <a:off x="11114196" y="738486"/>
            <a:ext cx="914400" cy="914400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6" name="Pentagon 37">
            <a:extLst>
              <a:ext uri="{FF2B5EF4-FFF2-40B4-BE49-F238E27FC236}">
                <a16:creationId xmlns:a16="http://schemas.microsoft.com/office/drawing/2014/main" id="{398E7196-C137-4119-8AA7-305C33D57361}"/>
              </a:ext>
            </a:extLst>
          </p:cNvPr>
          <p:cNvSpPr/>
          <p:nvPr/>
        </p:nvSpPr>
        <p:spPr>
          <a:xfrm flipV="1">
            <a:off x="381000" y="2741080"/>
            <a:ext cx="2575883" cy="692492"/>
          </a:xfrm>
          <a:prstGeom prst="homePlate">
            <a:avLst/>
          </a:prstGeom>
          <a:solidFill>
            <a:srgbClr val="D8ACB6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8" name="Right Triangle 31">
            <a:extLst>
              <a:ext uri="{FF2B5EF4-FFF2-40B4-BE49-F238E27FC236}">
                <a16:creationId xmlns:a16="http://schemas.microsoft.com/office/drawing/2014/main" id="{76427FF4-F2E1-480A-9AF0-9115C3ADAC7A}"/>
              </a:ext>
            </a:extLst>
          </p:cNvPr>
          <p:cNvSpPr/>
          <p:nvPr/>
        </p:nvSpPr>
        <p:spPr>
          <a:xfrm rot="16200000">
            <a:off x="11102299" y="3510161"/>
            <a:ext cx="914400" cy="914400"/>
          </a:xfrm>
          <a:prstGeom prst="rtTriangle">
            <a:avLst/>
          </a:prstGeom>
          <a:solidFill>
            <a:srgbClr val="D8ACB6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851CBD40-A81C-4EB3-8750-DDC95D1EFDCA}"/>
              </a:ext>
            </a:extLst>
          </p:cNvPr>
          <p:cNvSpPr txBox="1"/>
          <p:nvPr/>
        </p:nvSpPr>
        <p:spPr>
          <a:xfrm>
            <a:off x="459987" y="2933226"/>
            <a:ext cx="1668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Isosceles Triangle 6">
            <a:extLst>
              <a:ext uri="{FF2B5EF4-FFF2-40B4-BE49-F238E27FC236}">
                <a16:creationId xmlns:a16="http://schemas.microsoft.com/office/drawing/2014/main" id="{E7CE8066-2C50-4BDD-97C8-BBE761066BBC}"/>
              </a:ext>
            </a:extLst>
          </p:cNvPr>
          <p:cNvSpPr/>
          <p:nvPr/>
        </p:nvSpPr>
        <p:spPr>
          <a:xfrm rot="3600000" flipV="1">
            <a:off x="5128346" y="5890543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1E682433-501A-4A36-960D-23DE6CBB5DEA}"/>
              </a:ext>
            </a:extLst>
          </p:cNvPr>
          <p:cNvSpPr/>
          <p:nvPr/>
        </p:nvSpPr>
        <p:spPr>
          <a:xfrm flipV="1">
            <a:off x="406201" y="4501601"/>
            <a:ext cx="11564999" cy="2032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32" name="Pentagon 41">
            <a:extLst>
              <a:ext uri="{FF2B5EF4-FFF2-40B4-BE49-F238E27FC236}">
                <a16:creationId xmlns:a16="http://schemas.microsoft.com/office/drawing/2014/main" id="{E7F90C88-688C-48E0-9AE4-EB94B6AB5936}"/>
              </a:ext>
            </a:extLst>
          </p:cNvPr>
          <p:cNvSpPr/>
          <p:nvPr/>
        </p:nvSpPr>
        <p:spPr>
          <a:xfrm rot="10800000" flipV="1">
            <a:off x="8885999" y="5024963"/>
            <a:ext cx="3059999" cy="99154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id="{56C5F6CA-4137-411A-830C-101B73D9ECF7}"/>
              </a:ext>
            </a:extLst>
          </p:cNvPr>
          <p:cNvSpPr txBox="1"/>
          <p:nvPr/>
        </p:nvSpPr>
        <p:spPr>
          <a:xfrm>
            <a:off x="1056000" y="4496594"/>
            <a:ext cx="7829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Долговым обязательством, входящим в структуру муниципального долга Слюдянского муниципального района на 2024 год и плановый период 2025 и 2026 годов являются кредиты от кредитных организаций и кредиты от других бюджетов бюджетной системы Российской федерации бюджетами муниципальных районов за счет бюджетных кредитов на пополнение остатков средств на счетах бюджетов субъектов Российской Федерации (местных бюджетов). Учет и регистрация муниципальных долговых обязательств осуществляется в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35" name="Right Triangle 30">
            <a:extLst>
              <a:ext uri="{FF2B5EF4-FFF2-40B4-BE49-F238E27FC236}">
                <a16:creationId xmlns:a16="http://schemas.microsoft.com/office/drawing/2014/main" id="{F0BE880E-A1B2-441A-B69E-48CC871BCB90}"/>
              </a:ext>
            </a:extLst>
          </p:cNvPr>
          <p:cNvSpPr/>
          <p:nvPr/>
        </p:nvSpPr>
        <p:spPr>
          <a:xfrm rot="5400000">
            <a:off x="379786" y="4450363"/>
            <a:ext cx="914400" cy="91440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8003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2"/>
          <p:cNvSpPr>
            <a:spLocks noGrp="1"/>
          </p:cNvSpPr>
          <p:nvPr>
            <p:ph type="title"/>
          </p:nvPr>
        </p:nvSpPr>
        <p:spPr>
          <a:xfrm>
            <a:off x="2050497" y="533458"/>
            <a:ext cx="9450000" cy="6257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Слюдянского муниципального района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36084" y="1512252"/>
            <a:ext cx="10399471" cy="145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проекта бюджета района регламентируется Постановлением администрации Слюдянского муниципального района от 01.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9.2023 года № 576 «Об утверждении Положения о порядке и сроках составления проекта бюджета Слюдянского муниципального района и порядке работы над документами и материалами, предоставляемыми в Думу Слюдянского муниципального района одновременно с проектом бюджета Слюдянского муниципального района».</a:t>
            </a:r>
          </a:p>
          <a:p>
            <a: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51953" y="2867440"/>
            <a:ext cx="10399471" cy="160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entury Schoolbook"/>
              </a:rPr>
              <a:t>Рассмотрение проекта бюджета  </a:t>
            </a: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Мэр Слюдянского муниципального района представляет проект бюджета района на рассмотрение Думы Слюдянского муниципального района  до 15 ноября текущего года.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Думы района направляет проект решения о бюджете района в постоянные комиссии Думы для внесения предложений и замечаний, а также в Контрольно-счетную палату для подготовки заключения.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района рассматривает проект решения о бюджете района в одном чтении.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entury Schoolbook"/>
            </a:endParaRP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Century Schoolbook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25959" y="4376516"/>
            <a:ext cx="10299077" cy="125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/>
              </a:rPr>
              <a:t>Утверждение проекта бюджета </a:t>
            </a:r>
          </a:p>
          <a:p>
            <a: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Слюдянского муниципального района утверждается Думой Слюдянского муниципального района и подлежит обнародованию путем опубликования его в специальном выпуске газеты «Славное море» и размещению на официальном сайте администрации Слюдянского района.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Century Schoolbook"/>
            </a:endParaRPr>
          </a:p>
        </p:txBody>
      </p:sp>
      <p:sp>
        <p:nvSpPr>
          <p:cNvPr id="42" name="文本框 67">
            <a:extLst>
              <a:ext uri="{FF2B5EF4-FFF2-40B4-BE49-F238E27FC236}">
                <a16:creationId xmlns:a16="http://schemas.microsoft.com/office/drawing/2014/main" id="{E03EA644-B97E-4B98-858E-5B0808D0AC2E}"/>
              </a:ext>
            </a:extLst>
          </p:cNvPr>
          <p:cNvSpPr txBox="1"/>
          <p:nvPr/>
        </p:nvSpPr>
        <p:spPr>
          <a:xfrm flipH="1">
            <a:off x="876000" y="1225736"/>
            <a:ext cx="34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文本框 66">
            <a:extLst>
              <a:ext uri="{FF2B5EF4-FFF2-40B4-BE49-F238E27FC236}">
                <a16:creationId xmlns:a16="http://schemas.microsoft.com/office/drawing/2014/main" id="{BEBFB073-223D-4E1E-8CFB-49F7449C1EE1}"/>
              </a:ext>
            </a:extLst>
          </p:cNvPr>
          <p:cNvSpPr txBox="1"/>
          <p:nvPr/>
        </p:nvSpPr>
        <p:spPr>
          <a:xfrm>
            <a:off x="835125" y="2358445"/>
            <a:ext cx="43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文本框 64">
            <a:extLst>
              <a:ext uri="{FF2B5EF4-FFF2-40B4-BE49-F238E27FC236}">
                <a16:creationId xmlns:a16="http://schemas.microsoft.com/office/drawing/2014/main" id="{6F63C154-2F05-484D-B5AC-2924A0AA8E61}"/>
              </a:ext>
            </a:extLst>
          </p:cNvPr>
          <p:cNvSpPr txBox="1"/>
          <p:nvPr/>
        </p:nvSpPr>
        <p:spPr>
          <a:xfrm>
            <a:off x="835125" y="3605643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6000" y="5600938"/>
            <a:ext cx="11769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  <a:p>
            <a:pPr lvl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Прогноз социально – экономического развития Слюдянского муниципального района</a:t>
            </a:r>
          </a:p>
          <a:p>
            <a:pPr lvl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Основные направления бюджетной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 налоговой  политики</a:t>
            </a:r>
          </a:p>
          <a:p>
            <a:pPr lvl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Проекты муниципальных программ Слюдянского муниципального  района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273730" y="1721104"/>
            <a:ext cx="1350000" cy="991548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700" dirty="0"/>
              <a:t>1</a:t>
            </a:r>
            <a:endParaRPr lang="ko-KR" altLang="en-US" sz="2700" dirty="0"/>
          </a:p>
        </p:txBody>
      </p:sp>
      <p:sp>
        <p:nvSpPr>
          <p:cNvPr id="47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273730" y="3029892"/>
            <a:ext cx="1380509" cy="991548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700" dirty="0"/>
              <a:t>2</a:t>
            </a:r>
            <a:endParaRPr lang="ko-KR" altLang="en-US" sz="2700" dirty="0"/>
          </a:p>
        </p:txBody>
      </p:sp>
      <p:sp>
        <p:nvSpPr>
          <p:cNvPr id="48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286084" y="4357067"/>
            <a:ext cx="1350000" cy="991548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700" dirty="0"/>
              <a:t>3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7523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41000" y="0"/>
            <a:ext cx="8262600" cy="7541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Слюдянский муниципальный район 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201000" y="909000"/>
          <a:ext cx="3960000" cy="210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/>
          </p:nvPr>
        </p:nvGraphicFramePr>
        <p:xfrm>
          <a:off x="201000" y="3429000"/>
          <a:ext cx="4005000" cy="320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00" y="2223897"/>
            <a:ext cx="7335000" cy="431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133" y="384836"/>
            <a:ext cx="398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Городские поселения входящие в состав Слюдянского муниципального района (численность постоянного населения)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000" y="3024000"/>
            <a:ext cx="398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Сельские поселения входящие в состав Слюдянского муниципального района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27966" y="602839"/>
            <a:ext cx="78640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Слюдянский муниципальный район расположен в южной части Иркутской области и граничит с Иркутским,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Шелеховским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Усольским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районами Иркутской области, а также с Республикой Бурятия (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Закаменский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Тункинский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Кабанский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районы).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района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составляет 630,11 тыс. га (6,3 тыс. км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или 0,8 % территории Иркутской области.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г. Слюдянка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Слюдянского района  по состоянию на 01.01.2023 года составляет 38 631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0052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Диаграмма 79"/>
          <p:cNvGraphicFramePr/>
          <p:nvPr>
            <p:extLst/>
          </p:nvPr>
        </p:nvGraphicFramePr>
        <p:xfrm>
          <a:off x="4056177" y="3344265"/>
          <a:ext cx="4858469" cy="334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672" y="97272"/>
            <a:ext cx="9046685" cy="818697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Слюдянского муниципального района на 2024 и плановый период 2025 и 2026 годов (тыс. руб.)</a:t>
            </a:r>
          </a:p>
        </p:txBody>
      </p:sp>
      <p:grpSp>
        <p:nvGrpSpPr>
          <p:cNvPr id="13" name="组合 89"/>
          <p:cNvGrpSpPr/>
          <p:nvPr/>
        </p:nvGrpSpPr>
        <p:grpSpPr>
          <a:xfrm>
            <a:off x="8680013" y="848388"/>
            <a:ext cx="3496499" cy="5750160"/>
            <a:chOff x="1249092" y="1220655"/>
            <a:chExt cx="2827683" cy="3548678"/>
          </a:xfrm>
        </p:grpSpPr>
        <p:sp>
          <p:nvSpPr>
            <p:cNvPr id="14" name="圆角矩形 13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solidFill>
              <a:schemeClr val="accent1">
                <a:lumMod val="75000"/>
              </a:schemeClr>
            </a:soli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47" name="组合 16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5" name="椭圆 4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椭圆 4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组合 17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3" name="椭圆 4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椭圆 4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18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1" name="椭圆 4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椭圆 4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19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9" name="椭圆 3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椭圆 3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组合 20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7" name="椭圆 3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椭圆 3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21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5" name="椭圆 3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3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22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3" name="椭圆 3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椭圆 3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组合 23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1" name="椭圆 3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椭圆 3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组合 24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9" name="椭圆 2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椭圆 2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组合 25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7" name="椭圆 2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椭圆 2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7" name="组合 46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45" name="圆角矩形 4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圆角矩形 4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49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43" name="圆角矩形 5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圆角矩形 5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52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41" name="圆角矩形 5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圆角矩形 5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55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39" name="圆角矩形 5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圆角矩形 5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组合 58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37" name="圆角矩形 5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圆角矩形 6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组合 61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35" name="圆角矩形 6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圆角矩形 6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64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33" name="圆角矩形 6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圆角矩形 6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67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31" name="圆角矩形 6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圆角矩形 6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70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29" name="圆角矩形 7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圆角矩形 7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73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27" name="圆角矩形 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圆角矩形 7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8" name="文本框 124"/>
          <p:cNvSpPr txBox="1"/>
          <p:nvPr/>
        </p:nvSpPr>
        <p:spPr>
          <a:xfrm>
            <a:off x="8945943" y="1475535"/>
            <a:ext cx="3107373" cy="4685888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ru-RU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Бюджет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 муниципального района на 2024 год и на плановый период 2025 и  2026 годов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 на основании: проекта закона Иркутской области №ПЗ-1271 от 25.10.2023г. «Об областном бюджете на 2024 год и на плановый период 2025 и 2026 годов»; закона Иркутской области от 22 октября 2013 года №74-ОЗ с учетом поправок от 26 октября 2023 года №122-ОЗ; закона Иркутской области   от 30 ноября 2021 года № 121-оз «О наделении органов местного самоуправления муниципальных районов Иркутской области государственными полномочиями по расчету и предоставлению дотаций на выравнивание бюджетной обеспеченности поселений, входящих в состав муниципального района Иркутской области, бюджетам поселений»; прогноза социально-экономического развития Слюдянского района на 2024 год и плановый период 2025 и 2026 годов; основных направлений бюджетной и налоговой политики; проектов муниципальных программ Слюдянского муниципального района.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7B66A2-7255-4176-A9BA-A9CF025F8FB8}"/>
              </a:ext>
            </a:extLst>
          </p:cNvPr>
          <p:cNvSpPr/>
          <p:nvPr/>
        </p:nvSpPr>
        <p:spPr>
          <a:xfrm>
            <a:off x="25768" y="2795181"/>
            <a:ext cx="8350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*условно утверждаемые расходы - бюджетные ассигнования, не распределенные в плановом периоде по бюджетной классификации (ст. 184.1 БК РФ)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AA13A78-62C9-44D6-884D-49175941C505}"/>
              </a:ext>
            </a:extLst>
          </p:cNvPr>
          <p:cNvGraphicFramePr/>
          <p:nvPr>
            <p:extLst/>
          </p:nvPr>
        </p:nvGraphicFramePr>
        <p:xfrm>
          <a:off x="-54372" y="3273748"/>
          <a:ext cx="4296000" cy="305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A04A0E-AC0A-4B14-B47E-12D26C9B5334}"/>
              </a:ext>
            </a:extLst>
          </p:cNvPr>
          <p:cNvSpPr/>
          <p:nvPr/>
        </p:nvSpPr>
        <p:spPr>
          <a:xfrm>
            <a:off x="-9396" y="6460049"/>
            <a:ext cx="8599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проект закона об областном бюджете на 2024 и на плановый период 2025 и 2026 годов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8D7022-307B-47BB-ACE9-25DD776EAE07}"/>
              </a:ext>
            </a:extLst>
          </p:cNvPr>
          <p:cNvSpPr/>
          <p:nvPr/>
        </p:nvSpPr>
        <p:spPr>
          <a:xfrm>
            <a:off x="651000" y="3383558"/>
            <a:ext cx="304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нецелевой финансовой помощи из областного бюджета (тыс. рублей)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4E5E81B-B32A-4227-9991-F591A461A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24681"/>
              </p:ext>
            </p:extLst>
          </p:nvPr>
        </p:nvGraphicFramePr>
        <p:xfrm>
          <a:off x="173779" y="1015498"/>
          <a:ext cx="7582898" cy="1847850"/>
        </p:xfrm>
        <a:graphic>
          <a:graphicData uri="http://schemas.openxmlformats.org/drawingml/2006/table">
            <a:tbl>
              <a:tblPr/>
              <a:tblGrid>
                <a:gridCol w="3892898">
                  <a:extLst>
                    <a:ext uri="{9D8B030D-6E8A-4147-A177-3AD203B41FA5}">
                      <a16:colId xmlns:a16="http://schemas.microsoft.com/office/drawing/2014/main" val="3605457993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168272087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24071295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100783729"/>
                    </a:ext>
                  </a:extLst>
                </a:gridCol>
                <a:gridCol w="855000">
                  <a:extLst>
                    <a:ext uri="{9D8B030D-6E8A-4147-A177-3AD203B41FA5}">
                      <a16:colId xmlns:a16="http://schemas.microsoft.com/office/drawing/2014/main" val="2222265574"/>
                    </a:ext>
                  </a:extLst>
                </a:gridCol>
              </a:tblGrid>
              <a:tr h="284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Основные параметры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 (оценка)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7420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Доходы, 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2 113 866,60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1 848 994,70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1 537 934,40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1 473 968,10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8298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371 585,70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316 177,80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325 845,10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334 375,10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0637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1 742 280,9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1 532 816,9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1 212 089,3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1 139 593,1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5571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Расходы, 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2 159 094,80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1 880 139,00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1 570 273,30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1 506 870,80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3755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Условно утвержденные 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10 604,50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20 158,00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8758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-45 228,20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-31 144,30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-32 338,90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-32 902,70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4184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дефицита (к доходам без учета безвозмездных поступлений)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944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4625" y="99000"/>
            <a:ext cx="947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Слюдянского муниципального района на 2024 год и на период до 2026 года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745" y="666156"/>
            <a:ext cx="55785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Прогноз социально-экономического развития Слюдянского муниципального района на 2024-2026 годы подготовлен на основе статистических данных, представленных  территориальным органом Федеральной службы государственной статистики по Иркутской области (Иркутскстат), прогнозных показателей крупных и средних предприятий, малого бизнеса, осуществляющих деятельность на территории района, сценарных условий и основных макроэкономических параметров социально-экономического развития Российской Федерации на 2024-2026 годы, с применением прогноза показателей инфляции, индексов-дефляторов по видам экономической деятельности, Бюджетного Кодекса Российской Федерации.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Разработка прогноза социально-экономического развития и параметров прогноза на период до 2026 года осуществлялась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базовому варианту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5751633" y="3769250"/>
          <a:ext cx="621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F18F86F-252C-4114-8F9D-FB0CBBB7DF4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36398" y="8488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14C96BB-4FED-4532-8903-68103E063F8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1000" y="37692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92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9264</TotalTime>
  <Words>5243</Words>
  <Application>Microsoft Office PowerPoint</Application>
  <PresentationFormat>Широкоэкранный</PresentationFormat>
  <Paragraphs>1000</Paragraphs>
  <Slides>27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微软雅黑</vt:lpstr>
      <vt:lpstr>Arial</vt:lpstr>
      <vt:lpstr>Calibri</vt:lpstr>
      <vt:lpstr>Calibri Light</vt:lpstr>
      <vt:lpstr>Century Schoolbook</vt:lpstr>
      <vt:lpstr>Impact</vt:lpstr>
      <vt:lpstr>Monotype Corsiva</vt:lpstr>
      <vt:lpstr>Times New Roman</vt:lpstr>
      <vt:lpstr>汉仪菱心体简</vt:lpstr>
      <vt:lpstr>Тема Office</vt:lpstr>
      <vt:lpstr>Презентация PowerPoint</vt:lpstr>
      <vt:lpstr>Презентация PowerPoint</vt:lpstr>
      <vt:lpstr>Основные понятия </vt:lpstr>
      <vt:lpstr>Бюджет – это план доходов и расходов на определенный период</vt:lpstr>
      <vt:lpstr>Структура бюджета муниципального образования</vt:lpstr>
      <vt:lpstr>Этапы составления и утверждения бюджета Слюдянского муниципального района</vt:lpstr>
      <vt:lpstr>Слюдянский муниципальный район </vt:lpstr>
      <vt:lpstr>Основные характеристики бюджета Слюдянского муниципального района на 2024 и плановый период 2025 и 2026 годов (тыс. руб.)</vt:lpstr>
      <vt:lpstr>Презентация PowerPoint</vt:lpstr>
      <vt:lpstr>Презентация PowerPoint</vt:lpstr>
      <vt:lpstr>Структура доходов бюджета Слюдянского муниципального района </vt:lpstr>
      <vt:lpstr>Доходы бюджета Слюдянского муниципального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</vt:lpstr>
      <vt:lpstr>Система целеполагания социально-экономического развития Слюдянского муниципального района </vt:lpstr>
      <vt:lpstr>Структура расходов бюджета Слюдянского муниципального района на 2024 год и плановый период 2025 и 2026 годов</vt:lpstr>
      <vt:lpstr>Численность населения Слюдянского муниципального района 38 631 человек </vt:lpstr>
      <vt:lpstr>Презентация PowerPoint</vt:lpstr>
      <vt:lpstr>Презентация PowerPoint</vt:lpstr>
      <vt:lpstr>Презентация PowerPoint</vt:lpstr>
      <vt:lpstr>ДЕФИЦИТ БЮДЖЕТА, ИСТОЧНИКИ ФИНАНСИРОВАНИЯ  ДЕФИЦИТА БЮДЖЕТА СЛЮДЯНСКого муниципального РАЙОНа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Администратор@GFU100.LOCAL</cp:lastModifiedBy>
  <cp:revision>387</cp:revision>
  <cp:lastPrinted>2023-12-06T08:19:20Z</cp:lastPrinted>
  <dcterms:created xsi:type="dcterms:W3CDTF">2020-06-21T13:18:43Z</dcterms:created>
  <dcterms:modified xsi:type="dcterms:W3CDTF">2024-02-01T00:37:06Z</dcterms:modified>
</cp:coreProperties>
</file>