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62" r:id="rId3"/>
    <p:sldId id="412" r:id="rId4"/>
    <p:sldId id="320" r:id="rId5"/>
    <p:sldId id="363" r:id="rId6"/>
    <p:sldId id="321" r:id="rId7"/>
    <p:sldId id="312" r:id="rId8"/>
    <p:sldId id="351" r:id="rId9"/>
    <p:sldId id="263" r:id="rId10"/>
    <p:sldId id="396" r:id="rId11"/>
    <p:sldId id="397" r:id="rId12"/>
    <p:sldId id="398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261" r:id="rId25"/>
    <p:sldId id="364" r:id="rId26"/>
    <p:sldId id="413" r:id="rId27"/>
    <p:sldId id="414" r:id="rId28"/>
    <p:sldId id="365" r:id="rId29"/>
    <p:sldId id="366" r:id="rId30"/>
    <p:sldId id="334" r:id="rId31"/>
    <p:sldId id="367" r:id="rId32"/>
    <p:sldId id="368" r:id="rId33"/>
    <p:sldId id="369" r:id="rId34"/>
    <p:sldId id="370" r:id="rId35"/>
    <p:sldId id="371" r:id="rId36"/>
    <p:sldId id="372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26" r:id="rId46"/>
    <p:sldId id="331" r:id="rId47"/>
    <p:sldId id="330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FC4C59"/>
    <a:srgbClr val="FFCCFF"/>
    <a:srgbClr val="FF99FF"/>
    <a:srgbClr val="17375E"/>
    <a:srgbClr val="FFFF66"/>
    <a:srgbClr val="5EEAA1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3677" autoAdjust="0"/>
  </p:normalViewPr>
  <p:slideViewPr>
    <p:cSldViewPr snapToGrid="0">
      <p:cViewPr varScale="1">
        <p:scale>
          <a:sx n="106" d="100"/>
          <a:sy n="106" d="100"/>
        </p:scale>
        <p:origin x="19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047356085668867E-2"/>
          <c:y val="0.18832801029039042"/>
          <c:w val="0.67526374401397027"/>
          <c:h val="0.80120713961826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55555889715211E-2"/>
                  <c:y val="-1.9266568473679573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Налоговые доходы; </a:t>
                    </a:r>
                    <a:endParaRPr lang="ru-RU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b="0"/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162</a:t>
                    </a:r>
                    <a:r>
                      <a: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254 т.р.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2016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1"/>
                <c:pt idx="0">
                  <c:v>162254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000002734033546E-2"/>
                  <c:y val="-2.6972983477454728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/>
                      <a:t>Неналоговые доходы; </a:t>
                    </a:r>
                    <a:r>
                      <a:rPr lang="ru-RU" b="0" dirty="0" smtClean="0"/>
                      <a:t> </a:t>
                    </a:r>
                  </a:p>
                  <a:p>
                    <a:pPr>
                      <a:defRPr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16 818 т.р.</a:t>
                    </a:r>
                    <a:endParaRPr lang="ru-RU" b="1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1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2016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1"/>
                <c:pt idx="0">
                  <c:v>16818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3333336978711443E-2"/>
                  <c:y val="-1.73397750926494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b="0" dirty="0" smtClean="0"/>
                      <a:t>Безвозмездные </a:t>
                    </a:r>
                    <a:r>
                      <a:rPr lang="ru-RU" b="0" dirty="0"/>
                      <a:t>поступления; </a:t>
                    </a:r>
                    <a:endParaRPr lang="en-US" b="0" dirty="0" smtClean="0"/>
                  </a:p>
                  <a:p>
                    <a:r>
                      <a:rPr lang="ru-RU" b="1" dirty="0" smtClean="0"/>
                      <a:t>469 849 т.р.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2016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1"/>
                <c:pt idx="0">
                  <c:v>469849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198040"/>
        <c:axId val="90198432"/>
        <c:axId val="0"/>
      </c:bar3DChart>
      <c:catAx>
        <c:axId val="9019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198432"/>
        <c:crosses val="autoZero"/>
        <c:auto val="1"/>
        <c:lblAlgn val="ctr"/>
        <c:lblOffset val="100"/>
        <c:noMultiLvlLbl val="0"/>
      </c:catAx>
      <c:valAx>
        <c:axId val="90198432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90198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Культура* </a:t>
            </a:r>
          </a:p>
          <a:p>
            <a:pPr>
              <a:defRPr/>
            </a:pPr>
            <a:r>
              <a:rPr lang="ru-RU" sz="1400" dirty="0" smtClean="0"/>
              <a:t>35 892,1 тыс.рублей</a:t>
            </a:r>
            <a:endParaRPr lang="ru-RU" sz="1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002260130126448"/>
          <c:y val="0.36284315570601583"/>
          <c:w val="0.40741330948983895"/>
          <c:h val="0.5699636673113885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38716308094490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57443186198551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825,8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11066.3</c:v>
                </c:pt>
                <c:pt idx="1">
                  <c:v>24825.8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64321728"/>
        <c:axId val="264322120"/>
        <c:axId val="0"/>
      </c:bar3DChart>
      <c:catAx>
        <c:axId val="264321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64322120"/>
        <c:crosses val="autoZero"/>
        <c:auto val="1"/>
        <c:lblAlgn val="ctr"/>
        <c:lblOffset val="100"/>
        <c:noMultiLvlLbl val="0"/>
      </c:catAx>
      <c:valAx>
        <c:axId val="264322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32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35753039919445E-2"/>
          <c:y val="0.11283356122307434"/>
          <c:w val="0.74996161460520117"/>
          <c:h val="0.875000693577472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4"/>
          </c:dPt>
          <c:dLbls>
            <c:dLbl>
              <c:idx val="0"/>
              <c:layout>
                <c:manualLayout>
                  <c:x val="-0.25771410557953794"/>
                  <c:y val="-0.15583298654459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ШКОЛЫ заработная плата; 231 </a:t>
                    </a:r>
                    <a:r>
                      <a:rPr lang="ru-RU" dirty="0" smtClean="0"/>
                      <a:t>917,40 тыс.руб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225851510346392"/>
                  <c:y val="0.115480252858530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ДЕТСКИЕ САДЫ заработная плата; 126 </a:t>
                    </a:r>
                    <a:r>
                      <a:rPr lang="ru-RU" dirty="0" smtClean="0"/>
                      <a:t>975,70 тыс.руб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Учебные расходы; 7 </a:t>
                    </a:r>
                    <a:r>
                      <a:rPr lang="ru-RU" smtClean="0"/>
                      <a:t>363,50 тыс.руб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Игры, игрушки; 1 </a:t>
                    </a:r>
                    <a:r>
                      <a:rPr lang="ru-RU" smtClean="0"/>
                      <a:t>370 тыс.руб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ШКОЛЫ заработная плата</c:v>
                </c:pt>
                <c:pt idx="1">
                  <c:v>ДЕТСКИЕ САДЫ заработная плата</c:v>
                </c:pt>
                <c:pt idx="2">
                  <c:v>Учебные расходы</c:v>
                </c:pt>
                <c:pt idx="3">
                  <c:v>Игры, игрушки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231917.4</c:v>
                </c:pt>
                <c:pt idx="1">
                  <c:v>126975.7</c:v>
                </c:pt>
                <c:pt idx="2">
                  <c:v>7363.5</c:v>
                </c:pt>
                <c:pt idx="3" formatCode="#,##0">
                  <c:v>1370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64963490168345"/>
          <c:y val="0.30303008302671436"/>
          <c:w val="0.40779990042959752"/>
          <c:h val="0.4762347283408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общего образования, тыс.руб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общего образования, тыс.руб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общего образования, тыс.руб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общего образования, тыс.руб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общего образования, тыс.руб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724400"/>
        <c:axId val="266724792"/>
      </c:barChart>
      <c:catAx>
        <c:axId val="26672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724792"/>
        <c:crosses val="autoZero"/>
        <c:auto val="1"/>
        <c:lblAlgn val="ctr"/>
        <c:lblOffset val="100"/>
        <c:noMultiLvlLbl val="0"/>
      </c:catAx>
      <c:valAx>
        <c:axId val="266724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672440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64963490168345"/>
          <c:y val="0.30303008302671436"/>
          <c:w val="0.40779990042959752"/>
          <c:h val="0.4762347283408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дошкольных образовательных учреждений, тыс.руб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дошкольных образовательных учреждений, тыс.руб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дошкольных образовательных учреждений, тыс.руб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дошкольных образовательных учреждений, тыс.руб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26.4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дошкольных образовательных учреждений, тыс.руб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725576"/>
        <c:axId val="266725968"/>
      </c:barChart>
      <c:catAx>
        <c:axId val="266725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725968"/>
        <c:crosses val="autoZero"/>
        <c:auto val="1"/>
        <c:lblAlgn val="ctr"/>
        <c:lblOffset val="100"/>
        <c:noMultiLvlLbl val="0"/>
      </c:catAx>
      <c:valAx>
        <c:axId val="26672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672557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64963490168345"/>
          <c:y val="0.30303008302671436"/>
          <c:w val="0.40779990042959752"/>
          <c:h val="0.4762347283408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дополнительного образования детей, тыс.руб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дополнительного образования детей, тыс.руб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дополнительного образования детей, тыс.руб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дополнительного образования детей, тыс.руб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Педагогические работники учреждений дополнительного образования детей, тыс.руб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726752"/>
        <c:axId val="266727144"/>
      </c:barChart>
      <c:catAx>
        <c:axId val="26672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6727144"/>
        <c:crosses val="autoZero"/>
        <c:auto val="1"/>
        <c:lblAlgn val="ctr"/>
        <c:lblOffset val="100"/>
        <c:noMultiLvlLbl val="0"/>
      </c:catAx>
      <c:valAx>
        <c:axId val="26672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67267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42051461700383E-2"/>
          <c:y val="0.26421387269074331"/>
          <c:w val="0.92651785084964722"/>
          <c:h val="0.46009151271622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заработная плата работников учреждений культуры, 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заработная плата работников учреждений культуры, 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заработная плата работников учреждений культуры, 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заработная плата работников учреждений культуры, тыс.руб.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Средняя заработная плата работников учреждений культуры, тыс.руб.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761520"/>
        <c:axId val="266761912"/>
      </c:barChart>
      <c:catAx>
        <c:axId val="26676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6761912"/>
        <c:crosses val="autoZero"/>
        <c:auto val="1"/>
        <c:lblAlgn val="ctr"/>
        <c:lblOffset val="100"/>
        <c:noMultiLvlLbl val="0"/>
      </c:catAx>
      <c:valAx>
        <c:axId val="266761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67615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488464254226889"/>
          <c:y val="5.5927618676764372E-2"/>
          <c:w val="0.45125662559640095"/>
          <c:h val="0.88814514708472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5375936923543924"/>
                  <c:y val="-1.016862299229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322807736466668"/>
                  <c:y val="-1.525293448844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775564603021429"/>
                  <c:y val="-1.016862299229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860213635963094"/>
                  <c:y val="-1.016862299229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6964537136802391"/>
                  <c:y val="-1.525293448844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Единая дежурно-диспетчерской служба</c:v>
                </c:pt>
                <c:pt idx="1">
                  <c:v>Строительство объектов и ввод объектов в эксплуатацию </c:v>
                </c:pt>
                <c:pt idx="2">
                  <c:v>Мероприятия по гражданской обороне, защите населения и территории  поселения от чрезвычайных ситуаций природного и техногенного характера</c:v>
                </c:pt>
                <c:pt idx="3">
                  <c:v>Секретное делопроизводство</c:v>
                </c:pt>
                <c:pt idx="4">
                  <c:v>Полномочия по исполнению бюджета</c:v>
                </c:pt>
              </c:strCache>
            </c:strRef>
          </c:cat>
          <c:val>
            <c:numRef>
              <c:f>Лист1!$B$2:$B$6</c:f>
              <c:numCache>
                <c:formatCode>#,##0.00;[Red]\-#,##0.00;0.00</c:formatCode>
                <c:ptCount val="5"/>
                <c:pt idx="0">
                  <c:v>1241.3</c:v>
                </c:pt>
                <c:pt idx="1">
                  <c:v>490.7</c:v>
                </c:pt>
                <c:pt idx="2">
                  <c:v>490.7</c:v>
                </c:pt>
                <c:pt idx="3">
                  <c:v>335.1</c:v>
                </c:pt>
                <c:pt idx="4">
                  <c:v>701.7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66764656"/>
        <c:axId val="266765048"/>
        <c:axId val="0"/>
      </c:bar3DChart>
      <c:catAx>
        <c:axId val="266764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66765048"/>
        <c:crosses val="autoZero"/>
        <c:auto val="1"/>
        <c:lblAlgn val="ctr"/>
        <c:lblOffset val="100"/>
        <c:noMultiLvlLbl val="0"/>
      </c:catAx>
      <c:valAx>
        <c:axId val="266765048"/>
        <c:scaling>
          <c:orientation val="minMax"/>
        </c:scaling>
        <c:delete val="1"/>
        <c:axPos val="b"/>
        <c:numFmt formatCode="#,##0.00;[Red]\-#,##0.00;0.00" sourceLinked="1"/>
        <c:majorTickMark val="none"/>
        <c:minorTickMark val="none"/>
        <c:tickLblPos val="nextTo"/>
        <c:crossAx val="26676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905422925398749"/>
          <c:y val="6.7590410148943958E-2"/>
          <c:w val="0.3921990720461484"/>
          <c:h val="0.9134806659944955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1931059666691377"/>
                  <c:y val="-3.9326970002502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0933749351375756E-2"/>
                  <c:y val="-3.9326970002502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767896974883922"/>
                  <c:y val="-3.9326970002502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872165427822442"/>
                  <c:y val="-7.8653940005004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163183751036114"/>
                  <c:y val="-3.9326970002502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186728811046493"/>
                  <c:y val="-7.8653940005004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616496283467326E-2"/>
                  <c:y val="1.80246530288168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Полномочия по предоставление гражданам субсидий на оплату жилых помещений и коммунальных услуг</c:v>
                </c:pt>
                <c:pt idx="1">
                  <c:v>Полномочия по хранению, комплектованию, учету и использованию архивных документов, относящихся к государственной собственности Иркутской области</c:v>
                </c:pt>
                <c:pt idx="2">
                  <c:v>Полномочия в сфере труда</c:v>
                </c:pt>
                <c:pt idx="3">
                  <c:v>Полномочия по определению персонального состава и обеспечению деятельности районных (городских), районных в городах комиссий по делам несовершеннолетних и защите их прав</c:v>
                </c:pt>
                <c:pt idx="4">
                  <c:v>Полномочия субъектов РФ в области производства и оборота этилового спирта, алкогольной и спиртосодержащей продукции </c:v>
                </c:pt>
                <c:pt idx="5">
                  <c:v>Полномочия субъектов РФ по определению персонального состава и обеспечению деятельности административных комиссий</c:v>
                </c:pt>
                <c:pt idx="6">
                  <c:v>Полномочия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</c:v>
                </c:pt>
              </c:strCache>
            </c:strRef>
          </c:cat>
          <c:val>
            <c:numRef>
              <c:f>Лист1!$B$2:$B$8</c:f>
              <c:numCache>
                <c:formatCode>#,##0.00;[Red]\-#,##0.00;0.00</c:formatCode>
                <c:ptCount val="7"/>
                <c:pt idx="0">
                  <c:v>2327.6999999999998</c:v>
                </c:pt>
                <c:pt idx="1">
                  <c:v>352</c:v>
                </c:pt>
                <c:pt idx="2">
                  <c:v>605.20000000000005</c:v>
                </c:pt>
                <c:pt idx="3">
                  <c:v>1219.2</c:v>
                </c:pt>
                <c:pt idx="4">
                  <c:v>541.70000000000005</c:v>
                </c:pt>
                <c:pt idx="5">
                  <c:v>1210.4000000000001</c:v>
                </c:pt>
                <c:pt idx="6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47460088"/>
        <c:axId val="347460480"/>
        <c:axId val="0"/>
      </c:bar3DChart>
      <c:catAx>
        <c:axId val="347460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47460480"/>
        <c:crosses val="autoZero"/>
        <c:auto val="1"/>
        <c:lblAlgn val="ctr"/>
        <c:lblOffset val="100"/>
        <c:noMultiLvlLbl val="0"/>
      </c:catAx>
      <c:valAx>
        <c:axId val="347460480"/>
        <c:scaling>
          <c:orientation val="minMax"/>
        </c:scaling>
        <c:delete val="1"/>
        <c:axPos val="b"/>
        <c:numFmt formatCode="#,##0.00;[Red]\-#,##0.00;0.00" sourceLinked="1"/>
        <c:majorTickMark val="none"/>
        <c:minorTickMark val="none"/>
        <c:tickLblPos val="nextTo"/>
        <c:crossAx val="347460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7267879826239E-2"/>
          <c:y val="0.10220556610288409"/>
          <c:w val="0.61084580548759182"/>
          <c:h val="0.837503428074618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0.11458197992230047"/>
                  <c:y val="-0.188986619353960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599460264646733E-2"/>
                  <c:y val="5.99793490835200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768586877964E-3"/>
                  <c:y val="-6.02819303462008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продажи </c:v>
                </c:pt>
                <c:pt idx="5">
                  <c:v>Штрафы, санкции, возмещение ущерба</c:v>
                </c:pt>
                <c:pt idx="6">
                  <c:v>Прочие налоговые и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142824</c:v>
                </c:pt>
                <c:pt idx="1">
                  <c:v>15000</c:v>
                </c:pt>
                <c:pt idx="2">
                  <c:v>4403</c:v>
                </c:pt>
                <c:pt idx="3">
                  <c:v>13121</c:v>
                </c:pt>
                <c:pt idx="4">
                  <c:v>1361</c:v>
                </c:pt>
                <c:pt idx="5">
                  <c:v>2074</c:v>
                </c:pt>
                <c:pt idx="6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59808944698995792"/>
          <c:y val="4.7565027379189509E-2"/>
          <c:w val="0.4002681477908831"/>
          <c:h val="0.8340075190255185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38810440763024"/>
          <c:y val="0.21169143191560857"/>
          <c:w val="0.57482452963608632"/>
          <c:h val="0.654488222650549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effectLst>
              <a:outerShdw blurRad="63500" dist="25400" dir="21540000" sx="107000" sy="107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st="25400" dir="21540000" sx="107000" sy="107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bubble3D val="0"/>
            <c:explosion val="5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dist="25400" dir="21540000" sx="107000" sy="107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7318541666693001E-2"/>
                  <c:y val="0.13986980769848595"/>
                </c:manualLayout>
              </c:layout>
              <c:tx>
                <c:rich>
                  <a:bodyPr/>
                  <a:lstStyle/>
                  <a:p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 </a:t>
                    </a: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248, </a:t>
                    </a:r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142 824, </a:t>
                    </a:r>
                    <a:endParaRPr lang="ru-RU" sz="1800" b="1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8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</a:t>
                    </a:r>
                    <a:r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36248</c:v>
                </c:pt>
                <c:pt idx="1">
                  <c:v>142824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"/>
      </c:pie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79405503530449"/>
          <c:y val="0.82947778073963185"/>
          <c:w val="0.57320594496469546"/>
          <c:h val="0.110974479912406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81468439155508"/>
          <c:y val="4.9157767528174218E-2"/>
          <c:w val="0.86051197962621095"/>
          <c:h val="0.61515913089012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4506947762572489E-2"/>
                  <c:y val="-3.60483679686833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en-US" dirty="0" smtClean="0"/>
                      <a:t>000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94156818951011E-2"/>
                  <c:y val="-4.07712009020607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300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24614709721949E-2"/>
                  <c:y val="-3.350298419105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Государственная пошлина по делам, рассматриваемым в судах общей юрисдикции</c:v>
                </c:pt>
                <c:pt idx="1">
                  <c:v>Государственная пошлина за совершение действий, связанных с лицензированием</c:v>
                </c:pt>
                <c:pt idx="2">
                  <c:v>Государственная пошлина на выдачу разрешений на установку рекламных конструкции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3000</c:v>
                </c:pt>
                <c:pt idx="1">
                  <c:v>1300</c:v>
                </c:pt>
                <c:pt idx="2" formatCode="General">
                  <c:v>103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327992"/>
        <c:axId val="90199216"/>
        <c:axId val="0"/>
      </c:bar3DChart>
      <c:catAx>
        <c:axId val="12932799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90199216"/>
        <c:crossesAt val="0"/>
        <c:auto val="1"/>
        <c:lblAlgn val="ctr"/>
        <c:lblOffset val="100"/>
        <c:noMultiLvlLbl val="0"/>
      </c:catAx>
      <c:valAx>
        <c:axId val="901992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9327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103029933104123E-2"/>
          <c:y val="1.5726203067292516E-2"/>
          <c:w val="0.91712510488071486"/>
          <c:h val="0.274023041169886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территории сельских поселений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поселений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3397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территории городских поселений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поселений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2"/>
        <c:overlap val="100"/>
        <c:axId val="90198824"/>
        <c:axId val="90200392"/>
      </c:barChart>
      <c:catAx>
        <c:axId val="901988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0200392"/>
        <c:crossesAt val="100"/>
        <c:auto val="1"/>
        <c:lblAlgn val="ctr"/>
        <c:lblOffset val="100"/>
        <c:noMultiLvlLbl val="0"/>
      </c:catAx>
      <c:valAx>
        <c:axId val="90200392"/>
        <c:scaling>
          <c:orientation val="minMax"/>
        </c:scaling>
        <c:delete val="0"/>
        <c:axPos val="b"/>
        <c:majorGridlines/>
        <c:numFmt formatCode="#,##0" sourceLinked="1"/>
        <c:majorTickMark val="cross"/>
        <c:minorTickMark val="none"/>
        <c:tickLblPos val="low"/>
        <c:crossAx val="90198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79340296963371"/>
          <c:y val="0.13051443090385184"/>
          <c:w val="0.42495390175389669"/>
          <c:h val="0.841851586564131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2.5910920909436891E-2"/>
                  <c:y val="-3.45278741973277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577045319446859E-2"/>
                  <c:y val="8.4017854510633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059754791227506E-2"/>
                  <c:y val="-0.228824519816082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03735039599984E-2"/>
                  <c:y val="-1.6339246620887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16585</c:v>
                </c:pt>
                <c:pt idx="1">
                  <c:v>23141</c:v>
                </c:pt>
                <c:pt idx="2">
                  <c:v>426831</c:v>
                </c:pt>
                <c:pt idx="3">
                  <c:v>3292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">
                  <c:v>23141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#,##0">
                  <c:v>426831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#,##0">
                  <c:v>3292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71534818747290674"/>
          <c:y val="0.36246938626211578"/>
          <c:w val="0.22664477246853731"/>
          <c:h val="0.4937290289753638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087158365337169E-2"/>
          <c:y val="0.20152235406345675"/>
          <c:w val="0.81816021700893371"/>
          <c:h val="0.792511867375852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0.11711244176144397"/>
                  <c:y val="5.90964195296775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13446774506577E-3"/>
                  <c:y val="-7.795022518021593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648100174995392E-2"/>
                  <c:y val="-8.625881758028704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407709969041154E-2"/>
                  <c:y val="4.87890007828034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2206130005993222E-2"/>
                  <c:y val="-0.1087116975574101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770014309667386E-2"/>
                  <c:y val="-1.75370341132293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1592559786701734"/>
                  <c:y val="5.29777999578235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6414299251478671E-2"/>
                  <c:y val="-3.4751396404403571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5588199752703558"/>
                  <c:y val="-6.80833404179441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2531220260243093E-2"/>
                  <c:y val="-0.111463930865974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муниципального </a:t>
                    </a:r>
                    <a:r>
                      <a:rPr lang="ru-RU" dirty="0" smtClean="0"/>
                      <a:t>долга 0,2%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6387539319035602"/>
                  <c:y val="-3.259013005137354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10,4%</c:v>
                </c:pt>
                <c:pt idx="1">
                  <c:v>национальная оборона 0,01%</c:v>
                </c:pt>
                <c:pt idx="2">
                  <c:v>национальная безопасность 0,3%</c:v>
                </c:pt>
                <c:pt idx="3">
                  <c:v>национальная экономика 0,3%</c:v>
                </c:pt>
                <c:pt idx="4">
                  <c:v>образование 73,2%</c:v>
                </c:pt>
                <c:pt idx="5">
                  <c:v>культура 4,9%</c:v>
                </c:pt>
                <c:pt idx="6">
                  <c:v>социальная политика 8,4%</c:v>
                </c:pt>
                <c:pt idx="7">
                  <c:v>физическая культура 0,1%</c:v>
                </c:pt>
                <c:pt idx="8">
                  <c:v>средства массовой информации 0,2%</c:v>
                </c:pt>
                <c:pt idx="9">
                  <c:v>обслуживание муниципального долга 0,2%</c:v>
                </c:pt>
                <c:pt idx="10">
                  <c:v>межбюджетные трансферты 1,8%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76257.399999999994</c:v>
                </c:pt>
                <c:pt idx="1">
                  <c:v>104.8</c:v>
                </c:pt>
                <c:pt idx="2">
                  <c:v>2301.5</c:v>
                </c:pt>
                <c:pt idx="3">
                  <c:v>2382.1</c:v>
                </c:pt>
                <c:pt idx="4">
                  <c:v>534899.4</c:v>
                </c:pt>
                <c:pt idx="5">
                  <c:v>35892.1</c:v>
                </c:pt>
                <c:pt idx="6">
                  <c:v>61071.8</c:v>
                </c:pt>
                <c:pt idx="7">
                  <c:v>650</c:v>
                </c:pt>
                <c:pt idx="8">
                  <c:v>1747</c:v>
                </c:pt>
                <c:pt idx="9">
                  <c:v>1732.4</c:v>
                </c:pt>
                <c:pt idx="10">
                  <c:v>13413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50"/>
      <c:rotY val="3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24678279041934945"/>
                  <c:y val="-8.3763391462344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358499939898821"/>
                  <c:y val="5.855042799031785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 570 791,5 тыс.рублей 78,1%</c:v>
                </c:pt>
                <c:pt idx="1">
                  <c:v>Иные расходы 159 659,9 тыс.рублей 21,9%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570791.5</c:v>
                </c:pt>
                <c:pt idx="1">
                  <c:v>159659.90000000002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Образование*</a:t>
            </a:r>
          </a:p>
          <a:p>
            <a:pPr>
              <a:defRPr sz="1400"/>
            </a:pPr>
            <a:r>
              <a:rPr lang="ru-RU" sz="1400"/>
              <a:t>534 899,4 тыс.рублей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847897856608666"/>
          <c:y val="0.24517009648714122"/>
          <c:w val="0.47415561883102664"/>
          <c:h val="0.7271737074917252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75526212451672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196143589722916"/>
                  <c:y val="-9.70754677680783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553609377255129"/>
                  <c:y val="-4.85377338840391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081197159092509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397,9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образования</c:v>
                </c:pt>
                <c:pt idx="1">
                  <c:v>Молодежная политика и оздоровление детей</c:v>
                </c:pt>
                <c:pt idx="2">
                  <c:v>Дошкольное образование</c:v>
                </c:pt>
                <c:pt idx="3">
                  <c:v>Общее 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32951.699999999997</c:v>
                </c:pt>
                <c:pt idx="1">
                  <c:v>1525.9</c:v>
                </c:pt>
                <c:pt idx="2">
                  <c:v>145023.9</c:v>
                </c:pt>
                <c:pt idx="3">
                  <c:v>355397.9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64320552"/>
        <c:axId val="264320944"/>
        <c:axId val="0"/>
      </c:bar3DChart>
      <c:catAx>
        <c:axId val="264320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4320944"/>
        <c:crosses val="autoZero"/>
        <c:auto val="1"/>
        <c:lblAlgn val="ctr"/>
        <c:lblOffset val="100"/>
        <c:noMultiLvlLbl val="0"/>
      </c:catAx>
      <c:valAx>
        <c:axId val="26432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320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F5F95-514E-4291-992B-1AB5F31368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753D28-BD83-4B1B-BFB2-938D73AC6E4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доходов, получаемых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за земли, находящиеся в собственности муниципальных районов</a:t>
          </a:r>
          <a:r>
            <a:rPr lang="ru-RU" sz="18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сформирован на базе 8 договоров аренды экономической зоны на 2016 год в объеме 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504 тыс. рублей.</a:t>
          </a:r>
          <a:endParaRPr lang="ru-RU" sz="18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71E88-FF96-4BE1-9082-D76F3EB130F4}" type="parTrans" cxnId="{E969E064-A98E-4B1E-B294-A9D6238BB374}">
      <dgm:prSet/>
      <dgm:spPr/>
      <dgm:t>
        <a:bodyPr/>
        <a:lstStyle/>
        <a:p>
          <a:endParaRPr lang="ru-RU"/>
        </a:p>
      </dgm:t>
    </dgm:pt>
    <dgm:pt modelId="{48BD00C7-5F44-4B37-A17E-203548F9F9F9}" type="sibTrans" cxnId="{E969E064-A98E-4B1E-B294-A9D6238BB374}">
      <dgm:prSet/>
      <dgm:spPr/>
      <dgm:t>
        <a:bodyPr/>
        <a:lstStyle/>
        <a:p>
          <a:endParaRPr lang="ru-RU"/>
        </a:p>
      </dgm:t>
    </dgm:pt>
    <dgm:pt modelId="{105C5728-547B-479C-A550-4B9C5CF1FA30}" type="pres">
      <dgm:prSet presAssocID="{7F5F5F95-514E-4291-992B-1AB5F31368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00B40-6809-4CE4-AB02-9DDC6E3CB38E}" type="pres">
      <dgm:prSet presAssocID="{26753D28-BD83-4B1B-BFB2-938D73AC6E4F}" presName="parentText" presStyleLbl="node1" presStyleIdx="0" presStyleCnt="1" custLinFactNeighborX="2675" custLinFactNeighborY="9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BFA70-8B00-464E-BDD6-69B307D9FB99}" type="presOf" srcId="{26753D28-BD83-4B1B-BFB2-938D73AC6E4F}" destId="{B7600B40-6809-4CE4-AB02-9DDC6E3CB38E}" srcOrd="0" destOrd="0" presId="urn:microsoft.com/office/officeart/2005/8/layout/vList2"/>
    <dgm:cxn modelId="{4FFF3F10-022A-4F23-B2F8-0846BBC6AA4F}" type="presOf" srcId="{7F5F5F95-514E-4291-992B-1AB5F31368DB}" destId="{105C5728-547B-479C-A550-4B9C5CF1FA30}" srcOrd="0" destOrd="0" presId="urn:microsoft.com/office/officeart/2005/8/layout/vList2"/>
    <dgm:cxn modelId="{E969E064-A98E-4B1E-B294-A9D6238BB374}" srcId="{7F5F5F95-514E-4291-992B-1AB5F31368DB}" destId="{26753D28-BD83-4B1B-BFB2-938D73AC6E4F}" srcOrd="0" destOrd="0" parTransId="{9A571E88-FF96-4BE1-9082-D76F3EB130F4}" sibTransId="{48BD00C7-5F44-4B37-A17E-203548F9F9F9}"/>
    <dgm:cxn modelId="{3D02C711-2D57-4634-994C-C86CAAB20E04}" type="presParOf" srcId="{105C5728-547B-479C-A550-4B9C5CF1FA30}" destId="{B7600B40-6809-4CE4-AB02-9DDC6E3CB3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426 831 тыс. рублей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D8D79645-9200-4E80-B6C3-4984FD03F5D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составление списком кандидатов в присяжные заседатели федеральных судов общей юрисдикции 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тыс. рублей.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7E340-E161-42E9-8248-FAB3193011DE}" type="parTrans" cxnId="{B383058B-04CC-4DEA-AB89-6662AB8509FE}">
      <dgm:prSet/>
      <dgm:spPr/>
      <dgm:t>
        <a:bodyPr/>
        <a:lstStyle/>
        <a:p>
          <a:endParaRPr lang="ru-RU"/>
        </a:p>
      </dgm:t>
    </dgm:pt>
    <dgm:pt modelId="{DFE9930D-E651-432E-A37F-5E20C750B5E6}" type="sibTrans" cxnId="{B383058B-04CC-4DEA-AB89-6662AB8509FE}">
      <dgm:prSet/>
      <dgm:spPr/>
      <dgm:t>
        <a:bodyPr/>
        <a:lstStyle/>
        <a:p>
          <a:endParaRPr lang="ru-RU"/>
        </a:p>
      </dgm:t>
    </dgm:pt>
    <dgm:pt modelId="{7C1A6EB1-EAA4-4849-AAD7-93207E847CE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получение общедоступного и бесплатного дошкольного, начального общего, основного общего, среднего общего образования в муниципальных образованных организациях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239 28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7A06-D986-4E34-A83C-30BDCAC22247}" type="parTrans" cxnId="{5A19BDC7-4A86-4A4F-B2B9-4A2734332122}">
      <dgm:prSet/>
      <dgm:spPr/>
      <dgm:t>
        <a:bodyPr/>
        <a:lstStyle/>
        <a:p>
          <a:endParaRPr lang="ru-RU"/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/>
        </a:p>
      </dgm:t>
    </dgm:pt>
    <dgm:pt modelId="{DFFFB68F-55BC-461C-A381-F2ECA854BCE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гражданам субсидий на оплату жилого помещения и коммунальных услуг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49 12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B582E-1E7A-47A0-98B8-EFB898E277C4}" type="parTrans" cxnId="{0F767639-EFF8-48D9-A08D-F0386C551A41}">
      <dgm:prSet/>
      <dgm:spPr/>
      <dgm:t>
        <a:bodyPr/>
        <a:lstStyle/>
        <a:p>
          <a:endParaRPr lang="ru-RU"/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/>
        </a:p>
      </dgm:t>
    </dgm:pt>
    <dgm:pt modelId="{FD7BED4B-E3E6-4CF5-93D2-43971363E3E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выполнение переданных полномочий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10 068 тыс. рублей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C83B6DA6-0A2E-4718-8079-AE4DFD7240E1}" type="parTrans" cxnId="{7C3F9A12-948F-4FE8-86D4-15D60FF4AB38}">
      <dgm:prSet/>
      <dgm:spPr/>
      <dgm:t>
        <a:bodyPr/>
        <a:lstStyle/>
        <a:p>
          <a:endParaRPr lang="ru-RU"/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/>
        </a:p>
      </dgm:t>
    </dgm:pt>
    <dgm:pt modelId="{C32D474F-7D2A-4371-A80F-5BDB83162E81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обеспечение общедоступного бесплатного дошкольного образования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128 34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4B6A2-35A9-40A7-B97F-8A0040314E72}" type="parTrans" cxnId="{35E0704C-BBCD-477B-B65B-7EF3F984B37B}">
      <dgm:prSet/>
      <dgm:spPr/>
      <dgm:t>
        <a:bodyPr/>
        <a:lstStyle/>
        <a:p>
          <a:endParaRPr lang="ru-RU"/>
        </a:p>
      </dgm:t>
    </dgm:pt>
    <dgm:pt modelId="{9526E1DE-D130-4E11-AF06-DB6877C16841}" type="sibTrans" cxnId="{35E0704C-BBCD-477B-B65B-7EF3F984B37B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</dgm:pt>
    <dgm:pt modelId="{12A7F09C-14E2-417B-929B-F95E31A45341}" type="pres">
      <dgm:prSet presAssocID="{2FDF1C79-1BBD-4373-AF3D-4228EBC86526}" presName="LevelOneTextNode" presStyleLbl="node0" presStyleIdx="0" presStyleCnt="1" custScaleX="82274" custScaleY="140585" custLinFactNeighborX="-620" custLinFactNeighborY="-31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</dgm:pt>
    <dgm:pt modelId="{134946DC-370B-4157-BA42-1D6CAE9EA216}" type="pres">
      <dgm:prSet presAssocID="{CCB4B6A2-35A9-40A7-B97F-8A0040314E7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DECBAC9-3F1D-44A1-9960-6FEDD9F3F814}" type="pres">
      <dgm:prSet presAssocID="{CCB4B6A2-35A9-40A7-B97F-8A0040314E7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87DB737-3EB1-4434-8C90-E7ECFBA435EF}" type="pres">
      <dgm:prSet presAssocID="{C32D474F-7D2A-4371-A80F-5BDB83162E81}" presName="root2" presStyleCnt="0"/>
      <dgm:spPr/>
    </dgm:pt>
    <dgm:pt modelId="{77755224-50CA-49AC-8A8B-D683DE54EB90}" type="pres">
      <dgm:prSet presAssocID="{C32D474F-7D2A-4371-A80F-5BDB83162E81}" presName="LevelTwoTextNode" presStyleLbl="node2" presStyleIdx="0" presStyleCnt="5" custScaleX="395196" custScaleY="69024" custLinFactNeighborX="-3408" custLinFactNeighborY="-34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AF46-7DD5-4E99-8943-99B2D70C8514}" type="pres">
      <dgm:prSet presAssocID="{C32D474F-7D2A-4371-A80F-5BDB83162E81}" presName="level3hierChild" presStyleCnt="0"/>
      <dgm:spPr/>
    </dgm:pt>
    <dgm:pt modelId="{43F40CE2-1C89-4B01-B16B-716484C5E69C}" type="pres">
      <dgm:prSet presAssocID="{9027E340-E161-42E9-8248-FAB3193011DE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3916F9C-DC15-4C8F-8025-333F93676F88}" type="pres">
      <dgm:prSet presAssocID="{9027E340-E161-42E9-8248-FAB3193011D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361C6F5-A231-4919-9D41-6760B1E32319}" type="pres">
      <dgm:prSet presAssocID="{D8D79645-9200-4E80-B6C3-4984FD03F5D0}" presName="root2" presStyleCnt="0"/>
      <dgm:spPr/>
    </dgm:pt>
    <dgm:pt modelId="{51EABDFF-56AB-4C1B-B263-7E873883D71C}" type="pres">
      <dgm:prSet presAssocID="{D8D79645-9200-4E80-B6C3-4984FD03F5D0}" presName="LevelTwoTextNode" presStyleLbl="node2" presStyleIdx="1" presStyleCnt="5" custScaleX="396876" custScaleY="65119" custLinFactNeighborX="-3354" custLinFactNeighborY="-30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F8606B-ED7C-4A23-B236-EBE43D00A3DF}" type="pres">
      <dgm:prSet presAssocID="{D8D79645-9200-4E80-B6C3-4984FD03F5D0}" presName="level3hierChild" presStyleCnt="0"/>
      <dgm:spPr/>
    </dgm:pt>
    <dgm:pt modelId="{040562DD-779C-4EED-A48F-86398C771069}" type="pres">
      <dgm:prSet presAssocID="{970B582E-1E7A-47A0-98B8-EFB898E277C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</dgm:pt>
    <dgm:pt modelId="{D4687784-5D6F-450C-B5EC-B046169B5C93}" type="pres">
      <dgm:prSet presAssocID="{DFFFB68F-55BC-461C-A381-F2ECA854BCE6}" presName="LevelTwoTextNode" presStyleLbl="node2" presStyleIdx="2" presStyleCnt="5" custScaleX="400187" custScaleY="68608" custLinFactNeighborX="-5625" custLinFactNeighborY="-29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</dgm:pt>
    <dgm:pt modelId="{1533D1C0-13B5-4A5E-AAB5-D327D2B915EE}" type="pres">
      <dgm:prSet presAssocID="{C83B6DA6-0A2E-4718-8079-AE4DFD7240E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</dgm:pt>
    <dgm:pt modelId="{68A7A10A-5B23-4D10-AB74-893467D82102}" type="pres">
      <dgm:prSet presAssocID="{FD7BED4B-E3E6-4CF5-93D2-43971363E3E2}" presName="LevelTwoTextNode" presStyleLbl="node2" presStyleIdx="3" presStyleCnt="5" custScaleX="398634" custScaleY="50239" custLinFactNeighborX="-4767" custLinFactNeighborY="-30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</dgm:pt>
    <dgm:pt modelId="{CDB6DDBB-E4B5-4491-B77A-355D5C3C1F14}" type="pres">
      <dgm:prSet presAssocID="{29267A06-D986-4E34-A83C-30BDCAC22247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</dgm:pt>
    <dgm:pt modelId="{03FBDAEF-7D70-4E36-B5E0-E5768BBDEDBC}" type="pres">
      <dgm:prSet presAssocID="{7C1A6EB1-EAA4-4849-AAD7-93207E847CEA}" presName="LevelTwoTextNode" presStyleLbl="node2" presStyleIdx="4" presStyleCnt="5" custScaleX="400682" custScaleY="90343" custLinFactNeighborX="-5427" custLinFactNeighborY="-27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</dgm:pt>
  </dgm:ptLst>
  <dgm:cxnLst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D3D56101-F861-4E1A-ACA1-C8757EFC1364}" type="presOf" srcId="{970B582E-1E7A-47A0-98B8-EFB898E277C4}" destId="{040562DD-779C-4EED-A48F-86398C771069}" srcOrd="0" destOrd="0" presId="urn:microsoft.com/office/officeart/2005/8/layout/hierarchy2"/>
    <dgm:cxn modelId="{77C0E129-B69E-4835-A85D-4C8B13C044FC}" type="presOf" srcId="{C83B6DA6-0A2E-4718-8079-AE4DFD7240E1}" destId="{D2D34E75-405F-48DC-B723-0F1BE6C199F3}" srcOrd="1" destOrd="0" presId="urn:microsoft.com/office/officeart/2005/8/layout/hierarchy2"/>
    <dgm:cxn modelId="{D481087B-75EB-4ABE-BD81-2CFCE6839480}" type="presOf" srcId="{970B582E-1E7A-47A0-98B8-EFB898E277C4}" destId="{FB0B21DC-7FEC-42B0-8EEC-7285A498181B}" srcOrd="1" destOrd="0" presId="urn:microsoft.com/office/officeart/2005/8/layout/hierarchy2"/>
    <dgm:cxn modelId="{2128516E-26DA-4CF0-98E1-F6D367600EDF}" type="presOf" srcId="{7C1A6EB1-EAA4-4849-AAD7-93207E847CEA}" destId="{03FBDAEF-7D70-4E36-B5E0-E5768BBDEDBC}" srcOrd="0" destOrd="0" presId="urn:microsoft.com/office/officeart/2005/8/layout/hierarchy2"/>
    <dgm:cxn modelId="{18D8BDDA-7D9D-4499-9C25-E3D458A529CC}" type="presOf" srcId="{C83B6DA6-0A2E-4718-8079-AE4DFD7240E1}" destId="{1533D1C0-13B5-4A5E-AAB5-D327D2B915EE}" srcOrd="0" destOrd="0" presId="urn:microsoft.com/office/officeart/2005/8/layout/hierarchy2"/>
    <dgm:cxn modelId="{737FFB8F-AD8E-4AB7-9744-09DD339AB2C5}" type="presOf" srcId="{9027E340-E161-42E9-8248-FAB3193011DE}" destId="{43F40CE2-1C89-4B01-B16B-716484C5E69C}" srcOrd="0" destOrd="0" presId="urn:microsoft.com/office/officeart/2005/8/layout/hierarchy2"/>
    <dgm:cxn modelId="{229DBA18-3990-42B5-9D87-A926070C83D6}" type="presOf" srcId="{D8D79645-9200-4E80-B6C3-4984FD03F5D0}" destId="{51EABDFF-56AB-4C1B-B263-7E873883D71C}" srcOrd="0" destOrd="0" presId="urn:microsoft.com/office/officeart/2005/8/layout/hierarchy2"/>
    <dgm:cxn modelId="{24ECEBC3-F379-43D4-8460-60A73795D01B}" type="presOf" srcId="{9027E340-E161-42E9-8248-FAB3193011DE}" destId="{73916F9C-DC15-4C8F-8025-333F93676F88}" srcOrd="1" destOrd="0" presId="urn:microsoft.com/office/officeart/2005/8/layout/hierarchy2"/>
    <dgm:cxn modelId="{7C3F9A12-948F-4FE8-86D4-15D60FF4AB38}" srcId="{2FDF1C79-1BBD-4373-AF3D-4228EBC86526}" destId="{FD7BED4B-E3E6-4CF5-93D2-43971363E3E2}" srcOrd="3" destOrd="0" parTransId="{C83B6DA6-0A2E-4718-8079-AE4DFD7240E1}" sibTransId="{1A38BB8F-DE2B-4ECA-9D2D-DBCFAA30AD95}"/>
    <dgm:cxn modelId="{0F767639-EFF8-48D9-A08D-F0386C551A41}" srcId="{2FDF1C79-1BBD-4373-AF3D-4228EBC86526}" destId="{DFFFB68F-55BC-461C-A381-F2ECA854BCE6}" srcOrd="2" destOrd="0" parTransId="{970B582E-1E7A-47A0-98B8-EFB898E277C4}" sibTransId="{0960D8C8-BE3D-4885-B3A5-EB9090345D19}"/>
    <dgm:cxn modelId="{7E89DE18-BAD4-49CB-9E33-10E4C0761C90}" type="presOf" srcId="{29267A06-D986-4E34-A83C-30BDCAC22247}" destId="{CDB6DDBB-E4B5-4491-B77A-355D5C3C1F14}" srcOrd="0" destOrd="0" presId="urn:microsoft.com/office/officeart/2005/8/layout/hierarchy2"/>
    <dgm:cxn modelId="{3587F247-316F-42E0-914B-28A1CB65313D}" type="presOf" srcId="{FD7BED4B-E3E6-4CF5-93D2-43971363E3E2}" destId="{68A7A10A-5B23-4D10-AB74-893467D82102}" srcOrd="0" destOrd="0" presId="urn:microsoft.com/office/officeart/2005/8/layout/hierarchy2"/>
    <dgm:cxn modelId="{96184A57-B7E5-4A0F-9C9B-07C237C25B9C}" type="presOf" srcId="{CCB4B6A2-35A9-40A7-B97F-8A0040314E72}" destId="{FDECBAC9-3F1D-44A1-9960-6FEDD9F3F814}" srcOrd="1" destOrd="0" presId="urn:microsoft.com/office/officeart/2005/8/layout/hierarchy2"/>
    <dgm:cxn modelId="{47989E6B-7C81-4BEB-B771-98B88638F267}" type="presOf" srcId="{84C96230-1059-4216-B8F5-D14CE2E5CC94}" destId="{32D42B83-712A-4FB5-80C9-0CA414FF79EE}" srcOrd="0" destOrd="0" presId="urn:microsoft.com/office/officeart/2005/8/layout/hierarchy2"/>
    <dgm:cxn modelId="{35E0704C-BBCD-477B-B65B-7EF3F984B37B}" srcId="{2FDF1C79-1BBD-4373-AF3D-4228EBC86526}" destId="{C32D474F-7D2A-4371-A80F-5BDB83162E81}" srcOrd="0" destOrd="0" parTransId="{CCB4B6A2-35A9-40A7-B97F-8A0040314E72}" sibTransId="{9526E1DE-D130-4E11-AF06-DB6877C16841}"/>
    <dgm:cxn modelId="{9D425C87-D21E-42C6-8F89-6196EE88D142}" type="presOf" srcId="{DFFFB68F-55BC-461C-A381-F2ECA854BCE6}" destId="{D4687784-5D6F-450C-B5EC-B046169B5C93}" srcOrd="0" destOrd="0" presId="urn:microsoft.com/office/officeart/2005/8/layout/hierarchy2"/>
    <dgm:cxn modelId="{49BD24EC-D0D7-4387-BE28-A69143C1C309}" type="presOf" srcId="{2FDF1C79-1BBD-4373-AF3D-4228EBC86526}" destId="{12A7F09C-14E2-417B-929B-F95E31A45341}" srcOrd="0" destOrd="0" presId="urn:microsoft.com/office/officeart/2005/8/layout/hierarchy2"/>
    <dgm:cxn modelId="{B383058B-04CC-4DEA-AB89-6662AB8509FE}" srcId="{2FDF1C79-1BBD-4373-AF3D-4228EBC86526}" destId="{D8D79645-9200-4E80-B6C3-4984FD03F5D0}" srcOrd="1" destOrd="0" parTransId="{9027E340-E161-42E9-8248-FAB3193011DE}" sibTransId="{DFE9930D-E651-432E-A37F-5E20C750B5E6}"/>
    <dgm:cxn modelId="{6803D7AF-9659-4824-9FF8-A5A60665749E}" type="presOf" srcId="{CCB4B6A2-35A9-40A7-B97F-8A0040314E72}" destId="{134946DC-370B-4157-BA42-1D6CAE9EA216}" srcOrd="0" destOrd="0" presId="urn:microsoft.com/office/officeart/2005/8/layout/hierarchy2"/>
    <dgm:cxn modelId="{5A19BDC7-4A86-4A4F-B2B9-4A2734332122}" srcId="{2FDF1C79-1BBD-4373-AF3D-4228EBC86526}" destId="{7C1A6EB1-EAA4-4849-AAD7-93207E847CEA}" srcOrd="4" destOrd="0" parTransId="{29267A06-D986-4E34-A83C-30BDCAC22247}" sibTransId="{CDFEA253-1AF2-4E8F-BED0-CB849CB5B2AC}"/>
    <dgm:cxn modelId="{539C877C-479D-4C19-BAC5-774B9F20E626}" type="presOf" srcId="{C32D474F-7D2A-4371-A80F-5BDB83162E81}" destId="{77755224-50CA-49AC-8A8B-D683DE54EB90}" srcOrd="0" destOrd="0" presId="urn:microsoft.com/office/officeart/2005/8/layout/hierarchy2"/>
    <dgm:cxn modelId="{2F8CCC04-C39E-4BFC-86E6-2C58CACEA9C4}" type="presOf" srcId="{29267A06-D986-4E34-A83C-30BDCAC22247}" destId="{F0486EBF-78A7-4D33-8923-48F9216D05F8}" srcOrd="1" destOrd="0" presId="urn:microsoft.com/office/officeart/2005/8/layout/hierarchy2"/>
    <dgm:cxn modelId="{971F3317-C6D0-448B-B9C5-993A59103D62}" type="presParOf" srcId="{32D42B83-712A-4FB5-80C9-0CA414FF79EE}" destId="{56D4178D-58A5-4F08-8559-DCC4C79D4B4F}" srcOrd="0" destOrd="0" presId="urn:microsoft.com/office/officeart/2005/8/layout/hierarchy2"/>
    <dgm:cxn modelId="{B141D302-3428-474F-9362-5462FBEC7675}" type="presParOf" srcId="{56D4178D-58A5-4F08-8559-DCC4C79D4B4F}" destId="{12A7F09C-14E2-417B-929B-F95E31A45341}" srcOrd="0" destOrd="0" presId="urn:microsoft.com/office/officeart/2005/8/layout/hierarchy2"/>
    <dgm:cxn modelId="{BD38F926-9913-49E6-B9FB-B81DAEB6DDD6}" type="presParOf" srcId="{56D4178D-58A5-4F08-8559-DCC4C79D4B4F}" destId="{9215C480-C83C-44F2-B8C0-4265D9433CB0}" srcOrd="1" destOrd="0" presId="urn:microsoft.com/office/officeart/2005/8/layout/hierarchy2"/>
    <dgm:cxn modelId="{1B25BF6F-9156-41B8-A22E-742FFA8986D8}" type="presParOf" srcId="{9215C480-C83C-44F2-B8C0-4265D9433CB0}" destId="{134946DC-370B-4157-BA42-1D6CAE9EA216}" srcOrd="0" destOrd="0" presId="urn:microsoft.com/office/officeart/2005/8/layout/hierarchy2"/>
    <dgm:cxn modelId="{B43396E6-C5C0-4F96-A574-7535FFD0131E}" type="presParOf" srcId="{134946DC-370B-4157-BA42-1D6CAE9EA216}" destId="{FDECBAC9-3F1D-44A1-9960-6FEDD9F3F814}" srcOrd="0" destOrd="0" presId="urn:microsoft.com/office/officeart/2005/8/layout/hierarchy2"/>
    <dgm:cxn modelId="{3386B4F6-CC41-4D2B-A597-9C0AB4B10EBD}" type="presParOf" srcId="{9215C480-C83C-44F2-B8C0-4265D9433CB0}" destId="{087DB737-3EB1-4434-8C90-E7ECFBA435EF}" srcOrd="1" destOrd="0" presId="urn:microsoft.com/office/officeart/2005/8/layout/hierarchy2"/>
    <dgm:cxn modelId="{5252DCAD-60F1-4B98-B61C-A1A0853B051D}" type="presParOf" srcId="{087DB737-3EB1-4434-8C90-E7ECFBA435EF}" destId="{77755224-50CA-49AC-8A8B-D683DE54EB90}" srcOrd="0" destOrd="0" presId="urn:microsoft.com/office/officeart/2005/8/layout/hierarchy2"/>
    <dgm:cxn modelId="{4F7A8433-0172-473C-AD44-301B519BF990}" type="presParOf" srcId="{087DB737-3EB1-4434-8C90-E7ECFBA435EF}" destId="{5D75AF46-7DD5-4E99-8943-99B2D70C8514}" srcOrd="1" destOrd="0" presId="urn:microsoft.com/office/officeart/2005/8/layout/hierarchy2"/>
    <dgm:cxn modelId="{70556EF4-49B3-42EB-A7D3-4722B9A233A7}" type="presParOf" srcId="{9215C480-C83C-44F2-B8C0-4265D9433CB0}" destId="{43F40CE2-1C89-4B01-B16B-716484C5E69C}" srcOrd="2" destOrd="0" presId="urn:microsoft.com/office/officeart/2005/8/layout/hierarchy2"/>
    <dgm:cxn modelId="{D9E710F8-D5D3-4495-B061-F9E97D48DD37}" type="presParOf" srcId="{43F40CE2-1C89-4B01-B16B-716484C5E69C}" destId="{73916F9C-DC15-4C8F-8025-333F93676F88}" srcOrd="0" destOrd="0" presId="urn:microsoft.com/office/officeart/2005/8/layout/hierarchy2"/>
    <dgm:cxn modelId="{6AEA0EEE-0008-424E-B17A-CC72942A2A1C}" type="presParOf" srcId="{9215C480-C83C-44F2-B8C0-4265D9433CB0}" destId="{6361C6F5-A231-4919-9D41-6760B1E32319}" srcOrd="3" destOrd="0" presId="urn:microsoft.com/office/officeart/2005/8/layout/hierarchy2"/>
    <dgm:cxn modelId="{2963E8C3-1138-4863-91D2-ABAD5087E55C}" type="presParOf" srcId="{6361C6F5-A231-4919-9D41-6760B1E32319}" destId="{51EABDFF-56AB-4C1B-B263-7E873883D71C}" srcOrd="0" destOrd="0" presId="urn:microsoft.com/office/officeart/2005/8/layout/hierarchy2"/>
    <dgm:cxn modelId="{A8EFBBDF-3F51-4784-85F7-B03D1078F1A3}" type="presParOf" srcId="{6361C6F5-A231-4919-9D41-6760B1E32319}" destId="{6BF8606B-ED7C-4A23-B236-EBE43D00A3DF}" srcOrd="1" destOrd="0" presId="urn:microsoft.com/office/officeart/2005/8/layout/hierarchy2"/>
    <dgm:cxn modelId="{B417BB61-A0BF-4A9B-A787-95280C62EDEC}" type="presParOf" srcId="{9215C480-C83C-44F2-B8C0-4265D9433CB0}" destId="{040562DD-779C-4EED-A48F-86398C771069}" srcOrd="4" destOrd="0" presId="urn:microsoft.com/office/officeart/2005/8/layout/hierarchy2"/>
    <dgm:cxn modelId="{87986621-0010-4C50-AAE8-D580D5C90DAD}" type="presParOf" srcId="{040562DD-779C-4EED-A48F-86398C771069}" destId="{FB0B21DC-7FEC-42B0-8EEC-7285A498181B}" srcOrd="0" destOrd="0" presId="urn:microsoft.com/office/officeart/2005/8/layout/hierarchy2"/>
    <dgm:cxn modelId="{7FE0479D-C530-4D72-B9EC-B664B8775D95}" type="presParOf" srcId="{9215C480-C83C-44F2-B8C0-4265D9433CB0}" destId="{71AB6947-ABA6-4D2E-B5AB-0CB4FDA05078}" srcOrd="5" destOrd="0" presId="urn:microsoft.com/office/officeart/2005/8/layout/hierarchy2"/>
    <dgm:cxn modelId="{7269834B-22C5-42C9-88C5-13929E380C49}" type="presParOf" srcId="{71AB6947-ABA6-4D2E-B5AB-0CB4FDA05078}" destId="{D4687784-5D6F-450C-B5EC-B046169B5C93}" srcOrd="0" destOrd="0" presId="urn:microsoft.com/office/officeart/2005/8/layout/hierarchy2"/>
    <dgm:cxn modelId="{C3B142EC-1E0A-48AF-B72A-B7F14A19510B}" type="presParOf" srcId="{71AB6947-ABA6-4D2E-B5AB-0CB4FDA05078}" destId="{85597ACE-29ED-47DE-B194-D118B640F2C2}" srcOrd="1" destOrd="0" presId="urn:microsoft.com/office/officeart/2005/8/layout/hierarchy2"/>
    <dgm:cxn modelId="{A1B18B1E-9107-4D66-B3F8-4197221AE160}" type="presParOf" srcId="{9215C480-C83C-44F2-B8C0-4265D9433CB0}" destId="{1533D1C0-13B5-4A5E-AAB5-D327D2B915EE}" srcOrd="6" destOrd="0" presId="urn:microsoft.com/office/officeart/2005/8/layout/hierarchy2"/>
    <dgm:cxn modelId="{95694FB1-D911-4928-B4A4-EABB311D0146}" type="presParOf" srcId="{1533D1C0-13B5-4A5E-AAB5-D327D2B915EE}" destId="{D2D34E75-405F-48DC-B723-0F1BE6C199F3}" srcOrd="0" destOrd="0" presId="urn:microsoft.com/office/officeart/2005/8/layout/hierarchy2"/>
    <dgm:cxn modelId="{B2D81AAF-E67C-41FA-96A8-30D891799CEB}" type="presParOf" srcId="{9215C480-C83C-44F2-B8C0-4265D9433CB0}" destId="{6D65661F-4DA7-41C9-9CD4-EE6462CAB485}" srcOrd="7" destOrd="0" presId="urn:microsoft.com/office/officeart/2005/8/layout/hierarchy2"/>
    <dgm:cxn modelId="{408DF680-18E4-46FF-BE4E-D038A82F40E7}" type="presParOf" srcId="{6D65661F-4DA7-41C9-9CD4-EE6462CAB485}" destId="{68A7A10A-5B23-4D10-AB74-893467D82102}" srcOrd="0" destOrd="0" presId="urn:microsoft.com/office/officeart/2005/8/layout/hierarchy2"/>
    <dgm:cxn modelId="{EDC92F60-9402-4056-9D3E-5125DCB3471C}" type="presParOf" srcId="{6D65661F-4DA7-41C9-9CD4-EE6462CAB485}" destId="{D34717C7-CC59-43D6-A34A-66393418AAFD}" srcOrd="1" destOrd="0" presId="urn:microsoft.com/office/officeart/2005/8/layout/hierarchy2"/>
    <dgm:cxn modelId="{7A1BD60B-1C09-4703-A8B1-1ECDA74C8F0E}" type="presParOf" srcId="{9215C480-C83C-44F2-B8C0-4265D9433CB0}" destId="{CDB6DDBB-E4B5-4491-B77A-355D5C3C1F14}" srcOrd="8" destOrd="0" presId="urn:microsoft.com/office/officeart/2005/8/layout/hierarchy2"/>
    <dgm:cxn modelId="{CC4F506A-2387-44D9-A535-C0A5E029FB65}" type="presParOf" srcId="{CDB6DDBB-E4B5-4491-B77A-355D5C3C1F14}" destId="{F0486EBF-78A7-4D33-8923-48F9216D05F8}" srcOrd="0" destOrd="0" presId="urn:microsoft.com/office/officeart/2005/8/layout/hierarchy2"/>
    <dgm:cxn modelId="{FBA50118-1B38-4CEB-8A50-10AB86E9AF0D}" type="presParOf" srcId="{9215C480-C83C-44F2-B8C0-4265D9433CB0}" destId="{D008C2B3-2DBF-4973-BD72-AC96BCA07804}" srcOrd="9" destOrd="0" presId="urn:microsoft.com/office/officeart/2005/8/layout/hierarchy2"/>
    <dgm:cxn modelId="{0D6EF8DA-ADE9-4455-8D2D-564C682D051C}" type="presParOf" srcId="{D008C2B3-2DBF-4973-BD72-AC96BCA07804}" destId="{03FBDAEF-7D70-4E36-B5E0-E5768BBDEDBC}" srcOrd="0" destOrd="0" presId="urn:microsoft.com/office/officeart/2005/8/layout/hierarchy2"/>
    <dgm:cxn modelId="{9A62D288-D61B-4EDD-BF00-A9F82F4AB58D}" type="presParOf" srcId="{D008C2B3-2DBF-4973-BD72-AC96BCA07804}" destId="{148B84DA-A6DE-4082-8FF6-7C1A0C0A5A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DBDE95-B824-49FD-931F-CA3C7AD5C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7B521-461E-4E4E-B126-5A130A97EC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</a:t>
          </a:r>
        </a:p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3 292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E8A85-B08E-44F3-8959-0AA68E7B0A09}" type="parTrans" cxnId="{2CBA1B03-792A-41B4-A4CE-04BCBA877971}">
      <dgm:prSet/>
      <dgm:spPr/>
      <dgm:t>
        <a:bodyPr/>
        <a:lstStyle/>
        <a:p>
          <a:endParaRPr lang="ru-RU"/>
        </a:p>
      </dgm:t>
    </dgm:pt>
    <dgm:pt modelId="{F0520E4B-FB36-4867-8879-E49A2A7B1BD1}" type="sibTrans" cxnId="{2CBA1B03-792A-41B4-A4CE-04BCBA877971}">
      <dgm:prSet/>
      <dgm:spPr/>
      <dgm:t>
        <a:bodyPr/>
        <a:lstStyle/>
        <a:p>
          <a:endParaRPr lang="ru-RU"/>
        </a:p>
      </dgm:t>
    </dgm:pt>
    <dgm:pt modelId="{A33FE594-9896-41A5-8839-F011F47CE7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передаваемые бюджетам на комплектование книжных фондов библиотек муниципальных образований в сумме 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865E8-2AA0-4A39-84D7-6E61C08EA274}" type="parTrans" cxnId="{A7A391D8-7CDA-4359-9AA8-CC3856563697}">
      <dgm:prSet/>
      <dgm:spPr/>
      <dgm:t>
        <a:bodyPr/>
        <a:lstStyle/>
        <a:p>
          <a:endParaRPr lang="ru-RU"/>
        </a:p>
      </dgm:t>
    </dgm:pt>
    <dgm:pt modelId="{83A91895-09FF-4E0D-A1FD-B556E06F5E00}" type="sibTrans" cxnId="{A7A391D8-7CDA-4359-9AA8-CC3856563697}">
      <dgm:prSet/>
      <dgm:spPr/>
      <dgm:t>
        <a:bodyPr/>
        <a:lstStyle/>
        <a:p>
          <a:endParaRPr lang="ru-RU"/>
        </a:p>
      </dgm:t>
    </dgm:pt>
    <dgm:pt modelId="{556C7DC7-8D0B-4BAF-8489-B69BC6B8FB3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3 259 тыс. руб.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3E490-FE6D-44FC-8D2C-4710BFDEDFF9}" type="parTrans" cxnId="{71B6D4A0-464D-4E42-A7C8-0651C555AFBE}">
      <dgm:prSet/>
      <dgm:spPr/>
      <dgm:t>
        <a:bodyPr/>
        <a:lstStyle/>
        <a:p>
          <a:endParaRPr lang="ru-RU"/>
        </a:p>
      </dgm:t>
    </dgm:pt>
    <dgm:pt modelId="{F11048F1-F52B-4A46-93F9-7F8332D31DD2}" type="sibTrans" cxnId="{71B6D4A0-464D-4E42-A7C8-0651C555AFBE}">
      <dgm:prSet/>
      <dgm:spPr/>
      <dgm:t>
        <a:bodyPr/>
        <a:lstStyle/>
        <a:p>
          <a:endParaRPr lang="ru-RU"/>
        </a:p>
      </dgm:t>
    </dgm:pt>
    <dgm:pt modelId="{67BE518B-B0D3-43B6-B26E-00B1C1E9ABB5}" type="pres">
      <dgm:prSet presAssocID="{36DBDE95-B824-49FD-931F-CA3C7AD5C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A901E-05EC-4E59-B0D6-3B5DB54A89ED}" type="pres">
      <dgm:prSet presAssocID="{46E7B521-461E-4E4E-B126-5A130A97EC1E}" presName="root1" presStyleCnt="0"/>
      <dgm:spPr/>
    </dgm:pt>
    <dgm:pt modelId="{E8224566-7768-4B7F-B7C6-CC001B197288}" type="pres">
      <dgm:prSet presAssocID="{46E7B521-461E-4E4E-B126-5A130A97EC1E}" presName="LevelOneTextNode" presStyleLbl="node0" presStyleIdx="0" presStyleCnt="1" custScaleX="89749" custScaleY="95642" custLinFactNeighborX="-8098" custLinFactNeighborY="10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8EEEA-CD45-480D-BA62-84959EE2F2E7}" type="pres">
      <dgm:prSet presAssocID="{46E7B521-461E-4E4E-B126-5A130A97EC1E}" presName="level2hierChild" presStyleCnt="0"/>
      <dgm:spPr/>
    </dgm:pt>
    <dgm:pt modelId="{60C9E426-5ECE-4190-96E7-80FD06031E2E}" type="pres">
      <dgm:prSet presAssocID="{1393E490-FE6D-44FC-8D2C-4710BFDEDFF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8E6381B-3897-4719-A3BA-F5ED702B17E7}" type="pres">
      <dgm:prSet presAssocID="{1393E490-FE6D-44FC-8D2C-4710BFDEDFF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2D5C256-56E5-45CA-A88B-4F0D249502B5}" type="pres">
      <dgm:prSet presAssocID="{556C7DC7-8D0B-4BAF-8489-B69BC6B8FB3A}" presName="root2" presStyleCnt="0"/>
      <dgm:spPr/>
    </dgm:pt>
    <dgm:pt modelId="{7DDC1075-6C79-44FB-800D-3AE8FA91049F}" type="pres">
      <dgm:prSet presAssocID="{556C7DC7-8D0B-4BAF-8489-B69BC6B8FB3A}" presName="LevelTwoTextNode" presStyleLbl="node2" presStyleIdx="0" presStyleCnt="2" custScaleX="267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4A6AED-8704-4977-9CC7-5A349C2E85B9}" type="pres">
      <dgm:prSet presAssocID="{556C7DC7-8D0B-4BAF-8489-B69BC6B8FB3A}" presName="level3hierChild" presStyleCnt="0"/>
      <dgm:spPr/>
    </dgm:pt>
    <dgm:pt modelId="{8050B524-6A9D-4FE0-B4FB-C657197B9F60}" type="pres">
      <dgm:prSet presAssocID="{287865E8-2AA0-4A39-84D7-6E61C08EA27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7739B59-ACC7-4910-BB5D-0C9C50EDDA03}" type="pres">
      <dgm:prSet presAssocID="{287865E8-2AA0-4A39-84D7-6E61C08EA27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3913D38-C03E-44CE-8570-9DA437B53C63}" type="pres">
      <dgm:prSet presAssocID="{A33FE594-9896-41A5-8839-F011F47CE7F6}" presName="root2" presStyleCnt="0"/>
      <dgm:spPr/>
    </dgm:pt>
    <dgm:pt modelId="{6E41F0E6-A898-4CF5-B919-FC328DE79D98}" type="pres">
      <dgm:prSet presAssocID="{A33FE594-9896-41A5-8839-F011F47CE7F6}" presName="LevelTwoTextNode" presStyleLbl="node2" presStyleIdx="1" presStyleCnt="2" custScaleX="267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469F9-6E73-4AB9-AA84-5F6EAFECC1CA}" type="pres">
      <dgm:prSet presAssocID="{A33FE594-9896-41A5-8839-F011F47CE7F6}" presName="level3hierChild" presStyleCnt="0"/>
      <dgm:spPr/>
    </dgm:pt>
  </dgm:ptLst>
  <dgm:cxnLst>
    <dgm:cxn modelId="{024BDAF5-E4ED-4C29-9075-5CF5613F7113}" type="presOf" srcId="{1393E490-FE6D-44FC-8D2C-4710BFDEDFF9}" destId="{98E6381B-3897-4719-A3BA-F5ED702B17E7}" srcOrd="1" destOrd="0" presId="urn:microsoft.com/office/officeart/2005/8/layout/hierarchy2"/>
    <dgm:cxn modelId="{7FAABC79-B406-45E3-8629-765C56CDFE3B}" type="presOf" srcId="{287865E8-2AA0-4A39-84D7-6E61C08EA274}" destId="{47739B59-ACC7-4910-BB5D-0C9C50EDDA03}" srcOrd="1" destOrd="0" presId="urn:microsoft.com/office/officeart/2005/8/layout/hierarchy2"/>
    <dgm:cxn modelId="{A7A391D8-7CDA-4359-9AA8-CC3856563697}" srcId="{46E7B521-461E-4E4E-B126-5A130A97EC1E}" destId="{A33FE594-9896-41A5-8839-F011F47CE7F6}" srcOrd="1" destOrd="0" parTransId="{287865E8-2AA0-4A39-84D7-6E61C08EA274}" sibTransId="{83A91895-09FF-4E0D-A1FD-B556E06F5E00}"/>
    <dgm:cxn modelId="{21B4F6BA-B829-4E39-B323-38DF0CAB9AC9}" type="presOf" srcId="{287865E8-2AA0-4A39-84D7-6E61C08EA274}" destId="{8050B524-6A9D-4FE0-B4FB-C657197B9F60}" srcOrd="0" destOrd="0" presId="urn:microsoft.com/office/officeart/2005/8/layout/hierarchy2"/>
    <dgm:cxn modelId="{67EE2F22-916E-4E36-8770-27BB9BCE6529}" type="presOf" srcId="{A33FE594-9896-41A5-8839-F011F47CE7F6}" destId="{6E41F0E6-A898-4CF5-B919-FC328DE79D98}" srcOrd="0" destOrd="0" presId="urn:microsoft.com/office/officeart/2005/8/layout/hierarchy2"/>
    <dgm:cxn modelId="{DBD3C907-D8EB-40D1-B597-7DC57A392C7D}" type="presOf" srcId="{556C7DC7-8D0B-4BAF-8489-B69BC6B8FB3A}" destId="{7DDC1075-6C79-44FB-800D-3AE8FA91049F}" srcOrd="0" destOrd="0" presId="urn:microsoft.com/office/officeart/2005/8/layout/hierarchy2"/>
    <dgm:cxn modelId="{CB12D620-37B9-4C1B-871F-F1DBEAEA713D}" type="presOf" srcId="{1393E490-FE6D-44FC-8D2C-4710BFDEDFF9}" destId="{60C9E426-5ECE-4190-96E7-80FD06031E2E}" srcOrd="0" destOrd="0" presId="urn:microsoft.com/office/officeart/2005/8/layout/hierarchy2"/>
    <dgm:cxn modelId="{71B6D4A0-464D-4E42-A7C8-0651C555AFBE}" srcId="{46E7B521-461E-4E4E-B126-5A130A97EC1E}" destId="{556C7DC7-8D0B-4BAF-8489-B69BC6B8FB3A}" srcOrd="0" destOrd="0" parTransId="{1393E490-FE6D-44FC-8D2C-4710BFDEDFF9}" sibTransId="{F11048F1-F52B-4A46-93F9-7F8332D31DD2}"/>
    <dgm:cxn modelId="{CC4682E7-6222-4ADA-BE39-92B57D02BA38}" type="presOf" srcId="{36DBDE95-B824-49FD-931F-CA3C7AD5CE5D}" destId="{67BE518B-B0D3-43B6-B26E-00B1C1E9ABB5}" srcOrd="0" destOrd="0" presId="urn:microsoft.com/office/officeart/2005/8/layout/hierarchy2"/>
    <dgm:cxn modelId="{D38D3AF7-953E-4BE5-BEBD-E9E7988E4F55}" type="presOf" srcId="{46E7B521-461E-4E4E-B126-5A130A97EC1E}" destId="{E8224566-7768-4B7F-B7C6-CC001B197288}" srcOrd="0" destOrd="0" presId="urn:microsoft.com/office/officeart/2005/8/layout/hierarchy2"/>
    <dgm:cxn modelId="{2CBA1B03-792A-41B4-A4CE-04BCBA877971}" srcId="{36DBDE95-B824-49FD-931F-CA3C7AD5CE5D}" destId="{46E7B521-461E-4E4E-B126-5A130A97EC1E}" srcOrd="0" destOrd="0" parTransId="{A0EE8A85-B08E-44F3-8959-0AA68E7B0A09}" sibTransId="{F0520E4B-FB36-4867-8879-E49A2A7B1BD1}"/>
    <dgm:cxn modelId="{C5B90C60-8A24-4278-83DE-5EC682DD74ED}" type="presParOf" srcId="{67BE518B-B0D3-43B6-B26E-00B1C1E9ABB5}" destId="{4C5A901E-05EC-4E59-B0D6-3B5DB54A89ED}" srcOrd="0" destOrd="0" presId="urn:microsoft.com/office/officeart/2005/8/layout/hierarchy2"/>
    <dgm:cxn modelId="{FF4CFA55-3F25-4D0A-AAB2-070919B7B3ED}" type="presParOf" srcId="{4C5A901E-05EC-4E59-B0D6-3B5DB54A89ED}" destId="{E8224566-7768-4B7F-B7C6-CC001B197288}" srcOrd="0" destOrd="0" presId="urn:microsoft.com/office/officeart/2005/8/layout/hierarchy2"/>
    <dgm:cxn modelId="{DC0A9301-EF71-4890-8DB8-64B4C32E2C74}" type="presParOf" srcId="{4C5A901E-05EC-4E59-B0D6-3B5DB54A89ED}" destId="{3AD8EEEA-CD45-480D-BA62-84959EE2F2E7}" srcOrd="1" destOrd="0" presId="urn:microsoft.com/office/officeart/2005/8/layout/hierarchy2"/>
    <dgm:cxn modelId="{305BBF09-E5D4-40F0-91D2-67C87C89C0A7}" type="presParOf" srcId="{3AD8EEEA-CD45-480D-BA62-84959EE2F2E7}" destId="{60C9E426-5ECE-4190-96E7-80FD06031E2E}" srcOrd="0" destOrd="0" presId="urn:microsoft.com/office/officeart/2005/8/layout/hierarchy2"/>
    <dgm:cxn modelId="{FA5DCB2B-9B9D-4399-AA1B-33C261EA090E}" type="presParOf" srcId="{60C9E426-5ECE-4190-96E7-80FD06031E2E}" destId="{98E6381B-3897-4719-A3BA-F5ED702B17E7}" srcOrd="0" destOrd="0" presId="urn:microsoft.com/office/officeart/2005/8/layout/hierarchy2"/>
    <dgm:cxn modelId="{84651BD8-BB6E-4BC4-9C32-98506E2882CB}" type="presParOf" srcId="{3AD8EEEA-CD45-480D-BA62-84959EE2F2E7}" destId="{52D5C256-56E5-45CA-A88B-4F0D249502B5}" srcOrd="1" destOrd="0" presId="urn:microsoft.com/office/officeart/2005/8/layout/hierarchy2"/>
    <dgm:cxn modelId="{B3F09F37-A10E-41E7-997A-EFF0F23C90BC}" type="presParOf" srcId="{52D5C256-56E5-45CA-A88B-4F0D249502B5}" destId="{7DDC1075-6C79-44FB-800D-3AE8FA91049F}" srcOrd="0" destOrd="0" presId="urn:microsoft.com/office/officeart/2005/8/layout/hierarchy2"/>
    <dgm:cxn modelId="{DF85A563-58DF-45A7-A413-0EEAB1058104}" type="presParOf" srcId="{52D5C256-56E5-45CA-A88B-4F0D249502B5}" destId="{9D4A6AED-8704-4977-9CC7-5A349C2E85B9}" srcOrd="1" destOrd="0" presId="urn:microsoft.com/office/officeart/2005/8/layout/hierarchy2"/>
    <dgm:cxn modelId="{138E7E0E-2F04-4D92-BEB2-253C0B993291}" type="presParOf" srcId="{3AD8EEEA-CD45-480D-BA62-84959EE2F2E7}" destId="{8050B524-6A9D-4FE0-B4FB-C657197B9F60}" srcOrd="2" destOrd="0" presId="urn:microsoft.com/office/officeart/2005/8/layout/hierarchy2"/>
    <dgm:cxn modelId="{9D1E282A-93F9-4D79-8C69-F4B4C06DE715}" type="presParOf" srcId="{8050B524-6A9D-4FE0-B4FB-C657197B9F60}" destId="{47739B59-ACC7-4910-BB5D-0C9C50EDDA03}" srcOrd="0" destOrd="0" presId="urn:microsoft.com/office/officeart/2005/8/layout/hierarchy2"/>
    <dgm:cxn modelId="{4D69E2AA-99E7-4DAA-BCF1-A32DE182E7BE}" type="presParOf" srcId="{3AD8EEEA-CD45-480D-BA62-84959EE2F2E7}" destId="{D3913D38-C03E-44CE-8570-9DA437B53C63}" srcOrd="3" destOrd="0" presId="urn:microsoft.com/office/officeart/2005/8/layout/hierarchy2"/>
    <dgm:cxn modelId="{9128C020-2CA2-4921-BC61-F59BD732BD15}" type="presParOf" srcId="{D3913D38-C03E-44CE-8570-9DA437B53C63}" destId="{6E41F0E6-A898-4CF5-B919-FC328DE79D98}" srcOrd="0" destOrd="0" presId="urn:microsoft.com/office/officeart/2005/8/layout/hierarchy2"/>
    <dgm:cxn modelId="{F86DFFB8-6FB8-4BC7-B52B-B5E41947DA26}" type="presParOf" srcId="{D3913D38-C03E-44CE-8570-9DA437B53C63}" destId="{A08469F9-6E73-4AB9-AA84-5F6EAFECC1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718 891,3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( 98,4%)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 11 560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( 1,6%)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2016 году планируется осуществлять в рамках 13 муниципальных программ из 16 действующих в 2015 году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4717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DE9EB-4118-441B-A524-8D3E655F8550}" type="presOf" srcId="{42F3AADE-91BC-4F53-96CB-8E1EE585A2DA}" destId="{5914EB7D-8A5B-4060-AAF1-418D36193991}" srcOrd="0" destOrd="0" presId="urn:microsoft.com/office/officeart/2009/3/layout/IncreasingArrowsProcess"/>
    <dgm:cxn modelId="{DD86BD80-98A8-434B-A52E-15FD044946F0}" type="presOf" srcId="{E6AE6CB4-C484-43CF-A7ED-C76104F0022B}" destId="{86BEF549-315E-4A3F-B55E-B57D26A55129}" srcOrd="0" destOrd="0" presId="urn:microsoft.com/office/officeart/2009/3/layout/IncreasingArrowsProcess"/>
    <dgm:cxn modelId="{181F1B8F-B355-4747-82AF-3E5C467D31CE}" type="presOf" srcId="{505BE5B3-CF3A-4814-BE17-528E8859F083}" destId="{86A4337D-FF19-472E-916A-D9FD8841784D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25F7AAFB-ECEB-4123-AD66-0582FEC12873}" type="presOf" srcId="{56727721-662E-44E6-9968-5331C400028A}" destId="{B2F430F6-A5FF-4650-892D-A1CC762059F0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9538DEB-2CB8-4DF4-9837-A2949DE79DCC}" type="presParOf" srcId="{86BEF549-315E-4A3F-B55E-B57D26A55129}" destId="{86A4337D-FF19-472E-916A-D9FD8841784D}" srcOrd="0" destOrd="0" presId="urn:microsoft.com/office/officeart/2009/3/layout/IncreasingArrowsProcess"/>
    <dgm:cxn modelId="{019B89E1-1062-4E4D-958D-3DEBB0290460}" type="presParOf" srcId="{86BEF549-315E-4A3F-B55E-B57D26A55129}" destId="{B2F430F6-A5FF-4650-892D-A1CC762059F0}" srcOrd="1" destOrd="0" presId="urn:microsoft.com/office/officeart/2009/3/layout/IncreasingArrowsProcess"/>
    <dgm:cxn modelId="{92A921C8-C28F-4749-94FA-F707B5EEB66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730 451,4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5596" custLinFactNeighborX="291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9577" custLinFactNeighborY="2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EFAD62-D091-4C9B-BE18-C68CC8174BE1}" type="presOf" srcId="{780C7CD0-6DBA-40F9-9A5B-BC4F9FE12613}" destId="{FF3FBEF2-79DA-4384-AA3F-65AC63EE0747}" srcOrd="0" destOrd="0" presId="urn:microsoft.com/office/officeart/2008/layout/TitledPictureBlocks"/>
    <dgm:cxn modelId="{F3E1B9F5-A22C-486A-935D-87D2E2131762}" type="presOf" srcId="{899476C3-2A81-4D3E-B134-8CFCB39DDA5F}" destId="{85E56B1B-9BD5-49B1-8FF2-65F4FD596629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5E133479-B78A-4FAB-B2A1-2EADA530F3CD}" type="presParOf" srcId="{FF3FBEF2-79DA-4384-AA3F-65AC63EE0747}" destId="{399B798D-E5F6-44C9-AE36-C821D618352D}" srcOrd="0" destOrd="0" presId="urn:microsoft.com/office/officeart/2008/layout/TitledPictureBlocks"/>
    <dgm:cxn modelId="{81FDA99F-F81F-4798-9BF5-FB0872B1F185}" type="presParOf" srcId="{399B798D-E5F6-44C9-AE36-C821D618352D}" destId="{85E56B1B-9BD5-49B1-8FF2-65F4FD596629}" srcOrd="0" destOrd="0" presId="urn:microsoft.com/office/officeart/2008/layout/TitledPictureBlocks"/>
    <dgm:cxn modelId="{E26CC4DF-90E0-4775-9EAF-F0AE381BB651}" type="presParOf" srcId="{399B798D-E5F6-44C9-AE36-C821D618352D}" destId="{495F33CE-3F20-42E5-AD94-FC4397BE5053}" srcOrd="1" destOrd="0" presId="urn:microsoft.com/office/officeart/2008/layout/TitledPictureBlocks"/>
    <dgm:cxn modelId="{6BE9C51C-0C67-4799-85ED-F46E0621907D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0.60762</cdr:x>
      <cdr:y>0.20639</cdr:y>
    </cdr:from>
    <cdr:to>
      <cdr:x>1</cdr:x>
      <cdr:y>0.50044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6077" y="1360472"/>
          <a:ext cx="3587922" cy="19383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  <cdr:relSizeAnchor xmlns:cdr="http://schemas.openxmlformats.org/drawingml/2006/chartDrawing">
    <cdr:from>
      <cdr:x>0.67342</cdr:x>
      <cdr:y>0.60579</cdr:y>
    </cdr:from>
    <cdr:to>
      <cdr:x>0.97089</cdr:x>
      <cdr:y>0.95436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157731" y="3993264"/>
          <a:ext cx="2720051" cy="229766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13.01.2016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Slradm@irk.ru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9174" y="2790826"/>
            <a:ext cx="6847569" cy="1229632"/>
          </a:xfrm>
        </p:spPr>
        <p:txBody>
          <a:bodyPr rtlCol="0">
            <a:normAutofit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zh-CN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Слюдянский район на 2016 год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381125" y="590550"/>
            <a:ext cx="6772275" cy="282892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2" y="638972"/>
            <a:ext cx="8955750" cy="608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9"/>
            <a:ext cx="8458200" cy="661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образования Слюдянский район на 2016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076710" y="1678329"/>
            <a:ext cx="2176040" cy="2546430"/>
          </a:xfrm>
          <a:prstGeom prst="triangle">
            <a:avLst>
              <a:gd name="adj" fmla="val 510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65275" y="1895227"/>
            <a:ext cx="1398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68101" y="3588153"/>
            <a:ext cx="2106593" cy="2442258"/>
          </a:xfrm>
          <a:prstGeom prst="triangle">
            <a:avLst>
              <a:gd name="adj" fmla="val 484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54135" y="3588153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710" y="2418447"/>
            <a:ext cx="2145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648 921,3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850" y="4055482"/>
            <a:ext cx="2145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730 451,3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6" y="4111373"/>
            <a:ext cx="836999" cy="19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93" y="4626971"/>
            <a:ext cx="9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Развитие образования 505 669,7 тыс.рублей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0" y="4374285"/>
            <a:ext cx="855553" cy="170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4103" y="4872669"/>
            <a:ext cx="91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Совершенствование механизмов управления 103 182,1 тыс.рублей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33" y="4502598"/>
            <a:ext cx="910025" cy="15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843" y="4852366"/>
            <a:ext cx="114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Соц. поддержка населения 48 763,9  тыс.рублей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60" y="4626971"/>
            <a:ext cx="759272" cy="1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69392" y="5245887"/>
            <a:ext cx="93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Содействие развитию учреждений обр. и культуры 31 820,6 тыс. рублей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02" y="5498696"/>
            <a:ext cx="792343" cy="61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7506" y="5538142"/>
            <a:ext cx="91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Развитие культуры 24 825,8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2" y="5315178"/>
            <a:ext cx="742658" cy="79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6962" y="5498697"/>
            <a:ext cx="83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программы 16 189,3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86" y="2587724"/>
            <a:ext cx="788979" cy="17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31" y="3137667"/>
            <a:ext cx="7889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142 824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71" y="2334438"/>
            <a:ext cx="805699" cy="191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199190" y="2960098"/>
            <a:ext cx="82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МБТ 469 849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84" y="2951544"/>
            <a:ext cx="497068" cy="13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17" y="2702689"/>
            <a:ext cx="833375" cy="153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64" y="2757002"/>
            <a:ext cx="775843" cy="149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00327" y="3116289"/>
            <a:ext cx="85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 13 121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6710" y="3190520"/>
            <a:ext cx="8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ЕНВД 15 000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7678" y="3425068"/>
            <a:ext cx="6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Гос. пошлина 4 403 тыс. руб.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64" y="3597017"/>
            <a:ext cx="708230" cy="69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39557" y="3748233"/>
            <a:ext cx="6833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2 074 тыс. руб.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30" y="3425068"/>
            <a:ext cx="772640" cy="8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999146" y="3716928"/>
            <a:ext cx="9326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1 650,3 тыс. рублей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00" y="4626971"/>
            <a:ext cx="3487311" cy="212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248334" y="4675945"/>
            <a:ext cx="230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81 530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0664" y="5439978"/>
            <a:ext cx="939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</a:t>
            </a:r>
          </a:p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125 604 тыс. рублей привлечение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9989" y="5696109"/>
            <a:ext cx="79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орг. 12 836 тыс. рублей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7361" y="5763143"/>
            <a:ext cx="73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источники 151,5 тыс. рублей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68779" y="5544951"/>
            <a:ext cx="8565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57 061,6 тыс. рублей  погашение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391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202002"/>
              </p:ext>
            </p:extLst>
          </p:nvPr>
        </p:nvGraphicFramePr>
        <p:xfrm>
          <a:off x="1" y="266219"/>
          <a:ext cx="9143999" cy="65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муниципального образования Слюдянский район на 2016 году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609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458200" cy="75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на 2016 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1" y="4819650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07" y="2481342"/>
            <a:ext cx="304414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91" y="3191098"/>
            <a:ext cx="22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179 072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49458406"/>
              </p:ext>
            </p:extLst>
          </p:nvPr>
        </p:nvGraphicFramePr>
        <p:xfrm>
          <a:off x="1593633" y="937549"/>
          <a:ext cx="7550367" cy="588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69505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22532067"/>
              </p:ext>
            </p:extLst>
          </p:nvPr>
        </p:nvGraphicFramePr>
        <p:xfrm>
          <a:off x="1134319" y="1064872"/>
          <a:ext cx="7911031" cy="575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2" y="3565003"/>
            <a:ext cx="4263343" cy="255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76381" y="1607297"/>
            <a:ext cx="581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и неналоговых доходов НДФЛ занимает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НДФЛ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Слюдянский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 – 31,25%.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418541"/>
            <a:ext cx="970510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в структуре налоговых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неналоговых доходов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016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77" y="609384"/>
            <a:ext cx="86389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02" y="4244981"/>
            <a:ext cx="3264972" cy="2168434"/>
          </a:xfrm>
          <a:prstGeom prst="rect">
            <a:avLst/>
          </a:prstGeom>
          <a:ln>
            <a:noFill/>
          </a:ln>
          <a:effectLst>
            <a:outerShdw blurRad="152400" dir="1980000" sx="107000" sy="107000" algn="tl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900" y="4804150"/>
            <a:ext cx="478034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2018 года планируется поэтапная отмена единого налога на вменный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патентную систему налогообложения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439" y="1838237"/>
            <a:ext cx="507009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налогу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вмененный доход для отдельных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 осуществлено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главного администратора  доходов Межрайонной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Иркутской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тыс. рублей. 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2" y="1515576"/>
            <a:ext cx="3568861" cy="2676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099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5681" y="138896"/>
            <a:ext cx="38724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65654675"/>
              </p:ext>
            </p:extLst>
          </p:nvPr>
        </p:nvGraphicFramePr>
        <p:xfrm>
          <a:off x="104174" y="1429858"/>
          <a:ext cx="8937946" cy="531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73" y="752750"/>
            <a:ext cx="8937946" cy="677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государственной пошлины в бюджет района на 2016 год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4 403 тыс. 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27" y="1650901"/>
            <a:ext cx="3509419" cy="9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712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97" y="1085644"/>
            <a:ext cx="90514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главными администраторами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 в сумме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территории сельских поселений – 3 397 тыс. руб.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городских поселений – 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745" y="4841640"/>
            <a:ext cx="9051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Проценты, полученные от предоставления бюджетных кредитов внутри страны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бюджетов муниципальных районов запланированы на 2016 год в сумме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тыс. 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747" y="5754072"/>
            <a:ext cx="902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от использования имущества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запланированы на основании 24 договоров аренды автотранспорта и нежилых зданий. Прогнозируемые поступления в 2016 году составят в сумме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56" y="2195811"/>
            <a:ext cx="2615878" cy="1288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69477897"/>
              </p:ext>
            </p:extLst>
          </p:nvPr>
        </p:nvGraphicFramePr>
        <p:xfrm>
          <a:off x="127321" y="2679870"/>
          <a:ext cx="8912507" cy="399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067" y="324359"/>
            <a:ext cx="87851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265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68037372"/>
              </p:ext>
            </p:extLst>
          </p:nvPr>
        </p:nvGraphicFramePr>
        <p:xfrm>
          <a:off x="164868" y="0"/>
          <a:ext cx="8874960" cy="172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144" name="Таблица 6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91163"/>
              </p:ext>
            </p:extLst>
          </p:nvPr>
        </p:nvGraphicFramePr>
        <p:xfrm>
          <a:off x="106993" y="1956777"/>
          <a:ext cx="8863387" cy="4510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4565"/>
                <a:gridCol w="2569579"/>
                <a:gridCol w="3562180"/>
                <a:gridCol w="1264463"/>
                <a:gridCol w="992600"/>
              </a:tblGrid>
              <a:tr h="5780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п/п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Арендатор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Цель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Площадь (S), кв. 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Сумма,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Воротынова Ольга Васильевна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строительство лечебно-оздоровительного профилактория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effectLst/>
                        </a:rPr>
                        <a:t>15 000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Кузняная Галина Ивановна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строительство базы отдыха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2 800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</a:t>
                      </a:r>
                      <a:r>
                        <a:rPr lang="ru-RU" sz="1400" b="0" dirty="0">
                          <a:effectLst/>
                        </a:rPr>
                        <a:t>5,8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ООО «Байкал Аква»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строительство туристического комплекса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70 000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109,7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ООО «Илим Байкал»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строительство туристического комплекса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309 821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299,1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ООО «Роза Ветров»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строительство гостиничного комплекса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10 000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15,7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ООО «Северная орхидея»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строительство туристического комплекса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20 000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16,4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ООО «Танаис»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строительство культурно-оздоровительного центра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3 500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effectLst/>
                        </a:rPr>
                        <a:t>Погосян Гамлет </a:t>
                      </a:r>
                      <a:r>
                        <a:rPr lang="ru-RU" sz="1400" b="0" kern="1200" dirty="0" err="1" smtClean="0">
                          <a:effectLst/>
                        </a:rPr>
                        <a:t>Сержаевич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строительство турбазы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11 000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12,3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0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442 121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875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03" y="114040"/>
            <a:ext cx="8686800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Платежи при пользовании природными ресурсами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5538" y="1148322"/>
            <a:ext cx="4039563" cy="31393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запланирован на 2016 год в сумме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262 тыс. рублей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за негативное воздействие на окружающую среду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по данным главного администратора доходов -  Управления Федеральной службы по надзору в сфере природопользования по Иркутской области с учетом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29" y="4288684"/>
            <a:ext cx="2801074" cy="24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461" y="5131272"/>
            <a:ext cx="6377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21.07.2014г. № 219-ФЗ,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платы за негативное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окружающую среду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квартальной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внесения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460" y="4333941"/>
            <a:ext cx="886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3 декабря 2012 года № 244-ФЗ, в части изменения норматива зачисления платы за негативное воздействие на окружающую среду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40% до 55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827370"/>
            <a:ext cx="2474200" cy="155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08" y="986352"/>
            <a:ext cx="2502684" cy="212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1" y="2335348"/>
            <a:ext cx="1975097" cy="191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8" y="2837704"/>
            <a:ext cx="2718657" cy="122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875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4" y="1162875"/>
            <a:ext cx="8368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запланированы в бюджете муниципального образования Слюдянский район на 2016 год в сумме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1 361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963" y="2086205"/>
            <a:ext cx="8368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(приватизации) объектов недвижимости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рассчитаны на основании договора о рассрочке платежей приобретенных нежилых зданий индивидуальными предпринимателями.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58" y="5441132"/>
            <a:ext cx="1956119" cy="132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75882"/>
              </p:ext>
            </p:extLst>
          </p:nvPr>
        </p:nvGraphicFramePr>
        <p:xfrm>
          <a:off x="1231739" y="3167633"/>
          <a:ext cx="6934200" cy="12712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1325"/>
                <a:gridCol w="1779046"/>
                <a:gridCol w="2991330"/>
                <a:gridCol w="1602499"/>
              </a:tblGrid>
              <a:tr h="474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нахождения объекта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1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Демина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Култук, ул.Депутатская,2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385 776,60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Скрябикова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Байкальск, м-н Гагарина 207 пом.1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300 168,90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685 945,50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1964" y="4702468"/>
            <a:ext cx="8368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физическим и юридическим лицам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бюджет района на основании данных главных администраторов доходов (поселений района) и составили на 2016 году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территории сельских поселений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территории городских поселений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259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0699" y="1476494"/>
            <a:ext cx="456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Слюдянского района!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71" y="2499360"/>
            <a:ext cx="8784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 района на 2016 год.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разработан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непростых условиях замедления роста экономики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России. Вместе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мы сохраняем все социальные гарантии для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Слюдянского района, обеспечиваем расходные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взятые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районом,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майских указов Президента Российской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сохранением уровня номинальной заработной платы работников бюджетной сферы не ниже уровня, достигнутого в 2015году.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знакомит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население района с основными положениями главного финансового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Слюдянский район на 2016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и  создан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специально для того, чтобы каждый житель Слюдянского района был осведомлен, как формируется и расходуется бюджет муниципального образования Слюдянский район, 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3" y="565790"/>
            <a:ext cx="2957988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7055" y="1440203"/>
            <a:ext cx="6750431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25018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8" y="406400"/>
            <a:ext cx="1741715" cy="19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6980" y="567687"/>
            <a:ext cx="418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99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372" y="185075"/>
            <a:ext cx="827011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Слюдянский район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07848"/>
              </p:ext>
            </p:extLst>
          </p:nvPr>
        </p:nvGraphicFramePr>
        <p:xfrm>
          <a:off x="3385537" y="1331633"/>
          <a:ext cx="5409237" cy="197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528"/>
                <a:gridCol w="2087709"/>
              </a:tblGrid>
              <a:tr h="29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 2016 года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78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16 585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8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23 141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426 831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7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МБТ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3 292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7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Возврат остатков МБТ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9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безвозмездных поступлений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469 849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17544797"/>
              </p:ext>
            </p:extLst>
          </p:nvPr>
        </p:nvGraphicFramePr>
        <p:xfrm>
          <a:off x="-1960740" y="3194612"/>
          <a:ext cx="7257326" cy="366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96" y="4216687"/>
            <a:ext cx="3884678" cy="219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1" y="1435805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39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19239" y="4421646"/>
            <a:ext cx="4085863" cy="1754326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выравнивание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муниципальных районов Иркутской области по реализации ими их отдельных расходных обязательств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в сумме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23 141 тыс.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8" y="2822341"/>
            <a:ext cx="4370777" cy="266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87" y="1933578"/>
            <a:ext cx="2672968" cy="1777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46016" y="659757"/>
            <a:ext cx="8843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дотации на выравнивание бюджетной обеспеченности</a:t>
            </a: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2016 году запланирован в сумме 16 585 тыс. рублей, согласно методике «О межбюджетных трансфертов и нормативов отчислений доходов в местные бюджеты» утвержденной законом Иркутской области №74-ОЗ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433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8673633"/>
              </p:ext>
            </p:extLst>
          </p:nvPr>
        </p:nvGraphicFramePr>
        <p:xfrm>
          <a:off x="243067" y="-439838"/>
          <a:ext cx="8738885" cy="523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9412496"/>
              </p:ext>
            </p:extLst>
          </p:nvPr>
        </p:nvGraphicFramePr>
        <p:xfrm>
          <a:off x="138897" y="4109012"/>
          <a:ext cx="900510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731252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муниципального образования Слюдянский район,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8288854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людянский район на 2016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64" y="1210629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210570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67" y="1201104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8" y="1191579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7" y="1201104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2011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СМ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04" y="1219359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2" y="1201104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Общегосударст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608590" y="192500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276087" y="250126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058318" y="19329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3854450" y="2501266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4716462" y="192024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457270" y="254373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6273038" y="1920242"/>
            <a:ext cx="1296987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</a:rPr>
              <a:t> дошкольное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 общее образование;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дополнительное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400" b="1" dirty="0" smtClean="0"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8" y="4166242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138" y="1680529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237" y="1677354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5816" y="1713808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2" y="17154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04429" y="1707517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184775" y="1737679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032739" y="1707517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</p:cNvCxnSpPr>
          <p:nvPr/>
        </p:nvCxnSpPr>
        <p:spPr>
          <a:xfrm>
            <a:off x="6809254" y="17194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70457" y="5587797"/>
            <a:ext cx="9088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9" y="160338"/>
            <a:ext cx="8458200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расходов </a:t>
            </a:r>
            <a:br>
              <a:rPr lang="ru-RU" dirty="0" smtClean="0"/>
            </a:br>
            <a:r>
              <a:rPr lang="ru-RU" dirty="0" smtClean="0"/>
              <a:t>бюджета муниципального образования Слюдянский район на 2016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938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596323"/>
              </p:ext>
            </p:extLst>
          </p:nvPr>
        </p:nvGraphicFramePr>
        <p:xfrm>
          <a:off x="4340506" y="231494"/>
          <a:ext cx="4915558" cy="724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31024"/>
              </p:ext>
            </p:extLst>
          </p:nvPr>
        </p:nvGraphicFramePr>
        <p:xfrm>
          <a:off x="173620" y="1331088"/>
          <a:ext cx="4490977" cy="5414871"/>
        </p:xfrm>
        <a:graphic>
          <a:graphicData uri="http://schemas.openxmlformats.org/drawingml/2006/table">
            <a:tbl>
              <a:tblPr firstRow="1" firstCol="1" bandRow="1"/>
              <a:tblGrid>
                <a:gridCol w="3252486"/>
                <a:gridCol w="1238491"/>
              </a:tblGrid>
              <a:tr h="86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76 257,40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2 301,50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2 382,10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534 899,40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35 892,10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61 071,70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1 747,00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1 732,40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13 413,00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730 451,40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Слюдянский район на 2016 год – социальный бюджет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285794"/>
              </p:ext>
            </p:extLst>
          </p:nvPr>
        </p:nvGraphicFramePr>
        <p:xfrm>
          <a:off x="-451412" y="69448"/>
          <a:ext cx="6123008" cy="751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851949" y="2639028"/>
            <a:ext cx="1747778" cy="1169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 730 451,4 тыс.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42556251"/>
              </p:ext>
            </p:extLst>
          </p:nvPr>
        </p:nvGraphicFramePr>
        <p:xfrm>
          <a:off x="4363655" y="745926"/>
          <a:ext cx="4653023" cy="189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07047203"/>
              </p:ext>
            </p:extLst>
          </p:nvPr>
        </p:nvGraphicFramePr>
        <p:xfrm>
          <a:off x="4224760" y="4244372"/>
          <a:ext cx="4838217" cy="132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51139" y="6437243"/>
            <a:ext cx="5092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 разделам функциональной классификации расходов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799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171" y="403988"/>
            <a:ext cx="894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муниципального образования Слюдянский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617250"/>
              </p:ext>
            </p:extLst>
          </p:nvPr>
        </p:nvGraphicFramePr>
        <p:xfrm>
          <a:off x="115747" y="1139035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4513920"/>
              </p:ext>
            </p:extLst>
          </p:nvPr>
        </p:nvGraphicFramePr>
        <p:xfrm>
          <a:off x="5531779" y="893131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42565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4" y="115218"/>
            <a:ext cx="832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муниципального образования Слюдянский район на 2016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41155"/>
              </p:ext>
            </p:extLst>
          </p:nvPr>
        </p:nvGraphicFramePr>
        <p:xfrm>
          <a:off x="138896" y="761546"/>
          <a:ext cx="8877781" cy="595177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356324"/>
                <a:gridCol w="1521457"/>
              </a:tblGrid>
              <a:tr h="515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</a:t>
                      </a:r>
                      <a:r>
                        <a:rPr lang="ru-RU" sz="11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в муниципальном образовании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505 669,70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в муниципальном образовании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24 825,80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системы отдыха и оздоровления детей в МО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1 220,90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452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"Содействие развитию учреждений образования и культуры в муниципальном образовании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31 820,60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муниципальном образовании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"Молодёжная политика в муниципальном образовании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дорожного движения в муниципальном образовании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754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комплексных мер безопасности, противодействия чрезвычайным ситуациям природного и техногенного характера, построение и развитие аппаратно-программного комплекса "Безопасный город"  в муниципальном образовании Слюдянский район на 2014-2018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поддержка населения муниципального образования Слюдянский район на 2014-2018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763,90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603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транспортной доступности, обеспечение условий для реализации потребностей граждан муниципального образования Слюдянский район в перевозках" на 2014-2018 годы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818,90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приоритетных отраслей экономики муниципального образования Слюдянский район на 2014-2018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301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"Совершенствование механизмов управления муниципальным образованием Слюдянский район в 2014-2018 годах"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452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безнадзорности и правонарушений несовершеннолетних в муниципальном образовании Слюдянский район на 2014-2018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  <a:tr h="265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718 891,30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" marR="4487" marT="44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бюджета муниципального образования Слюдянский район на 2016 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6325"/>
            <a:ext cx="8458200" cy="4016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Федеральным законом от 30 сентября 2015 года № 273-ФЗ «Об особенностях составления и утверждения проектов бюджетов бюджетной системы Российской Федерации на 2016 год, о внесении изменений в отдельные законодательные акты Российской Федерации и признании утратившей силу статьи 3 Федерального закона «О приостановлении действия отдельных положений Бюджетного кодекса Российской Федерации»;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Указом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Иркутской области "О внесении в Законодательное Собрание Иркутской области проекта закона Иркутской области "Об особенностях составления и утверждения проекта областного бюджета и проекта бюджета территориального государственного внебюджетного фонда на 2016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25.09.2015года 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243-уг;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 решением Думы муниципального образования Слюдянский район от 29.10.2015 года № 57-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-рд 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составления и утверждения проекта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Слюдянский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Слюдянский район на 2016 год сформирован на один финансовый год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6" y="5104435"/>
            <a:ext cx="8854631" cy="164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2401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77" y="4432706"/>
            <a:ext cx="2724188" cy="22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Прямая со стрелкой 40"/>
          <p:cNvCxnSpPr>
            <a:endCxn id="32" idx="1"/>
          </p:cNvCxnSpPr>
          <p:nvPr/>
        </p:nvCxnSpPr>
        <p:spPr>
          <a:xfrm>
            <a:off x="4519913" y="2732485"/>
            <a:ext cx="2486907" cy="928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0" y="81036"/>
            <a:ext cx="8877783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образования в муниципальном образовании Слюдянский район на 2014-2018 годы"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618" y="564931"/>
            <a:ext cx="8877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и повышение качества предоставления дошкольного, начального общего, основного общего, среднего общего и дополнительного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8671" y="826541"/>
            <a:ext cx="245383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505 669,7 тыс.руб.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04485035"/>
              </p:ext>
            </p:extLst>
          </p:nvPr>
        </p:nvGraphicFramePr>
        <p:xfrm>
          <a:off x="173620" y="1088151"/>
          <a:ext cx="2943828" cy="252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0388" y="3403463"/>
            <a:ext cx="2488557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9479" y="1257428"/>
            <a:ext cx="2908546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619" y="3825423"/>
            <a:ext cx="4543062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(17 муниципальных школ)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начислениями на нее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231 917,4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расходы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7 363,5тыс.рублей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681" y="1645368"/>
            <a:ext cx="432728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обеспечение государственных гарантий реализации прав на получение общедоступного и бесплатного дошкольного образования  (11 детских садов)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с начислениями на нее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126 975,7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lvl="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игрушки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1 370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8052" y="3152876"/>
            <a:ext cx="1498925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( 2 детских дома творчества, 2 детские школы искусств) в сумме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51 300,7тыс.рублей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6820" y="3152876"/>
            <a:ext cx="1675171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физической культуры и спорта ( 2 детско-юношеские спортивные школы) в  сумме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20 740,2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610088" y="1803024"/>
            <a:ext cx="2002421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на  финансовое обеспечение выполнения муниципального задания из  бюджета муниципального образования Слюдянский район</a:t>
            </a:r>
          </a:p>
          <a:p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9479" y="2706073"/>
            <a:ext cx="2908545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3024" y="3291903"/>
            <a:ext cx="132535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44 076,1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endParaRPr lang="ru-RU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44720" y="1129576"/>
            <a:ext cx="151920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16 678,2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endParaRPr lang="ru-RU" sz="1000" b="1" dirty="0"/>
          </a:p>
        </p:txBody>
      </p:sp>
      <p:cxnSp>
        <p:nvCxnSpPr>
          <p:cNvPr id="37" name="Прямая со стрелкой 36"/>
          <p:cNvCxnSpPr>
            <a:endCxn id="34" idx="0"/>
          </p:cNvCxnSpPr>
          <p:nvPr/>
        </p:nvCxnSpPr>
        <p:spPr>
          <a:xfrm>
            <a:off x="3611298" y="3013850"/>
            <a:ext cx="124404" cy="278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1" idx="1"/>
          </p:cNvCxnSpPr>
          <p:nvPr/>
        </p:nvCxnSpPr>
        <p:spPr>
          <a:xfrm>
            <a:off x="4398380" y="2972575"/>
            <a:ext cx="879672" cy="765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5" idx="2"/>
          </p:cNvCxnSpPr>
          <p:nvPr/>
        </p:nvCxnSpPr>
        <p:spPr>
          <a:xfrm flipV="1">
            <a:off x="3611298" y="1529686"/>
            <a:ext cx="693023" cy="273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2721945059"/>
              </p:ext>
            </p:extLst>
          </p:nvPr>
        </p:nvGraphicFramePr>
        <p:xfrm>
          <a:off x="173620" y="5335928"/>
          <a:ext cx="2106591" cy="137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73620" y="4865710"/>
            <a:ext cx="6146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образовательных организаций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2000092822"/>
              </p:ext>
            </p:extLst>
          </p:nvPr>
        </p:nvGraphicFramePr>
        <p:xfrm>
          <a:off x="2328673" y="5301204"/>
          <a:ext cx="1975648" cy="137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3856917435"/>
              </p:ext>
            </p:extLst>
          </p:nvPr>
        </p:nvGraphicFramePr>
        <p:xfrm>
          <a:off x="4315896" y="5266085"/>
          <a:ext cx="1969157" cy="137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87412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в муниципальном образовании Слюдянский район на 2014-2018 годы»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8773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Слюдянского района, 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благам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5134" y="1678858"/>
            <a:ext cx="265060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24 825,8 тыс.руб.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64418769"/>
              </p:ext>
            </p:extLst>
          </p:nvPr>
        </p:nvGraphicFramePr>
        <p:xfrm>
          <a:off x="161653" y="2091051"/>
          <a:ext cx="3709687" cy="163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18" y="4676172"/>
            <a:ext cx="3043880" cy="20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8" y="4676172"/>
            <a:ext cx="2743200" cy="20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736" y="6446838"/>
            <a:ext cx="390163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22733" y="5401591"/>
            <a:ext cx="1746990" cy="30777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16 772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8938" y="4676172"/>
            <a:ext cx="221694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библиотечных услуг в Слюдянском муниципальном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349" y="5426411"/>
            <a:ext cx="2025569" cy="307777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8 053,8 тыс.руб.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4516" y="4687747"/>
            <a:ext cx="236123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Слюдянском муниципальном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233" y="3979576"/>
            <a:ext cx="571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7437" y="2225249"/>
            <a:ext cx="48959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межбюджетных трансфертов из областного бюджета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проекта Закона об областном бюджете предусмотрено 32,8 тыс. рублей ежегодно, из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книжных фондов библиотек муниципальных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Иркутской области в сумме 16,4 тыс. рублей,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комплектование книжных фондов библиотек муниципальных образований и государственных библиотек городов Москвы и Санкт-Петербурга за счет федерального бюджета 16,4 тыс. рублей ежегодно.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системы отдыха и оздоровления детей в МО Слюдянский район на 2014-2018 годы»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8897" y="933206"/>
            <a:ext cx="8819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системы отдыха и оздоровления детей, обеспечивающей их вовлечение в организованные формы отдыха в летний период; повышение качества предоставляемых услуг в сфере оздоровления и отдыха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3536" y="1667678"/>
            <a:ext cx="201708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1 220,9 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1042" y="2175509"/>
            <a:ext cx="5101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году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67" y="5010910"/>
            <a:ext cx="385815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загородного оздоровительного лагеря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«Солнечный» 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обеспеченности работы учреждения в межсезонный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48851" y="2614951"/>
            <a:ext cx="424791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летних оздоровительных площадок при школах муниципального образования Слюдянский район.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5161" y="3930339"/>
            <a:ext cx="173547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269,7 тыс.рублей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3303" y="6334349"/>
            <a:ext cx="173547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951,2 тыс.рублей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2" y="2614951"/>
            <a:ext cx="2928395" cy="223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8" y="4439638"/>
            <a:ext cx="4033869" cy="223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3" y="4496182"/>
            <a:ext cx="2511706" cy="22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440838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"Содействие развитию учреждений образования и культуры в муниципальном образовании Слюдянский район на 2014-2018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942" y="936115"/>
            <a:ext cx="8461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учреждений образования и культуры муниципального образования Слюдянский район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53558" y="1597835"/>
            <a:ext cx="2488557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31 820,6 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2" y="2662706"/>
            <a:ext cx="212974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муниципального казенного учреждения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«Межотраслевая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бухгалтерия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Слюдянский район»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745" y="2154742"/>
            <a:ext cx="694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году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35796" y="2662706"/>
            <a:ext cx="148156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информационно-методического центра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8257" y="2662706"/>
            <a:ext cx="159730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культурно-массовых мероприятий в Слюдянском муниципальном районе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84380" y="2662706"/>
            <a:ext cx="207765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информационно-методического центра для работы с педагогическими кадрами и одаренными детьми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007" y="4496182"/>
            <a:ext cx="176561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29 852,4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3306" y="3850094"/>
            <a:ext cx="14065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0411" y="4496182"/>
            <a:ext cx="154119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968,2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3640" y="4281952"/>
            <a:ext cx="14065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66" y="4803959"/>
            <a:ext cx="3489767" cy="209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4840534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в муниципальном образовании Слюдянский район на 2014-2018 годы»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4090" y="929393"/>
            <a:ext cx="8611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Обеспечение максимальной вовлеченности населения в систематические занятия физкультурой и спортом, развитие спорта высших достижений. Обеспечение условий для развития на территории муниципального образования Слюдянский район физической культуры и массового спорта, организация проведения официальных физкультурно-оздоровительных и спортивно-массовых мероприятий на территории муниципального района.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031" y="2329776"/>
            <a:ext cx="273162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тыс.руб.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31" y="3509218"/>
            <a:ext cx="2691334" cy="255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747" y="2837607"/>
            <a:ext cx="694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6788" y="3369026"/>
            <a:ext cx="196769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инвентаря и оборудования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6739" y="3369026"/>
            <a:ext cx="237281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физкультурно-спортивных, массовых традиционных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516" y="4446426"/>
            <a:ext cx="157023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тыс.рублей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7422" y="4711078"/>
            <a:ext cx="1771441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540 тыс.рублей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8" y="5049632"/>
            <a:ext cx="2179045" cy="123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72" y="5101889"/>
            <a:ext cx="2655666" cy="13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644447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87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«Молодёжная политика в муниципальном образовании Слюдянский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2014-2018 годы»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871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успешной социализации и эффективной самореализации молодежи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53560" y="1348440"/>
            <a:ext cx="295154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тыс.руб.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60" y="2718727"/>
            <a:ext cx="29515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2782" y="2718727"/>
            <a:ext cx="280686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комплекса мероприятий по сокращению потребления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и психотропных веществ,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негативного отношения к незаконному обороту и потреблению наркотиков и существенное снижение спроса на них.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343" y="2718727"/>
            <a:ext cx="27895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направленные на духовно-нравственное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военно-патриотическое воспитание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молодежи, трудоустройство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занятость, поддержку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молодежи, пропаганду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поддержку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241" y="2015804"/>
            <a:ext cx="694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2392" y="5059195"/>
            <a:ext cx="1581587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 тыс.рублей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9631" y="5059195"/>
            <a:ext cx="1478995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тыс.рублей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22" y="106288"/>
            <a:ext cx="890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дорожного движения в муниципальном образовании Слюдянский район на 2014-2018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18" y="931750"/>
            <a:ext cx="8588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Повышение безопасности дорожного движения в Слюдянском районе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1742" y="1523032"/>
            <a:ext cx="22454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18" y="2676270"/>
            <a:ext cx="2254171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 на  укрепление дисциплины  участников   дорожного движения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241" y="2015804"/>
            <a:ext cx="694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28727" y="2676270"/>
            <a:ext cx="133398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массовых мероприятий с детьми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0721" y="2676270"/>
            <a:ext cx="247408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учебно-методических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наглядных пособий, игр,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53155" y="2667979"/>
            <a:ext cx="179407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печатной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пропагандистской направленности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" y="4676172"/>
            <a:ext cx="3443689" cy="20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48" y="4676172"/>
            <a:ext cx="2494564" cy="20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45" y="4676171"/>
            <a:ext cx="3028334" cy="20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0054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5329481"/>
            <a:ext cx="8947229" cy="15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471" y="180217"/>
            <a:ext cx="8877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"Обеспечение комплексных мер безопасности, противодействия чрезвычайным ситуациям природного и техногенного характера, построение и развитие аппаратно-программного комплекса "Безопасный город"  в муниципальном образовании Слюдянский район на 2014-2018 годы"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0637" y="2436382"/>
            <a:ext cx="198586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374,5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053"/>
            <a:ext cx="92713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и эффективности функционирования муниципальной системы оповещения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накопление и восполнение резерва материальных ресурсов в Слюдянском муниципальном районе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прав и свобод граждан, внедрение в социальную практику установок толерантного сознания, совершенствование системы профилактических мер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антиэкстремистской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направленности, предупреждение ксенофобных проявлений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Стабилизация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криминогенной ситуации в Слюдянском муниципальном районе путем комплексного решения проблем по обеспечению надлежащего уровня общественной безопасности, защите общественного порядка, защите конституционных прав и свобод граждан, проживающих на территории Слюдянского муниципального района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диспетчерской службы (ЕДДС) Слюдянского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240" y="2621048"/>
            <a:ext cx="694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022" y="2979564"/>
            <a:ext cx="217047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руководящего состава системы территориальной подсистемы реагирования в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"Системы-112" на базе единой дежурной диспетчерской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оборудования, оргтехники для "Системы-112" на базе единой дежурной диспетчерской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6628" y="2994491"/>
            <a:ext cx="5381183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и проведение конкурса среди журналистов 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СМИ мероприятий,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противодействия экстремизму;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молодежной школы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тематических занятий с обучающимися, направленных на гармонизацию межэтнических и межкультурных отношений, профилактику ксенофобии и укрепление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серий лекций "Толерантность в молодежной среде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 неформальных общественных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социально-психологических исследований публикаций, теле- и радиопрограмм, провоцирующих разжигание национальной и религиозной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вражды;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исследования по выявлению экстремистских настроений в молодежной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33569" y="2990379"/>
            <a:ext cx="115746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инвентаря, оргтехники, имущества для нужд участковых уполномоченных полиции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21" y="5287888"/>
            <a:ext cx="178677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189,5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5661" y="5502870"/>
            <a:ext cx="282422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тыс.рублей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4006" y="4744705"/>
            <a:ext cx="10565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" y="4922562"/>
            <a:ext cx="4462040" cy="178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населения муниципального образования Слюдянский район на 2014-2018 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825623"/>
            <a:ext cx="8738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Улучшение качества жизни отдельных категорий граждан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7172" y="1186269"/>
            <a:ext cx="227440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48 763,9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747" y="1202965"/>
            <a:ext cx="6319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межбюджетных трансфертов из областного бюджета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проекта Закона об областном бюджете предусмотрено за счет субвенции  бюджетам муниципальных районов на предоставление гражданам субсидий на оплату жилых помещений и коммунальных услуге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630" y="2233736"/>
            <a:ext cx="772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982" y="2724267"/>
            <a:ext cx="1446835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 субсидий на оплату жилых помещений и коммунальных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1959" y="2724537"/>
            <a:ext cx="1360025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адресной материальной помощи гражданам, оказавшимся в трудной жизненной ситуации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52486" y="2724537"/>
            <a:ext cx="130793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учащихся до школ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64133" y="2716909"/>
            <a:ext cx="1232089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Почетным гражданам муниципального образования Слюдянский район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12584" y="2693759"/>
            <a:ext cx="149252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затрат по оплате за ЖКУ (электроэнергия)  в размере 30% скидки многодетным семьям, имеющим 4-х и более детей до 18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65139" y="2724537"/>
            <a:ext cx="137306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ежегодных мероприятий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982" y="4509641"/>
            <a:ext cx="144683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46 800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1959" y="5063369"/>
            <a:ext cx="13600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1524" y="3534221"/>
            <a:ext cx="131890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1 038,8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4133" y="5536572"/>
            <a:ext cx="123208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2584" y="5778051"/>
            <a:ext cx="149252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5138" y="3555534"/>
            <a:ext cx="137306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" y="2981960"/>
            <a:ext cx="6423948" cy="384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322" y="109976"/>
            <a:ext cx="8912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транспортной доступности, обеспечение условий для реализации потребностей граждан муниципального образования Слюдянский район в перевозках»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322" y="940973"/>
            <a:ext cx="8912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 функционирующего пассажирского транспортного комплекса, предоставляющего качественные услуги по транспортному обслуживанию населения при соблюдении принципа надежности и безопасности пассажирских перевозок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869" y="1898776"/>
            <a:ext cx="215898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1 818,9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217" y="2418224"/>
            <a:ext cx="772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322" y="2841515"/>
            <a:ext cx="3715473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потребностей населения муниципального района в перевозках пассажиров, повышение качества перевозок пассажиров по социально-значимым маршрутам Слюдянка -Ангасолка, Слюдянка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Тибельти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8541" y="2841515"/>
            <a:ext cx="501214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лизинговых платежей за автобусы, приобретенные  в 2015году для обеспечения перевозок общего характера для населения района в сумме  1 450,2 тыс. рублей (долевое участие с перевозчиком)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0576" y="4593897"/>
            <a:ext cx="1909823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368,7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14" y="4257287"/>
            <a:ext cx="2567305" cy="25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72942" y="3918733"/>
            <a:ext cx="335665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1 450,2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4453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87" y="4707484"/>
            <a:ext cx="3185932" cy="20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25" y="3645677"/>
            <a:ext cx="4467828" cy="30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747" y="108785"/>
            <a:ext cx="8935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Поддержка приоритетных отраслей экономики муниципального образования Слюдянский район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47" y="803662"/>
            <a:ext cx="8935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субъектов малого и среднего предпринимательства; содействие развитию туризма в муниципальном образовании Слюдянский район.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7434" y="1433153"/>
            <a:ext cx="200247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тыс.рублей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62" y="1864399"/>
            <a:ext cx="772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855" y="2245271"/>
            <a:ext cx="4085864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использования туристского потенциала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продвижения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Слюдянский район на внутреннем и международном туристском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рынках, организацией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туристских мероприятий, формирование и продвижение туристских маршрутов, организация и участие в российских и международных выставках, организация рекламной кампании в средствах массовой информации, обеспечение деятельности туристских информационных центров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854" y="4707484"/>
            <a:ext cx="130215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15,5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402" y="2245271"/>
            <a:ext cx="434050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начинающих - гранты начинающим на создание собственного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целях популяризации малого и среднего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2228" y="3199378"/>
            <a:ext cx="26390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44,5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81012" y="6446838"/>
            <a:ext cx="424887" cy="278053"/>
          </a:xfrm>
        </p:spPr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831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597" y="109181"/>
            <a:ext cx="894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"Совершенствование механизмов управления муниципальным образованием Слюдянский район в 2014-2018 годах"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427" y="760125"/>
            <a:ext cx="8883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совершенствования механизмов управления муниципальным образованием Слюдянский район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443" y="1193250"/>
            <a:ext cx="238982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103 182,1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641" y="1328441"/>
            <a:ext cx="7465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местного бюджета  в сумме 93 665,7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переданных полномочий из бюджетов поселений в сумме  3529,5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областного бюджета  в сумме 6 256,9 тыс. рублей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860" y="2717029"/>
            <a:ext cx="3316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Полномочия, переданные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соглашениям с поселениями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1665529"/>
              </p:ext>
            </p:extLst>
          </p:nvPr>
        </p:nvGraphicFramePr>
        <p:xfrm>
          <a:off x="92597" y="3835040"/>
          <a:ext cx="4352081" cy="240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77904" y="3745931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7410" y="2424642"/>
            <a:ext cx="4027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выполнение передаваемых полномочий субъектов РФ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65315712"/>
              </p:ext>
            </p:extLst>
          </p:nvPr>
        </p:nvGraphicFramePr>
        <p:xfrm>
          <a:off x="4170109" y="2889989"/>
          <a:ext cx="5020519" cy="397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22206" y="3105835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32198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457" y="915274"/>
            <a:ext cx="772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 счет средств местного бюджета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596" y="73447"/>
            <a:ext cx="894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"Совершенствование механизмов управления муниципальным образованием Слюдянский район в 2014-2018 годах"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256" y="1561605"/>
            <a:ext cx="164939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высшего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муниципального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9807" y="1558325"/>
            <a:ext cx="177092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функций по формированию и реализации бюджетной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муниципального образования Слюдянский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6345" y="1561605"/>
            <a:ext cx="2040982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процентные платежи по муниципальному долгу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 район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заключенных договоров о предоставлении бюджетных кредитов  и в соответствии с графиками возврата бюджетных кредитов;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49924" y="1558325"/>
            <a:ext cx="168990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дотаций на выравнивание бюджетной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поселений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0334" y="1561605"/>
            <a:ext cx="132530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функций администрации муниципального района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6345" y="3500597"/>
            <a:ext cx="204098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1 732,4 тыс. рублей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6256" y="2565693"/>
            <a:ext cx="164939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2 944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0334" y="2719581"/>
            <a:ext cx="13253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33 945,5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4904" y="3088912"/>
            <a:ext cx="17709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17 563,2 тыс.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56953" y="3127985"/>
            <a:ext cx="167584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13 413 тыс. рублей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170" y="3350522"/>
            <a:ext cx="2303364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«КУМИ», переоборудование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 под специализированный муниципальный жилищный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фонд, инвентаризацию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недвижимости собственности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МО, определение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рыночной стоимости начальной цены арендной платы для проведения торгов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аренды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заключение договоров аренды земельных участков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170" y="6397510"/>
            <a:ext cx="230336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8 382,9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3538" y="3904520"/>
            <a:ext cx="2803966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замене и модернизации устаревшего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компьютерного оборудования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модернизации локальных вычислительных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лицензионного  программного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запасных частей, расходных материалов, проведение ремонтов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базы, проведение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организационно-технических мероприятий по обеспечению бесперебойного доступа к сети "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Интернет«, модернизация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3538" y="6397510"/>
            <a:ext cx="280396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3 971,20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54868" y="3904520"/>
            <a:ext cx="214060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Обнародование (официальное опубликование) правовых актов органов местного самоуправления,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муниципального образования о деятельности органов власти, а также по вопросам, имеющим большую социальную значимость, путем производства и выпуска печатных средств массовой информации.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1897" y="6397510"/>
            <a:ext cx="213357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1 747 тыс. 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31889" y="3808374"/>
            <a:ext cx="1300907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МКУ «Комитет по социальной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политике и культуре муниципального образования Слюдянский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1889" y="5910199"/>
            <a:ext cx="130090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9 966,6 тыс.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30097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10" y="86827"/>
            <a:ext cx="8953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"Профилактика безнадзорности и правонарушений несовершеннолетних в муниципальном образовании Слюдянский район на 2014-2018 годы"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810" y="845222"/>
            <a:ext cx="8953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решение проблемы профилактики безнадзорности и правонарушений детей и подростков, их социальной реабилитации в современном обществе.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5995" y="1539433"/>
            <a:ext cx="21599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62" y="2083606"/>
            <a:ext cx="772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562" y="2648105"/>
            <a:ext cx="6620719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профилактику безнадзорности 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 (изготовление информационных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буклетов, содержащих информацию о правах и обязанностях детей и родителей, оказание помощи в оформлении документов, удостоверяющих личность (паспорт) и др.) организациях, призванных защищать их права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9759" y="3632990"/>
            <a:ext cx="19055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4236334"/>
            <a:ext cx="4033999" cy="248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60" y="4236334"/>
            <a:ext cx="4861367" cy="248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412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2516" y="150471"/>
            <a:ext cx="856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муниципального образования Слюдянский район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562" y="1203930"/>
            <a:ext cx="772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04031" y="632376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11 560,1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346" y="1620615"/>
            <a:ext cx="26448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образования Слюдянский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5 768,7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9189" y="2039613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Мобилизационная подготовка экономики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9189" y="2562833"/>
            <a:ext cx="198505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104,8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22" y="1539946"/>
            <a:ext cx="831927" cy="75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21785" y="1716447"/>
            <a:ext cx="1916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4648" y="2236168"/>
            <a:ext cx="13534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10" y="2087817"/>
            <a:ext cx="746786" cy="7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6343" y="3750858"/>
            <a:ext cx="189318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757" y="4489522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4 552 тыс.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4" y="3555332"/>
            <a:ext cx="896772" cy="67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36185" y="3258415"/>
            <a:ext cx="2286000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исполнительно-распорядительным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муниципальных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полномочий по составлению списков кандидатов в присяжные заседатели федеральных судов общей юрисдикции в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8277" y="5668706"/>
            <a:ext cx="1632883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 тыс.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99" y="3142006"/>
            <a:ext cx="973723" cy="99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578997" y="3166082"/>
            <a:ext cx="343768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государственных полномочий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обращения с безнадзорными собаками и кошками в Иркутской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66875" y="4074022"/>
            <a:ext cx="16453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503,1 тыс. рублей;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74824" y="2949062"/>
            <a:ext cx="1090585" cy="714064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6435638" y="4875724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сельскохозяйственной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59573" y="5829831"/>
            <a:ext cx="183806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388,1 тыс. рублей.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09" y="4438038"/>
            <a:ext cx="1055359" cy="9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22" y="214290"/>
            <a:ext cx="8840438" cy="79270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cap="all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ДЕФИЦИТ БЮДЖЕТА, ИСТОЧНИКИ </a:t>
            </a:r>
            <a:r>
              <a:rPr lang="ru-RU" sz="1800" cap="all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ФИНАНСИРОВАНИЯ ДЕФИЦИТА БЮДЖЕТА МУНИЦИПАЛЬНОГО </a:t>
            </a:r>
            <a:r>
              <a:rPr lang="ru-RU" sz="1800" cap="all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ОБРАЗОВАНИЯ СЛЮДЯНСКИЙ РАЙОН</a:t>
            </a:r>
          </a:p>
        </p:txBody>
      </p:sp>
      <p:graphicFrame>
        <p:nvGraphicFramePr>
          <p:cNvPr id="4" name="Group 2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56724"/>
              </p:ext>
            </p:extLst>
          </p:nvPr>
        </p:nvGraphicFramePr>
        <p:xfrm>
          <a:off x="171451" y="2395960"/>
          <a:ext cx="5838824" cy="40156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93105"/>
                <a:gridCol w="4405657"/>
                <a:gridCol w="940062"/>
              </a:tblGrid>
              <a:tr h="59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(прогноз)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5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источников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81 530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80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РФ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12 836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53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получение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12 836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539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погашение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9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РФ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68 542,4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53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Times New Roman" pitchFamily="18" charset="0"/>
                        <a:buChar char="•"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получение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125 604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539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погашение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-57 061,6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665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источники внутреннего финансирования дефицитов бюджетов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151,5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8284" y="4381499"/>
            <a:ext cx="286521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муниципального образования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должен превышать 10 %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утвержденного общего годового объема доходов бюджета муниципального образования без учета утвержденного объема безвозмездных поступлений.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321" y="1086333"/>
            <a:ext cx="882617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дефицита.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2016 год привлечение бюджетных кредитов являются основным источником покрытия дефицита бюджета муниципального образования Слюдянский район.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400800" y="2348746"/>
            <a:ext cx="2552700" cy="1910738"/>
          </a:xfrm>
          <a:prstGeom prst="wedgeRectCallout">
            <a:avLst>
              <a:gd name="adj1" fmla="val -69899"/>
              <a:gd name="adj2" fmla="val -65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дефицита в 2016 году запланирован в размере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81 530 тыс. рублей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7,25 %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доходам без учета безвозмездных поступлений) с учетом разницы между полученными и погашенными бюджетными кредитами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82038" y="6492875"/>
            <a:ext cx="461962" cy="365125"/>
          </a:xfrm>
        </p:spPr>
        <p:txBody>
          <a:bodyPr/>
          <a:lstStyle/>
          <a:p>
            <a:pPr>
              <a:defRPr/>
            </a:pPr>
            <a:fld id="{4E9ED5B1-A891-4EC1-A0FA-F733B810D979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1945356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Комитет финансов муниципального образования Слюдянский район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665904  г. Слюдянка, ул. Ленина, 110.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(39544) 51-6-10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fin30@gfu.ru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Что такое бюджет? Какие бывают бюджеты?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34853" y="1024240"/>
            <a:ext cx="3935393" cy="9029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chemeClr val="tx1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107835" y="1539434"/>
            <a:ext cx="2392297" cy="497712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Со старонормандского </a:t>
            </a:r>
            <a:r>
              <a:rPr lang="en-US" sz="1200" dirty="0" smtClean="0">
                <a:solidFill>
                  <a:schemeClr val="tx1"/>
                </a:solidFill>
              </a:rPr>
              <a:t>buogette – </a:t>
            </a:r>
            <a:r>
              <a:rPr lang="ru-RU" sz="1200" dirty="0" smtClean="0">
                <a:solidFill>
                  <a:schemeClr val="tx1"/>
                </a:solidFill>
              </a:rPr>
              <a:t>сумка, кошелек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719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57" y="178434"/>
            <a:ext cx="836295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муниципального образования Слюдянский район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39989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5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81667" y="5025299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муниципального образования Слюдянский район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38125" y="55893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политики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38125" y="636935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муниципального образования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Слюдян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район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72160" y="1056641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834" y="2030929"/>
            <a:ext cx="2968406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imes New Roman"/>
              </a:rPr>
              <a:t>Формирование проекта бюджета района регламентируется Постановлением администрации МО Слюдянского района от 24.07.2015  </a:t>
            </a:r>
            <a:r>
              <a:rPr lang="ru-RU" sz="1000" dirty="0">
                <a:solidFill>
                  <a:srgbClr val="000000"/>
                </a:solidFill>
                <a:latin typeface="Times New Roman"/>
              </a:rPr>
              <a:t>№ </a:t>
            </a:r>
            <a:r>
              <a:rPr lang="ru-RU" sz="1000" dirty="0" smtClean="0">
                <a:solidFill>
                  <a:srgbClr val="000000"/>
                </a:solidFill>
                <a:latin typeface="Times New Roman"/>
              </a:rPr>
              <a:t>809  «О порядке и сроках  </a:t>
            </a:r>
            <a:r>
              <a:rPr lang="ru-RU" sz="1000" dirty="0">
                <a:solidFill>
                  <a:srgbClr val="000000"/>
                </a:solidFill>
                <a:latin typeface="Times New Roman"/>
              </a:rPr>
              <a:t>составления проекта </a:t>
            </a:r>
            <a:r>
              <a:rPr lang="ru-RU" sz="1000" dirty="0" smtClean="0">
                <a:solidFill>
                  <a:srgbClr val="000000"/>
                </a:solidFill>
                <a:latin typeface="Times New Roman"/>
              </a:rPr>
              <a:t>бюджета муниципального образования Слюдянский район, и порядке работы над документами и материалами, предоставляемыми в Думу муниципального образования Слюдянский район одновременно с проектом бюджета муниципального образования Слюдянский район»</a:t>
            </a:r>
            <a:endParaRPr lang="ru-RU" sz="10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698047" y="1039356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3342640" y="2029818"/>
            <a:ext cx="2915920" cy="1785104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Мэр МО Слюдянский район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Думы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Слюдянский район до 25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текущего года.</a:t>
            </a:r>
          </a:p>
          <a:p>
            <a:pPr algn="ctr" eaLnBrk="1" hangingPunct="1"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Думы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направляет проект решения о бюджете района в постоянные комиссии Думы для внесения предложений и замечаний, а также в Контрольно- счетную палату для подготовки заключения.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района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675119" y="1039356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gradFill rotWithShape="1">
              <a:gsLst>
                <a:gs pos="0">
                  <a:srgbClr val="AEBAD5">
                    <a:hueOff val="-277017"/>
                    <a:satOff val="-26528"/>
                    <a:lumOff val="-26667"/>
                    <a:alphaOff val="0"/>
                    <a:shade val="63000"/>
                    <a:satMod val="165000"/>
                  </a:srgbClr>
                </a:gs>
                <a:gs pos="30000">
                  <a:srgbClr val="AEBAD5">
                    <a:hueOff val="-277017"/>
                    <a:satOff val="-26528"/>
                    <a:lumOff val="-26667"/>
                    <a:alphaOff val="0"/>
                    <a:shade val="58000"/>
                    <a:satMod val="165000"/>
                  </a:srgbClr>
                </a:gs>
                <a:gs pos="75000">
                  <a:srgbClr val="AEBAD5">
                    <a:hueOff val="-277017"/>
                    <a:satOff val="-26528"/>
                    <a:lumOff val="-26667"/>
                    <a:alphaOff val="0"/>
                    <a:shade val="30000"/>
                    <a:satMod val="175000"/>
                  </a:srgbClr>
                </a:gs>
                <a:gs pos="100000">
                  <a:srgbClr val="AEBAD5">
                    <a:hueOff val="-277017"/>
                    <a:satOff val="-26528"/>
                    <a:lumOff val="-26667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39841" y="2030929"/>
            <a:ext cx="263144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Думой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Слюдянский район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Думы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Думой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Слюдянский район. решение,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обнародованию путем опубликования его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специальном выпуске газеты «Славное море» и размещению на официальном сайте администрации Слюдянского района.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221834" y="600135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 налоговой политики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0" y="18519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экономические </a:t>
            </a:r>
            <a:r>
              <a:rPr lang="ru-RU" sz="1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показатели на </a:t>
            </a:r>
            <a:r>
              <a:rPr lang="ru-RU" sz="1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2016-2018 годы по Слюдянскому району в соответствии с прогнозом социально-экономического развития </a:t>
            </a:r>
            <a:endParaRPr lang="ru-RU" sz="1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5602" name="Picture 2" descr="http://globalfutureevents.ru/wp-content/uploads/2013/10/blagoves%D1%81hensk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6000" contrast="-6000"/>
          </a:blip>
          <a:srcRect/>
          <a:stretch>
            <a:fillRect/>
          </a:stretch>
        </p:blipFill>
        <p:spPr bwMode="auto">
          <a:xfrm>
            <a:off x="167897" y="561518"/>
            <a:ext cx="8795128" cy="5991682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73365"/>
              </p:ext>
            </p:extLst>
          </p:nvPr>
        </p:nvGraphicFramePr>
        <p:xfrm>
          <a:off x="81022" y="901701"/>
          <a:ext cx="8970378" cy="5776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8568"/>
                <a:gridCol w="1010362"/>
                <a:gridCol w="1010362"/>
                <a:gridCol w="1010362"/>
                <a:gridCol w="1010362"/>
                <a:gridCol w="1010362"/>
              </a:tblGrid>
              <a:tr h="2220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Факт 2014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Оценка 2015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Прогноз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2017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413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1. Выручка от реализации продукции, работ, услуг(в действующих ценах)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8 462,80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8 967,90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9 699,50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10 504,70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11 140,50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без централизованных плательщиков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4 734,40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5 243,10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5 778,60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6 463,00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7 027,80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централизованные плательщики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3 728,40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3 724,80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3 920,90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4 041,70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4 112,70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ОАО Иркутская электросетевая компания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84,90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87,70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94,30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101,10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107,70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ООО Иркутскэнергосбыт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215,20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244,20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235,40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255,20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275,40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ГУЭП Облкомунэнерго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106,00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115,20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148,20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159,90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ЗАО Иркутскнефтепродукт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982,80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948,50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1 103,50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1 143,00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1 119,50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Иркутский филиал ОАО Ростелеком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27,10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ВСЖД филиал ОАО РЖД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2 178,50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2 204,70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2 220,10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2 260,10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2 312,10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ООО Т2 Мобайл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137,50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101,10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104,20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107,30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110,50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2. Прибыль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506,20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317,30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352,30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342,60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388,40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без централизованных плательщиков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429,90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262,50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298,20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304,60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339,70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централизованные плательщики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76,30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42,70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ОАО Иркутская электросетевая компания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ООО Иркутскэнергосбыт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ГУЭП Облкомунэнерго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ЗАО Иркутскнефтепродукт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Иркутский филиал ОАО Ростелеком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ООО Т2 Мобайл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18,40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3. Валовый совокупный годовой доход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3 878,00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3 884,20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3 918,30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4 272,80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4 720,60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 том числе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233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3.1 ФОТ (без выплат социального характера) всего: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3 750,40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3 784,20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3 811,90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4 155,00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4 591,30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 том числе бюджет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479,80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502,10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513,30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530,10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554,10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3.2 Выплаты социального характера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127,60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106,40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117,80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129,30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4. Численность (тыс.чел.) 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  <a:tr h="195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 том числе бюджет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0" marR="6400" marT="6400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Муниципальное образование Слюдянский район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464" y="5809249"/>
            <a:ext cx="478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городских поселения (Слюдянское, Байкальское, Култукское МО)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7095" y="5509892"/>
            <a:ext cx="406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сельских поселений (Быстринское, Утуликское, Новоснежнинское, Маритуйское, Портбайкальское МО)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304" y="6462012"/>
            <a:ext cx="3784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36,8 тыс. человек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3851" y="939187"/>
            <a:ext cx="333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Численность населения 39,8 тыс. человек :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43938" y="6446838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43646" y="6340889"/>
            <a:ext cx="351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численностью 3 тыс. человек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4" y="962178"/>
            <a:ext cx="4845523" cy="24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65" y="4854529"/>
            <a:ext cx="1736203" cy="10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4" y="3663393"/>
            <a:ext cx="1857957" cy="120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77" y="4383944"/>
            <a:ext cx="1797081" cy="114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18" y="4440355"/>
            <a:ext cx="1655180" cy="103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57" y="4087551"/>
            <a:ext cx="1655180" cy="10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18" y="3208684"/>
            <a:ext cx="1671153" cy="10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35" y="2814098"/>
            <a:ext cx="1671153" cy="113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04" y="1992867"/>
            <a:ext cx="1671154" cy="109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150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" y="2506647"/>
            <a:ext cx="1482090" cy="1047750"/>
          </a:xfrm>
          <a:prstGeom prst="rect">
            <a:avLst/>
          </a:prstGeom>
          <a:noFill/>
        </p:spPr>
      </p:pic>
      <p:pic>
        <p:nvPicPr>
          <p:cNvPr id="2150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136" y="1319515"/>
            <a:ext cx="2213609" cy="20885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80165" y="2363772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584099">
            <a:off x="432508" y="3148673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806" y="3543791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&gt; Доходы = ДЕФИЦИТ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912" y="1032760"/>
            <a:ext cx="3150959" cy="252163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1743136">
            <a:off x="5355944" y="2759059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3610225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оходы &gt; Расходы = ПРОФИЦИТ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748" y="4030417"/>
            <a:ext cx="4518164" cy="10161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 взять в долг)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33912" y="4030416"/>
            <a:ext cx="4300538" cy="10161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3375" y="522514"/>
            <a:ext cx="8601075" cy="84182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– РАСХОДЫ =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ДЕФИЦИТ (ПРОФИЦИТ)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400" dirty="0" smtClean="0">
                <a:latin typeface="Times New Roman" pitchFamily="18" charset="0"/>
              </a:rPr>
              <a:t>       Структура муниципального </a:t>
            </a:r>
            <a:r>
              <a:rPr lang="ru-RU" altLang="ru-RU" sz="1400" dirty="0">
                <a:latin typeface="Times New Roman" pitchFamily="18" charset="0"/>
              </a:rPr>
              <a:t>долга </a:t>
            </a:r>
            <a:r>
              <a:rPr lang="ru-RU" altLang="ru-RU" sz="1400" dirty="0" smtClean="0">
                <a:latin typeface="Times New Roman" pitchFamily="18" charset="0"/>
              </a:rPr>
              <a:t>муниципального образования Слюдянский район </a:t>
            </a:r>
            <a:r>
              <a:rPr lang="ru-RU" altLang="ru-RU" sz="1400" dirty="0">
                <a:latin typeface="Times New Roman" pitchFamily="18" charset="0"/>
              </a:rPr>
              <a:t>на </a:t>
            </a:r>
            <a:r>
              <a:rPr lang="ru-RU" altLang="ru-RU" sz="1400" dirty="0" smtClean="0">
                <a:latin typeface="Times New Roman" pitchFamily="18" charset="0"/>
              </a:rPr>
              <a:t>2016 </a:t>
            </a:r>
            <a:r>
              <a:rPr lang="ru-RU" altLang="ru-RU" sz="1400" dirty="0">
                <a:latin typeface="Times New Roman" pitchFamily="18" charset="0"/>
              </a:rPr>
              <a:t>год </a:t>
            </a:r>
            <a:r>
              <a:rPr lang="ru-RU" altLang="ru-RU" sz="1400" dirty="0" smtClean="0">
                <a:latin typeface="Times New Roman" pitchFamily="18" charset="0"/>
              </a:rPr>
              <a:t>состоит из следующих видов заимствований: кредиты кредитных организаций в сумме 12 836 тыс.рублей; </a:t>
            </a:r>
            <a:r>
              <a:rPr lang="ru-RU" altLang="ru-RU" sz="1400" dirty="0">
                <a:latin typeface="Times New Roman" pitchFamily="18" charset="0"/>
              </a:rPr>
              <a:t>кредиты, полученные от </a:t>
            </a:r>
            <a:r>
              <a:rPr lang="ru-RU" altLang="ru-RU" sz="1400" dirty="0" smtClean="0">
                <a:latin typeface="Times New Roman" pitchFamily="18" charset="0"/>
              </a:rPr>
              <a:t>бюджетов других уровней в сумме 125 604 тыс.рублей. Учет и регистрация муниципальных долговых обязательств осуществляется в</a:t>
            </a:r>
            <a:r>
              <a:rPr lang="ru-RU" altLang="ru-RU" sz="1400" b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dirty="0" smtClean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2174856" y="5197033"/>
            <a:ext cx="4702194" cy="366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 b="1" dirty="0">
                <a:latin typeface="Times New Roman" pitchFamily="18" charset="0"/>
              </a:rPr>
              <a:t>Муниципальный долг</a:t>
            </a:r>
          </a:p>
        </p:txBody>
      </p:sp>
      <p:pic>
        <p:nvPicPr>
          <p:cNvPr id="1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622" y="2254234"/>
            <a:ext cx="904875" cy="7905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923285" y="2560782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0800" y="246743"/>
            <a:ext cx="6966857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БЮДЖЕТА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5297</Words>
  <Application>Microsoft Office PowerPoint</Application>
  <PresentationFormat>Экран (4:3)</PresentationFormat>
  <Paragraphs>789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黑体</vt:lpstr>
      <vt:lpstr>Arial</vt:lpstr>
      <vt:lpstr>Calibri</vt:lpstr>
      <vt:lpstr>Century Schoolbook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Особенности формирования бюджета муниципального образования Слюдянский район на 2016 год</vt:lpstr>
      <vt:lpstr>Основные понятия</vt:lpstr>
      <vt:lpstr>Что такое бюджет? Какие бывают бюджеты?</vt:lpstr>
      <vt:lpstr>Этапы составления и утверждения бюджета муниципального образования Слюдянский район</vt:lpstr>
      <vt:lpstr>Презентация PowerPoint</vt:lpstr>
      <vt:lpstr>Муниципальное образование Слюдянский район</vt:lpstr>
      <vt:lpstr>Презентация PowerPoint</vt:lpstr>
      <vt:lpstr>Основные характеристики бюджета муниципального образования Слюдянский район на 2016 год</vt:lpstr>
      <vt:lpstr>Структура доходной части бюджета муниципального образования Слюдянский район на 2016 году</vt:lpstr>
      <vt:lpstr>Структура налоговых и неналоговых доходов на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Платежи при пользовании природными ресурсами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</vt:lpstr>
      <vt:lpstr>Структура расходов бюджета муниципального образования Слюдянский район на 2016 год</vt:lpstr>
      <vt:lpstr>Структура расходов  бюджета муниципального образования Слюдянский район на 2016 год</vt:lpstr>
      <vt:lpstr>Бюджет муниципального образования Слюдянский район на 2016 год – социальный бюджет</vt:lpstr>
      <vt:lpstr>Структура расходов муниципального образования Слюдянский район</vt:lpstr>
      <vt:lpstr>Презентация PowerPoint</vt:lpstr>
      <vt:lpstr>Презентация PowerPoint</vt:lpstr>
      <vt:lpstr>Муниципальная программа «Развитие культуры в муниципальном образовании Слюдянский район на 2014-2018 годы» </vt:lpstr>
      <vt:lpstr>Муниципальная программа «Развитие системы отдыха и оздоровления детей в МО Слюдянский район на 2014-2018 годы» </vt:lpstr>
      <vt:lpstr>Муниципальная программа "Содействие развитию учреждений образования и культуры в муниципальном образовании Слюдянский район на 2014-2018 годы"</vt:lpstr>
      <vt:lpstr>Муниципальная программа «Развитие физической культуры и спорта в муниципальном образовании Слюдянский район на 2014-2018 годы»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ДЕФИЦИТ БЮДЖЕТА, ИСТОЧНИКИ ФИНАНСИРОВАНИЯ ДЕФИЦИТА БЮДЖЕТА МУНИЦИПАЛЬНОГО ОБРАЗОВАНИЯ СЛЮДЯНСКИЙ РАЙОН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Buhfin42</cp:lastModifiedBy>
  <cp:revision>567</cp:revision>
  <dcterms:created xsi:type="dcterms:W3CDTF">2010-06-18T09:27:04Z</dcterms:created>
  <dcterms:modified xsi:type="dcterms:W3CDTF">2016-01-13T07:20:11Z</dcterms:modified>
</cp:coreProperties>
</file>