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drawings/drawing6.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2.xml" ContentType="application/vnd.openxmlformats-officedocument.drawingml.chart+xml"/>
  <Override PartName="/ppt/drawings/drawing7.xml" ContentType="application/vnd.openxmlformats-officedocument.drawingml.chartshapes+xml"/>
  <Override PartName="/ppt/charts/chart13.xml" ContentType="application/vnd.openxmlformats-officedocument.drawingml.chart+xml"/>
  <Override PartName="/ppt/notesSlides/notesSlide1.xml" ContentType="application/vnd.openxmlformats-officedocument.presentationml.notesSlide+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notesSlides/notesSlide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62" r:id="rId3"/>
    <p:sldId id="320" r:id="rId4"/>
    <p:sldId id="415" r:id="rId5"/>
    <p:sldId id="321" r:id="rId6"/>
    <p:sldId id="416" r:id="rId7"/>
    <p:sldId id="417" r:id="rId8"/>
    <p:sldId id="418"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44" r:id="rId24"/>
    <p:sldId id="445" r:id="rId25"/>
    <p:sldId id="261" r:id="rId26"/>
    <p:sldId id="364" r:id="rId27"/>
    <p:sldId id="413" r:id="rId28"/>
    <p:sldId id="414" r:id="rId29"/>
    <p:sldId id="428" r:id="rId30"/>
    <p:sldId id="366" r:id="rId31"/>
    <p:sldId id="334" r:id="rId32"/>
    <p:sldId id="367" r:id="rId33"/>
    <p:sldId id="368" r:id="rId34"/>
    <p:sldId id="369" r:id="rId35"/>
    <p:sldId id="370" r:id="rId36"/>
    <p:sldId id="371" r:id="rId37"/>
    <p:sldId id="372" r:id="rId38"/>
    <p:sldId id="385" r:id="rId39"/>
    <p:sldId id="386" r:id="rId40"/>
    <p:sldId id="426" r:id="rId41"/>
    <p:sldId id="387" r:id="rId42"/>
    <p:sldId id="427" r:id="rId43"/>
    <p:sldId id="388" r:id="rId44"/>
    <p:sldId id="389" r:id="rId45"/>
    <p:sldId id="390" r:id="rId46"/>
    <p:sldId id="391" r:id="rId47"/>
    <p:sldId id="429" r:id="rId48"/>
    <p:sldId id="392" r:id="rId49"/>
    <p:sldId id="326" r:id="rId50"/>
    <p:sldId id="331" r:id="rId51"/>
    <p:sldId id="330"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66FF"/>
    <a:srgbClr val="CC3300"/>
    <a:srgbClr val="66FFCC"/>
    <a:srgbClr val="10A40C"/>
    <a:srgbClr val="66FFFF"/>
    <a:srgbClr val="FC4C59"/>
    <a:srgbClr val="FFCCFF"/>
    <a:srgbClr val="FF99F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3" autoAdjust="0"/>
    <p:restoredTop sz="93263" autoAdjust="0"/>
  </p:normalViewPr>
  <p:slideViewPr>
    <p:cSldViewPr snapToGrid="0">
      <p:cViewPr varScale="1">
        <p:scale>
          <a:sx n="106" d="100"/>
          <a:sy n="106" d="100"/>
        </p:scale>
        <p:origin x="1968"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27646544181983E-2"/>
          <c:y val="3.4983904148610225E-2"/>
          <c:w val="0.92825926636236367"/>
          <c:h val="0.8946964101709679"/>
        </c:manualLayout>
      </c:layout>
      <c:barChart>
        <c:barDir val="col"/>
        <c:grouping val="clustered"/>
        <c:varyColors val="0"/>
        <c:ser>
          <c:idx val="0"/>
          <c:order val="0"/>
          <c:tx>
            <c:strRef>
              <c:f>Лист1!$B$1</c:f>
              <c:strCache>
                <c:ptCount val="1"/>
                <c:pt idx="0">
                  <c:v>2016 год оценка</c:v>
                </c:pt>
              </c:strCache>
            </c:strRef>
          </c:tx>
          <c:spPr>
            <a:solidFill>
              <a:srgbClr val="00B050"/>
            </a:solidFill>
          </c:spPr>
          <c:invertIfNegative val="0"/>
          <c:dLbls>
            <c:dLbl>
              <c:idx val="0"/>
              <c:layout>
                <c:manualLayout>
                  <c:x val="-8.5931758530183727E-3"/>
                  <c:y val="-6.36070984520185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4964884541386471E-3"/>
                  <c:y val="6.1715589331852337E-3"/>
                </c:manualLayout>
              </c:layout>
              <c:tx>
                <c:rich>
                  <a:bodyPr/>
                  <a:lstStyle/>
                  <a:p>
                    <a:r>
                      <a:rPr lang="en-US" dirty="0" smtClean="0"/>
                      <a:t>749</a:t>
                    </a:r>
                    <a:r>
                      <a:rPr lang="ru-RU" dirty="0" smtClean="0"/>
                      <a:t> </a:t>
                    </a:r>
                    <a:r>
                      <a:rPr lang="en-US" dirty="0" smtClean="0"/>
                      <a:t>386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3.8283174807893523E-3"/>
                  <c:y val="-1.8902702457806544E-4"/>
                </c:manualLayout>
              </c:layout>
              <c:tx>
                <c:rich>
                  <a:bodyPr/>
                  <a:lstStyle/>
                  <a:p>
                    <a:r>
                      <a:rPr lang="en-US" sz="900" dirty="0" smtClean="0"/>
                      <a:t>3</a:t>
                    </a:r>
                    <a:r>
                      <a:rPr lang="ru-RU" sz="900" dirty="0" smtClean="0"/>
                      <a:t> </a:t>
                    </a:r>
                    <a:r>
                      <a:rPr lang="en-US" sz="900" dirty="0" smtClean="0"/>
                      <a:t>013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Доходы</c:v>
                </c:pt>
                <c:pt idx="1">
                  <c:v>Расходы</c:v>
                </c:pt>
                <c:pt idx="2">
                  <c:v>Дефицит</c:v>
                </c:pt>
              </c:strCache>
            </c:strRef>
          </c:cat>
          <c:val>
            <c:numRef>
              <c:f>Лист1!$B$2:$B$4</c:f>
              <c:numCache>
                <c:formatCode>General</c:formatCode>
                <c:ptCount val="3"/>
                <c:pt idx="0" formatCode="#,##0">
                  <c:v>746373</c:v>
                </c:pt>
                <c:pt idx="1">
                  <c:v>749386</c:v>
                </c:pt>
                <c:pt idx="2">
                  <c:v>3013</c:v>
                </c:pt>
              </c:numCache>
            </c:numRef>
          </c:val>
        </c:ser>
        <c:ser>
          <c:idx val="1"/>
          <c:order val="1"/>
          <c:tx>
            <c:strRef>
              <c:f>Лист1!$C$1</c:f>
              <c:strCache>
                <c:ptCount val="1"/>
                <c:pt idx="0">
                  <c:v>2017 год</c:v>
                </c:pt>
              </c:strCache>
            </c:strRef>
          </c:tx>
          <c:invertIfNegative val="0"/>
          <c:dLbls>
            <c:dLbl>
              <c:idx val="0"/>
              <c:layout>
                <c:manualLayout>
                  <c:x val="1.5277777777777777E-2"/>
                  <c:y val="-3.18060534424837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210565726035345E-3"/>
                  <c:y val="8.25887684564187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402224556433768E-3"/>
                  <c:y val="8.875599190738889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Доходы</c:v>
                </c:pt>
                <c:pt idx="1">
                  <c:v>Расходы</c:v>
                </c:pt>
                <c:pt idx="2">
                  <c:v>Дефицит</c:v>
                </c:pt>
              </c:strCache>
            </c:strRef>
          </c:cat>
          <c:val>
            <c:numRef>
              <c:f>Лист1!$C$2:$C$4</c:f>
              <c:numCache>
                <c:formatCode>#,##0</c:formatCode>
                <c:ptCount val="3"/>
                <c:pt idx="0">
                  <c:v>703825.5</c:v>
                </c:pt>
                <c:pt idx="1">
                  <c:v>722674.8</c:v>
                </c:pt>
                <c:pt idx="2">
                  <c:v>18849</c:v>
                </c:pt>
              </c:numCache>
            </c:numRef>
          </c:val>
        </c:ser>
        <c:ser>
          <c:idx val="2"/>
          <c:order val="2"/>
          <c:tx>
            <c:strRef>
              <c:f>Лист1!$D$1</c:f>
              <c:strCache>
                <c:ptCount val="1"/>
                <c:pt idx="0">
                  <c:v>2018 год</c:v>
                </c:pt>
              </c:strCache>
            </c:strRef>
          </c:tx>
          <c:invertIfNegative val="0"/>
          <c:dLbls>
            <c:dLbl>
              <c:idx val="0"/>
              <c:layout>
                <c:manualLayout>
                  <c:x val="6.7976834688462506E-3"/>
                  <c:y val="8.069849821063809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8786311843205524E-3"/>
                  <c:y val="5.506062413168420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8919591407632092E-4"/>
                  <c:y val="3.7805404915613089E-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Доходы</c:v>
                </c:pt>
                <c:pt idx="1">
                  <c:v>Расходы</c:v>
                </c:pt>
                <c:pt idx="2">
                  <c:v>Дефицит</c:v>
                </c:pt>
              </c:strCache>
            </c:strRef>
          </c:cat>
          <c:val>
            <c:numRef>
              <c:f>Лист1!$D$2:$D$4</c:f>
              <c:numCache>
                <c:formatCode>#,##0</c:formatCode>
                <c:ptCount val="3"/>
                <c:pt idx="0">
                  <c:v>666428</c:v>
                </c:pt>
                <c:pt idx="1">
                  <c:v>685464.2</c:v>
                </c:pt>
                <c:pt idx="2">
                  <c:v>19036</c:v>
                </c:pt>
              </c:numCache>
            </c:numRef>
          </c:val>
        </c:ser>
        <c:ser>
          <c:idx val="3"/>
          <c:order val="3"/>
          <c:tx>
            <c:strRef>
              <c:f>Лист1!$E$1</c:f>
              <c:strCache>
                <c:ptCount val="1"/>
                <c:pt idx="0">
                  <c:v>2019 год</c:v>
                </c:pt>
              </c:strCache>
            </c:strRef>
          </c:tx>
          <c:invertIfNegative val="0"/>
          <c:dLbls>
            <c:dLbl>
              <c:idx val="0"/>
              <c:layout>
                <c:manualLayout>
                  <c:x val="5.9660164508400565E-3"/>
                  <c:y val="3.564936961004722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3134377056949381E-3"/>
                  <c:y val="1.927121844608947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1.101212482633684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Доходы</c:v>
                </c:pt>
                <c:pt idx="1">
                  <c:v>Расходы</c:v>
                </c:pt>
                <c:pt idx="2">
                  <c:v>Дефицит</c:v>
                </c:pt>
              </c:strCache>
            </c:strRef>
          </c:cat>
          <c:val>
            <c:numRef>
              <c:f>Лист1!$E$2:$E$4</c:f>
              <c:numCache>
                <c:formatCode>#,##0</c:formatCode>
                <c:ptCount val="3"/>
                <c:pt idx="0">
                  <c:v>647125.1</c:v>
                </c:pt>
                <c:pt idx="1">
                  <c:v>666558.4</c:v>
                </c:pt>
                <c:pt idx="2">
                  <c:v>19433</c:v>
                </c:pt>
              </c:numCache>
            </c:numRef>
          </c:val>
        </c:ser>
        <c:dLbls>
          <c:showLegendKey val="0"/>
          <c:showVal val="0"/>
          <c:showCatName val="0"/>
          <c:showSerName val="0"/>
          <c:showPercent val="0"/>
          <c:showBubbleSize val="0"/>
        </c:dLbls>
        <c:gapWidth val="300"/>
        <c:axId val="218414728"/>
        <c:axId val="229152896"/>
      </c:barChart>
      <c:catAx>
        <c:axId val="218414728"/>
        <c:scaling>
          <c:orientation val="minMax"/>
        </c:scaling>
        <c:delete val="0"/>
        <c:axPos val="b"/>
        <c:numFmt formatCode="General" sourceLinked="0"/>
        <c:majorTickMark val="none"/>
        <c:minorTickMark val="none"/>
        <c:tickLblPos val="nextTo"/>
        <c:crossAx val="229152896"/>
        <c:crosses val="autoZero"/>
        <c:auto val="1"/>
        <c:lblAlgn val="ctr"/>
        <c:lblOffset val="100"/>
        <c:noMultiLvlLbl val="0"/>
      </c:catAx>
      <c:valAx>
        <c:axId val="229152896"/>
        <c:scaling>
          <c:orientation val="minMax"/>
        </c:scaling>
        <c:delete val="0"/>
        <c:axPos val="l"/>
        <c:majorGridlines/>
        <c:minorGridlines/>
        <c:numFmt formatCode="#,##0" sourceLinked="0"/>
        <c:majorTickMark val="out"/>
        <c:minorTickMark val="none"/>
        <c:tickLblPos val="nextTo"/>
        <c:crossAx val="218414728"/>
        <c:crosses val="autoZero"/>
        <c:crossBetween val="between"/>
      </c:valAx>
    </c:plotArea>
    <c:legend>
      <c:legendPos val="r"/>
      <c:layout>
        <c:manualLayout>
          <c:xMode val="edge"/>
          <c:yMode val="edge"/>
          <c:x val="0.85764934419373362"/>
          <c:y val="0.23721570339839235"/>
          <c:w val="0.13191849442671461"/>
          <c:h val="0.24864515501394682"/>
        </c:manualLayout>
      </c:layout>
      <c:overlay val="0"/>
    </c:legend>
    <c:plotVisOnly val="1"/>
    <c:dispBlanksAs val="gap"/>
    <c:showDLblsOverMax val="0"/>
  </c:chart>
  <c:txPr>
    <a:bodyPr/>
    <a:lstStyle/>
    <a:p>
      <a:pPr>
        <a:defRPr sz="105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10"/>
      <c:rAngAx val="1"/>
    </c:view3D>
    <c:floor>
      <c:thickness val="0"/>
      <c:spPr>
        <a:ln w="9525"/>
        <a:scene3d>
          <a:camera prst="orthographicFront"/>
          <a:lightRig rig="threePt" dir="t"/>
        </a:scene3d>
        <a:sp3d>
          <a:contourClr>
            <a:srgbClr val="000000"/>
          </a:contourClr>
        </a:sp3d>
      </c:spPr>
    </c:floor>
    <c:sideWall>
      <c:thickness val="0"/>
    </c:sideWall>
    <c:backWall>
      <c:thickness val="0"/>
    </c:backWall>
    <c:plotArea>
      <c:layout/>
      <c:bar3DChart>
        <c:barDir val="col"/>
        <c:grouping val="stacked"/>
        <c:varyColors val="0"/>
        <c:ser>
          <c:idx val="0"/>
          <c:order val="0"/>
          <c:tx>
            <c:strRef>
              <c:f>Лист1!$B$1</c:f>
              <c:strCache>
                <c:ptCount val="1"/>
                <c:pt idx="0">
                  <c:v>Государственная пошлина по делам, рассматриваемым в судах общей юрисдикции</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2016 год оценка</c:v>
                </c:pt>
                <c:pt idx="1">
                  <c:v>2017 год</c:v>
                </c:pt>
                <c:pt idx="2">
                  <c:v>2018 год</c:v>
                </c:pt>
                <c:pt idx="3">
                  <c:v>2019 год</c:v>
                </c:pt>
              </c:strCache>
            </c:strRef>
          </c:cat>
          <c:val>
            <c:numRef>
              <c:f>Лист1!$B$2:$B$5</c:f>
              <c:numCache>
                <c:formatCode>#,##0</c:formatCode>
                <c:ptCount val="4"/>
                <c:pt idx="0">
                  <c:v>5089</c:v>
                </c:pt>
                <c:pt idx="1">
                  <c:v>4600</c:v>
                </c:pt>
                <c:pt idx="2">
                  <c:v>4730</c:v>
                </c:pt>
                <c:pt idx="3" formatCode="General">
                  <c:v>4900</c:v>
                </c:pt>
              </c:numCache>
            </c:numRef>
          </c:val>
        </c:ser>
        <c:ser>
          <c:idx val="1"/>
          <c:order val="1"/>
          <c:tx>
            <c:strRef>
              <c:f>Лист1!$C$1</c:f>
              <c:strCache>
                <c:ptCount val="1"/>
                <c:pt idx="0">
                  <c:v>Государственная пошлина за совершение действий, связанных с лицензированием</c:v>
                </c:pt>
              </c:strCache>
            </c:strRef>
          </c:tx>
          <c:spPr>
            <a:solidFill>
              <a:schemeClr val="accent3">
                <a:lumMod val="60000"/>
                <a:lumOff val="40000"/>
              </a:schemeClr>
            </a:solidFill>
          </c:spPr>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2016 год оценка</c:v>
                </c:pt>
                <c:pt idx="1">
                  <c:v>2017 год</c:v>
                </c:pt>
                <c:pt idx="2">
                  <c:v>2018 год</c:v>
                </c:pt>
                <c:pt idx="3">
                  <c:v>2019 год</c:v>
                </c:pt>
              </c:strCache>
            </c:strRef>
          </c:cat>
          <c:val>
            <c:numRef>
              <c:f>Лист1!$C$2:$C$5</c:f>
              <c:numCache>
                <c:formatCode>#,##0</c:formatCode>
                <c:ptCount val="4"/>
                <c:pt idx="0">
                  <c:v>1525</c:v>
                </c:pt>
                <c:pt idx="1">
                  <c:v>1500</c:v>
                </c:pt>
                <c:pt idx="2">
                  <c:v>1500</c:v>
                </c:pt>
                <c:pt idx="3">
                  <c:v>1500</c:v>
                </c:pt>
              </c:numCache>
            </c:numRef>
          </c:val>
        </c:ser>
        <c:ser>
          <c:idx val="2"/>
          <c:order val="2"/>
          <c:tx>
            <c:strRef>
              <c:f>Лист1!$D$1</c:f>
              <c:strCache>
                <c:ptCount val="1"/>
                <c:pt idx="0">
                  <c:v>Государственная пошлина на выдачу разрешений на установку рекламных конструкции</c:v>
                </c:pt>
              </c:strCache>
            </c:strRef>
          </c:tx>
          <c:spPr>
            <a:solidFill>
              <a:schemeClr val="accent5">
                <a:lumMod val="60000"/>
                <a:lumOff val="40000"/>
              </a:schemeClr>
            </a:solidFill>
          </c:spPr>
          <c:invertIfNegative val="0"/>
          <c:dLbls>
            <c:dLbl>
              <c:idx val="0"/>
              <c:layout>
                <c:manualLayout>
                  <c:x val="1.2199715501956419E-3"/>
                  <c:y val="-3.343881381381381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471805490881239E-2"/>
                  <c:y val="-1.911846201758108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209081146831826E-2"/>
                  <c:y val="-2.15082697697787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2016 год оценка</c:v>
                </c:pt>
                <c:pt idx="1">
                  <c:v>2017 год</c:v>
                </c:pt>
                <c:pt idx="2">
                  <c:v>2018 год</c:v>
                </c:pt>
                <c:pt idx="3">
                  <c:v>2019 год</c:v>
                </c:pt>
              </c:strCache>
            </c:strRef>
          </c:cat>
          <c:val>
            <c:numRef>
              <c:f>Лист1!$D$2:$D$5</c:f>
              <c:numCache>
                <c:formatCode>#,##0</c:formatCode>
                <c:ptCount val="4"/>
                <c:pt idx="0">
                  <c:v>48</c:v>
                </c:pt>
                <c:pt idx="1">
                  <c:v>50</c:v>
                </c:pt>
                <c:pt idx="2">
                  <c:v>65</c:v>
                </c:pt>
                <c:pt idx="3">
                  <c:v>75</c:v>
                </c:pt>
              </c:numCache>
            </c:numRef>
          </c:val>
        </c:ser>
        <c:dLbls>
          <c:showLegendKey val="0"/>
          <c:showVal val="1"/>
          <c:showCatName val="0"/>
          <c:showSerName val="0"/>
          <c:showPercent val="0"/>
          <c:showBubbleSize val="0"/>
        </c:dLbls>
        <c:gapWidth val="75"/>
        <c:shape val="box"/>
        <c:axId val="227220176"/>
        <c:axId val="227220568"/>
        <c:axId val="0"/>
      </c:bar3DChart>
      <c:catAx>
        <c:axId val="227220176"/>
        <c:scaling>
          <c:orientation val="minMax"/>
        </c:scaling>
        <c:delete val="0"/>
        <c:axPos val="b"/>
        <c:numFmt formatCode="General" sourceLinked="0"/>
        <c:majorTickMark val="none"/>
        <c:minorTickMark val="none"/>
        <c:tickLblPos val="nextTo"/>
        <c:crossAx val="227220568"/>
        <c:crossesAt val="0"/>
        <c:auto val="1"/>
        <c:lblAlgn val="ctr"/>
        <c:lblOffset val="100"/>
        <c:noMultiLvlLbl val="0"/>
      </c:catAx>
      <c:valAx>
        <c:axId val="227220568"/>
        <c:scaling>
          <c:orientation val="minMax"/>
        </c:scaling>
        <c:delete val="0"/>
        <c:axPos val="l"/>
        <c:numFmt formatCode="#,##0" sourceLinked="1"/>
        <c:majorTickMark val="none"/>
        <c:minorTickMark val="none"/>
        <c:tickLblPos val="nextTo"/>
        <c:crossAx val="227220176"/>
        <c:crosses val="autoZero"/>
        <c:crossBetween val="between"/>
      </c:valAx>
      <c:spPr>
        <a:effectLst>
          <a:glow>
            <a:schemeClr val="accent1">
              <a:alpha val="0"/>
            </a:schemeClr>
          </a:glow>
        </a:effectLst>
      </c:spPr>
    </c:plotArea>
    <c:legend>
      <c:legendPos val="b"/>
      <c:layout>
        <c:manualLayout>
          <c:xMode val="edge"/>
          <c:yMode val="edge"/>
          <c:x val="6.5660542432196916E-4"/>
          <c:y val="0.8331976815032982"/>
          <c:w val="0.9639645669291339"/>
          <c:h val="0.14490259508848408"/>
        </c:manualLayout>
      </c:layout>
      <c:overlay val="0"/>
    </c:legend>
    <c:plotVisOnly val="1"/>
    <c:dispBlanksAs val="gap"/>
    <c:showDLblsOverMax val="0"/>
  </c:chart>
  <c:spPr>
    <a:ln w="15875"/>
    <a:scene3d>
      <a:camera prst="orthographicFront"/>
      <a:lightRig rig="threePt" dir="t"/>
    </a:scene3d>
    <a:sp3d>
      <a:bevelB w="6350"/>
    </a:sp3d>
  </c:spPr>
  <c:txPr>
    <a:bodyPr/>
    <a:lstStyle/>
    <a:p>
      <a:pPr>
        <a:defRPr sz="14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54574838498723"/>
          <c:y val="0.36865305770809298"/>
          <c:w val="0.80859856217467774"/>
          <c:h val="0.36409206853741766"/>
        </c:manualLayout>
      </c:layout>
      <c:barChart>
        <c:barDir val="bar"/>
        <c:grouping val="stacked"/>
        <c:varyColors val="0"/>
        <c:ser>
          <c:idx val="0"/>
          <c:order val="0"/>
          <c:tx>
            <c:strRef>
              <c:f>Лист1!$B$1</c:f>
              <c:strCache>
                <c:ptCount val="1"/>
                <c:pt idx="0">
                  <c:v>с территории сельских поселений </c:v>
                </c:pt>
              </c:strCache>
            </c:strRef>
          </c:tx>
          <c:spPr>
            <a:solidFill>
              <a:schemeClr val="accent5"/>
            </a:solidFill>
          </c:spPr>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2019 год</c:v>
                </c:pt>
                <c:pt idx="1">
                  <c:v>2018 год</c:v>
                </c:pt>
                <c:pt idx="2">
                  <c:v>2017 год</c:v>
                </c:pt>
                <c:pt idx="3">
                  <c:v>2016 год оценка</c:v>
                </c:pt>
              </c:strCache>
            </c:strRef>
          </c:cat>
          <c:val>
            <c:numRef>
              <c:f>Лист1!$B$2:$B$5</c:f>
              <c:numCache>
                <c:formatCode>#,##0</c:formatCode>
                <c:ptCount val="4"/>
                <c:pt idx="0">
                  <c:v>3210</c:v>
                </c:pt>
                <c:pt idx="1">
                  <c:v>3218</c:v>
                </c:pt>
                <c:pt idx="2">
                  <c:v>3238</c:v>
                </c:pt>
                <c:pt idx="3">
                  <c:v>2375</c:v>
                </c:pt>
              </c:numCache>
            </c:numRef>
          </c:val>
        </c:ser>
        <c:ser>
          <c:idx val="1"/>
          <c:order val="1"/>
          <c:tx>
            <c:strRef>
              <c:f>Лист1!$C$1</c:f>
              <c:strCache>
                <c:ptCount val="1"/>
                <c:pt idx="0">
                  <c:v>с территории городских поселений </c:v>
                </c:pt>
              </c:strCache>
            </c:strRef>
          </c:tx>
          <c:spPr>
            <a:solidFill>
              <a:schemeClr val="bg2">
                <a:lumMod val="90000"/>
              </a:schemeClr>
            </a:solidFill>
          </c:spPr>
          <c:invertIfNegative val="0"/>
          <c:dLbls>
            <c:dLbl>
              <c:idx val="0"/>
              <c:layout>
                <c:manualLayout>
                  <c:x val="2.6556972685608832E-2"/>
                  <c:y val="-6.339770779846717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375089449562993E-2"/>
                  <c:y val="9.509656169770076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655697268560880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2019 год</c:v>
                </c:pt>
                <c:pt idx="1">
                  <c:v>2018 год</c:v>
                </c:pt>
                <c:pt idx="2">
                  <c:v>2017 год</c:v>
                </c:pt>
                <c:pt idx="3">
                  <c:v>2016 год оценка</c:v>
                </c:pt>
              </c:strCache>
            </c:strRef>
          </c:cat>
          <c:val>
            <c:numRef>
              <c:f>Лист1!$C$2:$C$5</c:f>
              <c:numCache>
                <c:formatCode>#,##0</c:formatCode>
                <c:ptCount val="4"/>
                <c:pt idx="0">
                  <c:v>5048</c:v>
                </c:pt>
                <c:pt idx="1">
                  <c:v>4973</c:v>
                </c:pt>
                <c:pt idx="2">
                  <c:v>5051</c:v>
                </c:pt>
                <c:pt idx="3">
                  <c:v>6825</c:v>
                </c:pt>
              </c:numCache>
            </c:numRef>
          </c:val>
        </c:ser>
        <c:dLbls>
          <c:showLegendKey val="0"/>
          <c:showVal val="1"/>
          <c:showCatName val="0"/>
          <c:showSerName val="0"/>
          <c:showPercent val="0"/>
          <c:showBubbleSize val="0"/>
        </c:dLbls>
        <c:gapWidth val="75"/>
        <c:overlap val="100"/>
        <c:axId val="226922728"/>
        <c:axId val="226923120"/>
      </c:barChart>
      <c:catAx>
        <c:axId val="226922728"/>
        <c:scaling>
          <c:orientation val="minMax"/>
        </c:scaling>
        <c:delete val="0"/>
        <c:axPos val="l"/>
        <c:numFmt formatCode="General" sourceLinked="0"/>
        <c:majorTickMark val="none"/>
        <c:minorTickMark val="none"/>
        <c:tickLblPos val="nextTo"/>
        <c:txPr>
          <a:bodyPr/>
          <a:lstStyle/>
          <a:p>
            <a:pPr>
              <a:defRPr sz="1400" b="0" i="0" u="none"/>
            </a:pPr>
            <a:endParaRPr lang="ru-RU"/>
          </a:p>
        </c:txPr>
        <c:crossAx val="226923120"/>
        <c:crossesAt val="100"/>
        <c:auto val="1"/>
        <c:lblAlgn val="ctr"/>
        <c:lblOffset val="100"/>
        <c:noMultiLvlLbl val="0"/>
      </c:catAx>
      <c:valAx>
        <c:axId val="226923120"/>
        <c:scaling>
          <c:orientation val="minMax"/>
        </c:scaling>
        <c:delete val="0"/>
        <c:axPos val="b"/>
        <c:numFmt formatCode="#,##0" sourceLinked="1"/>
        <c:majorTickMark val="none"/>
        <c:minorTickMark val="none"/>
        <c:tickLblPos val="low"/>
        <c:txPr>
          <a:bodyPr/>
          <a:lstStyle/>
          <a:p>
            <a:pPr>
              <a:defRPr sz="1400"/>
            </a:pPr>
            <a:endParaRPr lang="ru-RU"/>
          </a:p>
        </c:txPr>
        <c:crossAx val="226922728"/>
        <c:crosses val="autoZero"/>
        <c:crossBetween val="between"/>
      </c:valAx>
    </c:plotArea>
    <c:legend>
      <c:legendPos val="b"/>
      <c:layout>
        <c:manualLayout>
          <c:xMode val="edge"/>
          <c:yMode val="edge"/>
          <c:x val="3.1525999275343108E-2"/>
          <c:y val="0.82416752574646879"/>
          <c:w val="0.94454463709713055"/>
          <c:h val="6.9974340986711875E-2"/>
        </c:manualLayout>
      </c:layout>
      <c:overlay val="0"/>
      <c:txPr>
        <a:bodyPr/>
        <a:lstStyle/>
        <a:p>
          <a:pPr>
            <a:defRPr sz="1400"/>
          </a:pPr>
          <a:endParaRPr lang="ru-RU"/>
        </a:p>
      </c:txPr>
    </c:legend>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pPr>
        <a:ln>
          <a:noFill/>
        </a:ln>
      </c:spPr>
    </c:sideWall>
    <c:backWall>
      <c:thickness val="0"/>
      <c:spPr>
        <a:ln>
          <a:noFill/>
        </a:ln>
      </c:spPr>
    </c:backWall>
    <c:plotArea>
      <c:layout>
        <c:manualLayout>
          <c:layoutTarget val="inner"/>
          <c:xMode val="edge"/>
          <c:yMode val="edge"/>
          <c:x val="8.0832892570443862E-2"/>
          <c:y val="4.438262720936318E-2"/>
          <c:w val="0.91781281788202418"/>
          <c:h val="0.84530919190237175"/>
        </c:manualLayout>
      </c:layout>
      <c:bar3DChart>
        <c:barDir val="col"/>
        <c:grouping val="stacked"/>
        <c:varyColors val="0"/>
        <c:ser>
          <c:idx val="0"/>
          <c:order val="0"/>
          <c:tx>
            <c:strRef>
              <c:f>Лист1!$B$1</c:f>
              <c:strCache>
                <c:ptCount val="1"/>
                <c:pt idx="0">
                  <c:v>Дотации</c:v>
                </c:pt>
              </c:strCache>
            </c:strRef>
          </c:tx>
          <c:spPr>
            <a:solidFill>
              <a:schemeClr val="bg2">
                <a:lumMod val="50000"/>
              </a:schemeClr>
            </a:solidFill>
          </c:spPr>
          <c:invertIfNegative val="0"/>
          <c:cat>
            <c:strRef>
              <c:f>Лист1!$A$2:$A$5</c:f>
              <c:strCache>
                <c:ptCount val="4"/>
                <c:pt idx="0">
                  <c:v>2016 год</c:v>
                </c:pt>
                <c:pt idx="1">
                  <c:v>2017 год</c:v>
                </c:pt>
                <c:pt idx="2">
                  <c:v>2018 год</c:v>
                </c:pt>
                <c:pt idx="3">
                  <c:v>2019 год</c:v>
                </c:pt>
              </c:strCache>
            </c:strRef>
          </c:cat>
          <c:val>
            <c:numRef>
              <c:f>Лист1!$B$2:$B$5</c:f>
              <c:numCache>
                <c:formatCode>#,##0</c:formatCode>
                <c:ptCount val="4"/>
                <c:pt idx="0">
                  <c:v>50538</c:v>
                </c:pt>
                <c:pt idx="1">
                  <c:v>32287</c:v>
                </c:pt>
                <c:pt idx="2">
                  <c:v>19035</c:v>
                </c:pt>
                <c:pt idx="3">
                  <c:v>18040</c:v>
                </c:pt>
              </c:numCache>
            </c:numRef>
          </c:val>
        </c:ser>
        <c:ser>
          <c:idx val="1"/>
          <c:order val="1"/>
          <c:tx>
            <c:strRef>
              <c:f>Лист1!$C$1</c:f>
              <c:strCache>
                <c:ptCount val="1"/>
                <c:pt idx="0">
                  <c:v>Субсидии</c:v>
                </c:pt>
              </c:strCache>
            </c:strRef>
          </c:tx>
          <c:spPr>
            <a:solidFill>
              <a:srgbClr val="FF0000"/>
            </a:solidFill>
          </c:spPr>
          <c:invertIfNegative val="0"/>
          <c:cat>
            <c:strRef>
              <c:f>Лист1!$A$2:$A$5</c:f>
              <c:strCache>
                <c:ptCount val="4"/>
                <c:pt idx="0">
                  <c:v>2016 год</c:v>
                </c:pt>
                <c:pt idx="1">
                  <c:v>2017 год</c:v>
                </c:pt>
                <c:pt idx="2">
                  <c:v>2018 год</c:v>
                </c:pt>
                <c:pt idx="3">
                  <c:v>2019 год</c:v>
                </c:pt>
              </c:strCache>
            </c:strRef>
          </c:cat>
          <c:val>
            <c:numRef>
              <c:f>Лист1!$C$2:$C$5</c:f>
              <c:numCache>
                <c:formatCode>General</c:formatCode>
                <c:ptCount val="4"/>
                <c:pt idx="0" formatCode="#,##0">
                  <c:v>42342</c:v>
                </c:pt>
                <c:pt idx="1">
                  <c:v>45106</c:v>
                </c:pt>
                <c:pt idx="2">
                  <c:v>24331</c:v>
                </c:pt>
                <c:pt idx="3">
                  <c:v>24214</c:v>
                </c:pt>
              </c:numCache>
            </c:numRef>
          </c:val>
        </c:ser>
        <c:ser>
          <c:idx val="2"/>
          <c:order val="2"/>
          <c:tx>
            <c:strRef>
              <c:f>Лист1!$D$1</c:f>
              <c:strCache>
                <c:ptCount val="1"/>
                <c:pt idx="0">
                  <c:v>Субвенции</c:v>
                </c:pt>
              </c:strCache>
            </c:strRef>
          </c:tx>
          <c:spPr>
            <a:solidFill>
              <a:schemeClr val="accent6">
                <a:lumMod val="75000"/>
              </a:schemeClr>
            </a:solidFill>
            <a:ln>
              <a:solidFill>
                <a:schemeClr val="accent4">
                  <a:lumMod val="75000"/>
                </a:schemeClr>
              </a:solidFill>
            </a:ln>
          </c:spPr>
          <c:invertIfNegative val="0"/>
          <c:cat>
            <c:strRef>
              <c:f>Лист1!$A$2:$A$5</c:f>
              <c:strCache>
                <c:ptCount val="4"/>
                <c:pt idx="0">
                  <c:v>2016 год</c:v>
                </c:pt>
                <c:pt idx="1">
                  <c:v>2017 год</c:v>
                </c:pt>
                <c:pt idx="2">
                  <c:v>2018 год</c:v>
                </c:pt>
                <c:pt idx="3">
                  <c:v>2019 год</c:v>
                </c:pt>
              </c:strCache>
            </c:strRef>
          </c:cat>
          <c:val>
            <c:numRef>
              <c:f>Лист1!$D$2:$D$5</c:f>
              <c:numCache>
                <c:formatCode>General</c:formatCode>
                <c:ptCount val="4"/>
                <c:pt idx="0" formatCode="#,##0">
                  <c:v>453644</c:v>
                </c:pt>
                <c:pt idx="1">
                  <c:v>426794</c:v>
                </c:pt>
                <c:pt idx="2">
                  <c:v>423887</c:v>
                </c:pt>
                <c:pt idx="3">
                  <c:v>402514</c:v>
                </c:pt>
              </c:numCache>
            </c:numRef>
          </c:val>
        </c:ser>
        <c:ser>
          <c:idx val="3"/>
          <c:order val="3"/>
          <c:tx>
            <c:strRef>
              <c:f>Лист1!$E$1</c:f>
              <c:strCache>
                <c:ptCount val="1"/>
                <c:pt idx="0">
                  <c:v>Иные МБТ</c:v>
                </c:pt>
              </c:strCache>
            </c:strRef>
          </c:tx>
          <c:spPr>
            <a:solidFill>
              <a:srgbClr val="10A40C"/>
            </a:solidFill>
          </c:spPr>
          <c:invertIfNegative val="0"/>
          <c:cat>
            <c:strRef>
              <c:f>Лист1!$A$2:$A$5</c:f>
              <c:strCache>
                <c:ptCount val="4"/>
                <c:pt idx="0">
                  <c:v>2016 год</c:v>
                </c:pt>
                <c:pt idx="1">
                  <c:v>2017 год</c:v>
                </c:pt>
                <c:pt idx="2">
                  <c:v>2018 год</c:v>
                </c:pt>
                <c:pt idx="3">
                  <c:v>2019 год</c:v>
                </c:pt>
              </c:strCache>
            </c:strRef>
          </c:cat>
          <c:val>
            <c:numRef>
              <c:f>Лист1!$E$2:$E$5</c:f>
              <c:numCache>
                <c:formatCode>General</c:formatCode>
                <c:ptCount val="4"/>
                <c:pt idx="0" formatCode="#,##0">
                  <c:v>4401</c:v>
                </c:pt>
                <c:pt idx="1">
                  <c:v>3318</c:v>
                </c:pt>
                <c:pt idx="2">
                  <c:v>0</c:v>
                </c:pt>
                <c:pt idx="3">
                  <c:v>0</c:v>
                </c:pt>
              </c:numCache>
            </c:numRef>
          </c:val>
        </c:ser>
        <c:dLbls>
          <c:showLegendKey val="0"/>
          <c:showVal val="0"/>
          <c:showCatName val="0"/>
          <c:showSerName val="0"/>
          <c:showPercent val="0"/>
          <c:showBubbleSize val="0"/>
        </c:dLbls>
        <c:gapWidth val="100"/>
        <c:shape val="box"/>
        <c:axId val="222983680"/>
        <c:axId val="222984072"/>
        <c:axId val="0"/>
      </c:bar3DChart>
      <c:catAx>
        <c:axId val="222983680"/>
        <c:scaling>
          <c:orientation val="minMax"/>
        </c:scaling>
        <c:delete val="1"/>
        <c:axPos val="b"/>
        <c:numFmt formatCode="General" sourceLinked="1"/>
        <c:majorTickMark val="out"/>
        <c:minorTickMark val="none"/>
        <c:tickLblPos val="nextTo"/>
        <c:crossAx val="222984072"/>
        <c:crosses val="autoZero"/>
        <c:auto val="1"/>
        <c:lblAlgn val="ctr"/>
        <c:lblOffset val="100"/>
        <c:noMultiLvlLbl val="0"/>
      </c:catAx>
      <c:valAx>
        <c:axId val="222984072"/>
        <c:scaling>
          <c:orientation val="minMax"/>
        </c:scaling>
        <c:delete val="0"/>
        <c:axPos val="l"/>
        <c:majorGridlines/>
        <c:numFmt formatCode="#,##0" sourceLinked="1"/>
        <c:majorTickMark val="out"/>
        <c:minorTickMark val="none"/>
        <c:tickLblPos val="nextTo"/>
        <c:crossAx val="222983680"/>
        <c:crosses val="autoZero"/>
        <c:crossBetween val="between"/>
      </c:valAx>
    </c:plotArea>
    <c:legend>
      <c:legendPos val="r"/>
      <c:layout>
        <c:manualLayout>
          <c:xMode val="edge"/>
          <c:yMode val="edge"/>
          <c:x val="1.3951107410344911E-3"/>
          <c:y val="0.48841823869448348"/>
          <c:w val="0.11591214458160227"/>
          <c:h val="0.32250636344172989"/>
        </c:manualLayout>
      </c:layout>
      <c:overlay val="0"/>
    </c:legend>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970416074092076E-2"/>
          <c:y val="4.1773348701869537E-2"/>
          <c:w val="0.86063257322207509"/>
          <c:h val="0.30221546314001613"/>
        </c:manualLayout>
      </c:layout>
      <c:barChart>
        <c:barDir val="bar"/>
        <c:grouping val="stacked"/>
        <c:varyColors val="0"/>
        <c:ser>
          <c:idx val="0"/>
          <c:order val="0"/>
          <c:tx>
            <c:strRef>
              <c:f>Лист1!$B$1</c:f>
              <c:strCache>
                <c:ptCount val="1"/>
                <c:pt idx="0">
                  <c:v>Субсидия на предоставление гражданам субсидии на оплату жилого помещения и коммунальных услуг</c:v>
                </c:pt>
              </c:strCache>
            </c:strRef>
          </c:tx>
          <c:spPr>
            <a:solidFill>
              <a:schemeClr val="accent5"/>
            </a:solidFill>
          </c:spPr>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c:v>
                </c:pt>
              </c:strCache>
            </c:strRef>
          </c:cat>
          <c:val>
            <c:numRef>
              <c:f>Лист1!$B$2:$B$4</c:f>
              <c:numCache>
                <c:formatCode>#,##0</c:formatCode>
                <c:ptCount val="3"/>
                <c:pt idx="0">
                  <c:v>49128</c:v>
                </c:pt>
                <c:pt idx="1">
                  <c:v>46671</c:v>
                </c:pt>
                <c:pt idx="2">
                  <c:v>44215</c:v>
                </c:pt>
              </c:numCache>
            </c:numRef>
          </c:val>
        </c:ser>
        <c:ser>
          <c:idx val="1"/>
          <c:order val="1"/>
          <c:tx>
            <c:strRef>
              <c:f>Лист1!$C$1</c:f>
              <c:strCache>
                <c:ptCount val="1"/>
                <c:pt idx="0">
                  <c:v>Субсидия на выполнение переданных полномочий</c:v>
                </c:pt>
              </c:strCache>
            </c:strRef>
          </c:tx>
          <c:spPr>
            <a:solidFill>
              <a:schemeClr val="bg2">
                <a:lumMod val="90000"/>
              </a:schemeClr>
            </a:solidFill>
          </c:spPr>
          <c:invertIfNegative val="0"/>
          <c:dLbls>
            <c:dLbl>
              <c:idx val="0"/>
              <c:layout>
                <c:manualLayout>
                  <c:x val="2.6556972685608832E-2"/>
                  <c:y val="-6.339770779846717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375089449562993E-2"/>
                  <c:y val="9.509656169770076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6556972685608807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c:v>
                </c:pt>
              </c:strCache>
            </c:strRef>
          </c:cat>
          <c:val>
            <c:numRef>
              <c:f>Лист1!$C$2:$C$4</c:f>
              <c:numCache>
                <c:formatCode>#,##0</c:formatCode>
                <c:ptCount val="3"/>
                <c:pt idx="0">
                  <c:v>8724</c:v>
                </c:pt>
                <c:pt idx="1">
                  <c:v>8272</c:v>
                </c:pt>
                <c:pt idx="2">
                  <c:v>7803</c:v>
                </c:pt>
              </c:numCache>
            </c:numRef>
          </c:val>
        </c:ser>
        <c:ser>
          <c:idx val="2"/>
          <c:order val="2"/>
          <c:tx>
            <c:strRef>
              <c:f>Лист1!$D$1</c:f>
              <c:strCache>
                <c:ptCount val="1"/>
                <c:pt idx="0">
                  <c:v>Субсидия на получение общедоступного и бесплатного начального общего, основного общего, среднего образования</c:v>
                </c:pt>
              </c:strCache>
            </c:strRef>
          </c:tx>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c:v>
                </c:pt>
              </c:strCache>
            </c:strRef>
          </c:cat>
          <c:val>
            <c:numRef>
              <c:f>Лист1!$D$2:$D$4</c:f>
              <c:numCache>
                <c:formatCode>#,##0</c:formatCode>
                <c:ptCount val="3"/>
                <c:pt idx="0">
                  <c:v>238843</c:v>
                </c:pt>
                <c:pt idx="1">
                  <c:v>238844</c:v>
                </c:pt>
                <c:pt idx="2">
                  <c:v>227012</c:v>
                </c:pt>
              </c:numCache>
            </c:numRef>
          </c:val>
        </c:ser>
        <c:ser>
          <c:idx val="3"/>
          <c:order val="3"/>
          <c:tx>
            <c:strRef>
              <c:f>Лист1!$E$1</c:f>
              <c:strCache>
                <c:ptCount val="1"/>
                <c:pt idx="0">
                  <c:v>Субсидия на получение общедоступного  и бесплатного дошкольного образования</c:v>
                </c:pt>
              </c:strCache>
            </c:strRef>
          </c:tx>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c:v>
                </c:pt>
              </c:strCache>
            </c:strRef>
          </c:cat>
          <c:val>
            <c:numRef>
              <c:f>Лист1!$E$2:$E$4</c:f>
              <c:numCache>
                <c:formatCode>#,##0</c:formatCode>
                <c:ptCount val="3"/>
                <c:pt idx="0">
                  <c:v>130099</c:v>
                </c:pt>
                <c:pt idx="1">
                  <c:v>130099</c:v>
                </c:pt>
                <c:pt idx="2">
                  <c:v>123484</c:v>
                </c:pt>
              </c:numCache>
            </c:numRef>
          </c:val>
        </c:ser>
        <c:dLbls>
          <c:showLegendKey val="0"/>
          <c:showVal val="1"/>
          <c:showCatName val="0"/>
          <c:showSerName val="0"/>
          <c:showPercent val="0"/>
          <c:showBubbleSize val="0"/>
        </c:dLbls>
        <c:gapWidth val="75"/>
        <c:overlap val="100"/>
        <c:axId val="222984856"/>
        <c:axId val="222985248"/>
      </c:barChart>
      <c:catAx>
        <c:axId val="222984856"/>
        <c:scaling>
          <c:orientation val="minMax"/>
        </c:scaling>
        <c:delete val="0"/>
        <c:axPos val="l"/>
        <c:numFmt formatCode="General" sourceLinked="0"/>
        <c:majorTickMark val="none"/>
        <c:minorTickMark val="none"/>
        <c:tickLblPos val="nextTo"/>
        <c:crossAx val="222985248"/>
        <c:crossesAt val="100"/>
        <c:auto val="1"/>
        <c:lblAlgn val="ctr"/>
        <c:lblOffset val="100"/>
        <c:noMultiLvlLbl val="0"/>
      </c:catAx>
      <c:valAx>
        <c:axId val="222985248"/>
        <c:scaling>
          <c:orientation val="minMax"/>
        </c:scaling>
        <c:delete val="0"/>
        <c:axPos val="b"/>
        <c:numFmt formatCode="#,##0" sourceLinked="1"/>
        <c:majorTickMark val="none"/>
        <c:minorTickMark val="none"/>
        <c:tickLblPos val="low"/>
        <c:crossAx val="222984856"/>
        <c:crosses val="autoZero"/>
        <c:crossBetween val="between"/>
      </c:valAx>
    </c:plotArea>
    <c:legend>
      <c:legendPos val="b"/>
      <c:layout>
        <c:manualLayout>
          <c:xMode val="edge"/>
          <c:yMode val="edge"/>
          <c:x val="1.3766519823788547E-3"/>
          <c:y val="0.5013880104451468"/>
          <c:w val="0.99019910506781361"/>
          <c:h val="0.30524898076952839"/>
        </c:manualLayout>
      </c:layout>
      <c:overlay val="0"/>
      <c:txPr>
        <a:bodyPr/>
        <a:lstStyle/>
        <a:p>
          <a:pPr>
            <a:defRPr sz="1400"/>
          </a:pPr>
          <a:endParaRPr lang="ru-RU"/>
        </a:p>
      </c:txPr>
    </c:legend>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010556899861298"/>
          <c:y val="0.14153944091252149"/>
        </c:manualLayout>
      </c:layout>
      <c:overlay val="0"/>
    </c:title>
    <c:autoTitleDeleted val="0"/>
    <c:view3D>
      <c:rotX val="90"/>
      <c:rotY val="0"/>
      <c:rAngAx val="0"/>
    </c:view3D>
    <c:floor>
      <c:thickness val="0"/>
    </c:floor>
    <c:sideWall>
      <c:thickness val="0"/>
    </c:sideWall>
    <c:backWall>
      <c:thickness val="0"/>
    </c:backWall>
    <c:plotArea>
      <c:layout>
        <c:manualLayout>
          <c:layoutTarget val="inner"/>
          <c:xMode val="edge"/>
          <c:yMode val="edge"/>
          <c:x val="1.3230789908760653E-2"/>
          <c:y val="0"/>
          <c:w val="0.42020927501489741"/>
          <c:h val="0.65998942280587491"/>
        </c:manualLayout>
      </c:layout>
      <c:pie3DChart>
        <c:varyColors val="1"/>
        <c:ser>
          <c:idx val="0"/>
          <c:order val="0"/>
          <c:tx>
            <c:strRef>
              <c:f>Лист1!$B$1</c:f>
              <c:strCache>
                <c:ptCount val="1"/>
                <c:pt idx="0">
                  <c:v>2017 год</c:v>
                </c:pt>
              </c:strCache>
            </c:strRef>
          </c:tx>
          <c:explosion val="10"/>
          <c:dLbls>
            <c:dLbl>
              <c:idx val="0"/>
              <c:layout>
                <c:manualLayout>
                  <c:x val="-7.6899593333925972E-2"/>
                  <c:y val="-8.1072900167662942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5.6636364139036326E-2"/>
                  <c:y val="2.1332557058226464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Лист1!$A$2:$A$7</c:f>
              <c:strCache>
                <c:ptCount val="6"/>
                <c:pt idx="0">
                  <c:v>Образование</c:v>
                </c:pt>
                <c:pt idx="1">
                  <c:v>Общегосударственные вопросы</c:v>
                </c:pt>
                <c:pt idx="2">
                  <c:v>Культура, кинематография</c:v>
                </c:pt>
                <c:pt idx="3">
                  <c:v>Социальная политика</c:v>
                </c:pt>
                <c:pt idx="4">
                  <c:v>Межбюджетные трансферты общего характера бюджетам бюджетной системы российской федерации</c:v>
                </c:pt>
                <c:pt idx="5">
                  <c:v>Прочие разделы</c:v>
                </c:pt>
              </c:strCache>
            </c:strRef>
          </c:cat>
          <c:val>
            <c:numRef>
              <c:f>Лист1!$B$2:$B$7</c:f>
              <c:numCache>
                <c:formatCode>General</c:formatCode>
                <c:ptCount val="6"/>
                <c:pt idx="0">
                  <c:v>71.3</c:v>
                </c:pt>
                <c:pt idx="1">
                  <c:v>10.7</c:v>
                </c:pt>
                <c:pt idx="2">
                  <c:v>3.9</c:v>
                </c:pt>
                <c:pt idx="3">
                  <c:v>8.1999999999999993</c:v>
                </c:pt>
                <c:pt idx="4">
                  <c:v>4.9000000000000004</c:v>
                </c:pt>
                <c:pt idx="5">
                  <c:v>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1.0514366018181502E-3"/>
          <c:y val="0.74009808897900831"/>
          <c:w val="0.97628993449362822"/>
          <c:h val="0.24724548288425713"/>
        </c:manualLayout>
      </c:layout>
      <c:overlay val="0"/>
      <c:txPr>
        <a:bodyPr/>
        <a:lstStyle/>
        <a:p>
          <a:pPr>
            <a:defRPr sz="8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9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0097113066305843"/>
          <c:y val="8.7499999999999994E-2"/>
        </c:manualLayout>
      </c:layout>
      <c:overlay val="0"/>
    </c:title>
    <c:autoTitleDeleted val="0"/>
    <c:view3D>
      <c:rotX val="90"/>
      <c:rotY val="0"/>
      <c:rAngAx val="0"/>
    </c:view3D>
    <c:floor>
      <c:thickness val="0"/>
    </c:floor>
    <c:sideWall>
      <c:thickness val="0"/>
    </c:sideWall>
    <c:backWall>
      <c:thickness val="0"/>
    </c:backWall>
    <c:plotArea>
      <c:layout>
        <c:manualLayout>
          <c:layoutTarget val="inner"/>
          <c:xMode val="edge"/>
          <c:yMode val="edge"/>
          <c:x val="4.2318572968283022E-2"/>
          <c:y val="3.6835875984251969E-2"/>
          <c:w val="0.9557256584679058"/>
          <c:h val="0.844414124015748"/>
        </c:manualLayout>
      </c:layout>
      <c:pie3DChart>
        <c:varyColors val="1"/>
        <c:ser>
          <c:idx val="0"/>
          <c:order val="0"/>
          <c:tx>
            <c:strRef>
              <c:f>Лист1!$B$1</c:f>
              <c:strCache>
                <c:ptCount val="1"/>
                <c:pt idx="0">
                  <c:v>2018 год</c:v>
                </c:pt>
              </c:strCache>
            </c:strRef>
          </c:tx>
          <c:explosion val="32"/>
          <c:dPt>
            <c:idx val="0"/>
            <c:bubble3D val="0"/>
            <c:explosion val="14"/>
          </c:dPt>
          <c:dPt>
            <c:idx val="1"/>
            <c:bubble3D val="0"/>
            <c:explosion val="13"/>
          </c:dPt>
          <c:dPt>
            <c:idx val="2"/>
            <c:bubble3D val="0"/>
            <c:explosion val="12"/>
          </c:dPt>
          <c:dPt>
            <c:idx val="3"/>
            <c:bubble3D val="0"/>
            <c:explosion val="10"/>
          </c:dPt>
          <c:dPt>
            <c:idx val="4"/>
            <c:bubble3D val="0"/>
            <c:explosion val="9"/>
          </c:dPt>
          <c:dPt>
            <c:idx val="5"/>
            <c:bubble3D val="0"/>
            <c:explosion val="7"/>
          </c:dPt>
          <c:dLbls>
            <c:dLbl>
              <c:idx val="0"/>
              <c:layout>
                <c:manualLayout>
                  <c:x val="-0.19566306433934322"/>
                  <c:y val="-0.1073850885826771"/>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2.701328357372906E-2"/>
                  <c:y val="6.6759596456692938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Лист1!$A$2:$A$7</c:f>
              <c:strCache>
                <c:ptCount val="6"/>
                <c:pt idx="0">
                  <c:v>Образование</c:v>
                </c:pt>
                <c:pt idx="1">
                  <c:v>Общегосударственные вопросы</c:v>
                </c:pt>
                <c:pt idx="2">
                  <c:v>Культура, кинематография</c:v>
                </c:pt>
                <c:pt idx="3">
                  <c:v>Социальная политика</c:v>
                </c:pt>
                <c:pt idx="4">
                  <c:v>Межбюджетные трансферты общего характера бюджетам бюджетной системы российской федерации</c:v>
                </c:pt>
                <c:pt idx="5">
                  <c:v>Прочие разделы</c:v>
                </c:pt>
              </c:strCache>
            </c:strRef>
          </c:cat>
          <c:val>
            <c:numRef>
              <c:f>Лист1!$B$2:$B$7</c:f>
              <c:numCache>
                <c:formatCode>General</c:formatCode>
                <c:ptCount val="6"/>
                <c:pt idx="0">
                  <c:v>72.099999999999994</c:v>
                </c:pt>
                <c:pt idx="1">
                  <c:v>10.9</c:v>
                </c:pt>
                <c:pt idx="2">
                  <c:v>4</c:v>
                </c:pt>
                <c:pt idx="3">
                  <c:v>8.1999999999999993</c:v>
                </c:pt>
                <c:pt idx="4">
                  <c:v>4.3</c:v>
                </c:pt>
                <c:pt idx="5">
                  <c:v>0.5</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3700240594925634"/>
          <c:y val="0.11973789657285627"/>
        </c:manualLayout>
      </c:layout>
      <c:overlay val="0"/>
    </c:title>
    <c:autoTitleDeleted val="0"/>
    <c:view3D>
      <c:rotX val="90"/>
      <c:rotY val="0"/>
      <c:rAngAx val="0"/>
    </c:view3D>
    <c:floor>
      <c:thickness val="0"/>
    </c:floor>
    <c:sideWall>
      <c:thickness val="0"/>
    </c:sideWall>
    <c:backWall>
      <c:thickness val="0"/>
    </c:backWall>
    <c:plotArea>
      <c:layout/>
      <c:pie3DChart>
        <c:varyColors val="1"/>
        <c:ser>
          <c:idx val="0"/>
          <c:order val="0"/>
          <c:tx>
            <c:strRef>
              <c:f>Лист1!$B$1</c:f>
              <c:strCache>
                <c:ptCount val="1"/>
                <c:pt idx="0">
                  <c:v>2019 год</c:v>
                </c:pt>
              </c:strCache>
            </c:strRef>
          </c:tx>
          <c:explosion val="8"/>
          <c:dLbls>
            <c:dLbl>
              <c:idx val="0"/>
              <c:layout>
                <c:manualLayout>
                  <c:x val="-0.21137995771361914"/>
                  <c:y val="-0.1089000506384551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Лист1!$A$2:$A$7</c:f>
              <c:strCache>
                <c:ptCount val="6"/>
                <c:pt idx="0">
                  <c:v>Образование</c:v>
                </c:pt>
                <c:pt idx="1">
                  <c:v>Общегосударственные вопросы</c:v>
                </c:pt>
                <c:pt idx="2">
                  <c:v>Культура, кинематография</c:v>
                </c:pt>
                <c:pt idx="3">
                  <c:v>Социальная политика</c:v>
                </c:pt>
                <c:pt idx="4">
                  <c:v>Межбюджетные трансферты общего характера бюджетам бюджетной системы российской федерации</c:v>
                </c:pt>
                <c:pt idx="5">
                  <c:v>Прочие разделы</c:v>
                </c:pt>
              </c:strCache>
            </c:strRef>
          </c:cat>
          <c:val>
            <c:numRef>
              <c:f>Лист1!$B$2:$B$7</c:f>
              <c:numCache>
                <c:formatCode>General</c:formatCode>
                <c:ptCount val="6"/>
                <c:pt idx="0">
                  <c:v>71.2</c:v>
                </c:pt>
                <c:pt idx="1">
                  <c:v>11.7</c:v>
                </c:pt>
                <c:pt idx="2">
                  <c:v>4.0999999999999996</c:v>
                </c:pt>
                <c:pt idx="3">
                  <c:v>8</c:v>
                </c:pt>
                <c:pt idx="4">
                  <c:v>4.4000000000000004</c:v>
                </c:pt>
                <c:pt idx="5">
                  <c:v>0.6</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40532460456617264"/>
          <c:y val="3.0600713695385556E-2"/>
          <c:w val="0.55345029841377014"/>
          <c:h val="0.85661429936084599"/>
        </c:manualLayout>
      </c:layout>
      <c:bar3DChart>
        <c:barDir val="bar"/>
        <c:grouping val="clustered"/>
        <c:varyColors val="0"/>
        <c:ser>
          <c:idx val="0"/>
          <c:order val="0"/>
          <c:tx>
            <c:strRef>
              <c:f>Лист1!$B$1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Дошкольное образование</c:v>
                </c:pt>
                <c:pt idx="1">
                  <c:v>Общее образование</c:v>
                </c:pt>
                <c:pt idx="2">
                  <c:v>Дополнительное образование</c:v>
                </c:pt>
                <c:pt idx="3">
                  <c:v>Молодежная политика</c:v>
                </c:pt>
                <c:pt idx="4">
                  <c:v>Другие вопросы в области образования</c:v>
                </c:pt>
              </c:strCache>
            </c:strRef>
          </c:cat>
          <c:val>
            <c:numRef>
              <c:f>Лист1!$B$2:$B$6</c:f>
              <c:numCache>
                <c:formatCode>General</c:formatCode>
                <c:ptCount val="5"/>
                <c:pt idx="0">
                  <c:v>152129.79999999999</c:v>
                </c:pt>
                <c:pt idx="1">
                  <c:v>265079.3</c:v>
                </c:pt>
                <c:pt idx="2">
                  <c:v>59519.3</c:v>
                </c:pt>
                <c:pt idx="3">
                  <c:v>4516.8999999999996</c:v>
                </c:pt>
                <c:pt idx="4">
                  <c:v>34108</c:v>
                </c:pt>
              </c:numCache>
            </c:numRef>
          </c:val>
        </c:ser>
        <c:ser>
          <c:idx val="1"/>
          <c:order val="1"/>
          <c:tx>
            <c:strRef>
              <c:f>Лист1!$C$1</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Дошкольное образование</c:v>
                </c:pt>
                <c:pt idx="1">
                  <c:v>Общее образование</c:v>
                </c:pt>
                <c:pt idx="2">
                  <c:v>Дополнительное образование</c:v>
                </c:pt>
                <c:pt idx="3">
                  <c:v>Молодежная политика</c:v>
                </c:pt>
                <c:pt idx="4">
                  <c:v>Другие вопросы в области образования</c:v>
                </c:pt>
              </c:strCache>
            </c:strRef>
          </c:cat>
          <c:val>
            <c:numRef>
              <c:f>Лист1!$C$2:$C$6</c:f>
              <c:numCache>
                <c:formatCode>General</c:formatCode>
                <c:ptCount val="5"/>
                <c:pt idx="0">
                  <c:v>137720.20000000001</c:v>
                </c:pt>
                <c:pt idx="1">
                  <c:v>263244.59999999998</c:v>
                </c:pt>
                <c:pt idx="2">
                  <c:v>57403.7</c:v>
                </c:pt>
                <c:pt idx="3">
                  <c:v>2378.3000000000002</c:v>
                </c:pt>
                <c:pt idx="4">
                  <c:v>33460</c:v>
                </c:pt>
              </c:numCache>
            </c:numRef>
          </c:val>
        </c:ser>
        <c:ser>
          <c:idx val="2"/>
          <c:order val="2"/>
          <c:tx>
            <c:strRef>
              <c:f>Лист1!$D$1</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Дошкольное образование</c:v>
                </c:pt>
                <c:pt idx="1">
                  <c:v>Общее образование</c:v>
                </c:pt>
                <c:pt idx="2">
                  <c:v>Дополнительное образование</c:v>
                </c:pt>
                <c:pt idx="3">
                  <c:v>Молодежная политика</c:v>
                </c:pt>
                <c:pt idx="4">
                  <c:v>Другие вопросы в области образования</c:v>
                </c:pt>
              </c:strCache>
            </c:strRef>
          </c:cat>
          <c:val>
            <c:numRef>
              <c:f>Лист1!$D$2:$D$6</c:f>
              <c:numCache>
                <c:formatCode>General</c:formatCode>
                <c:ptCount val="5"/>
                <c:pt idx="0">
                  <c:v>131106.6</c:v>
                </c:pt>
                <c:pt idx="1">
                  <c:v>249859.1</c:v>
                </c:pt>
                <c:pt idx="2">
                  <c:v>57526.5</c:v>
                </c:pt>
                <c:pt idx="3">
                  <c:v>2381.8000000000002</c:v>
                </c:pt>
                <c:pt idx="4">
                  <c:v>33524.300000000003</c:v>
                </c:pt>
              </c:numCache>
            </c:numRef>
          </c:val>
        </c:ser>
        <c:dLbls>
          <c:showLegendKey val="0"/>
          <c:showVal val="1"/>
          <c:showCatName val="0"/>
          <c:showSerName val="0"/>
          <c:showPercent val="0"/>
          <c:showBubbleSize val="0"/>
        </c:dLbls>
        <c:gapWidth val="150"/>
        <c:shape val="cylinder"/>
        <c:axId val="225450776"/>
        <c:axId val="225451168"/>
        <c:axId val="0"/>
      </c:bar3DChart>
      <c:catAx>
        <c:axId val="225450776"/>
        <c:scaling>
          <c:orientation val="minMax"/>
        </c:scaling>
        <c:delete val="0"/>
        <c:axPos val="l"/>
        <c:numFmt formatCode="General" sourceLinked="0"/>
        <c:majorTickMark val="none"/>
        <c:minorTickMark val="none"/>
        <c:tickLblPos val="nextTo"/>
        <c:crossAx val="225451168"/>
        <c:crosses val="autoZero"/>
        <c:auto val="1"/>
        <c:lblAlgn val="ctr"/>
        <c:lblOffset val="50"/>
        <c:noMultiLvlLbl val="0"/>
      </c:catAx>
      <c:valAx>
        <c:axId val="225451168"/>
        <c:scaling>
          <c:orientation val="minMax"/>
        </c:scaling>
        <c:delete val="1"/>
        <c:axPos val="b"/>
        <c:numFmt formatCode="General" sourceLinked="1"/>
        <c:majorTickMark val="none"/>
        <c:minorTickMark val="none"/>
        <c:tickLblPos val="nextTo"/>
        <c:crossAx val="225450776"/>
        <c:crosses val="autoZero"/>
        <c:crossBetween val="between"/>
      </c:valAx>
    </c:plotArea>
    <c:legend>
      <c:legendPos val="b"/>
      <c:overlay val="0"/>
      <c:txPr>
        <a:bodyPr/>
        <a:lstStyle/>
        <a:p>
          <a:pPr>
            <a:defRPr sz="1600"/>
          </a:pPr>
          <a:endParaRPr lang="ru-RU"/>
        </a:p>
      </c:txPr>
    </c:legend>
    <c:plotVisOnly val="1"/>
    <c:dispBlanksAs val="gap"/>
    <c:showDLblsOverMax val="0"/>
  </c:chart>
  <c:txPr>
    <a:bodyPr/>
    <a:lstStyle/>
    <a:p>
      <a:pPr>
        <a:defRPr sz="9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45837791336866562"/>
          <c:y val="9.2957581532515862E-2"/>
          <c:w val="0.28999255386696671"/>
          <c:h val="0.81408483693496825"/>
        </c:manualLayout>
      </c:layout>
      <c:bar3DChart>
        <c:barDir val="bar"/>
        <c:grouping val="clustered"/>
        <c:varyColors val="0"/>
        <c:ser>
          <c:idx val="0"/>
          <c:order val="0"/>
          <c:tx>
            <c:strRef>
              <c:f>Лист1!$B$1</c:f>
              <c:strCache>
                <c:ptCount val="1"/>
                <c:pt idx="0">
                  <c:v>2017 год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Культура</c:v>
                </c:pt>
                <c:pt idx="1">
                  <c:v>Другие вопросы в области культуры, кинематографии</c:v>
                </c:pt>
              </c:strCache>
            </c:strRef>
          </c:cat>
          <c:val>
            <c:numRef>
              <c:f>Лист1!$B$2:$B$3</c:f>
              <c:numCache>
                <c:formatCode>#,##0.0;[Red]\-#,##0.0;0.0</c:formatCode>
                <c:ptCount val="2"/>
                <c:pt idx="0">
                  <c:v>17277.3</c:v>
                </c:pt>
                <c:pt idx="1">
                  <c:v>10855</c:v>
                </c:pt>
              </c:numCache>
            </c:numRef>
          </c:val>
        </c:ser>
        <c:ser>
          <c:idx val="1"/>
          <c:order val="1"/>
          <c:tx>
            <c:strRef>
              <c:f>Лист1!$C$1</c:f>
              <c:strCache>
                <c:ptCount val="1"/>
                <c:pt idx="0">
                  <c:v>2018 год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Культура</c:v>
                </c:pt>
                <c:pt idx="1">
                  <c:v>Другие вопросы в области культуры, кинематографии</c:v>
                </c:pt>
              </c:strCache>
            </c:strRef>
          </c:cat>
          <c:val>
            <c:numRef>
              <c:f>Лист1!$C$2:$C$3</c:f>
              <c:numCache>
                <c:formatCode>#,##0.0;[Red]\-#,##0.0;0.0</c:formatCode>
                <c:ptCount val="2"/>
                <c:pt idx="0">
                  <c:v>16372.8</c:v>
                </c:pt>
                <c:pt idx="1">
                  <c:v>10851.6</c:v>
                </c:pt>
              </c:numCache>
            </c:numRef>
          </c:val>
        </c:ser>
        <c:ser>
          <c:idx val="2"/>
          <c:order val="2"/>
          <c:tx>
            <c:strRef>
              <c:f>Лист1!$D$1</c:f>
              <c:strCache>
                <c:ptCount val="1"/>
                <c:pt idx="0">
                  <c:v>2019 год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Культура</c:v>
                </c:pt>
                <c:pt idx="1">
                  <c:v>Другие вопросы в области культуры, кинематографии</c:v>
                </c:pt>
              </c:strCache>
            </c:strRef>
          </c:cat>
          <c:val>
            <c:numRef>
              <c:f>Лист1!$D$2:$D$3</c:f>
              <c:numCache>
                <c:formatCode>#,##0.0;[Red]\-#,##0.0;0.0</c:formatCode>
                <c:ptCount val="2"/>
                <c:pt idx="0">
                  <c:v>16329.2</c:v>
                </c:pt>
                <c:pt idx="1">
                  <c:v>10875.1</c:v>
                </c:pt>
              </c:numCache>
            </c:numRef>
          </c:val>
        </c:ser>
        <c:dLbls>
          <c:showLegendKey val="0"/>
          <c:showVal val="1"/>
          <c:showCatName val="0"/>
          <c:showSerName val="0"/>
          <c:showPercent val="0"/>
          <c:showBubbleSize val="0"/>
        </c:dLbls>
        <c:gapWidth val="150"/>
        <c:shape val="cylinder"/>
        <c:axId val="225451952"/>
        <c:axId val="225452344"/>
        <c:axId val="0"/>
      </c:bar3DChart>
      <c:catAx>
        <c:axId val="225451952"/>
        <c:scaling>
          <c:orientation val="minMax"/>
        </c:scaling>
        <c:delete val="0"/>
        <c:axPos val="l"/>
        <c:numFmt formatCode="General" sourceLinked="0"/>
        <c:majorTickMark val="none"/>
        <c:minorTickMark val="none"/>
        <c:tickLblPos val="nextTo"/>
        <c:crossAx val="225452344"/>
        <c:crosses val="autoZero"/>
        <c:auto val="1"/>
        <c:lblAlgn val="ctr"/>
        <c:lblOffset val="100"/>
        <c:noMultiLvlLbl val="0"/>
      </c:catAx>
      <c:valAx>
        <c:axId val="225452344"/>
        <c:scaling>
          <c:orientation val="minMax"/>
        </c:scaling>
        <c:delete val="1"/>
        <c:axPos val="b"/>
        <c:numFmt formatCode="#,##0.0;[Red]\-#,##0.0;0.0" sourceLinked="1"/>
        <c:majorTickMark val="out"/>
        <c:minorTickMark val="none"/>
        <c:tickLblPos val="nextTo"/>
        <c:crossAx val="225451952"/>
        <c:crosses val="autoZero"/>
        <c:crossBetween val="between"/>
      </c:valAx>
    </c:plotArea>
    <c:plotVisOnly val="1"/>
    <c:dispBlanksAs val="gap"/>
    <c:showDLblsOverMax val="0"/>
  </c:chart>
  <c:txPr>
    <a:bodyPr/>
    <a:lstStyle/>
    <a:p>
      <a:pPr>
        <a:defRPr sz="9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405264497862932"/>
          <c:y val="6.3025816673824925E-2"/>
          <c:w val="0.41247263545503576"/>
          <c:h val="0.69633015602611614"/>
        </c:manualLayout>
      </c:layout>
      <c:bar3DChart>
        <c:barDir val="bar"/>
        <c:grouping val="clustered"/>
        <c:varyColors val="0"/>
        <c:ser>
          <c:idx val="0"/>
          <c:order val="0"/>
          <c:tx>
            <c:strRef>
              <c:f>Лист1!$B$1</c:f>
              <c:strCache>
                <c:ptCount val="1"/>
                <c:pt idx="0">
                  <c:v>2017 год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Пенсионное обеспечение</c:v>
                </c:pt>
                <c:pt idx="1">
                  <c:v>Социальное обеспечение населения</c:v>
                </c:pt>
              </c:strCache>
            </c:strRef>
          </c:cat>
          <c:val>
            <c:numRef>
              <c:f>Лист1!$B$2:$B$3</c:f>
              <c:numCache>
                <c:formatCode>#,##0.0;[Red]\-#,##0.0;0.0</c:formatCode>
                <c:ptCount val="2"/>
                <c:pt idx="0">
                  <c:v>4096.8</c:v>
                </c:pt>
                <c:pt idx="1">
                  <c:v>54883.1</c:v>
                </c:pt>
              </c:numCache>
            </c:numRef>
          </c:val>
        </c:ser>
        <c:ser>
          <c:idx val="1"/>
          <c:order val="1"/>
          <c:tx>
            <c:strRef>
              <c:f>Лист1!$C$1</c:f>
              <c:strCache>
                <c:ptCount val="1"/>
                <c:pt idx="0">
                  <c:v>2018 год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Пенсионное обеспечение</c:v>
                </c:pt>
                <c:pt idx="1">
                  <c:v>Социальное обеспечение населения</c:v>
                </c:pt>
              </c:strCache>
            </c:strRef>
          </c:cat>
          <c:val>
            <c:numRef>
              <c:f>Лист1!$C$2:$C$3</c:f>
              <c:numCache>
                <c:formatCode>#,##0.0;[Red]\-#,##0.0;0.0</c:formatCode>
                <c:ptCount val="2"/>
                <c:pt idx="0">
                  <c:v>4096.8</c:v>
                </c:pt>
                <c:pt idx="1">
                  <c:v>52201.3</c:v>
                </c:pt>
              </c:numCache>
            </c:numRef>
          </c:val>
        </c:ser>
        <c:ser>
          <c:idx val="2"/>
          <c:order val="2"/>
          <c:tx>
            <c:strRef>
              <c:f>Лист1!$D$1</c:f>
              <c:strCache>
                <c:ptCount val="1"/>
                <c:pt idx="0">
                  <c:v>2019 год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Пенсионное обеспечение</c:v>
                </c:pt>
                <c:pt idx="1">
                  <c:v>Социальное обеспечение населения</c:v>
                </c:pt>
              </c:strCache>
            </c:strRef>
          </c:cat>
          <c:val>
            <c:numRef>
              <c:f>Лист1!$D$2:$D$3</c:f>
              <c:numCache>
                <c:formatCode>#,##0.0;[Red]\-#,##0.0;0.0</c:formatCode>
                <c:ptCount val="2"/>
                <c:pt idx="0">
                  <c:v>4096.8</c:v>
                </c:pt>
                <c:pt idx="1">
                  <c:v>49519.6</c:v>
                </c:pt>
              </c:numCache>
            </c:numRef>
          </c:val>
        </c:ser>
        <c:dLbls>
          <c:showLegendKey val="0"/>
          <c:showVal val="1"/>
          <c:showCatName val="0"/>
          <c:showSerName val="0"/>
          <c:showPercent val="0"/>
          <c:showBubbleSize val="0"/>
        </c:dLbls>
        <c:gapWidth val="150"/>
        <c:shape val="cylinder"/>
        <c:axId val="225453128"/>
        <c:axId val="225453520"/>
        <c:axId val="0"/>
      </c:bar3DChart>
      <c:catAx>
        <c:axId val="225453128"/>
        <c:scaling>
          <c:orientation val="minMax"/>
        </c:scaling>
        <c:delete val="0"/>
        <c:axPos val="l"/>
        <c:numFmt formatCode="General" sourceLinked="0"/>
        <c:majorTickMark val="none"/>
        <c:minorTickMark val="none"/>
        <c:tickLblPos val="nextTo"/>
        <c:crossAx val="225453520"/>
        <c:crosses val="autoZero"/>
        <c:auto val="1"/>
        <c:lblAlgn val="ctr"/>
        <c:lblOffset val="100"/>
        <c:noMultiLvlLbl val="0"/>
      </c:catAx>
      <c:valAx>
        <c:axId val="225453520"/>
        <c:scaling>
          <c:orientation val="minMax"/>
        </c:scaling>
        <c:delete val="1"/>
        <c:axPos val="b"/>
        <c:numFmt formatCode="#,##0.0;[Red]\-#,##0.0;0.0" sourceLinked="1"/>
        <c:majorTickMark val="out"/>
        <c:minorTickMark val="none"/>
        <c:tickLblPos val="nextTo"/>
        <c:crossAx val="225453128"/>
        <c:crosses val="autoZero"/>
        <c:crossBetween val="between"/>
      </c:valAx>
    </c:plotArea>
    <c:plotVisOnly val="1"/>
    <c:dispBlanksAs val="gap"/>
    <c:showDLblsOverMax val="0"/>
  </c:chart>
  <c:txPr>
    <a:bodyPr/>
    <a:lstStyle/>
    <a:p>
      <a:pPr>
        <a:defRPr sz="9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231962553002676"/>
          <c:y val="0.11253223647391587"/>
        </c:manualLayout>
      </c:layout>
      <c:overlay val="0"/>
      <c:txPr>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16494549495708138"/>
          <c:y val="0.24525055586647104"/>
          <c:w val="0.75215508509846807"/>
          <c:h val="0.6376121032027684"/>
        </c:manualLayout>
      </c:layout>
      <c:pie3DChart>
        <c:varyColors val="1"/>
        <c:ser>
          <c:idx val="0"/>
          <c:order val="0"/>
          <c:tx>
            <c:strRef>
              <c:f>Лист1!$B$1</c:f>
              <c:strCache>
                <c:ptCount val="1"/>
                <c:pt idx="0">
                  <c:v>2019 год</c:v>
                </c:pt>
              </c:strCache>
            </c:strRef>
          </c:tx>
          <c:explosion val="25"/>
          <c:dPt>
            <c:idx val="0"/>
            <c:bubble3D val="0"/>
            <c:spPr>
              <a:solidFill>
                <a:schemeClr val="bg2">
                  <a:lumMod val="75000"/>
                </a:schemeClr>
              </a:solidFill>
            </c:spPr>
          </c:dPt>
          <c:dPt>
            <c:idx val="1"/>
            <c:bubble3D val="0"/>
            <c:spPr>
              <a:solidFill>
                <a:srgbClr val="3FCD57"/>
              </a:solidFill>
            </c:spPr>
          </c:dPt>
          <c:dPt>
            <c:idx val="2"/>
            <c:bubble3D val="0"/>
            <c:spPr>
              <a:solidFill>
                <a:schemeClr val="accent6"/>
              </a:solidFill>
            </c:spPr>
          </c:dPt>
          <c:dLbls>
            <c:dLbl>
              <c:idx val="1"/>
              <c:layout>
                <c:manualLayout>
                  <c:x val="-1.1845796409458686E-2"/>
                  <c:y val="3.5287122048613735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400" b="0" i="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numRef>
              <c:f>Лист1!$A$2:$A$4</c:f>
              <c:numCache>
                <c:formatCode>General</c:formatCode>
                <c:ptCount val="3"/>
              </c:numCache>
            </c:numRef>
          </c:cat>
          <c:val>
            <c:numRef>
              <c:f>Лист1!$B$2:$B$4</c:f>
              <c:numCache>
                <c:formatCode>General</c:formatCode>
                <c:ptCount val="3"/>
                <c:pt idx="0">
                  <c:v>187425.3</c:v>
                </c:pt>
                <c:pt idx="1">
                  <c:v>14931.7</c:v>
                </c:pt>
                <c:pt idx="2">
                  <c:v>444768.1</c:v>
                </c:pt>
              </c:numCache>
            </c:numRef>
          </c:val>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5180832671135788"/>
          <c:y val="0.12832797918571837"/>
          <c:w val="0.73465853210142829"/>
          <c:h val="0.48847864033506838"/>
        </c:manualLayout>
      </c:layout>
      <c:pie3DChart>
        <c:varyColors val="1"/>
        <c:ser>
          <c:idx val="0"/>
          <c:order val="0"/>
          <c:tx>
            <c:strRef>
              <c:f>Лист1!$B$1</c:f>
              <c:strCache>
                <c:ptCount val="1"/>
                <c:pt idx="0">
                  <c:v>2017 год</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Расходы на социальную сферу</c:v>
                </c:pt>
                <c:pt idx="1">
                  <c:v>Иные расходы</c:v>
                </c:pt>
              </c:strCache>
            </c:strRef>
          </c:cat>
          <c:val>
            <c:numRef>
              <c:f>Лист1!$B$2:$B$3</c:f>
              <c:numCache>
                <c:formatCode>General</c:formatCode>
                <c:ptCount val="2"/>
                <c:pt idx="0">
                  <c:v>602465.5</c:v>
                </c:pt>
                <c:pt idx="1">
                  <c:v>120209.30000000005</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9.5802487987518878E-2"/>
          <c:y val="0.76515276240963404"/>
          <c:w val="0.90419751201248111"/>
          <c:h val="0.2345591996637984"/>
        </c:manualLayout>
      </c:layout>
      <c:overlay val="0"/>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356992776167238"/>
          <c:y val="9.0350262891697508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3046209373909295"/>
          <c:y val="0.26183750484190443"/>
          <c:w val="0.739076075243839"/>
          <c:h val="0.62450083925256505"/>
        </c:manualLayout>
      </c:layout>
      <c:pie3DChart>
        <c:varyColors val="1"/>
        <c:ser>
          <c:idx val="0"/>
          <c:order val="0"/>
          <c:tx>
            <c:strRef>
              <c:f>Лист1!$B$1</c:f>
              <c:strCache>
                <c:ptCount val="1"/>
                <c:pt idx="0">
                  <c:v>2018 год</c:v>
                </c:pt>
              </c:strCache>
            </c:strRef>
          </c:tx>
          <c:explosion val="28"/>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Расходы на социальную сферу</c:v>
                </c:pt>
                <c:pt idx="1">
                  <c:v>Иные рсходы</c:v>
                </c:pt>
              </c:strCache>
            </c:strRef>
          </c:cat>
          <c:val>
            <c:numRef>
              <c:f>Лист1!$B$2:$B$3</c:f>
              <c:numCache>
                <c:formatCode>General</c:formatCode>
                <c:ptCount val="2"/>
                <c:pt idx="0">
                  <c:v>577729.19999999995</c:v>
                </c:pt>
                <c:pt idx="1">
                  <c:v>107735</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681761234453956"/>
          <c:y val="9.0413338459128897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8968403217238769"/>
          <c:y val="0.25220170508081924"/>
          <c:w val="0.71125948412073881"/>
          <c:h val="0.61355940436915446"/>
        </c:manualLayout>
      </c:layout>
      <c:pie3DChart>
        <c:varyColors val="1"/>
        <c:ser>
          <c:idx val="0"/>
          <c:order val="0"/>
          <c:tx>
            <c:strRef>
              <c:f>Лист1!$B$1</c:f>
              <c:strCache>
                <c:ptCount val="1"/>
                <c:pt idx="0">
                  <c:v>2019 год</c:v>
                </c:pt>
              </c:strCache>
            </c:strRef>
          </c:tx>
          <c:explosion val="25"/>
          <c:dLbls>
            <c:dLbl>
              <c:idx val="0"/>
              <c:tx>
                <c:rich>
                  <a:bodyPr/>
                  <a:lstStyle/>
                  <a:p>
                    <a:r>
                      <a:rPr lang="en-US" dirty="0" smtClean="0"/>
                      <a:t>8</a:t>
                    </a:r>
                    <a:r>
                      <a:rPr lang="ru-RU" dirty="0" smtClean="0"/>
                      <a:t>3</a:t>
                    </a:r>
                    <a:r>
                      <a:rPr lang="en-US" dirty="0" smtClean="0"/>
                      <a:t>%</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dirty="0" smtClean="0"/>
                      <a:t>1</a:t>
                    </a:r>
                    <a:r>
                      <a:rPr lang="ru-RU" dirty="0" smtClean="0"/>
                      <a:t>7</a:t>
                    </a:r>
                    <a:r>
                      <a:rPr lang="en-US" dirty="0" smtClean="0"/>
                      <a:t>%</a:t>
                    </a:r>
                    <a:endParaRPr lang="en-US" dirty="0"/>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Лист1!$A$2:$A$3</c:f>
              <c:strCache>
                <c:ptCount val="2"/>
                <c:pt idx="0">
                  <c:v>Расходы на социальную сферу</c:v>
                </c:pt>
                <c:pt idx="1">
                  <c:v>Иные расходы</c:v>
                </c:pt>
              </c:strCache>
            </c:strRef>
          </c:cat>
          <c:val>
            <c:numRef>
              <c:f>Лист1!$B$2:$B$3</c:f>
              <c:numCache>
                <c:formatCode>General</c:formatCode>
                <c:ptCount val="2"/>
                <c:pt idx="0">
                  <c:v>555218.9</c:v>
                </c:pt>
                <c:pt idx="1">
                  <c:v>111339.5</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5864963490168345"/>
          <c:y val="0.30303008302671436"/>
          <c:w val="0.40779990042959752"/>
          <c:h val="0.4762347283408887"/>
        </c:manualLayout>
      </c:layout>
      <c:barChart>
        <c:barDir val="col"/>
        <c:grouping val="clustered"/>
        <c:varyColors val="0"/>
        <c:ser>
          <c:idx val="0"/>
          <c:order val="0"/>
          <c:tx>
            <c:strRef>
              <c:f>Лист1!$B$1</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Лист1!$B$2</c:f>
              <c:numCache>
                <c:formatCode>General</c:formatCode>
                <c:ptCount val="1"/>
                <c:pt idx="0">
                  <c:v>20.6</c:v>
                </c:pt>
              </c:numCache>
            </c:numRef>
          </c:val>
        </c:ser>
        <c:ser>
          <c:idx val="1"/>
          <c:order val="1"/>
          <c:tx>
            <c:strRef>
              <c:f>Лист1!$C$1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Лист1!$C$2</c:f>
              <c:numCache>
                <c:formatCode>General</c:formatCode>
                <c:ptCount val="1"/>
                <c:pt idx="0">
                  <c:v>24.9</c:v>
                </c:pt>
              </c:numCache>
            </c:numRef>
          </c:val>
        </c:ser>
        <c:ser>
          <c:idx val="2"/>
          <c:order val="2"/>
          <c:tx>
            <c:strRef>
              <c:f>Лист1!$D$1</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Лист1!$D$2</c:f>
              <c:numCache>
                <c:formatCode>General</c:formatCode>
                <c:ptCount val="1"/>
                <c:pt idx="0">
                  <c:v>26.4</c:v>
                </c:pt>
              </c:numCache>
            </c:numRef>
          </c:val>
        </c:ser>
        <c:ser>
          <c:idx val="3"/>
          <c:order val="3"/>
          <c:tx>
            <c:strRef>
              <c:f>Лист1!$E$1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Лист1!$E$2</c:f>
              <c:numCache>
                <c:formatCode>General</c:formatCode>
                <c:ptCount val="1"/>
                <c:pt idx="0">
                  <c:v>26</c:v>
                </c:pt>
              </c:numCache>
            </c:numRef>
          </c:val>
        </c:ser>
        <c:ser>
          <c:idx val="4"/>
          <c:order val="4"/>
          <c:tx>
            <c:strRef>
              <c:f>Лист1!$F$1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дошкольных образовательных учреждений, тыс.руб</c:v>
                </c:pt>
              </c:strCache>
            </c:strRef>
          </c:cat>
          <c:val>
            <c:numRef>
              <c:f>Лист1!$F$2</c:f>
              <c:numCache>
                <c:formatCode>General</c:formatCode>
                <c:ptCount val="1"/>
                <c:pt idx="0">
                  <c:v>26</c:v>
                </c:pt>
              </c:numCache>
            </c:numRef>
          </c:val>
        </c:ser>
        <c:dLbls>
          <c:showLegendKey val="0"/>
          <c:showVal val="1"/>
          <c:showCatName val="0"/>
          <c:showSerName val="0"/>
          <c:showPercent val="0"/>
          <c:showBubbleSize val="0"/>
        </c:dLbls>
        <c:gapWidth val="150"/>
        <c:overlap val="-25"/>
        <c:axId val="227680352"/>
        <c:axId val="227680744"/>
      </c:barChart>
      <c:catAx>
        <c:axId val="227680352"/>
        <c:scaling>
          <c:orientation val="minMax"/>
        </c:scaling>
        <c:delete val="0"/>
        <c:axPos val="b"/>
        <c:numFmt formatCode="General" sourceLinked="0"/>
        <c:majorTickMark val="none"/>
        <c:minorTickMark val="none"/>
        <c:tickLblPos val="nextTo"/>
        <c:crossAx val="227680744"/>
        <c:crosses val="autoZero"/>
        <c:auto val="1"/>
        <c:lblAlgn val="ctr"/>
        <c:lblOffset val="100"/>
        <c:noMultiLvlLbl val="0"/>
      </c:catAx>
      <c:valAx>
        <c:axId val="227680744"/>
        <c:scaling>
          <c:orientation val="minMax"/>
        </c:scaling>
        <c:delete val="1"/>
        <c:axPos val="l"/>
        <c:numFmt formatCode="General" sourceLinked="1"/>
        <c:majorTickMark val="none"/>
        <c:minorTickMark val="none"/>
        <c:tickLblPos val="nextTo"/>
        <c:crossAx val="227680352"/>
        <c:crosses val="autoZero"/>
        <c:crossBetween val="between"/>
      </c:valAx>
    </c:plotArea>
    <c:legend>
      <c:legendPos val="t"/>
      <c:overlay val="0"/>
      <c:txPr>
        <a:bodyPr/>
        <a:lstStyle/>
        <a:p>
          <a:pPr>
            <a:defRPr sz="900"/>
          </a:pPr>
          <a:endParaRPr lang="ru-RU"/>
        </a:p>
      </c:txPr>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06306754334825E-2"/>
          <c:y val="8.7666607217169013E-2"/>
          <c:w val="0.74996161460520117"/>
          <c:h val="0.87500069357747257"/>
        </c:manualLayout>
      </c:layout>
      <c:pieChart>
        <c:varyColors val="1"/>
        <c:ser>
          <c:idx val="0"/>
          <c:order val="0"/>
          <c:tx>
            <c:strRef>
              <c:f>Лист1!$B$1</c:f>
              <c:strCache>
                <c:ptCount val="1"/>
                <c:pt idx="0">
                  <c:v>Продажи</c:v>
                </c:pt>
              </c:strCache>
            </c:strRef>
          </c:tx>
          <c:explosion val="25"/>
          <c:dPt>
            <c:idx val="0"/>
            <c:bubble3D val="0"/>
            <c:explosion val="6"/>
          </c:dPt>
          <c:dPt>
            <c:idx val="1"/>
            <c:bubble3D val="0"/>
            <c:explosion val="4"/>
          </c:dPt>
          <c:dLbls>
            <c:dLbl>
              <c:idx val="0"/>
              <c:layout>
                <c:manualLayout>
                  <c:x val="-0.26161190299278175"/>
                  <c:y val="-0.12227962925849056"/>
                </c:manualLayout>
              </c:layout>
              <c:tx>
                <c:rich>
                  <a:bodyPr/>
                  <a:lstStyle/>
                  <a:p>
                    <a:r>
                      <a:rPr lang="ru-RU" dirty="0"/>
                      <a:t>ШКОЛЫ заработная плата; </a:t>
                    </a:r>
                    <a:r>
                      <a:rPr lang="ru-RU" dirty="0" smtClean="0"/>
                      <a:t>231 622,9 тыс.руб</a:t>
                    </a:r>
                    <a:endParaRPr lang="ru-RU" dirty="0"/>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0.19225859834335551"/>
                  <c:y val="0.16341378999290809"/>
                </c:manualLayout>
              </c:layout>
              <c:tx>
                <c:rich>
                  <a:bodyPr/>
                  <a:lstStyle/>
                  <a:p>
                    <a:r>
                      <a:rPr lang="ru-RU" dirty="0"/>
                      <a:t>ДЕТСКИЕ САДЫ заработная плата; </a:t>
                    </a:r>
                    <a:r>
                      <a:rPr lang="ru-RU" dirty="0" smtClean="0"/>
                      <a:t>129 019 тыс.руб</a:t>
                    </a:r>
                    <a:endParaRPr lang="ru-RU" dirty="0"/>
                  </a:p>
                </c:rich>
              </c:tx>
              <c:showLegendKey val="0"/>
              <c:showVal val="1"/>
              <c:showCatName val="1"/>
              <c:showSerName val="0"/>
              <c:showPercent val="0"/>
              <c:showBubbleSize val="0"/>
              <c:extLst>
                <c:ext xmlns:c15="http://schemas.microsoft.com/office/drawing/2012/chart" uri="{CE6537A1-D6FC-4f65-9D91-7224C49458BB}"/>
              </c:extLst>
            </c:dLbl>
            <c:dLbl>
              <c:idx val="2"/>
              <c:layout>
                <c:manualLayout>
                  <c:x val="-0.15168603280181492"/>
                  <c:y val="3.9147381976455113E-2"/>
                </c:manualLayout>
              </c:layout>
              <c:tx>
                <c:rich>
                  <a:bodyPr/>
                  <a:lstStyle/>
                  <a:p>
                    <a:r>
                      <a:rPr lang="ru-RU" dirty="0"/>
                      <a:t>Учебные расходы; </a:t>
                    </a:r>
                    <a:r>
                      <a:rPr lang="ru-RU" dirty="0" smtClean="0"/>
                      <a:t>7 221 тыс.руб</a:t>
                    </a:r>
                    <a:endParaRPr lang="ru-RU" dirty="0"/>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0.13529833876777714"/>
                  <c:y val="4.2603770404619577E-3"/>
                </c:manualLayout>
              </c:layout>
              <c:tx>
                <c:rich>
                  <a:bodyPr/>
                  <a:lstStyle/>
                  <a:p>
                    <a:r>
                      <a:rPr lang="ru-RU" dirty="0"/>
                      <a:t>Игры, игрушки; </a:t>
                    </a:r>
                    <a:r>
                      <a:rPr lang="ru-RU" dirty="0" smtClean="0"/>
                      <a:t>1 080 тыс.руб</a:t>
                    </a:r>
                    <a:endParaRPr lang="ru-RU" dirty="0"/>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Лист1!$A$2:$A$5</c:f>
              <c:strCache>
                <c:ptCount val="4"/>
                <c:pt idx="0">
                  <c:v>ШКОЛЫ заработная плата</c:v>
                </c:pt>
                <c:pt idx="1">
                  <c:v>ДЕТСКИЕ САДЫ заработная плата</c:v>
                </c:pt>
                <c:pt idx="2">
                  <c:v>Учебные расходы</c:v>
                </c:pt>
                <c:pt idx="3">
                  <c:v>Игры, игрушки</c:v>
                </c:pt>
              </c:strCache>
            </c:strRef>
          </c:cat>
          <c:val>
            <c:numRef>
              <c:f>Лист1!$B$2:$B$5</c:f>
              <c:numCache>
                <c:formatCode>#,##0.00</c:formatCode>
                <c:ptCount val="4"/>
                <c:pt idx="0">
                  <c:v>231622.9</c:v>
                </c:pt>
                <c:pt idx="1">
                  <c:v>129019</c:v>
                </c:pt>
                <c:pt idx="2">
                  <c:v>7221</c:v>
                </c:pt>
                <c:pt idx="3" formatCode="#,##0">
                  <c:v>1080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9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5864963490168345"/>
          <c:y val="0.30303008302671436"/>
          <c:w val="0.40779990042959752"/>
          <c:h val="0.4762347283408887"/>
        </c:manualLayout>
      </c:layout>
      <c:barChart>
        <c:barDir val="col"/>
        <c:grouping val="clustered"/>
        <c:varyColors val="0"/>
        <c:ser>
          <c:idx val="0"/>
          <c:order val="0"/>
          <c:tx>
            <c:strRef>
              <c:f>Лист1!$B$1</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Лист1!$B$2</c:f>
              <c:numCache>
                <c:formatCode>General</c:formatCode>
                <c:ptCount val="1"/>
                <c:pt idx="0">
                  <c:v>27.1</c:v>
                </c:pt>
              </c:numCache>
            </c:numRef>
          </c:val>
        </c:ser>
        <c:ser>
          <c:idx val="1"/>
          <c:order val="1"/>
          <c:tx>
            <c:strRef>
              <c:f>Лист1!$C$1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Лист1!$C$2</c:f>
              <c:numCache>
                <c:formatCode>General</c:formatCode>
                <c:ptCount val="1"/>
                <c:pt idx="0">
                  <c:v>29.1</c:v>
                </c:pt>
              </c:numCache>
            </c:numRef>
          </c:val>
        </c:ser>
        <c:ser>
          <c:idx val="2"/>
          <c:order val="2"/>
          <c:tx>
            <c:strRef>
              <c:f>Лист1!$D$1</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Лист1!$D$2</c:f>
              <c:numCache>
                <c:formatCode>General</c:formatCode>
                <c:ptCount val="1"/>
                <c:pt idx="0">
                  <c:v>29.9</c:v>
                </c:pt>
              </c:numCache>
            </c:numRef>
          </c:val>
        </c:ser>
        <c:ser>
          <c:idx val="3"/>
          <c:order val="3"/>
          <c:tx>
            <c:strRef>
              <c:f>Лист1!$E$1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Лист1!$E$2</c:f>
              <c:numCache>
                <c:formatCode>General</c:formatCode>
                <c:ptCount val="1"/>
                <c:pt idx="0">
                  <c:v>29.9</c:v>
                </c:pt>
              </c:numCache>
            </c:numRef>
          </c:val>
        </c:ser>
        <c:ser>
          <c:idx val="4"/>
          <c:order val="4"/>
          <c:tx>
            <c:strRef>
              <c:f>Лист1!$F$1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общего образования, тыс.руб</c:v>
                </c:pt>
              </c:strCache>
            </c:strRef>
          </c:cat>
          <c:val>
            <c:numRef>
              <c:f>Лист1!$F$2</c:f>
              <c:numCache>
                <c:formatCode>General</c:formatCode>
                <c:ptCount val="1"/>
                <c:pt idx="0">
                  <c:v>29.9</c:v>
                </c:pt>
              </c:numCache>
            </c:numRef>
          </c:val>
        </c:ser>
        <c:dLbls>
          <c:showLegendKey val="0"/>
          <c:showVal val="1"/>
          <c:showCatName val="0"/>
          <c:showSerName val="0"/>
          <c:showPercent val="0"/>
          <c:showBubbleSize val="0"/>
        </c:dLbls>
        <c:gapWidth val="150"/>
        <c:overlap val="-25"/>
        <c:axId val="227681920"/>
        <c:axId val="227682312"/>
      </c:barChart>
      <c:catAx>
        <c:axId val="227681920"/>
        <c:scaling>
          <c:orientation val="minMax"/>
        </c:scaling>
        <c:delete val="0"/>
        <c:axPos val="b"/>
        <c:numFmt formatCode="General" sourceLinked="0"/>
        <c:majorTickMark val="none"/>
        <c:minorTickMark val="none"/>
        <c:tickLblPos val="nextTo"/>
        <c:crossAx val="227682312"/>
        <c:crosses val="autoZero"/>
        <c:auto val="1"/>
        <c:lblAlgn val="ctr"/>
        <c:lblOffset val="100"/>
        <c:noMultiLvlLbl val="0"/>
      </c:catAx>
      <c:valAx>
        <c:axId val="227682312"/>
        <c:scaling>
          <c:orientation val="minMax"/>
        </c:scaling>
        <c:delete val="1"/>
        <c:axPos val="l"/>
        <c:numFmt formatCode="General" sourceLinked="1"/>
        <c:majorTickMark val="none"/>
        <c:minorTickMark val="none"/>
        <c:tickLblPos val="nextTo"/>
        <c:crossAx val="227681920"/>
        <c:crosses val="autoZero"/>
        <c:crossBetween val="between"/>
      </c:valAx>
    </c:plotArea>
    <c:legend>
      <c:legendPos val="t"/>
      <c:overlay val="0"/>
      <c:txPr>
        <a:bodyPr/>
        <a:lstStyle/>
        <a:p>
          <a:pPr>
            <a:defRPr sz="900"/>
          </a:pPr>
          <a:endParaRPr lang="ru-RU"/>
        </a:p>
      </c:txPr>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5864963490168345"/>
          <c:y val="0.30303008302671436"/>
          <c:w val="0.40779990042959752"/>
          <c:h val="0.4762347283408887"/>
        </c:manualLayout>
      </c:layout>
      <c:barChart>
        <c:barDir val="col"/>
        <c:grouping val="clustered"/>
        <c:varyColors val="0"/>
        <c:ser>
          <c:idx val="0"/>
          <c:order val="0"/>
          <c:tx>
            <c:strRef>
              <c:f>Лист1!$B$1</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Лист1!$B$2</c:f>
              <c:numCache>
                <c:formatCode>General</c:formatCode>
                <c:ptCount val="1"/>
                <c:pt idx="0">
                  <c:v>22.2</c:v>
                </c:pt>
              </c:numCache>
            </c:numRef>
          </c:val>
        </c:ser>
        <c:ser>
          <c:idx val="1"/>
          <c:order val="1"/>
          <c:tx>
            <c:strRef>
              <c:f>Лист1!$C$1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Лист1!$C$2</c:f>
              <c:numCache>
                <c:formatCode>General</c:formatCode>
                <c:ptCount val="1"/>
                <c:pt idx="0">
                  <c:v>25</c:v>
                </c:pt>
              </c:numCache>
            </c:numRef>
          </c:val>
        </c:ser>
        <c:ser>
          <c:idx val="2"/>
          <c:order val="2"/>
          <c:tx>
            <c:strRef>
              <c:f>Лист1!$D$1</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Лист1!$D$2</c:f>
              <c:numCache>
                <c:formatCode>General</c:formatCode>
                <c:ptCount val="1"/>
                <c:pt idx="0">
                  <c:v>25.6</c:v>
                </c:pt>
              </c:numCache>
            </c:numRef>
          </c:val>
        </c:ser>
        <c:ser>
          <c:idx val="3"/>
          <c:order val="3"/>
          <c:tx>
            <c:strRef>
              <c:f>Лист1!$E$1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Лист1!$E$2</c:f>
              <c:numCache>
                <c:formatCode>General</c:formatCode>
                <c:ptCount val="1"/>
                <c:pt idx="0">
                  <c:v>25.4</c:v>
                </c:pt>
              </c:numCache>
            </c:numRef>
          </c:val>
        </c:ser>
        <c:ser>
          <c:idx val="4"/>
          <c:order val="4"/>
          <c:tx>
            <c:strRef>
              <c:f>Лист1!$F$1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Педагогические работники учреждений дополнительного образования детей, тыс.руб</c:v>
                </c:pt>
              </c:strCache>
            </c:strRef>
          </c:cat>
          <c:val>
            <c:numRef>
              <c:f>Лист1!$F$2</c:f>
              <c:numCache>
                <c:formatCode>General</c:formatCode>
                <c:ptCount val="1"/>
                <c:pt idx="0">
                  <c:v>29.7</c:v>
                </c:pt>
              </c:numCache>
            </c:numRef>
          </c:val>
        </c:ser>
        <c:dLbls>
          <c:showLegendKey val="0"/>
          <c:showVal val="1"/>
          <c:showCatName val="0"/>
          <c:showSerName val="0"/>
          <c:showPercent val="0"/>
          <c:showBubbleSize val="0"/>
        </c:dLbls>
        <c:gapWidth val="150"/>
        <c:overlap val="-25"/>
        <c:axId val="228867984"/>
        <c:axId val="228868376"/>
      </c:barChart>
      <c:catAx>
        <c:axId val="228867984"/>
        <c:scaling>
          <c:orientation val="minMax"/>
        </c:scaling>
        <c:delete val="0"/>
        <c:axPos val="b"/>
        <c:numFmt formatCode="General" sourceLinked="0"/>
        <c:majorTickMark val="none"/>
        <c:minorTickMark val="none"/>
        <c:tickLblPos val="nextTo"/>
        <c:crossAx val="228868376"/>
        <c:crosses val="autoZero"/>
        <c:auto val="1"/>
        <c:lblAlgn val="ctr"/>
        <c:lblOffset val="100"/>
        <c:noMultiLvlLbl val="0"/>
      </c:catAx>
      <c:valAx>
        <c:axId val="228868376"/>
        <c:scaling>
          <c:orientation val="minMax"/>
        </c:scaling>
        <c:delete val="1"/>
        <c:axPos val="l"/>
        <c:numFmt formatCode="General" sourceLinked="1"/>
        <c:majorTickMark val="none"/>
        <c:minorTickMark val="none"/>
        <c:tickLblPos val="nextTo"/>
        <c:crossAx val="228867984"/>
        <c:crosses val="autoZero"/>
        <c:crossBetween val="between"/>
      </c:valAx>
    </c:plotArea>
    <c:legend>
      <c:legendPos val="t"/>
      <c:overlay val="0"/>
      <c:txPr>
        <a:bodyPr/>
        <a:lstStyle/>
        <a:p>
          <a:pPr>
            <a:defRPr sz="900"/>
          </a:pPr>
          <a:endParaRPr lang="ru-RU"/>
        </a:p>
      </c:txPr>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3482210224204897E-2"/>
          <c:y val="0.29533064634684175"/>
          <c:w val="0.92651785084964722"/>
          <c:h val="0.46009151271622484"/>
        </c:manualLayout>
      </c:layout>
      <c:barChart>
        <c:barDir val="col"/>
        <c:grouping val="clustered"/>
        <c:varyColors val="0"/>
        <c:ser>
          <c:idx val="0"/>
          <c:order val="0"/>
          <c:tx>
            <c:strRef>
              <c:f>Лист1!$B$1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Средняя заработная плата работников учреждений культуры, тыс.руб.</c:v>
                </c:pt>
              </c:strCache>
            </c:strRef>
          </c:cat>
          <c:val>
            <c:numRef>
              <c:f>Лист1!$B$2</c:f>
              <c:numCache>
                <c:formatCode>General</c:formatCode>
                <c:ptCount val="1"/>
                <c:pt idx="0">
                  <c:v>19.399999999999999</c:v>
                </c:pt>
              </c:numCache>
            </c:numRef>
          </c:val>
        </c:ser>
        <c:ser>
          <c:idx val="1"/>
          <c:order val="1"/>
          <c:tx>
            <c:strRef>
              <c:f>Лист1!$C$1</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Средняя заработная плата работников учреждений культуры, тыс.руб.</c:v>
                </c:pt>
              </c:strCache>
            </c:strRef>
          </c:cat>
          <c:val>
            <c:numRef>
              <c:f>Лист1!$C$2</c:f>
              <c:numCache>
                <c:formatCode>General</c:formatCode>
                <c:ptCount val="1"/>
                <c:pt idx="0">
                  <c:v>20.100000000000001</c:v>
                </c:pt>
              </c:numCache>
            </c:numRef>
          </c:val>
        </c:ser>
        <c:ser>
          <c:idx val="2"/>
          <c:order val="2"/>
          <c:tx>
            <c:strRef>
              <c:f>Лист1!$D$1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Средняя заработная плата работников учреждений культуры, тыс.руб.</c:v>
                </c:pt>
              </c:strCache>
            </c:strRef>
          </c:cat>
          <c:val>
            <c:numRef>
              <c:f>Лист1!$D$2</c:f>
              <c:numCache>
                <c:formatCode>General</c:formatCode>
                <c:ptCount val="1"/>
                <c:pt idx="0">
                  <c:v>22.2</c:v>
                </c:pt>
              </c:numCache>
            </c:numRef>
          </c:val>
        </c:ser>
        <c:ser>
          <c:idx val="3"/>
          <c:order val="3"/>
          <c:tx>
            <c:strRef>
              <c:f>Лист1!$E$1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Средняя заработная плата работников учреждений культуры, тыс.руб.</c:v>
                </c:pt>
              </c:strCache>
            </c:strRef>
          </c:cat>
          <c:val>
            <c:numRef>
              <c:f>Лист1!$E$2</c:f>
              <c:numCache>
                <c:formatCode>General</c:formatCode>
                <c:ptCount val="1"/>
                <c:pt idx="0">
                  <c:v>29.6</c:v>
                </c:pt>
              </c:numCache>
            </c:numRef>
          </c:val>
        </c:ser>
        <c:dLbls>
          <c:showLegendKey val="0"/>
          <c:showVal val="1"/>
          <c:showCatName val="0"/>
          <c:showSerName val="0"/>
          <c:showPercent val="0"/>
          <c:showBubbleSize val="0"/>
        </c:dLbls>
        <c:gapWidth val="150"/>
        <c:overlap val="-25"/>
        <c:axId val="228869160"/>
        <c:axId val="228869552"/>
      </c:barChart>
      <c:catAx>
        <c:axId val="228869160"/>
        <c:scaling>
          <c:orientation val="minMax"/>
        </c:scaling>
        <c:delete val="0"/>
        <c:axPos val="b"/>
        <c:numFmt formatCode="General" sourceLinked="0"/>
        <c:majorTickMark val="none"/>
        <c:minorTickMark val="none"/>
        <c:tickLblPos val="nextTo"/>
        <c:txPr>
          <a:bodyPr/>
          <a:lstStyle/>
          <a:p>
            <a:pPr>
              <a:defRPr b="1"/>
            </a:pPr>
            <a:endParaRPr lang="ru-RU"/>
          </a:p>
        </c:txPr>
        <c:crossAx val="228869552"/>
        <c:crosses val="autoZero"/>
        <c:auto val="1"/>
        <c:lblAlgn val="ctr"/>
        <c:lblOffset val="100"/>
        <c:noMultiLvlLbl val="0"/>
      </c:catAx>
      <c:valAx>
        <c:axId val="228869552"/>
        <c:scaling>
          <c:orientation val="minMax"/>
        </c:scaling>
        <c:delete val="1"/>
        <c:axPos val="l"/>
        <c:numFmt formatCode="General" sourceLinked="1"/>
        <c:majorTickMark val="none"/>
        <c:minorTickMark val="none"/>
        <c:tickLblPos val="nextTo"/>
        <c:crossAx val="228869160"/>
        <c:crosses val="autoZero"/>
        <c:crossBetween val="between"/>
      </c:valAx>
    </c:plotArea>
    <c:legend>
      <c:legendPos val="t"/>
      <c:overlay val="0"/>
    </c:legend>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44488464254226889"/>
          <c:y val="5.5927618676764372E-2"/>
          <c:w val="0.45125662559640095"/>
          <c:h val="0.8881451470847278"/>
        </c:manualLayout>
      </c:layout>
      <c:bar3DChart>
        <c:barDir val="bar"/>
        <c:grouping val="stacked"/>
        <c:varyColors val="0"/>
        <c:ser>
          <c:idx val="0"/>
          <c:order val="0"/>
          <c:tx>
            <c:strRef>
              <c:f>Лист1!$B$1</c:f>
              <c:strCache>
                <c:ptCount val="1"/>
                <c:pt idx="0">
                  <c:v>Ряд 1</c:v>
                </c:pt>
              </c:strCache>
            </c:strRef>
          </c:tx>
          <c:invertIfNegative val="0"/>
          <c:dLbls>
            <c:dLbl>
              <c:idx val="0"/>
              <c:layout>
                <c:manualLayout>
                  <c:x val="0.25375936923543924"/>
                  <c:y val="-1.01686229922974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1450910495461825"/>
                  <c:y val="-1.52530625523668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4775564603021429"/>
                  <c:y val="-1.01686229922974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6070174245378246"/>
                  <c:y val="-1.54519214848355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16964537136802391"/>
                  <c:y val="-1.525293448844620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Единая дежурно-диспетчерской служба</c:v>
                </c:pt>
                <c:pt idx="1">
                  <c:v>Мероприятия по гражданской обороне, защите населения и территории  поселения от чрезвычайных ситуаций природного и техногенного характера</c:v>
                </c:pt>
                <c:pt idx="2">
                  <c:v>Секретное делопроизводство</c:v>
                </c:pt>
                <c:pt idx="3">
                  <c:v>Полномочия по исполнению бюджета</c:v>
                </c:pt>
              </c:strCache>
            </c:strRef>
          </c:cat>
          <c:val>
            <c:numRef>
              <c:f>Лист1!$B$2:$B$5</c:f>
              <c:numCache>
                <c:formatCode>#,##0.00;[Red]\-#,##0.00;0.00</c:formatCode>
                <c:ptCount val="4"/>
                <c:pt idx="0">
                  <c:v>1275.2</c:v>
                </c:pt>
                <c:pt idx="1">
                  <c:v>1043.3</c:v>
                </c:pt>
                <c:pt idx="2">
                  <c:v>297.89999999999998</c:v>
                </c:pt>
                <c:pt idx="3">
                  <c:v>701.7</c:v>
                </c:pt>
              </c:numCache>
            </c:numRef>
          </c:val>
        </c:ser>
        <c:dLbls>
          <c:showLegendKey val="0"/>
          <c:showVal val="1"/>
          <c:showCatName val="0"/>
          <c:showSerName val="0"/>
          <c:showPercent val="0"/>
          <c:showBubbleSize val="0"/>
        </c:dLbls>
        <c:gapWidth val="95"/>
        <c:gapDepth val="95"/>
        <c:shape val="cylinder"/>
        <c:axId val="292632056"/>
        <c:axId val="292632448"/>
        <c:axId val="0"/>
      </c:bar3DChart>
      <c:catAx>
        <c:axId val="292632056"/>
        <c:scaling>
          <c:orientation val="minMax"/>
        </c:scaling>
        <c:delete val="0"/>
        <c:axPos val="l"/>
        <c:numFmt formatCode="General" sourceLinked="0"/>
        <c:majorTickMark val="none"/>
        <c:minorTickMark val="none"/>
        <c:tickLblPos val="nextTo"/>
        <c:crossAx val="292632448"/>
        <c:crosses val="autoZero"/>
        <c:auto val="1"/>
        <c:lblAlgn val="ctr"/>
        <c:lblOffset val="100"/>
        <c:noMultiLvlLbl val="0"/>
      </c:catAx>
      <c:valAx>
        <c:axId val="292632448"/>
        <c:scaling>
          <c:orientation val="minMax"/>
        </c:scaling>
        <c:delete val="1"/>
        <c:axPos val="b"/>
        <c:numFmt formatCode="#,##0.00;[Red]\-#,##0.00;0.00" sourceLinked="1"/>
        <c:majorTickMark val="none"/>
        <c:minorTickMark val="none"/>
        <c:tickLblPos val="nextTo"/>
        <c:crossAx val="292632056"/>
        <c:crosses val="autoZero"/>
        <c:crossBetween val="between"/>
      </c:valAx>
    </c:plotArea>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53905422925398749"/>
          <c:y val="6.7590410148943958E-2"/>
          <c:w val="0.3921990720461484"/>
          <c:h val="0.91348066599449551"/>
        </c:manualLayout>
      </c:layout>
      <c:bar3DChart>
        <c:barDir val="bar"/>
        <c:grouping val="stacked"/>
        <c:varyColors val="0"/>
        <c:ser>
          <c:idx val="0"/>
          <c:order val="0"/>
          <c:tx>
            <c:strRef>
              <c:f>Лист1!$B$1</c:f>
              <c:strCache>
                <c:ptCount val="1"/>
                <c:pt idx="0">
                  <c:v>Ряд 1</c:v>
                </c:pt>
              </c:strCache>
            </c:strRef>
          </c:tx>
          <c:invertIfNegative val="0"/>
          <c:dLbls>
            <c:dLbl>
              <c:idx val="0"/>
              <c:layout>
                <c:manualLayout>
                  <c:x val="9.5359264649730435E-2"/>
                  <c:y val="-7.125417811332290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637636268282229E-2"/>
                  <c:y val="-3.93275600622644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616308592796883E-2"/>
                  <c:y val="-3.93275600622644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501924801001645E-2"/>
                  <c:y val="-7.865512012452889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6335733417202484E-2"/>
                  <c:y val="-3.93275600622644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3330589925065516E-2"/>
                  <c:y val="-7.865512012452889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616496283467326E-2"/>
                  <c:y val="1.802465302881688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12642629281714338"/>
                  <c:y val="-6.385380173846284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Лист1!$A$2:$A$9</c:f>
              <c:strCache>
                <c:ptCount val="8"/>
                <c:pt idx="0">
                  <c:v>Полномочия по предоставление гражданам субсидий на оплату жилых помещений и коммунальных услуг</c:v>
                </c:pt>
                <c:pt idx="1">
                  <c:v>Полномочия по хранению, комплектованию, учету и использованию архивных документов, относящихся к государственной собственности Иркутской области</c:v>
                </c:pt>
                <c:pt idx="2">
                  <c:v>Полномочия в сфере труда</c:v>
                </c:pt>
                <c:pt idx="3">
                  <c:v>Полномочия по определению персонального состава и обеспечению деятельности районных (городских), районных в городах комиссий по делам несовершеннолетних и защите их прав</c:v>
                </c:pt>
                <c:pt idx="4">
                  <c:v>Полномочия субъектов РФ в области производства и оборота этилового спирта, алкогольной и спиртосодержащей продукции </c:v>
                </c:pt>
                <c:pt idx="5">
                  <c:v>Полномочия субъектов РФ по определению персонального состава и обеспечению деятельности административных комиссий</c:v>
                </c:pt>
                <c:pt idx="6">
                  <c:v>Полномочия по определению перечня должностных лиц органов местного самоуправления, уполномоченных составлять протоколы об административных правонарушениях, предусмотренных отдельными законами Иркутской области об административной ответственности</c:v>
                </c:pt>
                <c:pt idx="7">
                  <c:v> Субсидия на формирование районных фондов финансовой поддержки поселений Иркутской области</c:v>
                </c:pt>
              </c:strCache>
            </c:strRef>
          </c:cat>
          <c:val>
            <c:numRef>
              <c:f>Лист1!$B$2:$B$9</c:f>
              <c:numCache>
                <c:formatCode>#,##0.00;[Red]\-#,##0.00;0.00</c:formatCode>
                <c:ptCount val="8"/>
                <c:pt idx="0">
                  <c:v>2327.6999999999998</c:v>
                </c:pt>
                <c:pt idx="1">
                  <c:v>329.7</c:v>
                </c:pt>
                <c:pt idx="2">
                  <c:v>605.20000000000005</c:v>
                </c:pt>
                <c:pt idx="3">
                  <c:v>1219.2</c:v>
                </c:pt>
                <c:pt idx="4">
                  <c:v>529</c:v>
                </c:pt>
                <c:pt idx="5">
                  <c:v>1210.4000000000001</c:v>
                </c:pt>
                <c:pt idx="6">
                  <c:v>0.7</c:v>
                </c:pt>
                <c:pt idx="7" formatCode="General">
                  <c:v>19220.900000000001</c:v>
                </c:pt>
              </c:numCache>
            </c:numRef>
          </c:val>
        </c:ser>
        <c:dLbls>
          <c:showLegendKey val="0"/>
          <c:showVal val="1"/>
          <c:showCatName val="0"/>
          <c:showSerName val="0"/>
          <c:showPercent val="0"/>
          <c:showBubbleSize val="0"/>
        </c:dLbls>
        <c:gapWidth val="95"/>
        <c:gapDepth val="95"/>
        <c:shape val="cylinder"/>
        <c:axId val="292633232"/>
        <c:axId val="292633624"/>
        <c:axId val="0"/>
      </c:bar3DChart>
      <c:catAx>
        <c:axId val="292633232"/>
        <c:scaling>
          <c:orientation val="minMax"/>
        </c:scaling>
        <c:delete val="0"/>
        <c:axPos val="l"/>
        <c:numFmt formatCode="General" sourceLinked="0"/>
        <c:majorTickMark val="none"/>
        <c:minorTickMark val="none"/>
        <c:tickLblPos val="nextTo"/>
        <c:crossAx val="292633624"/>
        <c:crosses val="autoZero"/>
        <c:auto val="1"/>
        <c:lblAlgn val="ctr"/>
        <c:lblOffset val="100"/>
        <c:noMultiLvlLbl val="0"/>
      </c:catAx>
      <c:valAx>
        <c:axId val="292633624"/>
        <c:scaling>
          <c:orientation val="minMax"/>
        </c:scaling>
        <c:delete val="1"/>
        <c:axPos val="b"/>
        <c:numFmt formatCode="#,##0.00;[Red]\-#,##0.00;0.00" sourceLinked="1"/>
        <c:majorTickMark val="none"/>
        <c:minorTickMark val="none"/>
        <c:tickLblPos val="nextTo"/>
        <c:crossAx val="292633232"/>
        <c:crosses val="autoZero"/>
        <c:crossBetween val="between"/>
      </c:valAx>
    </c:plotArea>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487920547097836"/>
          <c:y val="0.16454852874375411"/>
        </c:manualLayout>
      </c:layout>
      <c:overlay val="0"/>
      <c:txPr>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1454803716049807"/>
          <c:y val="0.31746681471760962"/>
          <c:w val="0.81154471885706214"/>
          <c:h val="0.63866316441030357"/>
        </c:manualLayout>
      </c:layout>
      <c:pie3DChart>
        <c:varyColors val="1"/>
        <c:ser>
          <c:idx val="0"/>
          <c:order val="0"/>
          <c:tx>
            <c:strRef>
              <c:f>Лист1!$B$1</c:f>
              <c:strCache>
                <c:ptCount val="1"/>
                <c:pt idx="0">
                  <c:v>2017 год</c:v>
                </c:pt>
              </c:strCache>
            </c:strRef>
          </c:tx>
          <c:explosion val="25"/>
          <c:dPt>
            <c:idx val="0"/>
            <c:bubble3D val="0"/>
            <c:spPr>
              <a:solidFill>
                <a:schemeClr val="bg2">
                  <a:lumMod val="75000"/>
                </a:schemeClr>
              </a:solidFill>
            </c:spPr>
          </c:dPt>
          <c:dPt>
            <c:idx val="1"/>
            <c:bubble3D val="0"/>
            <c:spPr>
              <a:solidFill>
                <a:srgbClr val="3FCD57"/>
              </a:solidFill>
            </c:spPr>
          </c:dPt>
          <c:dPt>
            <c:idx val="2"/>
            <c:bubble3D val="0"/>
            <c:spPr>
              <a:solidFill>
                <a:schemeClr val="accent6"/>
              </a:solidFill>
            </c:spPr>
          </c:dPt>
          <c:dLbls>
            <c:spPr>
              <a:noFill/>
              <a:ln>
                <a:noFill/>
              </a:ln>
              <a:effectLst/>
            </c:spPr>
            <c:txPr>
              <a:bodyPr/>
              <a:lstStyle/>
              <a:p>
                <a:pPr>
                  <a:defRPr sz="1400" b="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numRef>
              <c:f>Лист1!$A$2:$A$4</c:f>
              <c:numCache>
                <c:formatCode>General</c:formatCode>
                <c:ptCount val="3"/>
              </c:numCache>
            </c:numRef>
          </c:cat>
          <c:val>
            <c:numRef>
              <c:f>Лист1!$B$2:$B$4</c:f>
              <c:numCache>
                <c:formatCode>General</c:formatCode>
                <c:ptCount val="3"/>
                <c:pt idx="0">
                  <c:v>180989.4</c:v>
                </c:pt>
                <c:pt idx="1">
                  <c:v>15330.6</c:v>
                </c:pt>
                <c:pt idx="2">
                  <c:v>507505.5</c:v>
                </c:pt>
              </c:numCache>
            </c:numRef>
          </c:val>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871930879284373"/>
          <c:y val="0.137695513990509"/>
        </c:manualLayout>
      </c:layout>
      <c:overlay val="0"/>
      <c:txPr>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16577875298691072"/>
          <c:y val="0.2835805942196899"/>
          <c:w val="0.83161855491169867"/>
          <c:h val="0.64146850393700783"/>
        </c:manualLayout>
      </c:layout>
      <c:pie3DChart>
        <c:varyColors val="1"/>
        <c:ser>
          <c:idx val="0"/>
          <c:order val="0"/>
          <c:tx>
            <c:strRef>
              <c:f>Лист1!$B$1</c:f>
              <c:strCache>
                <c:ptCount val="1"/>
                <c:pt idx="0">
                  <c:v>2018 год</c:v>
                </c:pt>
              </c:strCache>
            </c:strRef>
          </c:tx>
          <c:explosion val="25"/>
          <c:dPt>
            <c:idx val="0"/>
            <c:bubble3D val="0"/>
            <c:spPr>
              <a:solidFill>
                <a:schemeClr val="bg2">
                  <a:lumMod val="75000"/>
                </a:schemeClr>
              </a:solidFill>
            </c:spPr>
          </c:dPt>
          <c:dPt>
            <c:idx val="1"/>
            <c:bubble3D val="0"/>
            <c:spPr>
              <a:solidFill>
                <a:srgbClr val="3FCD57"/>
              </a:solidFill>
            </c:spPr>
          </c:dPt>
          <c:dPt>
            <c:idx val="2"/>
            <c:bubble3D val="0"/>
            <c:spPr>
              <a:solidFill>
                <a:schemeClr val="accent6"/>
              </a:solidFill>
            </c:spPr>
          </c:dPt>
          <c:dLbls>
            <c:spPr>
              <a:noFill/>
              <a:ln>
                <a:noFill/>
              </a:ln>
              <a:effectLst/>
            </c:spPr>
            <c:txPr>
              <a:bodyPr/>
              <a:lstStyle/>
              <a:p>
                <a:pPr>
                  <a:defRPr sz="1400" b="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numRef>
              <c:f>Лист1!$A$2:$A$4</c:f>
              <c:numCache>
                <c:formatCode>General</c:formatCode>
                <c:ptCount val="3"/>
              </c:numCache>
            </c:numRef>
          </c:cat>
          <c:val>
            <c:numRef>
              <c:f>Лист1!$B$2:$B$4</c:f>
              <c:numCache>
                <c:formatCode>General</c:formatCode>
                <c:ptCount val="3"/>
                <c:pt idx="0">
                  <c:v>184238.8</c:v>
                </c:pt>
                <c:pt idx="1">
                  <c:v>14936.3</c:v>
                </c:pt>
                <c:pt idx="2">
                  <c:v>467252.9</c:v>
                </c:pt>
              </c:numCache>
            </c:numRef>
          </c:val>
        </c:ser>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
          <c:y val="2.102323945300859E-3"/>
          <c:w val="0.83545286739797575"/>
          <c:h val="0.92464729746957053"/>
        </c:manualLayout>
      </c:layout>
      <c:bar3DChart>
        <c:barDir val="col"/>
        <c:grouping val="stacked"/>
        <c:varyColors val="0"/>
        <c:ser>
          <c:idx val="0"/>
          <c:order val="0"/>
          <c:tx>
            <c:strRef>
              <c:f>Лист1!$B$1</c:f>
              <c:strCache>
                <c:ptCount val="1"/>
                <c:pt idx="0">
                  <c:v>Налоговые доходы</c:v>
                </c:pt>
              </c:strCache>
            </c:strRef>
          </c:tx>
          <c:spPr>
            <a:solidFill>
              <a:schemeClr val="bg2">
                <a:lumMod val="75000"/>
              </a:schemeClr>
            </a:solidFill>
          </c:spPr>
          <c:invertIfNegative val="0"/>
          <c:dLbls>
            <c:dLbl>
              <c:idx val="0"/>
              <c:layout>
                <c:manualLayout>
                  <c:x val="1.3752755757371365E-2"/>
                  <c:y val="-9.2005210676099885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16335226051157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761955485298415E-2"/>
                  <c:y val="5.0331294849840346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4"/>
                <c:pt idx="0">
                  <c:v>2016</c:v>
                </c:pt>
                <c:pt idx="1">
                  <c:v>Доходы на 2017 год</c:v>
                </c:pt>
                <c:pt idx="2">
                  <c:v>Доходы на 2018 год</c:v>
                </c:pt>
                <c:pt idx="3">
                  <c:v>Доходы на 2019 год</c:v>
                </c:pt>
              </c:strCache>
            </c:strRef>
          </c:cat>
          <c:val>
            <c:numRef>
              <c:f>Лист1!$B$2:$B$6</c:f>
              <c:numCache>
                <c:formatCode>#,##0</c:formatCode>
                <c:ptCount val="4"/>
                <c:pt idx="0">
                  <c:v>177076</c:v>
                </c:pt>
                <c:pt idx="1">
                  <c:v>180989</c:v>
                </c:pt>
                <c:pt idx="2" formatCode="General">
                  <c:v>184238.85399999999</c:v>
                </c:pt>
                <c:pt idx="3" formatCode="General">
                  <c:v>187425.29300000001</c:v>
                </c:pt>
              </c:numCache>
            </c:numRef>
          </c:val>
        </c:ser>
        <c:ser>
          <c:idx val="1"/>
          <c:order val="1"/>
          <c:tx>
            <c:strRef>
              <c:f>Лист1!$C$1</c:f>
              <c:strCache>
                <c:ptCount val="1"/>
                <c:pt idx="0">
                  <c:v>Неналоговые доходы</c:v>
                </c:pt>
              </c:strCache>
            </c:strRef>
          </c:tx>
          <c:spPr>
            <a:solidFill>
              <a:srgbClr val="00B050"/>
            </a:solidFill>
          </c:spPr>
          <c:invertIfNegative val="0"/>
          <c:dLbls>
            <c:dLbl>
              <c:idx val="0"/>
              <c:layout>
                <c:manualLayout>
                  <c:x val="-1.8844266814072436E-3"/>
                  <c:y val="-2.6973016481319268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1.6802793550426307E-3"/>
                  <c:y val="-3.0198776909904208E-2"/>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1.6802793550426307E-3"/>
                  <c:y val="-2.7682212167412189E-2"/>
                </c:manualLayout>
              </c:layout>
              <c:showLegendKey val="0"/>
              <c:showVal val="1"/>
              <c:showCatName val="0"/>
              <c:showSerName val="0"/>
              <c:showPercent val="0"/>
              <c:showBubbleSize val="0"/>
              <c:separator>; </c:separator>
              <c:extLst>
                <c:ext xmlns:c15="http://schemas.microsoft.com/office/drawing/2012/chart" uri="{CE6537A1-D6FC-4f65-9D91-7224C49458BB}"/>
              </c:extLst>
            </c:dLbl>
            <c:numFmt formatCode="#,##0" sourceLinked="0"/>
            <c:spPr>
              <a:noFill/>
              <a:ln>
                <a:noFill/>
              </a:ln>
              <a:effectLst/>
            </c:spPr>
            <c:txPr>
              <a:bodyPr/>
              <a:lstStyle/>
              <a:p>
                <a:pPr>
                  <a:defRPr sz="1400" b="1"/>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Лист1!$A$2:$A$6</c:f>
              <c:strCache>
                <c:ptCount val="4"/>
                <c:pt idx="0">
                  <c:v>2016</c:v>
                </c:pt>
                <c:pt idx="1">
                  <c:v>Доходы на 2017 год</c:v>
                </c:pt>
                <c:pt idx="2">
                  <c:v>Доходы на 2018 год</c:v>
                </c:pt>
                <c:pt idx="3">
                  <c:v>Доходы на 2019 год</c:v>
                </c:pt>
              </c:strCache>
            </c:strRef>
          </c:cat>
          <c:val>
            <c:numRef>
              <c:f>Лист1!$C$2:$C$6</c:f>
              <c:numCache>
                <c:formatCode>#,##0</c:formatCode>
                <c:ptCount val="4"/>
                <c:pt idx="0">
                  <c:v>18428</c:v>
                </c:pt>
                <c:pt idx="1">
                  <c:v>15330.6</c:v>
                </c:pt>
                <c:pt idx="2" formatCode="General">
                  <c:v>14936.277</c:v>
                </c:pt>
                <c:pt idx="3" formatCode="General">
                  <c:v>14931.709000000001</c:v>
                </c:pt>
              </c:numCache>
            </c:numRef>
          </c:val>
        </c:ser>
        <c:ser>
          <c:idx val="2"/>
          <c:order val="2"/>
          <c:tx>
            <c:strRef>
              <c:f>Лист1!$D$1</c:f>
              <c:strCache>
                <c:ptCount val="1"/>
                <c:pt idx="0">
                  <c:v>Безвозмездные поступления</c:v>
                </c:pt>
              </c:strCache>
            </c:strRef>
          </c:tx>
          <c:spPr>
            <a:solidFill>
              <a:srgbClr val="CCFFFF"/>
            </a:solidFill>
          </c:spPr>
          <c:invertIfNegative val="0"/>
          <c:dPt>
            <c:idx val="0"/>
            <c:invertIfNegative val="0"/>
            <c:bubble3D val="0"/>
          </c:dPt>
          <c:dLbls>
            <c:dLbl>
              <c:idx val="0"/>
              <c:layout>
                <c:manualLayout>
                  <c:x val="-1.3888890407796541E-3"/>
                  <c:y val="-2.1193058446571572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4"/>
                <c:pt idx="0">
                  <c:v>2016</c:v>
                </c:pt>
                <c:pt idx="1">
                  <c:v>Доходы на 2017 год</c:v>
                </c:pt>
                <c:pt idx="2">
                  <c:v>Доходы на 2018 год</c:v>
                </c:pt>
                <c:pt idx="3">
                  <c:v>Доходы на 2019 год</c:v>
                </c:pt>
              </c:strCache>
            </c:strRef>
          </c:cat>
          <c:val>
            <c:numRef>
              <c:f>Лист1!$D$2:$D$6</c:f>
              <c:numCache>
                <c:formatCode>#,##0</c:formatCode>
                <c:ptCount val="4"/>
                <c:pt idx="0">
                  <c:v>550869</c:v>
                </c:pt>
                <c:pt idx="1">
                  <c:v>507505.48</c:v>
                </c:pt>
                <c:pt idx="2" formatCode="General">
                  <c:v>467252.9</c:v>
                </c:pt>
                <c:pt idx="3" formatCode="General">
                  <c:v>444768.1</c:v>
                </c:pt>
              </c:numCache>
            </c:numRef>
          </c:val>
        </c:ser>
        <c:dLbls>
          <c:showLegendKey val="0"/>
          <c:showVal val="0"/>
          <c:showCatName val="0"/>
          <c:showSerName val="0"/>
          <c:showPercent val="0"/>
          <c:showBubbleSize val="0"/>
        </c:dLbls>
        <c:gapWidth val="150"/>
        <c:shape val="box"/>
        <c:axId val="229828904"/>
        <c:axId val="229830080"/>
        <c:axId val="0"/>
      </c:bar3DChart>
      <c:catAx>
        <c:axId val="229828904"/>
        <c:scaling>
          <c:orientation val="minMax"/>
        </c:scaling>
        <c:delete val="1"/>
        <c:axPos val="b"/>
        <c:numFmt formatCode="General" sourceLinked="1"/>
        <c:majorTickMark val="out"/>
        <c:minorTickMark val="none"/>
        <c:tickLblPos val="nextTo"/>
        <c:crossAx val="229830080"/>
        <c:crosses val="autoZero"/>
        <c:auto val="1"/>
        <c:lblAlgn val="ctr"/>
        <c:lblOffset val="100"/>
        <c:noMultiLvlLbl val="0"/>
      </c:catAx>
      <c:valAx>
        <c:axId val="229830080"/>
        <c:scaling>
          <c:orientation val="minMax"/>
        </c:scaling>
        <c:delete val="1"/>
        <c:axPos val="l"/>
        <c:majorGridlines/>
        <c:numFmt formatCode="#,##0" sourceLinked="1"/>
        <c:majorTickMark val="out"/>
        <c:minorTickMark val="none"/>
        <c:tickLblPos val="nextTo"/>
        <c:crossAx val="229828904"/>
        <c:crosses val="autoZero"/>
        <c:crossBetween val="between"/>
      </c:valAx>
    </c:plotArea>
    <c:plotVisOnly val="1"/>
    <c:dispBlanksAs val="gap"/>
    <c:showDLblsOverMax val="0"/>
  </c:chart>
  <c:txPr>
    <a:bodyPr/>
    <a:lstStyle/>
    <a:p>
      <a:pPr>
        <a:defRPr sz="160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0"/>
      <c:depthPercent val="100"/>
      <c:rAngAx val="0"/>
    </c:view3D>
    <c:floor>
      <c:thickness val="0"/>
    </c:floor>
    <c:sideWall>
      <c:thickness val="0"/>
    </c:sideWall>
    <c:backWall>
      <c:thickness val="0"/>
    </c:backWall>
    <c:plotArea>
      <c:layout>
        <c:manualLayout>
          <c:layoutTarget val="inner"/>
          <c:xMode val="edge"/>
          <c:yMode val="edge"/>
          <c:x val="0.18499486001749782"/>
          <c:y val="0.18553893263342083"/>
          <c:w val="0.26223468941382327"/>
          <c:h val="0.34964625255176435"/>
        </c:manualLayout>
      </c:layout>
      <c:pie3DChart>
        <c:varyColors val="1"/>
        <c:ser>
          <c:idx val="0"/>
          <c:order val="0"/>
          <c:tx>
            <c:strRef>
              <c:f>Лист1!$B$1</c:f>
              <c:strCache>
                <c:ptCount val="1"/>
                <c:pt idx="0">
                  <c:v>2017 год</c:v>
                </c:pt>
              </c:strCache>
            </c:strRef>
          </c:tx>
          <c:explosion val="25"/>
          <c:dPt>
            <c:idx val="0"/>
            <c:bubble3D val="0"/>
            <c:spPr>
              <a:solidFill>
                <a:srgbClr val="FC4C59"/>
              </a:solidFill>
            </c:spPr>
          </c:dPt>
          <c:dPt>
            <c:idx val="1"/>
            <c:bubble3D val="0"/>
            <c:spPr>
              <a:solidFill>
                <a:schemeClr val="accent5">
                  <a:lumMod val="50000"/>
                </a:schemeClr>
              </a:solidFill>
            </c:spPr>
          </c:dPt>
          <c:dPt>
            <c:idx val="2"/>
            <c:bubble3D val="0"/>
            <c:spPr>
              <a:solidFill>
                <a:schemeClr val="accent6">
                  <a:lumMod val="75000"/>
                </a:schemeClr>
              </a:solidFill>
            </c:spPr>
          </c:dPt>
          <c:dPt>
            <c:idx val="4"/>
            <c:bubble3D val="0"/>
            <c:spPr>
              <a:solidFill>
                <a:srgbClr val="FF0000"/>
              </a:solidFill>
            </c:spPr>
          </c:dPt>
          <c:dPt>
            <c:idx val="5"/>
            <c:bubble3D val="0"/>
            <c:spPr>
              <a:solidFill>
                <a:schemeClr val="accent3">
                  <a:lumMod val="50000"/>
                </a:schemeClr>
              </a:solidFill>
            </c:spPr>
          </c:dPt>
          <c:dPt>
            <c:idx val="6"/>
            <c:bubble3D val="0"/>
            <c:spPr>
              <a:solidFill>
                <a:schemeClr val="tx1"/>
              </a:solidFill>
            </c:spPr>
          </c:dPt>
          <c:dLbls>
            <c:dLbl>
              <c:idx val="0"/>
              <c:layout>
                <c:manualLayout>
                  <c:x val="-5.6248687664041994E-2"/>
                  <c:y val="-0.1167645086030912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3.2152230971128611E-4"/>
                  <c:y val="-6.6873724117818608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2.3561898512685915E-3"/>
                  <c:y val="-2.084295713035868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3366579177602799E-2"/>
                  <c:y val="-5.9410323709536306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5.2179680664916885E-2"/>
                  <c:y val="-3.515441819772528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4.5000601487314086E-2"/>
                  <c:y val="1.3721638961796442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Лист1!$A$2:$A$9</c:f>
              <c:strCache>
                <c:ptCount val="8"/>
                <c:pt idx="0">
                  <c:v>Налог на доходы физических лиц</c:v>
                </c:pt>
                <c:pt idx="1">
                  <c:v>Упрощенная система налогообложения</c:v>
                </c:pt>
                <c:pt idx="2">
                  <c:v>Единый налог на вмененный доход</c:v>
                </c:pt>
                <c:pt idx="3">
                  <c:v>Государственная пошлина</c:v>
                </c:pt>
                <c:pt idx="4">
                  <c:v>Доходы от использования имущества</c:v>
                </c:pt>
                <c:pt idx="5">
                  <c:v>Доходы при пользовании природными ресурсами</c:v>
                </c:pt>
                <c:pt idx="6">
                  <c:v>Доходы от продажи </c:v>
                </c:pt>
                <c:pt idx="7">
                  <c:v>Штрафы, санкции, возмещение ущерба</c:v>
                </c:pt>
              </c:strCache>
            </c:strRef>
          </c:cat>
          <c:val>
            <c:numRef>
              <c:f>Лист1!$B$2:$B$9</c:f>
              <c:numCache>
                <c:formatCode>#,##0</c:formatCode>
                <c:ptCount val="8"/>
                <c:pt idx="0">
                  <c:v>151134.51</c:v>
                </c:pt>
                <c:pt idx="1">
                  <c:v>6629.6610000000001</c:v>
                </c:pt>
                <c:pt idx="2">
                  <c:v>17042</c:v>
                </c:pt>
                <c:pt idx="3">
                  <c:v>6150</c:v>
                </c:pt>
                <c:pt idx="4">
                  <c:v>11647.294</c:v>
                </c:pt>
                <c:pt idx="5">
                  <c:v>539</c:v>
                </c:pt>
                <c:pt idx="6">
                  <c:v>934</c:v>
                </c:pt>
                <c:pt idx="7">
                  <c:v>2211</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5508672353455818"/>
          <c:y val="0.18645392242636338"/>
          <c:w val="0.44054593175853018"/>
          <c:h val="0.26178536016331294"/>
        </c:manualLayout>
      </c:layout>
      <c:overlay val="0"/>
      <c:txPr>
        <a:bodyPr/>
        <a:lstStyle/>
        <a:p>
          <a:pPr>
            <a:defRPr sz="1400"/>
          </a:pPr>
          <a:endParaRPr lang="ru-RU"/>
        </a:p>
      </c:txPr>
    </c:legend>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0"/>
      <c:rAngAx val="0"/>
    </c:view3D>
    <c:floor>
      <c:thickness val="0"/>
    </c:floor>
    <c:sideWall>
      <c:thickness val="0"/>
    </c:sideWall>
    <c:backWall>
      <c:thickness val="0"/>
    </c:backWall>
    <c:plotArea>
      <c:layout>
        <c:manualLayout>
          <c:layoutTarget val="inner"/>
          <c:xMode val="edge"/>
          <c:yMode val="edge"/>
          <c:x val="1.0070389642838696E-3"/>
          <c:y val="0.29629918604865951"/>
          <c:w val="0.59385551604795006"/>
          <c:h val="0.68969521557179925"/>
        </c:manualLayout>
      </c:layout>
      <c:pie3DChart>
        <c:varyColors val="1"/>
        <c:ser>
          <c:idx val="0"/>
          <c:order val="0"/>
          <c:tx>
            <c:strRef>
              <c:f>Лист1!$B$1</c:f>
              <c:strCache>
                <c:ptCount val="1"/>
                <c:pt idx="0">
                  <c:v>2018 год</c:v>
                </c:pt>
              </c:strCache>
            </c:strRef>
          </c:tx>
          <c:explosion val="25"/>
          <c:dPt>
            <c:idx val="0"/>
            <c:bubble3D val="0"/>
            <c:spPr>
              <a:solidFill>
                <a:srgbClr val="FC4C59"/>
              </a:solidFill>
            </c:spPr>
          </c:dPt>
          <c:dPt>
            <c:idx val="1"/>
            <c:bubble3D val="0"/>
            <c:spPr>
              <a:solidFill>
                <a:schemeClr val="accent5">
                  <a:lumMod val="50000"/>
                </a:schemeClr>
              </a:solidFill>
            </c:spPr>
          </c:dPt>
          <c:dPt>
            <c:idx val="2"/>
            <c:bubble3D val="0"/>
            <c:spPr>
              <a:solidFill>
                <a:schemeClr val="accent6">
                  <a:lumMod val="75000"/>
                </a:schemeClr>
              </a:solidFill>
            </c:spPr>
          </c:dPt>
          <c:dPt>
            <c:idx val="4"/>
            <c:bubble3D val="0"/>
            <c:spPr>
              <a:solidFill>
                <a:srgbClr val="FF0000"/>
              </a:solidFill>
            </c:spPr>
          </c:dPt>
          <c:dPt>
            <c:idx val="5"/>
            <c:bubble3D val="0"/>
            <c:spPr>
              <a:solidFill>
                <a:schemeClr val="accent3">
                  <a:lumMod val="50000"/>
                </a:schemeClr>
              </a:solidFill>
            </c:spPr>
          </c:dPt>
          <c:dPt>
            <c:idx val="6"/>
            <c:bubble3D val="0"/>
            <c:spPr>
              <a:solidFill>
                <a:schemeClr val="tx1"/>
              </a:solidFill>
            </c:spPr>
          </c:dPt>
          <c:dLbls>
            <c:dLbl>
              <c:idx val="0"/>
              <c:layout>
                <c:manualLayout>
                  <c:x val="-6.4582020997375325E-2"/>
                  <c:y val="-0.17046806649168855"/>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2.1679195134600336E-2"/>
                  <c:y val="2.8466654407173071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2.3561768586877964E-3"/>
                  <c:y val="-6.0281930346200848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5.4057596345501495E-2"/>
                  <c:y val="-6.6921120083945365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2.3606387420137573E-3"/>
                  <c:y val="-7.171831322969374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0.11072544357697883"/>
                  <c:y val="-6.1111553763990779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0.11357647077881197"/>
                  <c:y val="6.9744020119538327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Лист1!$A$2:$A$9</c:f>
              <c:strCache>
                <c:ptCount val="8"/>
                <c:pt idx="0">
                  <c:v>Налог на доходы физических лиц</c:v>
                </c:pt>
                <c:pt idx="1">
                  <c:v>Упрощенная система налогообложения</c:v>
                </c:pt>
                <c:pt idx="2">
                  <c:v>Единый налог на вмененный доход</c:v>
                </c:pt>
                <c:pt idx="3">
                  <c:v>Государственная пошлина</c:v>
                </c:pt>
                <c:pt idx="4">
                  <c:v>Доходы от использования имущества</c:v>
                </c:pt>
                <c:pt idx="5">
                  <c:v>Доходы при пользовании природными ресурсами</c:v>
                </c:pt>
                <c:pt idx="6">
                  <c:v>Доходы от продажи имущества</c:v>
                </c:pt>
                <c:pt idx="7">
                  <c:v>Штрафы, санкции, возмещение ущерба</c:v>
                </c:pt>
              </c:strCache>
            </c:strRef>
          </c:cat>
          <c:val>
            <c:numRef>
              <c:f>Лист1!$B$2:$B$9</c:f>
              <c:numCache>
                <c:formatCode>#,##0</c:formatCode>
                <c:ptCount val="8"/>
                <c:pt idx="0">
                  <c:v>153099.25899999999</c:v>
                </c:pt>
                <c:pt idx="1">
                  <c:v>6947.8850000000002</c:v>
                </c:pt>
                <c:pt idx="2">
                  <c:v>17860</c:v>
                </c:pt>
                <c:pt idx="3">
                  <c:v>6295</c:v>
                </c:pt>
                <c:pt idx="4">
                  <c:v>11542.262000000001</c:v>
                </c:pt>
                <c:pt idx="5">
                  <c:v>549</c:v>
                </c:pt>
                <c:pt idx="6">
                  <c:v>704</c:v>
                </c:pt>
                <c:pt idx="7">
                  <c:v>2141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0"/>
      <c:rAngAx val="0"/>
      <c:perspective val="20"/>
    </c:view3D>
    <c:floor>
      <c:thickness val="0"/>
    </c:floor>
    <c:sideWall>
      <c:thickness val="0"/>
    </c:sideWall>
    <c:backWall>
      <c:thickness val="0"/>
    </c:backWall>
    <c:plotArea>
      <c:layout>
        <c:manualLayout>
          <c:layoutTarget val="inner"/>
          <c:xMode val="edge"/>
          <c:yMode val="edge"/>
          <c:x val="3.0567886341377821E-2"/>
          <c:y val="0.30212554922347412"/>
          <c:w val="0.54800373650289425"/>
          <c:h val="0.634446716259915"/>
        </c:manualLayout>
      </c:layout>
      <c:pie3DChart>
        <c:varyColors val="1"/>
        <c:ser>
          <c:idx val="0"/>
          <c:order val="0"/>
          <c:tx>
            <c:strRef>
              <c:f>Лист1!$B$1</c:f>
              <c:strCache>
                <c:ptCount val="1"/>
                <c:pt idx="0">
                  <c:v>2019 год</c:v>
                </c:pt>
              </c:strCache>
            </c:strRef>
          </c:tx>
          <c:explosion val="16"/>
          <c:dPt>
            <c:idx val="0"/>
            <c:bubble3D val="0"/>
            <c:spPr>
              <a:solidFill>
                <a:srgbClr val="FC4C59"/>
              </a:solidFill>
            </c:spPr>
          </c:dPt>
          <c:dPt>
            <c:idx val="1"/>
            <c:bubble3D val="0"/>
            <c:spPr>
              <a:solidFill>
                <a:schemeClr val="accent5">
                  <a:lumMod val="50000"/>
                </a:schemeClr>
              </a:solidFill>
            </c:spPr>
          </c:dPt>
          <c:dPt>
            <c:idx val="2"/>
            <c:bubble3D val="0"/>
            <c:spPr>
              <a:solidFill>
                <a:schemeClr val="accent6">
                  <a:lumMod val="75000"/>
                </a:schemeClr>
              </a:solidFill>
            </c:spPr>
          </c:dPt>
          <c:dPt>
            <c:idx val="4"/>
            <c:bubble3D val="0"/>
            <c:spPr>
              <a:solidFill>
                <a:srgbClr val="FF0000"/>
              </a:solidFill>
            </c:spPr>
          </c:dPt>
          <c:dPt>
            <c:idx val="5"/>
            <c:bubble3D val="0"/>
            <c:spPr>
              <a:solidFill>
                <a:schemeClr val="accent3">
                  <a:lumMod val="50000"/>
                </a:schemeClr>
              </a:solidFill>
            </c:spPr>
          </c:dPt>
          <c:dPt>
            <c:idx val="6"/>
            <c:bubble3D val="0"/>
            <c:spPr>
              <a:solidFill>
                <a:schemeClr val="tx1"/>
              </a:solidFill>
            </c:spPr>
          </c:dPt>
          <c:dLbls>
            <c:dLbl>
              <c:idx val="0"/>
              <c:layout>
                <c:manualLayout>
                  <c:x val="-6.4582020997375325E-2"/>
                  <c:y val="-0.17046806649168855"/>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1.8561865891273656E-2"/>
                  <c:y val="-1.355041643220614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2.3561768586877964E-3"/>
                  <c:y val="-6.0281930346200848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1639927241864349"/>
                  <c:y val="-9.4932316843027845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3.0414392974927602E-2"/>
                  <c:y val="-9.6228110393890925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8.8905856951379134E-2"/>
                  <c:y val="-8.912275052307325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8.8639800349555181E-2"/>
                  <c:y val="3.217427816717446E-3"/>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ru-RU"/>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Лист1!$A$2:$A$9</c:f>
              <c:strCache>
                <c:ptCount val="8"/>
                <c:pt idx="0">
                  <c:v>Налог на доходы физических лиц</c:v>
                </c:pt>
                <c:pt idx="1">
                  <c:v>Упрощенная система налогообложения</c:v>
                </c:pt>
                <c:pt idx="2">
                  <c:v>Единый налог на вмененный доход</c:v>
                </c:pt>
                <c:pt idx="3">
                  <c:v>Государственная пошлина</c:v>
                </c:pt>
                <c:pt idx="4">
                  <c:v>Доходы от использования имущества</c:v>
                </c:pt>
                <c:pt idx="5">
                  <c:v>Доходы при пользоании природными ресурсами</c:v>
                </c:pt>
                <c:pt idx="6">
                  <c:v>Доходы от продажи </c:v>
                </c:pt>
                <c:pt idx="7">
                  <c:v>Штрафы, санкции, возмещение ущерба</c:v>
                </c:pt>
              </c:strCache>
            </c:strRef>
          </c:cat>
          <c:val>
            <c:numRef>
              <c:f>Лист1!$B$2:$B$9</c:f>
              <c:numCache>
                <c:formatCode>#,##0</c:formatCode>
                <c:ptCount val="8"/>
                <c:pt idx="0">
                  <c:v>155089.54999999999</c:v>
                </c:pt>
                <c:pt idx="1">
                  <c:v>7246.6440000000002</c:v>
                </c:pt>
                <c:pt idx="2">
                  <c:v>18575</c:v>
                </c:pt>
                <c:pt idx="3">
                  <c:v>6475</c:v>
                </c:pt>
                <c:pt idx="4">
                  <c:v>11609.262000000001</c:v>
                </c:pt>
                <c:pt idx="5">
                  <c:v>566</c:v>
                </c:pt>
                <c:pt idx="6">
                  <c:v>603</c:v>
                </c:pt>
                <c:pt idx="7">
                  <c:v>2153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Лист1!$B$1</c:f>
              <c:strCache>
                <c:ptCount val="1"/>
                <c:pt idx="0">
                  <c:v>НДФЛ</c:v>
                </c:pt>
              </c:strCache>
            </c:strRef>
          </c:tx>
          <c:invertIfNegative val="0"/>
          <c:dLbls>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2016 год оценка</c:v>
                </c:pt>
                <c:pt idx="1">
                  <c:v>2017 год</c:v>
                </c:pt>
                <c:pt idx="2">
                  <c:v>2018 год</c:v>
                </c:pt>
                <c:pt idx="3">
                  <c:v>2019 год</c:v>
                </c:pt>
              </c:strCache>
            </c:strRef>
          </c:cat>
          <c:val>
            <c:numRef>
              <c:f>Лист1!$B$2:$B$5</c:f>
              <c:numCache>
                <c:formatCode>#,##0</c:formatCode>
                <c:ptCount val="4"/>
                <c:pt idx="0">
                  <c:v>154166</c:v>
                </c:pt>
                <c:pt idx="1">
                  <c:v>151134.51</c:v>
                </c:pt>
                <c:pt idx="2">
                  <c:v>153099.25899999999</c:v>
                </c:pt>
                <c:pt idx="3">
                  <c:v>155089.54999999999</c:v>
                </c:pt>
              </c:numCache>
            </c:numRef>
          </c:val>
        </c:ser>
        <c:dLbls>
          <c:showLegendKey val="0"/>
          <c:showVal val="0"/>
          <c:showCatName val="0"/>
          <c:showSerName val="0"/>
          <c:showPercent val="0"/>
          <c:showBubbleSize val="0"/>
        </c:dLbls>
        <c:gapWidth val="150"/>
        <c:axId val="227218216"/>
        <c:axId val="227218608"/>
      </c:barChart>
      <c:catAx>
        <c:axId val="227218216"/>
        <c:scaling>
          <c:orientation val="minMax"/>
        </c:scaling>
        <c:delete val="0"/>
        <c:axPos val="b"/>
        <c:numFmt formatCode="General" sourceLinked="0"/>
        <c:majorTickMark val="out"/>
        <c:minorTickMark val="none"/>
        <c:tickLblPos val="nextTo"/>
        <c:crossAx val="227218608"/>
        <c:crosses val="autoZero"/>
        <c:auto val="1"/>
        <c:lblAlgn val="ctr"/>
        <c:lblOffset val="100"/>
        <c:noMultiLvlLbl val="0"/>
      </c:catAx>
      <c:valAx>
        <c:axId val="227218608"/>
        <c:scaling>
          <c:orientation val="minMax"/>
        </c:scaling>
        <c:delete val="0"/>
        <c:axPos val="l"/>
        <c:majorGridlines/>
        <c:numFmt formatCode="#,##0" sourceLinked="1"/>
        <c:majorTickMark val="out"/>
        <c:minorTickMark val="none"/>
        <c:tickLblPos val="nextTo"/>
        <c:crossAx val="227218216"/>
        <c:crosses val="autoZero"/>
        <c:crossBetween val="between"/>
      </c:valAx>
    </c:plotArea>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99AFB-7C83-4858-B52F-E471FD80B0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BAEC8A47-EB9F-4D40-88B8-619AB6A1BF1D}">
      <dgm:prSet phldrT="[Текст]" custT="1"/>
      <dgm:spPr>
        <a:solidFill>
          <a:schemeClr val="bg2">
            <a:lumMod val="75000"/>
          </a:schemeClr>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Налоговые доходы</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8DC982D0-7178-4CE5-A2CB-9951D90BA94F}" type="parTrans" cxnId="{340686A2-C40C-4A50-B5A5-E42085D17DC1}">
      <dgm:prSet/>
      <dgm:spPr/>
      <dgm:t>
        <a:bodyPr/>
        <a:lstStyle/>
        <a:p>
          <a:endParaRPr lang="ru-RU" sz="1400"/>
        </a:p>
      </dgm:t>
    </dgm:pt>
    <dgm:pt modelId="{1C48BDB7-AA8F-470F-B925-A569685157B6}" type="sibTrans" cxnId="{340686A2-C40C-4A50-B5A5-E42085D17DC1}">
      <dgm:prSet/>
      <dgm:spPr/>
      <dgm:t>
        <a:bodyPr/>
        <a:lstStyle/>
        <a:p>
          <a:endParaRPr lang="ru-RU" sz="1400"/>
        </a:p>
      </dgm:t>
    </dgm:pt>
    <dgm:pt modelId="{8835D6E9-479D-4E78-956E-2648EB9E02CA}">
      <dgm:prSet phldrT="[Текст]" custT="1"/>
      <dgm:spPr/>
      <dgm:t>
        <a:bodyPr/>
        <a:lstStyle/>
        <a:p>
          <a:r>
            <a:rPr lang="ru-RU" sz="1400" dirty="0" smtClean="0">
              <a:solidFill>
                <a:schemeClr val="tx1">
                  <a:lumMod val="95000"/>
                  <a:lumOff val="5000"/>
                </a:schemeClr>
              </a:solidFill>
              <a:latin typeface="Times New Roman"/>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налогов, а также пеней и штрафов по ним </a:t>
          </a:r>
          <a:endParaRPr lang="ru-RU" sz="1400" dirty="0">
            <a:solidFill>
              <a:schemeClr val="tx1">
                <a:lumMod val="95000"/>
                <a:lumOff val="5000"/>
              </a:schemeClr>
            </a:solidFill>
          </a:endParaRPr>
        </a:p>
      </dgm:t>
    </dgm:pt>
    <dgm:pt modelId="{158913C9-DAD2-4576-8087-F545EAA0CBEF}" type="parTrans" cxnId="{D81AD3F0-80FD-4760-8E04-23334DF4217F}">
      <dgm:prSet/>
      <dgm:spPr/>
      <dgm:t>
        <a:bodyPr/>
        <a:lstStyle/>
        <a:p>
          <a:endParaRPr lang="ru-RU" sz="1400"/>
        </a:p>
      </dgm:t>
    </dgm:pt>
    <dgm:pt modelId="{31AE1DC3-0B32-4A23-8191-5ABAA0C558B7}" type="sibTrans" cxnId="{D81AD3F0-80FD-4760-8E04-23334DF4217F}">
      <dgm:prSet/>
      <dgm:spPr/>
      <dgm:t>
        <a:bodyPr/>
        <a:lstStyle/>
        <a:p>
          <a:endParaRPr lang="ru-RU" sz="1400"/>
        </a:p>
      </dgm:t>
    </dgm:pt>
    <dgm:pt modelId="{E10E4D8A-32CD-4D55-B4BE-DF930DE2F397}">
      <dgm:prSet phldrT="[Текст]" custT="1"/>
      <dgm:spPr>
        <a:solidFill>
          <a:srgbClr val="3FCD57"/>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Неналоговые доходы</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53A1853E-5D7B-40FD-BD06-8D1D39599EAF}" type="parTrans" cxnId="{885A4B36-B005-43D7-9B50-91C3F2A2F6B1}">
      <dgm:prSet/>
      <dgm:spPr/>
      <dgm:t>
        <a:bodyPr/>
        <a:lstStyle/>
        <a:p>
          <a:endParaRPr lang="ru-RU" sz="1400"/>
        </a:p>
      </dgm:t>
    </dgm:pt>
    <dgm:pt modelId="{992C44B8-3782-4EEB-9B60-0B06873DE5EA}" type="sibTrans" cxnId="{885A4B36-B005-43D7-9B50-91C3F2A2F6B1}">
      <dgm:prSet/>
      <dgm:spPr/>
      <dgm:t>
        <a:bodyPr/>
        <a:lstStyle/>
        <a:p>
          <a:endParaRPr lang="ru-RU" sz="1400"/>
        </a:p>
      </dgm:t>
    </dgm:pt>
    <dgm:pt modelId="{171FBCCF-15C1-443C-8C37-A91A8A40F093}">
      <dgm:prSet phldrT="[Текст]" custT="1"/>
      <dgm:spPr/>
      <dgm:t>
        <a:bodyPr/>
        <a:lstStyle/>
        <a:p>
          <a:r>
            <a:rPr lang="ru-RU" sz="1400" dirty="0" smtClean="0">
              <a:solidFill>
                <a:srgbClr val="000000"/>
              </a:solidFill>
              <a:latin typeface="Times New Roman"/>
            </a:rPr>
            <a:t>Поступающие в бюджет платежи за оказание государственных услуг, за пользование природными ресурсами, за пользование государственной собственностью, от продажи государственного имущества, а также платежи в виде штрафов и иных санкций за нарушение законодательства </a:t>
          </a:r>
          <a:endParaRPr lang="ru-RU" sz="1400" dirty="0"/>
        </a:p>
      </dgm:t>
    </dgm:pt>
    <dgm:pt modelId="{79A08A0A-5BFB-4FC9-B61D-0F57C1652FCC}" type="parTrans" cxnId="{62D17442-B24D-484B-9ECE-870840B6B4B0}">
      <dgm:prSet/>
      <dgm:spPr/>
      <dgm:t>
        <a:bodyPr/>
        <a:lstStyle/>
        <a:p>
          <a:endParaRPr lang="ru-RU" sz="1400"/>
        </a:p>
      </dgm:t>
    </dgm:pt>
    <dgm:pt modelId="{F92457EB-4839-4E0B-9145-ED94662136DF}" type="sibTrans" cxnId="{62D17442-B24D-484B-9ECE-870840B6B4B0}">
      <dgm:prSet/>
      <dgm:spPr/>
      <dgm:t>
        <a:bodyPr/>
        <a:lstStyle/>
        <a:p>
          <a:endParaRPr lang="ru-RU" sz="1400"/>
        </a:p>
      </dgm:t>
    </dgm:pt>
    <dgm:pt modelId="{5142BAD6-8E63-4FAF-80C0-3B2282AEA1FD}">
      <dgm:prSet phldrT="[Текст]" custT="1"/>
      <dgm:spPr>
        <a:solidFill>
          <a:schemeClr val="accent6"/>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Безвозмездные поступления</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C33B55AE-4586-42D5-9965-9FF97BA02A4F}" type="parTrans" cxnId="{B1DC3DEB-170B-4910-A593-4183AC48D9F6}">
      <dgm:prSet/>
      <dgm:spPr/>
      <dgm:t>
        <a:bodyPr/>
        <a:lstStyle/>
        <a:p>
          <a:endParaRPr lang="ru-RU" sz="1400"/>
        </a:p>
      </dgm:t>
    </dgm:pt>
    <dgm:pt modelId="{D7BDB003-F52E-4F0B-BD97-CCEDA74985AB}" type="sibTrans" cxnId="{B1DC3DEB-170B-4910-A593-4183AC48D9F6}">
      <dgm:prSet/>
      <dgm:spPr/>
      <dgm:t>
        <a:bodyPr/>
        <a:lstStyle/>
        <a:p>
          <a:endParaRPr lang="ru-RU" sz="1400"/>
        </a:p>
      </dgm:t>
    </dgm:pt>
    <dgm:pt modelId="{B2F48C43-685A-4FE8-B9A5-9FCE1289C16A}">
      <dgm:prSet phldrT="[Текст]" custT="1"/>
      <dgm:spPr/>
      <dgm:t>
        <a:bodyPr/>
        <a:lstStyle/>
        <a:p>
          <a:r>
            <a:rPr lang="ru-RU" sz="1400" dirty="0" smtClean="0">
              <a:solidFill>
                <a:srgbClr val="000000"/>
              </a:solidFill>
              <a:latin typeface="Times New Roman"/>
            </a:rPr>
            <a:t>Дотации, субсидии, субвенции, иные межбюджетные трансферты из федерального и областного бюджета, а также безвозмездные поступления от физических и юридических лиц</a:t>
          </a:r>
          <a:endParaRPr lang="ru-RU" sz="1400" dirty="0"/>
        </a:p>
      </dgm:t>
    </dgm:pt>
    <dgm:pt modelId="{8D67F3F9-B66B-4015-95B8-C0979675D1D0}" type="parTrans" cxnId="{00492944-3DA5-4793-9E7D-0FB15B4F3292}">
      <dgm:prSet/>
      <dgm:spPr/>
      <dgm:t>
        <a:bodyPr/>
        <a:lstStyle/>
        <a:p>
          <a:endParaRPr lang="ru-RU" sz="1400"/>
        </a:p>
      </dgm:t>
    </dgm:pt>
    <dgm:pt modelId="{CD523CBA-27E8-45F9-8BFF-8707B281D958}" type="sibTrans" cxnId="{00492944-3DA5-4793-9E7D-0FB15B4F3292}">
      <dgm:prSet/>
      <dgm:spPr/>
      <dgm:t>
        <a:bodyPr/>
        <a:lstStyle/>
        <a:p>
          <a:endParaRPr lang="ru-RU" sz="1400"/>
        </a:p>
      </dgm:t>
    </dgm:pt>
    <dgm:pt modelId="{A23D9BDC-C518-47D8-8C43-46279C117093}" type="pres">
      <dgm:prSet presAssocID="{D4599AFB-7C83-4858-B52F-E471FD80B079}" presName="rootnode" presStyleCnt="0">
        <dgm:presLayoutVars>
          <dgm:chMax/>
          <dgm:chPref/>
          <dgm:dir/>
          <dgm:animLvl val="lvl"/>
        </dgm:presLayoutVars>
      </dgm:prSet>
      <dgm:spPr/>
      <dgm:t>
        <a:bodyPr/>
        <a:lstStyle/>
        <a:p>
          <a:endParaRPr lang="ru-RU"/>
        </a:p>
      </dgm:t>
    </dgm:pt>
    <dgm:pt modelId="{D2CD6D36-C9AA-4FF8-BB1E-DDFF229C17C1}" type="pres">
      <dgm:prSet presAssocID="{BAEC8A47-EB9F-4D40-88B8-619AB6A1BF1D}" presName="composite" presStyleCnt="0"/>
      <dgm:spPr/>
    </dgm:pt>
    <dgm:pt modelId="{BA6CEF46-EB05-4A1C-8EB3-0B420980129E}" type="pres">
      <dgm:prSet presAssocID="{BAEC8A47-EB9F-4D40-88B8-619AB6A1BF1D}" presName="bentUpArrow1" presStyleLbl="alignImgPlace1" presStyleIdx="0" presStyleCnt="2" custAng="10800000" custLinFactNeighborX="59" custLinFactNeighborY="14589"/>
      <dgm:spPr>
        <a:noFill/>
        <a:ln>
          <a:noFill/>
        </a:ln>
      </dgm:spPr>
    </dgm:pt>
    <dgm:pt modelId="{669F37FD-5C3A-42D3-92FD-7B69BCCECB4C}" type="pres">
      <dgm:prSet presAssocID="{BAEC8A47-EB9F-4D40-88B8-619AB6A1BF1D}" presName="ParentText" presStyleLbl="node1" presStyleIdx="0" presStyleCnt="3" custScaleX="69656" custScaleY="87256" custLinFactNeighborX="-1363" custLinFactNeighborY="1600">
        <dgm:presLayoutVars>
          <dgm:chMax val="1"/>
          <dgm:chPref val="1"/>
          <dgm:bulletEnabled val="1"/>
        </dgm:presLayoutVars>
      </dgm:prSet>
      <dgm:spPr/>
      <dgm:t>
        <a:bodyPr/>
        <a:lstStyle/>
        <a:p>
          <a:endParaRPr lang="ru-RU"/>
        </a:p>
      </dgm:t>
    </dgm:pt>
    <dgm:pt modelId="{A3DF3B78-772F-4359-8DB9-8FC211807BA1}" type="pres">
      <dgm:prSet presAssocID="{BAEC8A47-EB9F-4D40-88B8-619AB6A1BF1D}" presName="ChildText" presStyleLbl="revTx" presStyleIdx="0" presStyleCnt="3" custScaleX="297867" custScaleY="127469" custLinFactNeighborX="83765" custLinFactNeighborY="1825">
        <dgm:presLayoutVars>
          <dgm:chMax val="0"/>
          <dgm:chPref val="0"/>
          <dgm:bulletEnabled val="1"/>
        </dgm:presLayoutVars>
      </dgm:prSet>
      <dgm:spPr/>
      <dgm:t>
        <a:bodyPr/>
        <a:lstStyle/>
        <a:p>
          <a:endParaRPr lang="ru-RU"/>
        </a:p>
      </dgm:t>
    </dgm:pt>
    <dgm:pt modelId="{B6D3DED3-76EC-41AC-8A8D-F3E764EE3924}" type="pres">
      <dgm:prSet presAssocID="{1C48BDB7-AA8F-470F-B925-A569685157B6}" presName="sibTrans" presStyleCnt="0"/>
      <dgm:spPr/>
    </dgm:pt>
    <dgm:pt modelId="{D65637DD-6A17-4124-9BC3-3648126E1FD1}" type="pres">
      <dgm:prSet presAssocID="{E10E4D8A-32CD-4D55-B4BE-DF930DE2F397}" presName="composite" presStyleCnt="0"/>
      <dgm:spPr/>
    </dgm:pt>
    <dgm:pt modelId="{53A251A0-B944-4BA8-81C0-84031743A461}" type="pres">
      <dgm:prSet presAssocID="{E10E4D8A-32CD-4D55-B4BE-DF930DE2F397}" presName="bentUpArrow1" presStyleLbl="alignImgPlace1" presStyleIdx="1" presStyleCnt="2" custAng="10800000" custLinFactX="-40164" custLinFactY="-11283" custLinFactNeighborX="-100000" custLinFactNeighborY="-100000"/>
      <dgm:spPr>
        <a:noFill/>
        <a:ln>
          <a:noFill/>
        </a:ln>
      </dgm:spPr>
    </dgm:pt>
    <dgm:pt modelId="{9F30757E-33C5-4119-8EDF-F37E0E6D01A8}" type="pres">
      <dgm:prSet presAssocID="{E10E4D8A-32CD-4D55-B4BE-DF930DE2F397}" presName="ParentText" presStyleLbl="node1" presStyleIdx="1" presStyleCnt="3" custScaleX="72176" custScaleY="94697" custLinFactX="-14105" custLinFactNeighborX="-100000" custLinFactNeighborY="490">
        <dgm:presLayoutVars>
          <dgm:chMax val="1"/>
          <dgm:chPref val="1"/>
          <dgm:bulletEnabled val="1"/>
        </dgm:presLayoutVars>
      </dgm:prSet>
      <dgm:spPr/>
      <dgm:t>
        <a:bodyPr/>
        <a:lstStyle/>
        <a:p>
          <a:endParaRPr lang="ru-RU"/>
        </a:p>
      </dgm:t>
    </dgm:pt>
    <dgm:pt modelId="{BA9FF782-DDB2-4D47-97E6-2F221035A0D0}" type="pres">
      <dgm:prSet presAssocID="{E10E4D8A-32CD-4D55-B4BE-DF930DE2F397}" presName="ChildText" presStyleLbl="revTx" presStyleIdx="1" presStyleCnt="3" custScaleX="333826" custLinFactNeighborX="-50954" custLinFactNeighborY="4234">
        <dgm:presLayoutVars>
          <dgm:chMax val="0"/>
          <dgm:chPref val="0"/>
          <dgm:bulletEnabled val="1"/>
        </dgm:presLayoutVars>
      </dgm:prSet>
      <dgm:spPr/>
      <dgm:t>
        <a:bodyPr/>
        <a:lstStyle/>
        <a:p>
          <a:endParaRPr lang="ru-RU"/>
        </a:p>
      </dgm:t>
    </dgm:pt>
    <dgm:pt modelId="{42FA6214-AF0F-4EA0-9BAD-A02F0EEF03C0}" type="pres">
      <dgm:prSet presAssocID="{992C44B8-3782-4EEB-9B60-0B06873DE5EA}" presName="sibTrans" presStyleCnt="0"/>
      <dgm:spPr/>
    </dgm:pt>
    <dgm:pt modelId="{0E0FDB4A-DDB5-4868-877B-B6F3EC116C25}" type="pres">
      <dgm:prSet presAssocID="{5142BAD6-8E63-4FAF-80C0-3B2282AEA1FD}" presName="composite" presStyleCnt="0"/>
      <dgm:spPr/>
    </dgm:pt>
    <dgm:pt modelId="{485F9950-F438-4A2B-AC67-C55BF8A103AE}" type="pres">
      <dgm:prSet presAssocID="{5142BAD6-8E63-4FAF-80C0-3B2282AEA1FD}" presName="ParentText" presStyleLbl="node1" presStyleIdx="2" presStyleCnt="3" custScaleX="72369" custScaleY="81875" custLinFactX="-100000" custLinFactNeighborX="-122926" custLinFactNeighborY="-1189">
        <dgm:presLayoutVars>
          <dgm:chMax val="1"/>
          <dgm:chPref val="1"/>
          <dgm:bulletEnabled val="1"/>
        </dgm:presLayoutVars>
      </dgm:prSet>
      <dgm:spPr/>
      <dgm:t>
        <a:bodyPr/>
        <a:lstStyle/>
        <a:p>
          <a:endParaRPr lang="ru-RU"/>
        </a:p>
      </dgm:t>
    </dgm:pt>
    <dgm:pt modelId="{BDF43623-D49A-4100-AE14-7D7EE1F8C98B}" type="pres">
      <dgm:prSet presAssocID="{5142BAD6-8E63-4FAF-80C0-3B2282AEA1FD}" presName="FinalChildText" presStyleLbl="revTx" presStyleIdx="2" presStyleCnt="3" custScaleX="329010" custScaleY="82666" custLinFactX="-100000" custLinFactNeighborX="-102996" custLinFactNeighborY="-4969">
        <dgm:presLayoutVars>
          <dgm:chMax val="0"/>
          <dgm:chPref val="0"/>
          <dgm:bulletEnabled val="1"/>
        </dgm:presLayoutVars>
      </dgm:prSet>
      <dgm:spPr/>
      <dgm:t>
        <a:bodyPr/>
        <a:lstStyle/>
        <a:p>
          <a:endParaRPr lang="ru-RU"/>
        </a:p>
      </dgm:t>
    </dgm:pt>
  </dgm:ptLst>
  <dgm:cxnLst>
    <dgm:cxn modelId="{D81AD3F0-80FD-4760-8E04-23334DF4217F}" srcId="{BAEC8A47-EB9F-4D40-88B8-619AB6A1BF1D}" destId="{8835D6E9-479D-4E78-956E-2648EB9E02CA}" srcOrd="0" destOrd="0" parTransId="{158913C9-DAD2-4576-8087-F545EAA0CBEF}" sibTransId="{31AE1DC3-0B32-4A23-8191-5ABAA0C558B7}"/>
    <dgm:cxn modelId="{B1DC3DEB-170B-4910-A593-4183AC48D9F6}" srcId="{D4599AFB-7C83-4858-B52F-E471FD80B079}" destId="{5142BAD6-8E63-4FAF-80C0-3B2282AEA1FD}" srcOrd="2" destOrd="0" parTransId="{C33B55AE-4586-42D5-9965-9FF97BA02A4F}" sibTransId="{D7BDB003-F52E-4F0B-BD97-CCEDA74985AB}"/>
    <dgm:cxn modelId="{75B96CD2-7D49-45E7-B8B6-03236481E6C2}" type="presOf" srcId="{D4599AFB-7C83-4858-B52F-E471FD80B079}" destId="{A23D9BDC-C518-47D8-8C43-46279C117093}" srcOrd="0" destOrd="0" presId="urn:microsoft.com/office/officeart/2005/8/layout/StepDownProcess"/>
    <dgm:cxn modelId="{988776EE-068D-4F14-A14F-B01DC54C0949}" type="presOf" srcId="{8835D6E9-479D-4E78-956E-2648EB9E02CA}" destId="{A3DF3B78-772F-4359-8DB9-8FC211807BA1}" srcOrd="0" destOrd="0" presId="urn:microsoft.com/office/officeart/2005/8/layout/StepDownProcess"/>
    <dgm:cxn modelId="{74861CF7-B828-462C-A611-DF1232EF598D}" type="presOf" srcId="{5142BAD6-8E63-4FAF-80C0-3B2282AEA1FD}" destId="{485F9950-F438-4A2B-AC67-C55BF8A103AE}" srcOrd="0" destOrd="0" presId="urn:microsoft.com/office/officeart/2005/8/layout/StepDownProcess"/>
    <dgm:cxn modelId="{62D17442-B24D-484B-9ECE-870840B6B4B0}" srcId="{E10E4D8A-32CD-4D55-B4BE-DF930DE2F397}" destId="{171FBCCF-15C1-443C-8C37-A91A8A40F093}" srcOrd="0" destOrd="0" parTransId="{79A08A0A-5BFB-4FC9-B61D-0F57C1652FCC}" sibTransId="{F92457EB-4839-4E0B-9145-ED94662136DF}"/>
    <dgm:cxn modelId="{340686A2-C40C-4A50-B5A5-E42085D17DC1}" srcId="{D4599AFB-7C83-4858-B52F-E471FD80B079}" destId="{BAEC8A47-EB9F-4D40-88B8-619AB6A1BF1D}" srcOrd="0" destOrd="0" parTransId="{8DC982D0-7178-4CE5-A2CB-9951D90BA94F}" sibTransId="{1C48BDB7-AA8F-470F-B925-A569685157B6}"/>
    <dgm:cxn modelId="{00492944-3DA5-4793-9E7D-0FB15B4F3292}" srcId="{5142BAD6-8E63-4FAF-80C0-3B2282AEA1FD}" destId="{B2F48C43-685A-4FE8-B9A5-9FCE1289C16A}" srcOrd="0" destOrd="0" parTransId="{8D67F3F9-B66B-4015-95B8-C0979675D1D0}" sibTransId="{CD523CBA-27E8-45F9-8BFF-8707B281D958}"/>
    <dgm:cxn modelId="{19F62023-0292-4A31-9967-87B4A6032E2F}" type="presOf" srcId="{171FBCCF-15C1-443C-8C37-A91A8A40F093}" destId="{BA9FF782-DDB2-4D47-97E6-2F221035A0D0}" srcOrd="0" destOrd="0" presId="urn:microsoft.com/office/officeart/2005/8/layout/StepDownProcess"/>
    <dgm:cxn modelId="{E1338A5D-1BF2-4C75-877A-46854E5F367B}" type="presOf" srcId="{BAEC8A47-EB9F-4D40-88B8-619AB6A1BF1D}" destId="{669F37FD-5C3A-42D3-92FD-7B69BCCECB4C}" srcOrd="0" destOrd="0" presId="urn:microsoft.com/office/officeart/2005/8/layout/StepDownProcess"/>
    <dgm:cxn modelId="{DBA2AFC6-CA2F-45A5-BA10-2F5AF4538582}" type="presOf" srcId="{B2F48C43-685A-4FE8-B9A5-9FCE1289C16A}" destId="{BDF43623-D49A-4100-AE14-7D7EE1F8C98B}" srcOrd="0" destOrd="0" presId="urn:microsoft.com/office/officeart/2005/8/layout/StepDownProcess"/>
    <dgm:cxn modelId="{885A4B36-B005-43D7-9B50-91C3F2A2F6B1}" srcId="{D4599AFB-7C83-4858-B52F-E471FD80B079}" destId="{E10E4D8A-32CD-4D55-B4BE-DF930DE2F397}" srcOrd="1" destOrd="0" parTransId="{53A1853E-5D7B-40FD-BD06-8D1D39599EAF}" sibTransId="{992C44B8-3782-4EEB-9B60-0B06873DE5EA}"/>
    <dgm:cxn modelId="{6324F894-EE07-4C75-9A9C-9BC1AF098315}" type="presOf" srcId="{E10E4D8A-32CD-4D55-B4BE-DF930DE2F397}" destId="{9F30757E-33C5-4119-8EDF-F37E0E6D01A8}" srcOrd="0" destOrd="0" presId="urn:microsoft.com/office/officeart/2005/8/layout/StepDownProcess"/>
    <dgm:cxn modelId="{0D21CCBD-06A7-45A4-81BB-D584E6993F5B}" type="presParOf" srcId="{A23D9BDC-C518-47D8-8C43-46279C117093}" destId="{D2CD6D36-C9AA-4FF8-BB1E-DDFF229C17C1}" srcOrd="0" destOrd="0" presId="urn:microsoft.com/office/officeart/2005/8/layout/StepDownProcess"/>
    <dgm:cxn modelId="{B5B3E920-0EA0-41B7-A61E-C8B0E2BB81B3}" type="presParOf" srcId="{D2CD6D36-C9AA-4FF8-BB1E-DDFF229C17C1}" destId="{BA6CEF46-EB05-4A1C-8EB3-0B420980129E}" srcOrd="0" destOrd="0" presId="urn:microsoft.com/office/officeart/2005/8/layout/StepDownProcess"/>
    <dgm:cxn modelId="{39E97D82-3842-4A6A-98DB-0C274AB3AC48}" type="presParOf" srcId="{D2CD6D36-C9AA-4FF8-BB1E-DDFF229C17C1}" destId="{669F37FD-5C3A-42D3-92FD-7B69BCCECB4C}" srcOrd="1" destOrd="0" presId="urn:microsoft.com/office/officeart/2005/8/layout/StepDownProcess"/>
    <dgm:cxn modelId="{7ED07CB4-FFBB-4C78-BDF1-51D8DBA21824}" type="presParOf" srcId="{D2CD6D36-C9AA-4FF8-BB1E-DDFF229C17C1}" destId="{A3DF3B78-772F-4359-8DB9-8FC211807BA1}" srcOrd="2" destOrd="0" presId="urn:microsoft.com/office/officeart/2005/8/layout/StepDownProcess"/>
    <dgm:cxn modelId="{A009EF32-68C9-4304-A7A6-91934E4A4763}" type="presParOf" srcId="{A23D9BDC-C518-47D8-8C43-46279C117093}" destId="{B6D3DED3-76EC-41AC-8A8D-F3E764EE3924}" srcOrd="1" destOrd="0" presId="urn:microsoft.com/office/officeart/2005/8/layout/StepDownProcess"/>
    <dgm:cxn modelId="{871D3BA0-0A4F-4F64-A011-BD4837A7B41A}" type="presParOf" srcId="{A23D9BDC-C518-47D8-8C43-46279C117093}" destId="{D65637DD-6A17-4124-9BC3-3648126E1FD1}" srcOrd="2" destOrd="0" presId="urn:microsoft.com/office/officeart/2005/8/layout/StepDownProcess"/>
    <dgm:cxn modelId="{EA93B942-AE0F-4F8B-AC27-597DC9983043}" type="presParOf" srcId="{D65637DD-6A17-4124-9BC3-3648126E1FD1}" destId="{53A251A0-B944-4BA8-81C0-84031743A461}" srcOrd="0" destOrd="0" presId="urn:microsoft.com/office/officeart/2005/8/layout/StepDownProcess"/>
    <dgm:cxn modelId="{56D5E8DB-5B6A-409D-B09F-D71063E034AB}" type="presParOf" srcId="{D65637DD-6A17-4124-9BC3-3648126E1FD1}" destId="{9F30757E-33C5-4119-8EDF-F37E0E6D01A8}" srcOrd="1" destOrd="0" presId="urn:microsoft.com/office/officeart/2005/8/layout/StepDownProcess"/>
    <dgm:cxn modelId="{4BE82F82-23C6-4571-8CAD-D0E4A6AB07AA}" type="presParOf" srcId="{D65637DD-6A17-4124-9BC3-3648126E1FD1}" destId="{BA9FF782-DDB2-4D47-97E6-2F221035A0D0}" srcOrd="2" destOrd="0" presId="urn:microsoft.com/office/officeart/2005/8/layout/StepDownProcess"/>
    <dgm:cxn modelId="{183ABEA1-DA88-47FC-BF72-EE2BBF86E7FD}" type="presParOf" srcId="{A23D9BDC-C518-47D8-8C43-46279C117093}" destId="{42FA6214-AF0F-4EA0-9BAD-A02F0EEF03C0}" srcOrd="3" destOrd="0" presId="urn:microsoft.com/office/officeart/2005/8/layout/StepDownProcess"/>
    <dgm:cxn modelId="{D25317EB-C6AD-42FE-8952-6214BB7B6EB6}" type="presParOf" srcId="{A23D9BDC-C518-47D8-8C43-46279C117093}" destId="{0E0FDB4A-DDB5-4868-877B-B6F3EC116C25}" srcOrd="4" destOrd="0" presId="urn:microsoft.com/office/officeart/2005/8/layout/StepDownProcess"/>
    <dgm:cxn modelId="{C0C85599-FB20-44DC-8275-F38C931C876E}" type="presParOf" srcId="{0E0FDB4A-DDB5-4868-877B-B6F3EC116C25}" destId="{485F9950-F438-4A2B-AC67-C55BF8A103AE}" srcOrd="0" destOrd="0" presId="urn:microsoft.com/office/officeart/2005/8/layout/StepDownProcess"/>
    <dgm:cxn modelId="{3D265E80-A4D2-43B3-9DD9-B5312679F8B9}" type="presParOf" srcId="{0E0FDB4A-DDB5-4868-877B-B6F3EC116C25}" destId="{BDF43623-D49A-4100-AE14-7D7EE1F8C98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5F5F95-514E-4291-992B-1AB5F31368D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ru-RU"/>
        </a:p>
      </dgm:t>
    </dgm:pt>
    <dgm:pt modelId="{0E19D007-7C65-49B7-AD62-75AD40FAFE01}">
      <dgm:prSet custT="1">
        <dgm:style>
          <a:lnRef idx="1">
            <a:schemeClr val="accent3"/>
          </a:lnRef>
          <a:fillRef idx="2">
            <a:schemeClr val="accent3"/>
          </a:fillRef>
          <a:effectRef idx="1">
            <a:schemeClr val="accent3"/>
          </a:effectRef>
          <a:fontRef idx="minor">
            <a:schemeClr val="dk1"/>
          </a:fontRef>
        </dgm:style>
      </dgm:prSet>
      <dgm:spPr/>
      <dgm:t>
        <a:bodyPr/>
        <a:lstStyle/>
        <a:p>
          <a:r>
            <a:rPr lang="ru-RU" sz="1600" b="1" dirty="0" smtClean="0">
              <a:latin typeface="Times New Roman" panose="02020603050405020304" pitchFamily="18" charset="0"/>
              <a:cs typeface="Times New Roman" panose="02020603050405020304" pitchFamily="18" charset="0"/>
            </a:rPr>
            <a:t>Прочие доходы от использования имущества</a:t>
          </a:r>
          <a:r>
            <a:rPr lang="ru-RU" sz="1600" dirty="0" smtClean="0">
              <a:latin typeface="Times New Roman" panose="02020603050405020304" pitchFamily="18" charset="0"/>
              <a:cs typeface="Times New Roman" panose="02020603050405020304" pitchFamily="18" charset="0"/>
            </a:rPr>
            <a:t> запланированы на основании 23 договоров аренды нежилых зданий. Прогнозируемые поступления в 2017 году составят в сумме 2 597 тыс. рублей, в 2018 и 2019 годах по 2 597 тыс. рублей.</a:t>
          </a:r>
          <a:endParaRPr lang="ru-RU" sz="1600" dirty="0">
            <a:latin typeface="Times New Roman" panose="02020603050405020304" pitchFamily="18" charset="0"/>
            <a:cs typeface="Times New Roman" panose="02020603050405020304" pitchFamily="18" charset="0"/>
          </a:endParaRPr>
        </a:p>
      </dgm:t>
    </dgm:pt>
    <dgm:pt modelId="{38B3270C-5938-425E-A8FF-49EA8416B512}" type="parTrans" cxnId="{FEE528BC-61C1-4A46-BE1C-8582BEAB5AD9}">
      <dgm:prSet/>
      <dgm:spPr/>
      <dgm:t>
        <a:bodyPr/>
        <a:lstStyle/>
        <a:p>
          <a:endParaRPr lang="ru-RU"/>
        </a:p>
      </dgm:t>
    </dgm:pt>
    <dgm:pt modelId="{03E73641-3003-4C9E-8606-0B8E23A12AAB}" type="sibTrans" cxnId="{FEE528BC-61C1-4A46-BE1C-8582BEAB5AD9}">
      <dgm:prSet/>
      <dgm:spPr/>
      <dgm:t>
        <a:bodyPr/>
        <a:lstStyle/>
        <a:p>
          <a:endParaRPr lang="ru-RU"/>
        </a:p>
      </dgm:t>
    </dgm:pt>
    <dgm:pt modelId="{105C5728-547B-479C-A550-4B9C5CF1FA30}" type="pres">
      <dgm:prSet presAssocID="{7F5F5F95-514E-4291-992B-1AB5F31368DB}" presName="linear" presStyleCnt="0">
        <dgm:presLayoutVars>
          <dgm:animLvl val="lvl"/>
          <dgm:resizeHandles val="exact"/>
        </dgm:presLayoutVars>
      </dgm:prSet>
      <dgm:spPr/>
      <dgm:t>
        <a:bodyPr/>
        <a:lstStyle/>
        <a:p>
          <a:endParaRPr lang="ru-RU"/>
        </a:p>
      </dgm:t>
    </dgm:pt>
    <dgm:pt modelId="{3BA30145-D015-43EC-A274-B2CA59A09E09}" type="pres">
      <dgm:prSet presAssocID="{0E19D007-7C65-49B7-AD62-75AD40FAFE01}" presName="parentText" presStyleLbl="node1" presStyleIdx="0" presStyleCnt="1" custLinFactNeighborY="-12978">
        <dgm:presLayoutVars>
          <dgm:chMax val="0"/>
          <dgm:bulletEnabled val="1"/>
        </dgm:presLayoutVars>
      </dgm:prSet>
      <dgm:spPr/>
      <dgm:t>
        <a:bodyPr/>
        <a:lstStyle/>
        <a:p>
          <a:endParaRPr lang="ru-RU"/>
        </a:p>
      </dgm:t>
    </dgm:pt>
  </dgm:ptLst>
  <dgm:cxnLst>
    <dgm:cxn modelId="{FEE528BC-61C1-4A46-BE1C-8582BEAB5AD9}" srcId="{7F5F5F95-514E-4291-992B-1AB5F31368DB}" destId="{0E19D007-7C65-49B7-AD62-75AD40FAFE01}" srcOrd="0" destOrd="0" parTransId="{38B3270C-5938-425E-A8FF-49EA8416B512}" sibTransId="{03E73641-3003-4C9E-8606-0B8E23A12AAB}"/>
    <dgm:cxn modelId="{54797841-E538-41A6-A99A-4D683D508197}" type="presOf" srcId="{7F5F5F95-514E-4291-992B-1AB5F31368DB}" destId="{105C5728-547B-479C-A550-4B9C5CF1FA30}" srcOrd="0" destOrd="0" presId="urn:microsoft.com/office/officeart/2005/8/layout/vList2"/>
    <dgm:cxn modelId="{1A14ECE3-7EC9-4B75-8B87-42DE85235C80}" type="presOf" srcId="{0E19D007-7C65-49B7-AD62-75AD40FAFE01}" destId="{3BA30145-D015-43EC-A274-B2CA59A09E09}" srcOrd="0" destOrd="0" presId="urn:microsoft.com/office/officeart/2005/8/layout/vList2"/>
    <dgm:cxn modelId="{704C366E-6B93-4058-9779-C7BA2E292AA0}" type="presParOf" srcId="{105C5728-547B-479C-A550-4B9C5CF1FA30}" destId="{3BA30145-D015-43EC-A274-B2CA59A09E0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5F5F95-514E-4291-992B-1AB5F31368D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ru-RU"/>
        </a:p>
      </dgm:t>
    </dgm:pt>
    <dgm:pt modelId="{26753D28-BD83-4B1B-BFB2-938D73AC6E4F}">
      <dgm:prSet custT="1">
        <dgm:style>
          <a:lnRef idx="1">
            <a:schemeClr val="accent5"/>
          </a:lnRef>
          <a:fillRef idx="2">
            <a:schemeClr val="accent5"/>
          </a:fillRef>
          <a:effectRef idx="1">
            <a:schemeClr val="accent5"/>
          </a:effectRef>
          <a:fontRef idx="minor">
            <a:schemeClr val="dk1"/>
          </a:fontRef>
        </dgm:style>
      </dgm:prSet>
      <dgm:spPr>
        <a:solidFill>
          <a:schemeClr val="bg2">
            <a:lumMod val="90000"/>
          </a:schemeClr>
        </a:solidFill>
      </dgm:spPr>
      <dgm:t>
        <a:bodyPr/>
        <a:lstStyle/>
        <a:p>
          <a:pPr algn="l" rtl="0"/>
          <a:r>
            <a:rPr lang="ru-RU" sz="1600" b="0" i="0" dirty="0" smtClean="0">
              <a:solidFill>
                <a:schemeClr val="tx1"/>
              </a:solidFill>
              <a:latin typeface="Times New Roman" panose="02020603050405020304" pitchFamily="18" charset="0"/>
              <a:cs typeface="Times New Roman" panose="02020603050405020304" pitchFamily="18" charset="0"/>
            </a:rPr>
            <a:t>Прогноз</a:t>
          </a:r>
          <a:r>
            <a:rPr lang="ru-RU" sz="1600" b="1" i="0" dirty="0" smtClean="0">
              <a:solidFill>
                <a:schemeClr val="tx1"/>
              </a:solidFill>
              <a:latin typeface="Times New Roman" panose="02020603050405020304" pitchFamily="18" charset="0"/>
              <a:cs typeface="Times New Roman" panose="02020603050405020304" pitchFamily="18" charset="0"/>
            </a:rPr>
            <a:t> доходов, получаемых в виде арендной платы за земли после разграничения государственной собственности на землю, а также средства от продажи права на заключение договоров аренды за земли, находящиеся в собственности муниципальных районов</a:t>
          </a:r>
          <a:r>
            <a:rPr lang="ru-RU" sz="1600" i="0" dirty="0" smtClean="0">
              <a:solidFill>
                <a:schemeClr val="tx1"/>
              </a:solidFill>
              <a:latin typeface="Times New Roman" panose="02020603050405020304" pitchFamily="18" charset="0"/>
              <a:cs typeface="Times New Roman" panose="02020603050405020304" pitchFamily="18" charset="0"/>
            </a:rPr>
            <a:t> сформирован на базе 8 договоров аренды экономической зоны на 2017 год и на плановый период  2018 и 2019 годов в объеме </a:t>
          </a:r>
          <a:r>
            <a:rPr lang="ru-RU" sz="1600" b="1" i="0" dirty="0" smtClean="0">
              <a:solidFill>
                <a:schemeClr val="tx1"/>
              </a:solidFill>
              <a:latin typeface="Times New Roman" panose="02020603050405020304" pitchFamily="18" charset="0"/>
              <a:cs typeface="Times New Roman" panose="02020603050405020304" pitchFamily="18" charset="0"/>
            </a:rPr>
            <a:t>754 тыс. рублей.</a:t>
          </a:r>
          <a:endParaRPr lang="ru-RU" sz="1600" b="1" i="0" dirty="0">
            <a:solidFill>
              <a:schemeClr val="tx1"/>
            </a:solidFill>
            <a:latin typeface="Times New Roman" panose="02020603050405020304" pitchFamily="18" charset="0"/>
            <a:cs typeface="Times New Roman" panose="02020603050405020304" pitchFamily="18" charset="0"/>
          </a:endParaRPr>
        </a:p>
      </dgm:t>
    </dgm:pt>
    <dgm:pt modelId="{9A571E88-FF96-4BE1-9082-D76F3EB130F4}" type="parTrans" cxnId="{E969E064-A98E-4B1E-B294-A9D6238BB374}">
      <dgm:prSet/>
      <dgm:spPr/>
      <dgm:t>
        <a:bodyPr/>
        <a:lstStyle/>
        <a:p>
          <a:endParaRPr lang="ru-RU"/>
        </a:p>
      </dgm:t>
    </dgm:pt>
    <dgm:pt modelId="{48BD00C7-5F44-4B37-A17E-203548F9F9F9}" type="sibTrans" cxnId="{E969E064-A98E-4B1E-B294-A9D6238BB374}">
      <dgm:prSet/>
      <dgm:spPr/>
      <dgm:t>
        <a:bodyPr/>
        <a:lstStyle/>
        <a:p>
          <a:endParaRPr lang="ru-RU"/>
        </a:p>
      </dgm:t>
    </dgm:pt>
    <dgm:pt modelId="{105C5728-547B-479C-A550-4B9C5CF1FA30}" type="pres">
      <dgm:prSet presAssocID="{7F5F5F95-514E-4291-992B-1AB5F31368DB}" presName="linear" presStyleCnt="0">
        <dgm:presLayoutVars>
          <dgm:animLvl val="lvl"/>
          <dgm:resizeHandles val="exact"/>
        </dgm:presLayoutVars>
      </dgm:prSet>
      <dgm:spPr/>
      <dgm:t>
        <a:bodyPr/>
        <a:lstStyle/>
        <a:p>
          <a:endParaRPr lang="ru-RU"/>
        </a:p>
      </dgm:t>
    </dgm:pt>
    <dgm:pt modelId="{B7600B40-6809-4CE4-AB02-9DDC6E3CB38E}" type="pres">
      <dgm:prSet presAssocID="{26753D28-BD83-4B1B-BFB2-938D73AC6E4F}" presName="parentText" presStyleLbl="node1" presStyleIdx="0" presStyleCnt="1" custScaleX="87560" custScaleY="104232" custLinFactNeighborX="6220" custLinFactNeighborY="2836">
        <dgm:presLayoutVars>
          <dgm:chMax val="0"/>
          <dgm:bulletEnabled val="1"/>
        </dgm:presLayoutVars>
      </dgm:prSet>
      <dgm:spPr/>
      <dgm:t>
        <a:bodyPr/>
        <a:lstStyle/>
        <a:p>
          <a:endParaRPr lang="ru-RU"/>
        </a:p>
      </dgm:t>
    </dgm:pt>
  </dgm:ptLst>
  <dgm:cxnLst>
    <dgm:cxn modelId="{E969E064-A98E-4B1E-B294-A9D6238BB374}" srcId="{7F5F5F95-514E-4291-992B-1AB5F31368DB}" destId="{26753D28-BD83-4B1B-BFB2-938D73AC6E4F}" srcOrd="0" destOrd="0" parTransId="{9A571E88-FF96-4BE1-9082-D76F3EB130F4}" sibTransId="{48BD00C7-5F44-4B37-A17E-203548F9F9F9}"/>
    <dgm:cxn modelId="{94B3C297-78AF-482A-BB36-17DAAF887CF1}" type="presOf" srcId="{26753D28-BD83-4B1B-BFB2-938D73AC6E4F}" destId="{B7600B40-6809-4CE4-AB02-9DDC6E3CB38E}" srcOrd="0" destOrd="0" presId="urn:microsoft.com/office/officeart/2005/8/layout/vList2"/>
    <dgm:cxn modelId="{7D7253D2-C270-4C01-9146-4294380A1302}" type="presOf" srcId="{7F5F5F95-514E-4291-992B-1AB5F31368DB}" destId="{105C5728-547B-479C-A550-4B9C5CF1FA30}" srcOrd="0" destOrd="0" presId="urn:microsoft.com/office/officeart/2005/8/layout/vList2"/>
    <dgm:cxn modelId="{CA13A024-40EA-44A3-BD75-F2CDD04EB27C}" type="presParOf" srcId="{105C5728-547B-479C-A550-4B9C5CF1FA30}" destId="{B7600B40-6809-4CE4-AB02-9DDC6E3CB38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AE6CB4-C484-43CF-A7ED-C76104F0022B}"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ru-RU"/>
        </a:p>
      </dgm:t>
    </dgm:pt>
    <dgm:pt modelId="{505BE5B3-CF3A-4814-BE17-528E8859F083}">
      <dgm:prSet phldrT="[Текст]" custT="1"/>
      <dgm:spPr>
        <a:solidFill>
          <a:schemeClr val="accent5">
            <a:lumMod val="60000"/>
            <a:lumOff val="40000"/>
          </a:schemeClr>
        </a:solidFill>
      </dgm:spPr>
      <dgm:t>
        <a:bodyPr/>
        <a:lstStyle/>
        <a:p>
          <a:r>
            <a:rPr lang="ru-RU" sz="1800" b="1" dirty="0" smtClean="0">
              <a:latin typeface="Times New Roman" panose="02020603050405020304" pitchFamily="18" charset="0"/>
              <a:cs typeface="Times New Roman" panose="02020603050405020304" pitchFamily="18" charset="0"/>
            </a:rPr>
            <a:t> </a:t>
          </a:r>
          <a:r>
            <a:rPr lang="ru-RU" sz="1800" b="1" dirty="0" smtClean="0">
              <a:solidFill>
                <a:schemeClr val="tx1"/>
              </a:solidFill>
              <a:latin typeface="Times New Roman" panose="02020603050405020304" pitchFamily="18" charset="0"/>
              <a:cs typeface="Times New Roman" panose="02020603050405020304" pitchFamily="18" charset="0"/>
            </a:rPr>
            <a:t>Программные расходы составляют:</a:t>
          </a:r>
        </a:p>
        <a:p>
          <a:r>
            <a:rPr lang="ru-RU" sz="1800" b="1" dirty="0" smtClean="0">
              <a:solidFill>
                <a:schemeClr val="tx1"/>
              </a:solidFill>
              <a:latin typeface="Times New Roman" panose="02020603050405020304" pitchFamily="18" charset="0"/>
              <a:cs typeface="Times New Roman" panose="02020603050405020304" pitchFamily="18" charset="0"/>
            </a:rPr>
            <a:t>2017 год – 710 135,7 тыс.рублей ( 98,3%);</a:t>
          </a:r>
        </a:p>
        <a:p>
          <a:r>
            <a:rPr lang="ru-RU" sz="1800" b="1" dirty="0" smtClean="0">
              <a:solidFill>
                <a:schemeClr val="tx1"/>
              </a:solidFill>
              <a:latin typeface="Times New Roman" panose="02020603050405020304" pitchFamily="18" charset="0"/>
              <a:cs typeface="Times New Roman" panose="02020603050405020304" pitchFamily="18" charset="0"/>
            </a:rPr>
            <a:t>2018 год – 675 575,5 тыс.рублей (98,6%);</a:t>
          </a:r>
        </a:p>
        <a:p>
          <a:r>
            <a:rPr lang="ru-RU" sz="1800" b="1" dirty="0" smtClean="0">
              <a:solidFill>
                <a:schemeClr val="tx1"/>
              </a:solidFill>
              <a:latin typeface="Times New Roman" panose="02020603050405020304" pitchFamily="18" charset="0"/>
              <a:cs typeface="Times New Roman" panose="02020603050405020304" pitchFamily="18" charset="0"/>
            </a:rPr>
            <a:t>2019 год – 653 076,8 тыс.рублей (98%)</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8FA3717F-850E-4411-8140-5D14D7C068F4}" type="parTrans" cxnId="{348C4ABE-8DD0-4225-9789-3024ED4DFA36}">
      <dgm:prSet/>
      <dgm:spPr/>
      <dgm:t>
        <a:bodyPr/>
        <a:lstStyle/>
        <a:p>
          <a:endParaRPr lang="ru-RU"/>
        </a:p>
      </dgm:t>
    </dgm:pt>
    <dgm:pt modelId="{D6248A6D-C195-4BCB-A912-A5BC38E6E6B7}" type="sibTrans" cxnId="{348C4ABE-8DD0-4225-9789-3024ED4DFA36}">
      <dgm:prSet/>
      <dgm:spPr/>
      <dgm:t>
        <a:bodyPr/>
        <a:lstStyle/>
        <a:p>
          <a:endParaRPr lang="ru-RU"/>
        </a:p>
      </dgm:t>
    </dgm:pt>
    <dgm:pt modelId="{42F3AADE-91BC-4F53-96CB-8E1EE585A2DA}">
      <dgm:prSet phldrT="[Текст]" custT="1"/>
      <dgm:spPr>
        <a:solidFill>
          <a:schemeClr val="accent4">
            <a:lumMod val="40000"/>
            <a:lumOff val="60000"/>
          </a:schemeClr>
        </a:solidFill>
      </dgm:spPr>
      <dgm:t>
        <a:bodyPr/>
        <a:lstStyle/>
        <a:p>
          <a:r>
            <a:rPr lang="ru-RU" sz="1200" b="1" dirty="0" smtClean="0">
              <a:latin typeface="Times New Roman" panose="02020603050405020304" pitchFamily="18" charset="0"/>
              <a:cs typeface="Times New Roman" panose="02020603050405020304" pitchFamily="18" charset="0"/>
            </a:rPr>
            <a:t> </a:t>
          </a:r>
        </a:p>
        <a:p>
          <a:r>
            <a:rPr lang="ru-RU" sz="1200" b="1" dirty="0" smtClean="0">
              <a:solidFill>
                <a:schemeClr val="tx1"/>
              </a:solidFill>
              <a:latin typeface="Times New Roman" panose="02020603050405020304" pitchFamily="18" charset="0"/>
              <a:cs typeface="Times New Roman" panose="02020603050405020304" pitchFamily="18" charset="0"/>
            </a:rPr>
            <a:t>Непрограммные расходы:</a:t>
          </a:r>
        </a:p>
        <a:p>
          <a:r>
            <a:rPr lang="ru-RU" sz="1200" b="1" dirty="0" smtClean="0">
              <a:solidFill>
                <a:schemeClr val="tx1"/>
              </a:solidFill>
              <a:latin typeface="Times New Roman" panose="02020603050405020304" pitchFamily="18" charset="0"/>
              <a:cs typeface="Times New Roman" panose="02020603050405020304" pitchFamily="18" charset="0"/>
            </a:rPr>
            <a:t>2017 год – 12 539,1 тыс.рублей ( 1,7%);</a:t>
          </a:r>
        </a:p>
        <a:p>
          <a:r>
            <a:rPr lang="ru-RU" sz="1200" b="1" dirty="0" smtClean="0">
              <a:solidFill>
                <a:schemeClr val="tx1"/>
              </a:solidFill>
              <a:latin typeface="Times New Roman" panose="02020603050405020304" pitchFamily="18" charset="0"/>
              <a:cs typeface="Times New Roman" panose="02020603050405020304" pitchFamily="18" charset="0"/>
            </a:rPr>
            <a:t>2018 год – 9 888,7 тыс.рублей (1,4%);</a:t>
          </a:r>
        </a:p>
        <a:p>
          <a:r>
            <a:rPr lang="ru-RU" sz="1200" b="1" dirty="0" smtClean="0">
              <a:solidFill>
                <a:schemeClr val="tx1"/>
              </a:solidFill>
              <a:latin typeface="Times New Roman" panose="02020603050405020304" pitchFamily="18" charset="0"/>
              <a:cs typeface="Times New Roman" panose="02020603050405020304" pitchFamily="18" charset="0"/>
            </a:rPr>
            <a:t>2019 год – 13 481,6 тыс.рублей (2%).</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9B4C55D-2479-4804-BFC2-D3961F801360}" type="parTrans" cxnId="{B93B9D0D-A25C-4E69-8DEC-354A7A29B104}">
      <dgm:prSet/>
      <dgm:spPr/>
      <dgm:t>
        <a:bodyPr/>
        <a:lstStyle/>
        <a:p>
          <a:endParaRPr lang="ru-RU"/>
        </a:p>
      </dgm:t>
    </dgm:pt>
    <dgm:pt modelId="{1F76F3BF-E57F-467A-A98E-C3ED1E5E11B0}" type="sibTrans" cxnId="{B93B9D0D-A25C-4E69-8DEC-354A7A29B104}">
      <dgm:prSet/>
      <dgm:spPr/>
      <dgm:t>
        <a:bodyPr/>
        <a:lstStyle/>
        <a:p>
          <a:endParaRPr lang="ru-RU"/>
        </a:p>
      </dgm:t>
    </dgm:pt>
    <dgm:pt modelId="{56727721-662E-44E6-9968-5331C400028A}">
      <dgm:prSet phldrT="[Текст]" custT="1"/>
      <dgm:spPr/>
      <dgm:t>
        <a:bodyPr/>
        <a:lstStyle/>
        <a:p>
          <a:pPr algn="l"/>
          <a:r>
            <a:rPr lang="ru-RU" sz="1300" dirty="0" smtClean="0">
              <a:latin typeface="Times New Roman" panose="02020603050405020304" pitchFamily="18" charset="0"/>
              <a:cs typeface="Times New Roman" panose="02020603050405020304" pitchFamily="18" charset="0"/>
            </a:rPr>
            <a:t>  Формирование бюджета муниципального образования Слюдянский район в 2017 году и плановом периоде 2018-2019 годов осуществлялось по программно-целевому принципу на основе муниципальных программ Слюдянского района. Исполнение бюджета в 2017году  и плановом периоде на 2018 и 2019годы  планируется осуществлять в рамках 16 муниципальных программ. В отличии от 2016года в </a:t>
          </a:r>
          <a:r>
            <a:rPr lang="ru-RU" sz="1300" dirty="0" smtClean="0">
              <a:latin typeface="Times New Roman" panose="02020603050405020304" pitchFamily="18" charset="0"/>
              <a:cs typeface="Times New Roman" panose="02020603050405020304" pitchFamily="18" charset="0"/>
            </a:rPr>
            <a:t>бюджете </a:t>
          </a:r>
          <a:r>
            <a:rPr lang="ru-RU" sz="1300" dirty="0" smtClean="0">
              <a:latin typeface="Times New Roman" panose="02020603050405020304" pitchFamily="18" charset="0"/>
              <a:cs typeface="Times New Roman" panose="02020603050405020304" pitchFamily="18" charset="0"/>
            </a:rPr>
            <a:t>на 2017год и плановый период на реализацию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 предусмотрено по 100 тыс. рублей ежегодно. Средства на реализацию муниципальных программ  «Энергосбережение и повышение энергетической эффективности в муниципальном образовании Слюдянский район на 2014-2018 годы», «Создание условий для развития сельскохозяйственного производства в поселениях Слюдянского района на 2015-2018гг.» </a:t>
          </a:r>
          <a:r>
            <a:rPr lang="ru-RU" sz="1300" dirty="0" smtClean="0">
              <a:latin typeface="Times New Roman" panose="02020603050405020304" pitchFamily="18" charset="0"/>
              <a:cs typeface="Times New Roman" panose="02020603050405020304" pitchFamily="18" charset="0"/>
            </a:rPr>
            <a:t>в бюджете не </a:t>
          </a:r>
          <a:r>
            <a:rPr lang="ru-RU" sz="1300" dirty="0" smtClean="0">
              <a:latin typeface="Times New Roman" panose="02020603050405020304" pitchFamily="18" charset="0"/>
              <a:cs typeface="Times New Roman" panose="02020603050405020304" pitchFamily="18" charset="0"/>
            </a:rPr>
            <a:t>предусмотрены и будут уточняться в ходе исполнения бюджета в 2017году  при обеспечении софинансирования мероприятий программ из областного и федерального бюджетов.</a:t>
          </a:r>
        </a:p>
        <a:p>
          <a:pPr algn="l"/>
          <a:r>
            <a:rPr lang="ru-RU" sz="1300" dirty="0" smtClean="0">
              <a:latin typeface="Times New Roman" panose="02020603050405020304" pitchFamily="18" charset="0"/>
              <a:cs typeface="Times New Roman" panose="02020603050405020304" pitchFamily="18" charset="0"/>
            </a:rPr>
            <a:t>  В </a:t>
          </a:r>
          <a:r>
            <a:rPr lang="ru-RU" sz="1300" dirty="0" smtClean="0">
              <a:latin typeface="Times New Roman" panose="02020603050405020304" pitchFamily="18" charset="0"/>
              <a:cs typeface="Times New Roman" panose="02020603050405020304" pitchFamily="18" charset="0"/>
            </a:rPr>
            <a:t>бюджете </a:t>
          </a:r>
          <a:r>
            <a:rPr lang="ru-RU" sz="1300" dirty="0" smtClean="0">
              <a:latin typeface="Times New Roman" panose="02020603050405020304" pitchFamily="18" charset="0"/>
              <a:cs typeface="Times New Roman" panose="02020603050405020304" pitchFamily="18" charset="0"/>
            </a:rPr>
            <a:t>учтены изменения бюджетной классификации, которые коснулись классификации  кодов доходов, расходов.  Одним из существенных изменений бюджетной классификации расходов является отражение по подразделу 0703 "Дополнительное образование детей" расходов на оказание услуг по реализации дополнительных общеобразовательных программ и обеспечение деятельности организаций дополнительного образования. Ранее указанные расходы отражались по подразделу 0702 (инструкция № 65-н).</a:t>
          </a:r>
        </a:p>
        <a:p>
          <a:pPr algn="l"/>
          <a:r>
            <a:rPr lang="ru-RU" sz="1300" dirty="0" smtClean="0">
              <a:latin typeface="Times New Roman" panose="02020603050405020304" pitchFamily="18" charset="0"/>
              <a:cs typeface="Times New Roman" panose="02020603050405020304" pitchFamily="18" charset="0"/>
            </a:rPr>
            <a:t>Бюджет также </a:t>
          </a:r>
          <a:r>
            <a:rPr lang="ru-RU" sz="1300" dirty="0" smtClean="0">
              <a:latin typeface="Times New Roman" panose="02020603050405020304" pitchFamily="18" charset="0"/>
              <a:cs typeface="Times New Roman" panose="02020603050405020304" pitchFamily="18" charset="0"/>
            </a:rPr>
            <a:t>дополнен расходами для обеспечения выплат </a:t>
          </a:r>
          <a:r>
            <a:rPr lang="ru-RU" sz="1300" b="1" dirty="0" smtClean="0">
              <a:latin typeface="Times New Roman" panose="02020603050405020304" pitchFamily="18" charset="0"/>
              <a:cs typeface="Times New Roman" panose="02020603050405020304" pitchFamily="18" charset="0"/>
            </a:rPr>
            <a:t>"подъемных" молодым специалистам в возрасте до 35 лет</a:t>
          </a:r>
          <a:r>
            <a:rPr lang="ru-RU" sz="1300" dirty="0" smtClean="0">
              <a:latin typeface="Times New Roman" panose="02020603050405020304" pitchFamily="18" charset="0"/>
              <a:cs typeface="Times New Roman" panose="02020603050405020304" pitchFamily="18" charset="0"/>
            </a:rPr>
            <a:t> в сфере образования в рамках программы "Содействие развитию учреждений образования и культуры в муниципальном образовании Слюдянский район на 2014-2019 годы" и осуществления выплат молодым специалистам в рамках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a:t>
          </a:r>
          <a:endParaRPr lang="ru-RU" sz="1300" dirty="0">
            <a:latin typeface="Times New Roman" panose="02020603050405020304" pitchFamily="18" charset="0"/>
            <a:cs typeface="Times New Roman" panose="02020603050405020304" pitchFamily="18" charset="0"/>
          </a:endParaRPr>
        </a:p>
      </dgm:t>
    </dgm:pt>
    <dgm:pt modelId="{ACCCDF4B-C372-49E7-BC34-4D6B903DF579}" type="sibTrans" cxnId="{5E18BD50-DA70-4D34-AF62-E7CBF120FFFA}">
      <dgm:prSet/>
      <dgm:spPr/>
      <dgm:t>
        <a:bodyPr/>
        <a:lstStyle/>
        <a:p>
          <a:endParaRPr lang="ru-RU"/>
        </a:p>
      </dgm:t>
    </dgm:pt>
    <dgm:pt modelId="{85527C36-0B93-4DA0-8D8F-5987E02310B6}" type="parTrans" cxnId="{5E18BD50-DA70-4D34-AF62-E7CBF120FFFA}">
      <dgm:prSet/>
      <dgm:spPr/>
      <dgm:t>
        <a:bodyPr/>
        <a:lstStyle/>
        <a:p>
          <a:endParaRPr lang="ru-RU"/>
        </a:p>
      </dgm:t>
    </dgm:pt>
    <dgm:pt modelId="{86BEF549-315E-4A3F-B55E-B57D26A55129}" type="pres">
      <dgm:prSet presAssocID="{E6AE6CB4-C484-43CF-A7ED-C76104F0022B}" presName="Name0" presStyleCnt="0">
        <dgm:presLayoutVars>
          <dgm:chMax val="5"/>
          <dgm:chPref val="5"/>
          <dgm:dir/>
          <dgm:animLvl val="lvl"/>
        </dgm:presLayoutVars>
      </dgm:prSet>
      <dgm:spPr/>
      <dgm:t>
        <a:bodyPr/>
        <a:lstStyle/>
        <a:p>
          <a:endParaRPr lang="ru-RU"/>
        </a:p>
      </dgm:t>
    </dgm:pt>
    <dgm:pt modelId="{86A4337D-FF19-472E-916A-D9FD8841784D}" type="pres">
      <dgm:prSet presAssocID="{505BE5B3-CF3A-4814-BE17-528E8859F083}" presName="parentText1" presStyleLbl="node1" presStyleIdx="0" presStyleCnt="2" custScaleX="93337" custScaleY="203885" custLinFactNeighborX="-11229" custLinFactNeighborY="-69808">
        <dgm:presLayoutVars>
          <dgm:chMax/>
          <dgm:chPref val="3"/>
          <dgm:bulletEnabled val="1"/>
        </dgm:presLayoutVars>
      </dgm:prSet>
      <dgm:spPr/>
      <dgm:t>
        <a:bodyPr/>
        <a:lstStyle/>
        <a:p>
          <a:endParaRPr lang="ru-RU"/>
        </a:p>
      </dgm:t>
    </dgm:pt>
    <dgm:pt modelId="{B2F430F6-A5FF-4650-892D-A1CC762059F0}" type="pres">
      <dgm:prSet presAssocID="{505BE5B3-CF3A-4814-BE17-528E8859F083}" presName="childText1" presStyleLbl="solidAlignAcc1" presStyleIdx="0" presStyleCnt="1" custScaleX="216450" custScaleY="124968" custLinFactNeighborX="30240" custLinFactNeighborY="21966">
        <dgm:presLayoutVars>
          <dgm:chMax val="0"/>
          <dgm:chPref val="0"/>
          <dgm:bulletEnabled val="1"/>
        </dgm:presLayoutVars>
      </dgm:prSet>
      <dgm:spPr/>
      <dgm:t>
        <a:bodyPr/>
        <a:lstStyle/>
        <a:p>
          <a:endParaRPr lang="ru-RU"/>
        </a:p>
      </dgm:t>
    </dgm:pt>
    <dgm:pt modelId="{5914EB7D-8A5B-4060-AAF1-418D36193991}" type="pres">
      <dgm:prSet presAssocID="{42F3AADE-91BC-4F53-96CB-8E1EE585A2DA}" presName="parentText2" presStyleLbl="node1" presStyleIdx="1" presStyleCnt="2" custScaleX="71456" custScaleY="129490" custLinFactNeighborX="-23026" custLinFactNeighborY="-44524">
        <dgm:presLayoutVars>
          <dgm:chMax/>
          <dgm:chPref val="3"/>
          <dgm:bulletEnabled val="1"/>
        </dgm:presLayoutVars>
      </dgm:prSet>
      <dgm:spPr/>
      <dgm:t>
        <a:bodyPr/>
        <a:lstStyle/>
        <a:p>
          <a:endParaRPr lang="ru-RU"/>
        </a:p>
      </dgm:t>
    </dgm:pt>
  </dgm:ptLst>
  <dgm:cxnLst>
    <dgm:cxn modelId="{FCB5511D-5DE6-422B-A304-D47891F11D39}" type="presOf" srcId="{E6AE6CB4-C484-43CF-A7ED-C76104F0022B}" destId="{86BEF549-315E-4A3F-B55E-B57D26A55129}" srcOrd="0" destOrd="0" presId="urn:microsoft.com/office/officeart/2009/3/layout/IncreasingArrowsProcess"/>
    <dgm:cxn modelId="{DCA24253-6B01-47BA-88A4-532F04FCFE45}" type="presOf" srcId="{505BE5B3-CF3A-4814-BE17-528E8859F083}" destId="{86A4337D-FF19-472E-916A-D9FD8841784D}" srcOrd="0" destOrd="0" presId="urn:microsoft.com/office/officeart/2009/3/layout/IncreasingArrowsProcess"/>
    <dgm:cxn modelId="{5E17972B-857A-49E3-AE4B-3A50554FB9F1}" type="presOf" srcId="{42F3AADE-91BC-4F53-96CB-8E1EE585A2DA}" destId="{5914EB7D-8A5B-4060-AAF1-418D36193991}" srcOrd="0" destOrd="0" presId="urn:microsoft.com/office/officeart/2009/3/layout/IncreasingArrowsProcess"/>
    <dgm:cxn modelId="{A40FFE98-5B87-4D88-AA6E-EF9F2E6FC8E0}" type="presOf" srcId="{56727721-662E-44E6-9968-5331C400028A}" destId="{B2F430F6-A5FF-4650-892D-A1CC762059F0}" srcOrd="0" destOrd="0" presId="urn:microsoft.com/office/officeart/2009/3/layout/IncreasingArrowsProcess"/>
    <dgm:cxn modelId="{5E18BD50-DA70-4D34-AF62-E7CBF120FFFA}" srcId="{505BE5B3-CF3A-4814-BE17-528E8859F083}" destId="{56727721-662E-44E6-9968-5331C400028A}" srcOrd="0" destOrd="0" parTransId="{85527C36-0B93-4DA0-8D8F-5987E02310B6}" sibTransId="{ACCCDF4B-C372-49E7-BC34-4D6B903DF579}"/>
    <dgm:cxn modelId="{348C4ABE-8DD0-4225-9789-3024ED4DFA36}" srcId="{E6AE6CB4-C484-43CF-A7ED-C76104F0022B}" destId="{505BE5B3-CF3A-4814-BE17-528E8859F083}" srcOrd="0" destOrd="0" parTransId="{8FA3717F-850E-4411-8140-5D14D7C068F4}" sibTransId="{D6248A6D-C195-4BCB-A912-A5BC38E6E6B7}"/>
    <dgm:cxn modelId="{B93B9D0D-A25C-4E69-8DEC-354A7A29B104}" srcId="{E6AE6CB4-C484-43CF-A7ED-C76104F0022B}" destId="{42F3AADE-91BC-4F53-96CB-8E1EE585A2DA}" srcOrd="1" destOrd="0" parTransId="{39B4C55D-2479-4804-BFC2-D3961F801360}" sibTransId="{1F76F3BF-E57F-467A-A98E-C3ED1E5E11B0}"/>
    <dgm:cxn modelId="{157ECE27-25D1-401A-A305-C084A92DEBE1}" type="presParOf" srcId="{86BEF549-315E-4A3F-B55E-B57D26A55129}" destId="{86A4337D-FF19-472E-916A-D9FD8841784D}" srcOrd="0" destOrd="0" presId="urn:microsoft.com/office/officeart/2009/3/layout/IncreasingArrowsProcess"/>
    <dgm:cxn modelId="{056D24DE-B403-4C7C-9A92-4393703A0C0A}" type="presParOf" srcId="{86BEF549-315E-4A3F-B55E-B57D26A55129}" destId="{B2F430F6-A5FF-4650-892D-A1CC762059F0}" srcOrd="1" destOrd="0" presId="urn:microsoft.com/office/officeart/2009/3/layout/IncreasingArrowsProcess"/>
    <dgm:cxn modelId="{D0881C21-4E73-4004-96B9-89CB4E7FD997}" type="presParOf" srcId="{86BEF549-315E-4A3F-B55E-B57D26A55129}" destId="{5914EB7D-8A5B-4060-AAF1-418D36193991}"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4337D-FF19-472E-916A-D9FD8841784D}">
      <dsp:nvSpPr>
        <dsp:cNvPr id="0" name=""/>
        <dsp:cNvSpPr/>
      </dsp:nvSpPr>
      <dsp:spPr>
        <a:xfrm>
          <a:off x="654186" y="0"/>
          <a:ext cx="8459110" cy="2691327"/>
        </a:xfrm>
        <a:prstGeom prst="rightArrow">
          <a:avLst>
            <a:gd name="adj1" fmla="val 50000"/>
            <a:gd name="adj2" fmla="val 5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9554" numCol="1" spcCol="1270" anchor="ctr" anchorCtr="0">
          <a:noAutofit/>
        </a:bodyPr>
        <a:lstStyle/>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 </a:t>
          </a:r>
          <a:r>
            <a:rPr lang="ru-RU" sz="1800" b="1" kern="1200" dirty="0" smtClean="0">
              <a:solidFill>
                <a:schemeClr val="tx1"/>
              </a:solidFill>
              <a:latin typeface="Times New Roman" panose="02020603050405020304" pitchFamily="18" charset="0"/>
              <a:cs typeface="Times New Roman" panose="02020603050405020304" pitchFamily="18" charset="0"/>
            </a:rPr>
            <a:t>Программные расходы составляют:</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2017 год – 710 135,7 тыс.рублей ( 98,3%);</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2018 год – 675 575,5 тыс.рублей (98,6%);</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2019 год – 653 076,8 тыс.рублей (98%)</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654186" y="672832"/>
        <a:ext cx="7786278" cy="1345663"/>
      </dsp:txXfrm>
    </dsp:sp>
    <dsp:sp modelId="{B2F430F6-A5FF-4650-892D-A1CC762059F0}">
      <dsp:nvSpPr>
        <dsp:cNvPr id="0" name=""/>
        <dsp:cNvSpPr/>
      </dsp:nvSpPr>
      <dsp:spPr>
        <a:xfrm>
          <a:off x="9" y="2667426"/>
          <a:ext cx="9062967" cy="368200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  Формирование бюджета муниципального образования Слюдянский район в 2017 году и плановом периоде 2018-2019 годов осуществлялось по программно-целевому принципу на основе муниципальных программ Слюдянского района. Исполнение бюджета в 2017году  и плановом периоде на 2018 и 2019годы  планируется осуществлять в рамках 16 муниципальных программ. В отличии от 2016года в </a:t>
          </a:r>
          <a:r>
            <a:rPr lang="ru-RU" sz="1300" kern="1200" dirty="0" smtClean="0">
              <a:latin typeface="Times New Roman" panose="02020603050405020304" pitchFamily="18" charset="0"/>
              <a:cs typeface="Times New Roman" panose="02020603050405020304" pitchFamily="18" charset="0"/>
            </a:rPr>
            <a:t>бюджете </a:t>
          </a:r>
          <a:r>
            <a:rPr lang="ru-RU" sz="1300" kern="1200" dirty="0" smtClean="0">
              <a:latin typeface="Times New Roman" panose="02020603050405020304" pitchFamily="18" charset="0"/>
              <a:cs typeface="Times New Roman" panose="02020603050405020304" pitchFamily="18" charset="0"/>
            </a:rPr>
            <a:t>на 2017год и плановый период на реализацию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 предусмотрено по 100 тыс. рублей ежегодно. Средства на реализацию муниципальных программ  «Энергосбережение и повышение энергетической эффективности в муниципальном образовании Слюдянский район на 2014-2018 годы», «Создание условий для развития сельскохозяйственного производства в поселениях Слюдянского района на 2015-2018гг.» </a:t>
          </a:r>
          <a:r>
            <a:rPr lang="ru-RU" sz="1300" kern="1200" dirty="0" smtClean="0">
              <a:latin typeface="Times New Roman" panose="02020603050405020304" pitchFamily="18" charset="0"/>
              <a:cs typeface="Times New Roman" panose="02020603050405020304" pitchFamily="18" charset="0"/>
            </a:rPr>
            <a:t>в бюджете не </a:t>
          </a:r>
          <a:r>
            <a:rPr lang="ru-RU" sz="1300" kern="1200" dirty="0" smtClean="0">
              <a:latin typeface="Times New Roman" panose="02020603050405020304" pitchFamily="18" charset="0"/>
              <a:cs typeface="Times New Roman" panose="02020603050405020304" pitchFamily="18" charset="0"/>
            </a:rPr>
            <a:t>предусмотрены и будут уточняться в ходе исполнения бюджета в 2017году  при обеспечении софинансирования мероприятий программ из областного и федерального бюджетов.</a:t>
          </a:r>
        </a:p>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  В </a:t>
          </a:r>
          <a:r>
            <a:rPr lang="ru-RU" sz="1300" kern="1200" dirty="0" smtClean="0">
              <a:latin typeface="Times New Roman" panose="02020603050405020304" pitchFamily="18" charset="0"/>
              <a:cs typeface="Times New Roman" panose="02020603050405020304" pitchFamily="18" charset="0"/>
            </a:rPr>
            <a:t>бюджете </a:t>
          </a:r>
          <a:r>
            <a:rPr lang="ru-RU" sz="1300" kern="1200" dirty="0" smtClean="0">
              <a:latin typeface="Times New Roman" panose="02020603050405020304" pitchFamily="18" charset="0"/>
              <a:cs typeface="Times New Roman" panose="02020603050405020304" pitchFamily="18" charset="0"/>
            </a:rPr>
            <a:t>учтены изменения бюджетной классификации, которые коснулись классификации  кодов доходов, расходов.  Одним из существенных изменений бюджетной классификации расходов является отражение по подразделу 0703 "Дополнительное образование детей" расходов на оказание услуг по реализации дополнительных общеобразовательных программ и обеспечение деятельности организаций дополнительного образования. Ранее указанные расходы отражались по подразделу 0702 (инструкция № 65-н).</a:t>
          </a:r>
        </a:p>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Бюджет также </a:t>
          </a:r>
          <a:r>
            <a:rPr lang="ru-RU" sz="1300" kern="1200" dirty="0" smtClean="0">
              <a:latin typeface="Times New Roman" panose="02020603050405020304" pitchFamily="18" charset="0"/>
              <a:cs typeface="Times New Roman" panose="02020603050405020304" pitchFamily="18" charset="0"/>
            </a:rPr>
            <a:t>дополнен расходами для обеспечения выплат </a:t>
          </a:r>
          <a:r>
            <a:rPr lang="ru-RU" sz="1300" b="1" kern="1200" dirty="0" smtClean="0">
              <a:latin typeface="Times New Roman" panose="02020603050405020304" pitchFamily="18" charset="0"/>
              <a:cs typeface="Times New Roman" panose="02020603050405020304" pitchFamily="18" charset="0"/>
            </a:rPr>
            <a:t>"подъемных" молодым специалистам в возрасте до 35 лет</a:t>
          </a:r>
          <a:r>
            <a:rPr lang="ru-RU" sz="1300" kern="1200" dirty="0" smtClean="0">
              <a:latin typeface="Times New Roman" panose="02020603050405020304" pitchFamily="18" charset="0"/>
              <a:cs typeface="Times New Roman" panose="02020603050405020304" pitchFamily="18" charset="0"/>
            </a:rPr>
            <a:t> в сфере образования в рамках программы "Содействие развитию учреждений образования и культуры в муниципальном образовании Слюдянский район на 2014-2019 годы" и осуществления выплат молодым специалистам в рамках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a:t>
          </a:r>
          <a:endParaRPr lang="ru-RU" sz="1300" kern="1200" dirty="0">
            <a:latin typeface="Times New Roman" panose="02020603050405020304" pitchFamily="18" charset="0"/>
            <a:cs typeface="Times New Roman" panose="02020603050405020304" pitchFamily="18" charset="0"/>
          </a:endParaRPr>
        </a:p>
      </dsp:txBody>
      <dsp:txXfrm>
        <a:off x="9" y="2667426"/>
        <a:ext cx="9062967" cy="3682007"/>
      </dsp:txXfrm>
    </dsp:sp>
    <dsp:sp modelId="{5914EB7D-8A5B-4060-AAF1-418D36193991}">
      <dsp:nvSpPr>
        <dsp:cNvPr id="0" name=""/>
        <dsp:cNvSpPr/>
      </dsp:nvSpPr>
      <dsp:spPr>
        <a:xfrm>
          <a:off x="5130195" y="1024350"/>
          <a:ext cx="3484109" cy="1709296"/>
        </a:xfrm>
        <a:prstGeom prst="rightArrow">
          <a:avLst>
            <a:gd name="adj1" fmla="val 50000"/>
            <a:gd name="adj2" fmla="val 5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209554" numCol="1" spcCol="1270" anchor="ctr" anchorCtr="0">
          <a:noAutofit/>
        </a:bodyPr>
        <a:lstStyle/>
        <a:p>
          <a:pPr lvl="0" algn="l" defTabSz="533400">
            <a:lnSpc>
              <a:spcPct val="90000"/>
            </a:lnSpc>
            <a:spcBef>
              <a:spcPct val="0"/>
            </a:spcBef>
            <a:spcAft>
              <a:spcPct val="35000"/>
            </a:spcAft>
          </a:pPr>
          <a:r>
            <a:rPr lang="ru-RU" sz="1200" b="1" kern="1200" dirty="0" smtClean="0">
              <a:latin typeface="Times New Roman" panose="02020603050405020304" pitchFamily="18" charset="0"/>
              <a:cs typeface="Times New Roman" panose="02020603050405020304" pitchFamily="18" charset="0"/>
            </a:rPr>
            <a:t> </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Непрограммные расходы:</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2017 год – 12 539,1 тыс.рублей ( 1,7%);</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2018 год – 9 888,7 тыс.рублей (1,4%);</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2019 год – 13 481,6 тыс.рублей (2%).</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5130195" y="1451674"/>
        <a:ext cx="3056785" cy="85464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2.gif"/></Relationships>
</file>

<file path=ppt/drawings/_rels/drawing6.xml.rels><?xml version="1.0" encoding="UTF-8" standalone="yes"?>
<Relationships xmlns="http://schemas.openxmlformats.org/package/2006/relationships"><Relationship Id="rId1" Type="http://schemas.openxmlformats.org/officeDocument/2006/relationships/image" Target="../media/image20.jpeg"/></Relationships>
</file>

<file path=ppt/drawings/_rels/drawing8.xml.rels><?xml version="1.0" encoding="UTF-8" standalone="yes"?>
<Relationships xmlns="http://schemas.openxmlformats.org/package/2006/relationships"><Relationship Id="rId1" Type="http://schemas.openxmlformats.org/officeDocument/2006/relationships/image" Target="../media/image2.gif"/></Relationships>
</file>

<file path=ppt/drawings/drawing1.xml><?xml version="1.0" encoding="utf-8"?>
<c:userShapes xmlns:c="http://schemas.openxmlformats.org/drawingml/2006/chart">
  <cdr:relSizeAnchor xmlns:cdr="http://schemas.openxmlformats.org/drawingml/2006/chartDrawing">
    <cdr:from>
      <cdr:x>0.23243</cdr:x>
      <cdr:y>0.84177</cdr:y>
    </cdr:from>
    <cdr:to>
      <cdr:x>0.35341</cdr:x>
      <cdr:y>0.94957</cdr:y>
    </cdr:to>
    <cdr:sp macro="" textlink="">
      <cdr:nvSpPr>
        <cdr:cNvPr id="3" name="TextBox 2"/>
        <cdr:cNvSpPr txBox="1"/>
      </cdr:nvSpPr>
      <cdr:spPr>
        <a:xfrm xmlns:a="http://schemas.openxmlformats.org/drawingml/2006/main" rot="506593">
          <a:off x="1347827" y="4087267"/>
          <a:ext cx="701553" cy="523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2017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0.40581</cdr:x>
      <cdr:y>0.8741</cdr:y>
    </cdr:from>
    <cdr:to>
      <cdr:x>0.52679</cdr:x>
      <cdr:y>0.9819</cdr:y>
    </cdr:to>
    <cdr:sp macro="" textlink="">
      <cdr:nvSpPr>
        <cdr:cNvPr id="5" name="TextBox 1"/>
        <cdr:cNvSpPr txBox="1"/>
      </cdr:nvSpPr>
      <cdr:spPr>
        <a:xfrm xmlns:a="http://schemas.openxmlformats.org/drawingml/2006/main" rot="472221">
          <a:off x="2353266" y="4244257"/>
          <a:ext cx="701553" cy="5234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2018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0.59148</cdr:x>
      <cdr:y>0.89569</cdr:y>
    </cdr:from>
    <cdr:to>
      <cdr:x>0.71246</cdr:x>
      <cdr:y>0.95232</cdr:y>
    </cdr:to>
    <cdr:sp macro="" textlink="">
      <cdr:nvSpPr>
        <cdr:cNvPr id="7" name="TextBox 1"/>
        <cdr:cNvSpPr txBox="1"/>
      </cdr:nvSpPr>
      <cdr:spPr>
        <a:xfrm xmlns:a="http://schemas.openxmlformats.org/drawingml/2006/main" rot="353759">
          <a:off x="3429924" y="4349090"/>
          <a:ext cx="701553" cy="2749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2019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0.06378</cdr:x>
      <cdr:y>0.81462</cdr:y>
    </cdr:from>
    <cdr:to>
      <cdr:x>0.23317</cdr:x>
      <cdr:y>0.92242</cdr:y>
    </cdr:to>
    <cdr:sp macro="" textlink="">
      <cdr:nvSpPr>
        <cdr:cNvPr id="6" name="TextBox 1"/>
        <cdr:cNvSpPr txBox="1"/>
      </cdr:nvSpPr>
      <cdr:spPr>
        <a:xfrm xmlns:a="http://schemas.openxmlformats.org/drawingml/2006/main" rot="456704">
          <a:off x="369878" y="3955473"/>
          <a:ext cx="982239" cy="5234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2016 год</a:t>
          </a:r>
        </a:p>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оценка</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0.48818</cdr:x>
      <cdr:y>0.42202</cdr:y>
    </cdr:from>
    <cdr:to>
      <cdr:x>0.51182</cdr:x>
      <cdr:y>0.57798</cdr:y>
    </cdr:to>
    <cdr:sp macro="" textlink="">
      <cdr:nvSpPr>
        <cdr:cNvPr id="2" name="Прямоугольник 1"/>
        <cdr:cNvSpPr/>
      </cdr:nvSpPr>
      <cdr:spPr>
        <a:xfrm xmlns:a="http://schemas.openxmlformats.org/drawingml/2006/main">
          <a:off x="3815926" y="2498560"/>
          <a:ext cx="18473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cdr:txBody>
    </cdr:sp>
  </cdr:relSizeAnchor>
  <cdr:relSizeAnchor xmlns:cdr="http://schemas.openxmlformats.org/drawingml/2006/chartDrawing">
    <cdr:from>
      <cdr:x>0</cdr:x>
      <cdr:y>0.28495</cdr:y>
    </cdr:from>
    <cdr:to>
      <cdr:x>0.21164</cdr:x>
      <cdr:y>0.44954</cdr:y>
    </cdr:to>
    <cdr:sp macro="" textlink="">
      <cdr:nvSpPr>
        <cdr:cNvPr id="4" name="Стрелка вправо 3"/>
        <cdr:cNvSpPr/>
      </cdr:nvSpPr>
      <cdr:spPr>
        <a:xfrm xmlns:a="http://schemas.openxmlformats.org/drawingml/2006/main">
          <a:off x="0" y="1954213"/>
          <a:ext cx="1935280" cy="1128712"/>
        </a:xfrm>
        <a:prstGeom xmlns:a="http://schemas.openxmlformats.org/drawingml/2006/main" prst="rightArrow">
          <a:avLst/>
        </a:prstGeom>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latin typeface="Times New Roman" panose="02020603050405020304" pitchFamily="18" charset="0"/>
              <a:cs typeface="Times New Roman" panose="02020603050405020304" pitchFamily="18" charset="0"/>
            </a:rPr>
            <a:t>ВСЕГО в 2017 году 1</a:t>
          </a:r>
          <a:r>
            <a:rPr lang="en-US" sz="1400" b="1" dirty="0" smtClean="0">
              <a:solidFill>
                <a:schemeClr val="tx1"/>
              </a:solidFill>
              <a:latin typeface="Times New Roman" panose="02020603050405020304" pitchFamily="18" charset="0"/>
              <a:cs typeface="Times New Roman" panose="02020603050405020304" pitchFamily="18" charset="0"/>
            </a:rPr>
            <a:t>96 320</a:t>
          </a:r>
          <a:r>
            <a:rPr lang="ru-RU" sz="1400" b="1" dirty="0" smtClean="0">
              <a:solidFill>
                <a:schemeClr val="tx1"/>
              </a:solidFill>
              <a:latin typeface="Times New Roman" panose="02020603050405020304" pitchFamily="18" charset="0"/>
              <a:cs typeface="Times New Roman" panose="02020603050405020304" pitchFamily="18" charset="0"/>
            </a:rPr>
            <a:t> т.р.</a:t>
          </a:r>
          <a:endParaRPr lang="ru-RU" sz="1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cdr:x>
      <cdr:y>0.75204</cdr:y>
    </cdr:from>
    <cdr:to>
      <cdr:x>0.21164</cdr:x>
      <cdr:y>0.91662</cdr:y>
    </cdr:to>
    <cdr:sp macro="" textlink="">
      <cdr:nvSpPr>
        <cdr:cNvPr id="5" name="Стрелка вправо 4"/>
        <cdr:cNvSpPr/>
      </cdr:nvSpPr>
      <cdr:spPr>
        <a:xfrm xmlns:a="http://schemas.openxmlformats.org/drawingml/2006/main">
          <a:off x="0" y="5157470"/>
          <a:ext cx="1935280" cy="1128712"/>
        </a:xfrm>
        <a:prstGeom xmlns:a="http://schemas.openxmlformats.org/drawingml/2006/main" prst="rightArrow">
          <a:avLst/>
        </a:prstGeom>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1400" b="1" dirty="0" smtClean="0">
              <a:solidFill>
                <a:schemeClr val="tx1"/>
              </a:solidFill>
              <a:latin typeface="Times New Roman" panose="02020603050405020304" pitchFamily="18" charset="0"/>
              <a:cs typeface="Times New Roman" panose="02020603050405020304" pitchFamily="18" charset="0"/>
            </a:rPr>
            <a:t>ВСЕГО в 2018 году 19</a:t>
          </a:r>
          <a:r>
            <a:rPr lang="en-US" sz="1400" b="1" dirty="0" smtClean="0">
              <a:solidFill>
                <a:schemeClr val="tx1"/>
              </a:solidFill>
              <a:latin typeface="Times New Roman" panose="02020603050405020304" pitchFamily="18" charset="0"/>
              <a:cs typeface="Times New Roman" panose="02020603050405020304" pitchFamily="18" charset="0"/>
            </a:rPr>
            <a:t>9 175</a:t>
          </a:r>
          <a:r>
            <a:rPr lang="ru-RU" sz="1400" b="1" dirty="0" smtClean="0">
              <a:solidFill>
                <a:schemeClr val="tx1"/>
              </a:solidFill>
              <a:latin typeface="Times New Roman" panose="02020603050405020304" pitchFamily="18" charset="0"/>
              <a:cs typeface="Times New Roman" panose="02020603050405020304" pitchFamily="18" charset="0"/>
            </a:rPr>
            <a:t>т.р.</a:t>
          </a:r>
          <a:endParaRPr lang="ru-RU" sz="1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0.78556</cdr:x>
      <cdr:y>0.74528</cdr:y>
    </cdr:from>
    <cdr:to>
      <cdr:x>1</cdr:x>
      <cdr:y>0.90986</cdr:y>
    </cdr:to>
    <cdr:sp macro="" textlink="">
      <cdr:nvSpPr>
        <cdr:cNvPr id="8" name="Стрелка вправо 7"/>
        <cdr:cNvSpPr/>
      </cdr:nvSpPr>
      <cdr:spPr>
        <a:xfrm xmlns:a="http://schemas.openxmlformats.org/drawingml/2006/main" flipH="1">
          <a:off x="7183119" y="5111115"/>
          <a:ext cx="1960879" cy="1128712"/>
        </a:xfrm>
        <a:prstGeom xmlns:a="http://schemas.openxmlformats.org/drawingml/2006/main" prst="rightArrow">
          <a:avLst/>
        </a:prstGeom>
        <a:scene3d xmlns:a="http://schemas.openxmlformats.org/drawingml/2006/main">
          <a:camera prst="orthographicFront"/>
          <a:lightRig rig="threePt" dir="t"/>
        </a:scene3d>
        <a:sp3d xmlns:a="http://schemas.openxmlformats.org/drawingml/2006/main">
          <a:bevelT/>
        </a:sp3d>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1400" b="1" dirty="0" smtClean="0">
              <a:solidFill>
                <a:schemeClr val="tx1"/>
              </a:solidFill>
              <a:latin typeface="Times New Roman" panose="02020603050405020304" pitchFamily="18" charset="0"/>
              <a:cs typeface="Times New Roman" panose="02020603050405020304" pitchFamily="18" charset="0"/>
            </a:rPr>
            <a:t>ВСЕГО в 2019 году </a:t>
          </a:r>
          <a:r>
            <a:rPr lang="en-US" sz="1400" b="1" dirty="0" smtClean="0">
              <a:solidFill>
                <a:schemeClr val="tx1"/>
              </a:solidFill>
              <a:latin typeface="Times New Roman" panose="02020603050405020304" pitchFamily="18" charset="0"/>
              <a:cs typeface="Times New Roman" panose="02020603050405020304" pitchFamily="18" charset="0"/>
            </a:rPr>
            <a:t>202 357</a:t>
          </a:r>
          <a:r>
            <a:rPr lang="ru-RU" sz="1400" b="1" dirty="0" smtClean="0">
              <a:solidFill>
                <a:schemeClr val="tx1"/>
              </a:solidFill>
              <a:latin typeface="Times New Roman" panose="02020603050405020304" pitchFamily="18" charset="0"/>
              <a:cs typeface="Times New Roman" panose="02020603050405020304" pitchFamily="18" charset="0"/>
            </a:rPr>
            <a:t> т.р.</a:t>
          </a:r>
          <a:endParaRPr lang="ru-RU" sz="1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0.93195</cdr:x>
      <cdr:y>0</cdr:y>
    </cdr:from>
    <cdr:to>
      <cdr:x>1</cdr:x>
      <cdr:y>0.11407</cdr:y>
    </cdr:to>
    <cdr:pic>
      <cdr:nvPicPr>
        <cdr:cNvPr id="9" name="Picture 2" descr="C:\Users\econ11\Desktop\Для презентации\slyudyansky_rayon_coa.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8521724" y="-51435"/>
          <a:ext cx="622276" cy="78229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3.xml><?xml version="1.0" encoding="utf-8"?>
<c:userShapes xmlns:c="http://schemas.openxmlformats.org/drawingml/2006/chart">
  <cdr:relSizeAnchor xmlns:cdr="http://schemas.openxmlformats.org/drawingml/2006/chartDrawing">
    <cdr:from>
      <cdr:x>0.48818</cdr:x>
      <cdr:y>0.42202</cdr:y>
    </cdr:from>
    <cdr:to>
      <cdr:x>0.51182</cdr:x>
      <cdr:y>0.57798</cdr:y>
    </cdr:to>
    <cdr:sp macro="" textlink="">
      <cdr:nvSpPr>
        <cdr:cNvPr id="2" name="Прямоугольник 1"/>
        <cdr:cNvSpPr/>
      </cdr:nvSpPr>
      <cdr:spPr>
        <a:xfrm xmlns:a="http://schemas.openxmlformats.org/drawingml/2006/main">
          <a:off x="3815926" y="2498560"/>
          <a:ext cx="18473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0.48818</cdr:x>
      <cdr:y>0.42202</cdr:y>
    </cdr:from>
    <cdr:to>
      <cdr:x>0.51182</cdr:x>
      <cdr:y>0.57798</cdr:y>
    </cdr:to>
    <cdr:sp macro="" textlink="">
      <cdr:nvSpPr>
        <cdr:cNvPr id="2" name="Прямоугольник 1"/>
        <cdr:cNvSpPr/>
      </cdr:nvSpPr>
      <cdr:spPr>
        <a:xfrm xmlns:a="http://schemas.openxmlformats.org/drawingml/2006/main">
          <a:off x="3815926" y="2498560"/>
          <a:ext cx="18473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0.29723</cdr:x>
      <cdr:y>0.10146</cdr:y>
    </cdr:from>
    <cdr:to>
      <cdr:x>0.30894</cdr:x>
      <cdr:y>0.69307</cdr:y>
    </cdr:to>
    <cdr:sp macro="" textlink="">
      <cdr:nvSpPr>
        <cdr:cNvPr id="2" name="Правая фигурная скобка 1"/>
        <cdr:cNvSpPr/>
      </cdr:nvSpPr>
      <cdr:spPr>
        <a:xfrm xmlns:a="http://schemas.openxmlformats.org/drawingml/2006/main">
          <a:off x="2699492" y="540561"/>
          <a:ext cx="106392" cy="3152140"/>
        </a:xfrm>
        <a:prstGeom xmlns:a="http://schemas.openxmlformats.org/drawingml/2006/main" prst="rightBrac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0.69942</cdr:x>
      <cdr:y>0.13006</cdr:y>
    </cdr:from>
    <cdr:to>
      <cdr:x>0.71054</cdr:x>
      <cdr:y>0.6946</cdr:y>
    </cdr:to>
    <cdr:sp macro="" textlink="">
      <cdr:nvSpPr>
        <cdr:cNvPr id="3" name="Правая фигурная скобка 2"/>
        <cdr:cNvSpPr/>
      </cdr:nvSpPr>
      <cdr:spPr>
        <a:xfrm xmlns:a="http://schemas.openxmlformats.org/drawingml/2006/main">
          <a:off x="6352283" y="692960"/>
          <a:ext cx="101040" cy="3007850"/>
        </a:xfrm>
        <a:prstGeom xmlns:a="http://schemas.openxmlformats.org/drawingml/2006/main" prst="rightBrac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0.38324</cdr:x>
      <cdr:y>0.36711</cdr:y>
    </cdr:from>
    <cdr:to>
      <cdr:x>0.48658</cdr:x>
      <cdr:y>0.48915</cdr:y>
    </cdr:to>
    <cdr:sp macro="" textlink="">
      <cdr:nvSpPr>
        <cdr:cNvPr id="4" name="TextBox 3"/>
        <cdr:cNvSpPr txBox="1"/>
      </cdr:nvSpPr>
      <cdr:spPr>
        <a:xfrm xmlns:a="http://schemas.openxmlformats.org/drawingml/2006/main">
          <a:off x="3391164" y="1955963"/>
          <a:ext cx="914400" cy="650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solidFill>
                <a:schemeClr val="tx1"/>
              </a:solidFill>
              <a:latin typeface="Times New Roman" panose="02020603050405020304" pitchFamily="18" charset="0"/>
              <a:cs typeface="Times New Roman" panose="02020603050405020304" pitchFamily="18" charset="0"/>
            </a:rPr>
            <a:t>6 150</a:t>
          </a:r>
          <a:endParaRPr lang="ru-RU" sz="1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0.49576</cdr:x>
      <cdr:y>0.14532</cdr:y>
    </cdr:from>
    <cdr:to>
      <cdr:x>0.50716</cdr:x>
      <cdr:y>0.69307</cdr:y>
    </cdr:to>
    <cdr:sp macro="" textlink="">
      <cdr:nvSpPr>
        <cdr:cNvPr id="7" name="Правая фигурная скобка 6"/>
        <cdr:cNvSpPr/>
      </cdr:nvSpPr>
      <cdr:spPr>
        <a:xfrm xmlns:a="http://schemas.openxmlformats.org/drawingml/2006/main">
          <a:off x="4502603" y="774240"/>
          <a:ext cx="103511" cy="2918460"/>
        </a:xfrm>
        <a:prstGeom xmlns:a="http://schemas.openxmlformats.org/drawingml/2006/main" prst="rightBrac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0.90398</cdr:x>
      <cdr:y>0.37138</cdr:y>
    </cdr:from>
    <cdr:to>
      <cdr:x>0.96432</cdr:x>
      <cdr:y>0.49771</cdr:y>
    </cdr:to>
    <cdr:sp macro="" textlink="">
      <cdr:nvSpPr>
        <cdr:cNvPr id="6" name="TextBox 1"/>
        <cdr:cNvSpPr txBox="1"/>
      </cdr:nvSpPr>
      <cdr:spPr>
        <a:xfrm xmlns:a="http://schemas.openxmlformats.org/drawingml/2006/main">
          <a:off x="8265991" y="1938308"/>
          <a:ext cx="551753" cy="6593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solidFill>
              <a:latin typeface="Times New Roman" panose="02020603050405020304" pitchFamily="18" charset="0"/>
              <a:cs typeface="Times New Roman" panose="02020603050405020304" pitchFamily="18" charset="0"/>
            </a:rPr>
            <a:t>6 475</a:t>
          </a:r>
          <a:endParaRPr lang="ru-RU"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0.66935</cdr:x>
      <cdr:y>0</cdr:y>
    </cdr:from>
    <cdr:to>
      <cdr:x>0.97573</cdr:x>
      <cdr:y>0.33272</cdr:y>
    </cdr:to>
    <cdr:pic>
      <cdr:nvPicPr>
        <cdr:cNvPr id="2" name="Picture 2" descr="C:\Users\econ11\Desktop\Для презентации\iIZX49ZCG.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059367" y="-3493433"/>
          <a:ext cx="2773495" cy="1251287"/>
        </a:xfrm>
        <a:prstGeom xmlns:a="http://schemas.openxmlformats.org/drawingml/2006/main" prst="rect">
          <a:avLst/>
        </a:prstGeom>
        <a:ln xmlns:a="http://schemas.openxmlformats.org/drawingml/2006/main">
          <a:noFill/>
        </a:ln>
        <a:effectLst xmlns:a="http://schemas.openxmlformats.org/drawingml/2006/main">
          <a:outerShdw blurRad="292100" dist="139700" dir="2700000" algn="tl" rotWithShape="0">
            <a:srgbClr val="333333">
              <a:alpha val="65000"/>
            </a:srgbClr>
          </a:outerShdw>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7.xml><?xml version="1.0" encoding="utf-8"?>
<c:userShapes xmlns:c="http://schemas.openxmlformats.org/drawingml/2006/chart">
  <cdr:relSizeAnchor xmlns:cdr="http://schemas.openxmlformats.org/drawingml/2006/chartDrawing">
    <cdr:from>
      <cdr:x>0.55404</cdr:x>
      <cdr:y>0.47831</cdr:y>
    </cdr:from>
    <cdr:to>
      <cdr:x>0.64296</cdr:x>
      <cdr:y>0.56983</cdr:y>
    </cdr:to>
    <cdr:sp macro="" textlink="">
      <cdr:nvSpPr>
        <cdr:cNvPr id="2" name="TextBox 2"/>
        <cdr:cNvSpPr txBox="1"/>
      </cdr:nvSpPr>
      <cdr:spPr>
        <a:xfrm xmlns:a="http://schemas.openxmlformats.org/drawingml/2006/main">
          <a:off x="5195610" y="1608537"/>
          <a:ext cx="83381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sz="1400" dirty="0" smtClean="0">
              <a:latin typeface="Times New Roman" panose="02020603050405020304" pitchFamily="18" charset="0"/>
              <a:cs typeface="Times New Roman" panose="02020603050405020304" pitchFamily="18" charset="0"/>
            </a:rPr>
            <a:t>2018 год</a:t>
          </a:r>
          <a:endParaRPr lang="ru-RU"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0.71439</cdr:x>
      <cdr:y>0.49644</cdr:y>
    </cdr:from>
    <cdr:to>
      <cdr:x>0.80331</cdr:x>
      <cdr:y>0.58796</cdr:y>
    </cdr:to>
    <cdr:sp macro="" textlink="">
      <cdr:nvSpPr>
        <cdr:cNvPr id="3" name="TextBox 2"/>
        <cdr:cNvSpPr txBox="1"/>
      </cdr:nvSpPr>
      <cdr:spPr>
        <a:xfrm xmlns:a="http://schemas.openxmlformats.org/drawingml/2006/main">
          <a:off x="6699321" y="1669508"/>
          <a:ext cx="83381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sz="1400" dirty="0" smtClean="0">
              <a:latin typeface="Times New Roman" panose="02020603050405020304" pitchFamily="18" charset="0"/>
              <a:cs typeface="Times New Roman" panose="02020603050405020304" pitchFamily="18" charset="0"/>
            </a:rPr>
            <a:t>2019 год</a:t>
          </a:r>
          <a:endParaRPr lang="ru-RU" sz="1400" dirty="0">
            <a:latin typeface="Times New Roman" panose="02020603050405020304" pitchFamily="18" charset="0"/>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0.86766</cdr:x>
      <cdr:y>0</cdr:y>
    </cdr:from>
    <cdr:to>
      <cdr:x>1</cdr:x>
      <cdr:y>0.11625</cdr:y>
    </cdr:to>
    <cdr:pic>
      <cdr:nvPicPr>
        <cdr:cNvPr id="2" name="Picture 2" descr="C:\Users\econ11\Desktop\Для презентации\slyudyansky_rayon_coa.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079862" y="0"/>
          <a:ext cx="622276" cy="78229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4F3657F-81C1-43C9-9078-2E57EF6A645A}" type="datetimeFigureOut">
              <a:rPr lang="ru-RU"/>
              <a:pPr>
                <a:defRPr/>
              </a:pPr>
              <a:t>23.12.2016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F28916-94FA-4385-8669-9C33A48D4D05}" type="slidenum">
              <a:rPr lang="ru-RU"/>
              <a:pPr>
                <a:defRPr/>
              </a:pPr>
              <a:t>‹#›</a:t>
            </a:fld>
            <a:endParaRPr lang="ru-RU" dirty="0"/>
          </a:p>
        </p:txBody>
      </p:sp>
    </p:spTree>
    <p:extLst>
      <p:ext uri="{BB962C8B-B14F-4D97-AF65-F5344CB8AC3E}">
        <p14:creationId xmlns:p14="http://schemas.microsoft.com/office/powerpoint/2010/main" val="1987666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25</a:t>
            </a:fld>
            <a:endParaRPr lang="ru-RU" dirty="0"/>
          </a:p>
        </p:txBody>
      </p:sp>
    </p:spTree>
    <p:extLst>
      <p:ext uri="{BB962C8B-B14F-4D97-AF65-F5344CB8AC3E}">
        <p14:creationId xmlns:p14="http://schemas.microsoft.com/office/powerpoint/2010/main" val="393506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28</a:t>
            </a:fld>
            <a:endParaRPr lang="ru-RU" dirty="0"/>
          </a:p>
        </p:txBody>
      </p:sp>
    </p:spTree>
    <p:extLst>
      <p:ext uri="{BB962C8B-B14F-4D97-AF65-F5344CB8AC3E}">
        <p14:creationId xmlns:p14="http://schemas.microsoft.com/office/powerpoint/2010/main" val="359692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41</a:t>
            </a:fld>
            <a:endParaRPr lang="ru-RU" dirty="0"/>
          </a:p>
        </p:txBody>
      </p:sp>
    </p:spTree>
    <p:extLst>
      <p:ext uri="{BB962C8B-B14F-4D97-AF65-F5344CB8AC3E}">
        <p14:creationId xmlns:p14="http://schemas.microsoft.com/office/powerpoint/2010/main" val="283593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0146" y="3486150"/>
            <a:ext cx="3429030" cy="1609725"/>
          </a:xfrm>
        </p:spPr>
        <p:txBody>
          <a:bodyPr anchor="ctr">
            <a:norm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1381126" y="590550"/>
            <a:ext cx="6772274" cy="2828925"/>
          </a:xfrm>
        </p:spPr>
        <p:txBody>
          <a:bodyPr anchor="ctr">
            <a:normAutofit/>
          </a:bodyPr>
          <a:lstStyle>
            <a:lvl1pPr marL="0" indent="0">
              <a:buNone/>
              <a:tabLst/>
              <a:defRPr sz="2800" b="1">
                <a:solidFill>
                  <a:schemeClr val="accent2">
                    <a:lumMod val="75000"/>
                  </a:schemeClr>
                </a:solidFill>
              </a:defRPr>
            </a:lvl1pPr>
          </a:lstStyle>
          <a:p>
            <a:pPr lvl="0"/>
            <a:r>
              <a:rPr lang="ru-RU" smtClean="0"/>
              <a:t>Образец текста</a:t>
            </a: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9F8E051C-D7CA-4525-92E9-184A3781F901}" type="slidenum">
              <a:rPr lang="ru-RU"/>
              <a:pPr>
                <a:defRPr/>
              </a:pPr>
              <a:t>‹#›</a:t>
            </a:fld>
            <a:endParaRPr lang="ru-RU"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038225"/>
            <a:ext cx="6019800" cy="5087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26CA47D9-5C59-4E5C-B821-328BBFE6CFE8}" type="slidenum">
              <a:rPr lang="ru-RU"/>
              <a:pPr>
                <a:defRPr/>
              </a:pPr>
              <a:t>‹#›</a:t>
            </a:fld>
            <a:endParaRPr lang="ru-RU" dirty="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oAutofit/>
          </a:bodyPr>
          <a:lstStyle>
            <a:lvl1pPr>
              <a:lnSpc>
                <a:spcPct val="100000"/>
              </a:lnSpc>
              <a:defRPr/>
            </a:lvl1pPr>
          </a:lstStyle>
          <a:p>
            <a:r>
              <a:rPr lang="de-DE" dirty="0" smtClean="0"/>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a:noAutofit/>
          </a:bodyPr>
          <a:lstStyle>
            <a:lvl1pPr>
              <a:buNone/>
              <a:defRPr sz="2000"/>
            </a:lvl1pPr>
          </a:lstStyle>
          <a:p>
            <a:pPr lvl="0"/>
            <a:r>
              <a:rPr lang="de-DE" dirty="0" smtClean="0"/>
              <a:t>Textmasterformate durch Klicken bearbeiten</a:t>
            </a:r>
          </a:p>
        </p:txBody>
      </p:sp>
      <p:sp>
        <p:nvSpPr>
          <p:cNvPr id="4" name="Datumsplatzhalter 3"/>
          <p:cNvSpPr>
            <a:spLocks noGrp="1"/>
          </p:cNvSpPr>
          <p:nvPr>
            <p:ph type="dt" sz="half" idx="14"/>
          </p:nvPr>
        </p:nvSpPr>
        <p:spPr>
          <a:xfrm>
            <a:off x="323850" y="6356350"/>
            <a:ext cx="2133600" cy="365125"/>
          </a:xfrm>
          <a:prstGeom prst="rect">
            <a:avLst/>
          </a:prstGeom>
        </p:spPr>
        <p:txBody>
          <a:bodyPr/>
          <a:lstStyle>
            <a:lvl1pPr>
              <a:defRPr/>
            </a:lvl1pPr>
          </a:lstStyle>
          <a:p>
            <a:pPr>
              <a:defRPr/>
            </a:pPr>
            <a:fld id="{0374C68D-6E30-4CBF-9EF3-BA3275A77700}" type="datetimeFigureOut">
              <a:rPr lang="de-DE"/>
              <a:pPr>
                <a:defRPr/>
              </a:pPr>
              <a:t>23.12.2016</a:t>
            </a:fld>
            <a:endParaRPr lang="de-DE" dirty="0"/>
          </a:p>
        </p:txBody>
      </p:sp>
      <p:sp>
        <p:nvSpPr>
          <p:cNvPr id="5" name="Fußzeilenplatzhalter 4"/>
          <p:cNvSpPr>
            <a:spLocks noGrp="1"/>
          </p:cNvSpPr>
          <p:nvPr>
            <p:ph type="ftr" sz="quarter" idx="15"/>
          </p:nvPr>
        </p:nvSpPr>
        <p:spPr>
          <a:xfrm>
            <a:off x="2457450" y="6356350"/>
            <a:ext cx="4229100" cy="365125"/>
          </a:xfrm>
          <a:prstGeom prst="rect">
            <a:avLst/>
          </a:prstGeom>
        </p:spPr>
        <p:txBody>
          <a:bodyPr/>
          <a:lstStyle>
            <a:lvl1pPr>
              <a:defRPr/>
            </a:lvl1pPr>
          </a:lstStyle>
          <a:p>
            <a:pPr>
              <a:defRPr/>
            </a:pPr>
            <a:endParaRPr lang="de-DE" dirty="0"/>
          </a:p>
        </p:txBody>
      </p:sp>
      <p:sp>
        <p:nvSpPr>
          <p:cNvPr id="6" name="Foliennummernplatzhalter 5"/>
          <p:cNvSpPr>
            <a:spLocks noGrp="1"/>
          </p:cNvSpPr>
          <p:nvPr>
            <p:ph type="sldNum" sz="quarter" idx="16"/>
          </p:nvPr>
        </p:nvSpPr>
        <p:spPr/>
        <p:txBody>
          <a:bodyPr/>
          <a:lstStyle>
            <a:lvl1pPr>
              <a:defRPr/>
            </a:lvl1pPr>
          </a:lstStyle>
          <a:p>
            <a:pPr>
              <a:defRPr/>
            </a:pPr>
            <a:fld id="{165C93FF-0F0F-4F92-B7A8-E827C7A1BB16}" type="slidenum">
              <a:rPr lang="de-DE"/>
              <a:pPr>
                <a:defRPr/>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67FD1E93-168C-4E3F-B839-29F00AE4705B}" type="slidenum">
              <a:rPr lang="ru-RU"/>
              <a:pPr>
                <a:defRPr/>
              </a:pPr>
              <a:t>‹#›</a:t>
            </a:fld>
            <a:endParaRPr lang="ru-RU"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1057275"/>
            <a:ext cx="7772400" cy="33496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Номер слайда 5"/>
          <p:cNvSpPr>
            <a:spLocks noGrp="1"/>
          </p:cNvSpPr>
          <p:nvPr>
            <p:ph type="sldNum" sz="quarter" idx="10"/>
          </p:nvPr>
        </p:nvSpPr>
        <p:spPr/>
        <p:txBody>
          <a:bodyPr/>
          <a:lstStyle>
            <a:lvl1pPr>
              <a:defRPr/>
            </a:lvl1pPr>
          </a:lstStyle>
          <a:p>
            <a:pPr>
              <a:defRPr/>
            </a:pPr>
            <a:fld id="{25E0E091-9795-4AC6-8D5F-9DA5F106CAE0}" type="slidenum">
              <a:rPr lang="ru-RU"/>
              <a:pPr>
                <a:defRPr/>
              </a:pPr>
              <a:t>‹#›</a:t>
            </a:fld>
            <a:endParaRPr lang="ru-RU"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lang="ru-RU" sz="2000" kern="1200" dirty="0" smtClean="0">
                <a:solidFill>
                  <a:schemeClr val="tx1"/>
                </a:solidFill>
                <a:latin typeface="Arial" pitchFamily="34" charset="0"/>
                <a:ea typeface="+mn-ea"/>
                <a:cs typeface="Arial" pitchFamily="34" charset="0"/>
              </a:defRPr>
            </a:lvl1pPr>
            <a:lvl2pPr>
              <a:defRPr lang="ru-RU" sz="1800" kern="1200" dirty="0" smtClean="0">
                <a:solidFill>
                  <a:schemeClr val="tx1">
                    <a:lumMod val="75000"/>
                    <a:lumOff val="25000"/>
                  </a:schemeClr>
                </a:solidFill>
                <a:latin typeface="Arial" pitchFamily="34" charset="0"/>
                <a:ea typeface="+mn-ea"/>
                <a:cs typeface="Arial" pitchFamily="34" charset="0"/>
              </a:defRPr>
            </a:lvl2pPr>
            <a:lvl3pPr>
              <a:defRPr lang="ru-RU" sz="1600" kern="1200" dirty="0" smtClean="0">
                <a:solidFill>
                  <a:schemeClr val="tx1">
                    <a:lumMod val="65000"/>
                    <a:lumOff val="35000"/>
                  </a:schemeClr>
                </a:solidFill>
                <a:latin typeface="Arial" pitchFamily="34" charset="0"/>
                <a:ea typeface="+mn-ea"/>
                <a:cs typeface="Arial" pitchFamily="34" charset="0"/>
              </a:defRPr>
            </a:lvl3pPr>
            <a:lvl4pPr>
              <a:defRPr lang="ru-RU" sz="1400" kern="1200" dirty="0" smtClean="0">
                <a:solidFill>
                  <a:schemeClr val="tx1">
                    <a:lumMod val="65000"/>
                    <a:lumOff val="35000"/>
                  </a:schemeClr>
                </a:solidFill>
                <a:latin typeface="Arial" pitchFamily="34" charset="0"/>
                <a:ea typeface="+mn-ea"/>
                <a:cs typeface="Arial" pitchFamily="34" charset="0"/>
              </a:defRPr>
            </a:lvl4pPr>
            <a:lvl5pPr>
              <a:defRPr lang="ru-RU" sz="1400" kern="1200" dirty="0" smtClean="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омер слайда 5"/>
          <p:cNvSpPr>
            <a:spLocks noGrp="1"/>
          </p:cNvSpPr>
          <p:nvPr>
            <p:ph type="sldNum" sz="quarter" idx="10"/>
          </p:nvPr>
        </p:nvSpPr>
        <p:spPr/>
        <p:txBody>
          <a:bodyPr/>
          <a:lstStyle>
            <a:lvl1pPr>
              <a:defRPr/>
            </a:lvl1pPr>
          </a:lstStyle>
          <a:p>
            <a:pPr>
              <a:defRPr/>
            </a:pPr>
            <a:fld id="{F9A98A4C-BBD5-432C-A219-A40AC32615A6}" type="slidenum">
              <a:rPr lang="ru-RU"/>
              <a:pPr>
                <a:defRPr/>
              </a:pPr>
              <a:t>‹#›</a:t>
            </a:fld>
            <a:endParaRPr lang="ru-RU"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5"/>
          <p:cNvSpPr>
            <a:spLocks noGrp="1"/>
          </p:cNvSpPr>
          <p:nvPr>
            <p:ph type="sldNum" sz="quarter" idx="10"/>
          </p:nvPr>
        </p:nvSpPr>
        <p:spPr/>
        <p:txBody>
          <a:bodyPr/>
          <a:lstStyle>
            <a:lvl1pPr>
              <a:defRPr/>
            </a:lvl1pPr>
          </a:lstStyle>
          <a:p>
            <a:pPr>
              <a:defRPr/>
            </a:pPr>
            <a:fld id="{4FF8C0CE-BC11-404E-961F-FE6125115D46}" type="slidenum">
              <a:rPr lang="ru-RU"/>
              <a:pPr>
                <a:defRPr/>
              </a:pPr>
              <a:t>‹#›</a:t>
            </a:fld>
            <a:endParaRPr lang="ru-RU"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Номер слайда 5"/>
          <p:cNvSpPr>
            <a:spLocks noGrp="1"/>
          </p:cNvSpPr>
          <p:nvPr>
            <p:ph type="sldNum" sz="quarter" idx="10"/>
          </p:nvPr>
        </p:nvSpPr>
        <p:spPr/>
        <p:txBody>
          <a:bodyPr/>
          <a:lstStyle>
            <a:lvl1pPr>
              <a:defRPr/>
            </a:lvl1pPr>
          </a:lstStyle>
          <a:p>
            <a:pPr>
              <a:defRPr/>
            </a:pPr>
            <a:fld id="{BC056698-92FC-4931-8767-949D122C40D5}" type="slidenum">
              <a:rPr lang="ru-RU"/>
              <a:pPr>
                <a:defRPr/>
              </a:pPr>
              <a:t>‹#›</a:t>
            </a:fld>
            <a:endParaRPr lang="ru-RU"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D0A3B2CF-79A4-4F95-8E14-34636ADF833E}" type="slidenum">
              <a:rPr lang="ru-RU"/>
              <a:pPr>
                <a:defRPr/>
              </a:pPr>
              <a:t>‹#›</a:t>
            </a:fld>
            <a:endParaRPr lang="ru-RU"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6533"/>
            <a:ext cx="3008313" cy="101959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010191"/>
            <a:ext cx="3008313"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55A05B56-C02C-4FA1-9329-DC7C68A0AC8E}" type="slidenum">
              <a:rPr lang="ru-RU"/>
              <a:pPr>
                <a:defRPr/>
              </a:pPr>
              <a:t>‹#›</a:t>
            </a:fld>
            <a:endParaRPr lang="ru-RU"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800600"/>
            <a:ext cx="8610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333375" y="612775"/>
            <a:ext cx="85534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304800" y="5367338"/>
            <a:ext cx="8610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AB3B7063-6465-48CF-A1EE-12D922ECC935}" type="slidenum">
              <a:rPr lang="ru-RU"/>
              <a:pPr>
                <a:defRPr/>
              </a:pPr>
              <a:t>‹#›</a:t>
            </a:fld>
            <a:endParaRPr lang="ru-RU"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887412"/>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076325"/>
            <a:ext cx="8458200" cy="5049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8643938" y="6446838"/>
            <a:ext cx="461962" cy="365125"/>
          </a:xfrm>
          <a:prstGeom prst="rect">
            <a:avLst/>
          </a:prstGeom>
        </p:spPr>
        <p:txBody>
          <a:bodyPr vert="horz" lIns="91440" tIns="45720" rIns="91440" bIns="45720" rtlCol="0" anchor="ctr"/>
          <a:lstStyle>
            <a:lvl1pPr algn="ctr" fontAlgn="auto">
              <a:spcBef>
                <a:spcPts val="0"/>
              </a:spcBef>
              <a:spcAft>
                <a:spcPts val="0"/>
              </a:spcAft>
              <a:defRPr sz="1000" b="0" smtClean="0">
                <a:solidFill>
                  <a:schemeClr val="tx1">
                    <a:lumMod val="85000"/>
                    <a:lumOff val="15000"/>
                  </a:schemeClr>
                </a:solidFill>
                <a:latin typeface="Arial" pitchFamily="34" charset="0"/>
                <a:cs typeface="Arial" pitchFamily="34" charset="0"/>
              </a:defRPr>
            </a:lvl1pPr>
          </a:lstStyle>
          <a:p>
            <a:pPr>
              <a:defRPr/>
            </a:pPr>
            <a:fld id="{3F18107C-6741-438B-8392-6F0A246DBA11}"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p:dissolve/>
  </p:transition>
  <p:hf hdr="0" ftr="0" dt="0"/>
  <p:txStyles>
    <p:titleStyle>
      <a:lvl1pPr algn="l" rtl="0" fontAlgn="base">
        <a:spcBef>
          <a:spcPct val="0"/>
        </a:spcBef>
        <a:spcAft>
          <a:spcPct val="0"/>
        </a:spcAft>
        <a:defRPr sz="2800" b="1" kern="1200">
          <a:solidFill>
            <a:srgbClr val="DD7E0E"/>
          </a:solidFill>
          <a:latin typeface="Arial" pitchFamily="34" charset="0"/>
          <a:ea typeface="+mj-ea"/>
          <a:cs typeface="Arial" pitchFamily="34" charset="0"/>
        </a:defRPr>
      </a:lvl1pPr>
      <a:lvl2pPr algn="l" rtl="0" fontAlgn="base">
        <a:spcBef>
          <a:spcPct val="0"/>
        </a:spcBef>
        <a:spcAft>
          <a:spcPct val="0"/>
        </a:spcAft>
        <a:defRPr sz="2800" b="1">
          <a:solidFill>
            <a:srgbClr val="DD7E0E"/>
          </a:solidFill>
          <a:latin typeface="Arial" charset="0"/>
          <a:cs typeface="Arial" charset="0"/>
        </a:defRPr>
      </a:lvl2pPr>
      <a:lvl3pPr algn="l" rtl="0" fontAlgn="base">
        <a:spcBef>
          <a:spcPct val="0"/>
        </a:spcBef>
        <a:spcAft>
          <a:spcPct val="0"/>
        </a:spcAft>
        <a:defRPr sz="2800" b="1">
          <a:solidFill>
            <a:srgbClr val="DD7E0E"/>
          </a:solidFill>
          <a:latin typeface="Arial" charset="0"/>
          <a:cs typeface="Arial" charset="0"/>
        </a:defRPr>
      </a:lvl3pPr>
      <a:lvl4pPr algn="l" rtl="0" fontAlgn="base">
        <a:spcBef>
          <a:spcPct val="0"/>
        </a:spcBef>
        <a:spcAft>
          <a:spcPct val="0"/>
        </a:spcAft>
        <a:defRPr sz="2800" b="1">
          <a:solidFill>
            <a:srgbClr val="DD7E0E"/>
          </a:solidFill>
          <a:latin typeface="Arial" charset="0"/>
          <a:cs typeface="Arial" charset="0"/>
        </a:defRPr>
      </a:lvl4pPr>
      <a:lvl5pPr algn="l" rtl="0" fontAlgn="base">
        <a:spcBef>
          <a:spcPct val="0"/>
        </a:spcBef>
        <a:spcAft>
          <a:spcPct val="0"/>
        </a:spcAft>
        <a:defRPr sz="2800" b="1">
          <a:solidFill>
            <a:srgbClr val="DD7E0E"/>
          </a:solidFill>
          <a:latin typeface="Arial" charset="0"/>
          <a:cs typeface="Arial" charset="0"/>
        </a:defRPr>
      </a:lvl5pPr>
      <a:lvl6pPr marL="457200" algn="l" rtl="0" fontAlgn="base">
        <a:spcBef>
          <a:spcPct val="0"/>
        </a:spcBef>
        <a:spcAft>
          <a:spcPct val="0"/>
        </a:spcAft>
        <a:defRPr sz="2800" b="1">
          <a:solidFill>
            <a:srgbClr val="DD7E0E"/>
          </a:solidFill>
          <a:latin typeface="Arial" charset="0"/>
          <a:cs typeface="Arial" charset="0"/>
        </a:defRPr>
      </a:lvl6pPr>
      <a:lvl7pPr marL="914400" algn="l" rtl="0" fontAlgn="base">
        <a:spcBef>
          <a:spcPct val="0"/>
        </a:spcBef>
        <a:spcAft>
          <a:spcPct val="0"/>
        </a:spcAft>
        <a:defRPr sz="2800" b="1">
          <a:solidFill>
            <a:srgbClr val="DD7E0E"/>
          </a:solidFill>
          <a:latin typeface="Arial" charset="0"/>
          <a:cs typeface="Arial" charset="0"/>
        </a:defRPr>
      </a:lvl7pPr>
      <a:lvl8pPr marL="1371600" algn="l" rtl="0" fontAlgn="base">
        <a:spcBef>
          <a:spcPct val="0"/>
        </a:spcBef>
        <a:spcAft>
          <a:spcPct val="0"/>
        </a:spcAft>
        <a:defRPr sz="2800" b="1">
          <a:solidFill>
            <a:srgbClr val="DD7E0E"/>
          </a:solidFill>
          <a:latin typeface="Arial" charset="0"/>
          <a:cs typeface="Arial" charset="0"/>
        </a:defRPr>
      </a:lvl8pPr>
      <a:lvl9pPr marL="1828800" algn="l" rtl="0" fontAlgn="base">
        <a:spcBef>
          <a:spcPct val="0"/>
        </a:spcBef>
        <a:spcAft>
          <a:spcPct val="0"/>
        </a:spcAft>
        <a:defRPr sz="2800" b="1">
          <a:solidFill>
            <a:srgbClr val="DD7E0E"/>
          </a:solidFill>
          <a:latin typeface="Arial" charset="0"/>
          <a:cs typeface="Arial" charset="0"/>
        </a:defRPr>
      </a:lvl9pPr>
    </p:titleStyle>
    <p:bodyStyle>
      <a:lvl1pPr marL="179388" indent="-179388" algn="l" rtl="0" fontAlgn="base">
        <a:spcBef>
          <a:spcPct val="20000"/>
        </a:spcBef>
        <a:spcAft>
          <a:spcPct val="0"/>
        </a:spcAft>
        <a:buClr>
          <a:srgbClr val="DD7E0E"/>
        </a:buClr>
        <a:buSzPct val="80000"/>
        <a:buFont typeface="Wingdings" pitchFamily="2" charset="2"/>
        <a:buChar char="§"/>
        <a:tabLst>
          <a:tab pos="179388" algn="l"/>
        </a:tabLst>
        <a:defRPr sz="2200" kern="1200">
          <a:solidFill>
            <a:schemeClr val="tx1"/>
          </a:solidFill>
          <a:latin typeface="Arial" pitchFamily="34" charset="0"/>
          <a:ea typeface="+mn-ea"/>
          <a:cs typeface="Arial" pitchFamily="34" charset="0"/>
        </a:defRPr>
      </a:lvl1pPr>
      <a:lvl2pPr marL="538163" indent="-273050" algn="l" rtl="0" fontAlgn="base">
        <a:spcBef>
          <a:spcPct val="20000"/>
        </a:spcBef>
        <a:spcAft>
          <a:spcPct val="0"/>
        </a:spcAft>
        <a:buClr>
          <a:srgbClr val="DD7E0E"/>
        </a:buClr>
        <a:buFont typeface="Arial" charset="0"/>
        <a:buChar char="–"/>
        <a:defRPr kern="1200">
          <a:solidFill>
            <a:srgbClr val="404040"/>
          </a:solidFill>
          <a:latin typeface="Arial" pitchFamily="34" charset="0"/>
          <a:ea typeface="+mn-ea"/>
          <a:cs typeface="Arial" pitchFamily="34" charset="0"/>
        </a:defRPr>
      </a:lvl2pPr>
      <a:lvl3pPr marL="717550" indent="-179388" algn="l" rtl="0" fontAlgn="base">
        <a:spcBef>
          <a:spcPct val="20000"/>
        </a:spcBef>
        <a:spcAft>
          <a:spcPct val="0"/>
        </a:spcAft>
        <a:buClr>
          <a:srgbClr val="DD7E0E"/>
        </a:buClr>
        <a:buFont typeface="Arial" charset="0"/>
        <a:buChar char="•"/>
        <a:defRPr sz="1600" kern="1200">
          <a:solidFill>
            <a:srgbClr val="595959"/>
          </a:solidFill>
          <a:latin typeface="Arial" pitchFamily="34" charset="0"/>
          <a:ea typeface="+mn-ea"/>
          <a:cs typeface="Arial" pitchFamily="34" charset="0"/>
        </a:defRPr>
      </a:lvl3pPr>
      <a:lvl4pPr marL="896938" indent="-179388" algn="l" rtl="0" fontAlgn="base">
        <a:spcBef>
          <a:spcPct val="20000"/>
        </a:spcBef>
        <a:spcAft>
          <a:spcPct val="0"/>
        </a:spcAft>
        <a:buFont typeface="Arial" charset="0"/>
        <a:buChar char="–"/>
        <a:defRPr sz="1400" kern="1200">
          <a:solidFill>
            <a:srgbClr val="595959"/>
          </a:solidFill>
          <a:latin typeface="Arial" pitchFamily="34" charset="0"/>
          <a:ea typeface="+mn-ea"/>
          <a:cs typeface="Arial" pitchFamily="34" charset="0"/>
        </a:defRPr>
      </a:lvl4pPr>
      <a:lvl5pPr marL="1076325" indent="-273050" algn="l" rtl="0" fontAlgn="base">
        <a:spcBef>
          <a:spcPct val="20000"/>
        </a:spcBef>
        <a:spcAft>
          <a:spcPct val="0"/>
        </a:spcAft>
        <a:buFont typeface="Arial" charset="0"/>
        <a:buChar char="»"/>
        <a:defRPr sz="12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gif"/><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2.gif"/></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gif"/><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 Id="rId9"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2.gif"/><Relationship Id="rId2" Type="http://schemas.openxmlformats.org/officeDocument/2006/relationships/chart" Target="../charts/chart23.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chart" Target="../charts/chart27.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69.jpeg"/></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Slradm@irk.ru"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1.xml"/><Relationship Id="rId7" Type="http://schemas.openxmlformats.org/officeDocument/2006/relationships/chart" Target="../charts/char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chart" Target="../charts/chart4.xml"/><Relationship Id="rId4" Type="http://schemas.openxmlformats.org/officeDocument/2006/relationships/diagramQuickStyle" Target="../diagrams/quickStyle1.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39211" y="2522660"/>
            <a:ext cx="7140978" cy="1229632"/>
          </a:xfrm>
        </p:spPr>
        <p:txBody>
          <a:bodyPr rtlCol="0">
            <a:normAutofit fontScale="92500" lnSpcReduction="10000"/>
          </a:bodyPr>
          <a:lstStyle/>
          <a:p>
            <a:pPr algn="ctr"/>
            <a:r>
              <a:rPr lang="ru-RU" altLang="zh-CN" sz="2000" b="1" dirty="0" smtClean="0">
                <a:latin typeface="Times New Roman" pitchFamily="18" charset="0"/>
                <a:cs typeface="Times New Roman" pitchFamily="18" charset="0"/>
              </a:rPr>
              <a:t>к </a:t>
            </a:r>
            <a:r>
              <a:rPr lang="ru-RU" altLang="zh-CN" sz="2000" b="1" dirty="0" smtClean="0">
                <a:latin typeface="Times New Roman" pitchFamily="18" charset="0"/>
                <a:cs typeface="Times New Roman" pitchFamily="18" charset="0"/>
              </a:rPr>
              <a:t>решению Думы муниципального образования Слюдянский район №61-</a:t>
            </a:r>
            <a:r>
              <a:rPr lang="en-US" altLang="zh-CN" sz="2000" b="1" dirty="0" smtClean="0">
                <a:latin typeface="Times New Roman" pitchFamily="18" charset="0"/>
                <a:cs typeface="Times New Roman" pitchFamily="18" charset="0"/>
              </a:rPr>
              <a:t>VI</a:t>
            </a:r>
            <a:r>
              <a:rPr lang="ru-RU" altLang="zh-CN" sz="2000" b="1" dirty="0" smtClean="0">
                <a:latin typeface="Times New Roman" pitchFamily="18" charset="0"/>
                <a:cs typeface="Times New Roman" pitchFamily="18" charset="0"/>
              </a:rPr>
              <a:t>рд от 22 декабря 2016 года «О бюджете муниципального </a:t>
            </a:r>
            <a:r>
              <a:rPr lang="ru-RU" sz="2000" b="1" dirty="0" smtClean="0">
                <a:latin typeface="Times New Roman" panose="02020603050405020304" pitchFamily="18" charset="0"/>
                <a:cs typeface="Times New Roman" panose="02020603050405020304" pitchFamily="18" charset="0"/>
              </a:rPr>
              <a:t>образования </a:t>
            </a:r>
            <a:r>
              <a:rPr lang="ru-RU" sz="2000" b="1" dirty="0">
                <a:latin typeface="Times New Roman" panose="02020603050405020304" pitchFamily="18" charset="0"/>
                <a:cs typeface="Times New Roman" panose="02020603050405020304" pitchFamily="18" charset="0"/>
              </a:rPr>
              <a:t>Слюдянский район на 201</a:t>
            </a:r>
            <a:r>
              <a:rPr lang="en-US" sz="2000" b="1" dirty="0">
                <a:latin typeface="Times New Roman" panose="02020603050405020304" pitchFamily="18" charset="0"/>
                <a:cs typeface="Times New Roman" panose="02020603050405020304" pitchFamily="18" charset="0"/>
              </a:rPr>
              <a:t>7 </a:t>
            </a:r>
            <a:r>
              <a:rPr lang="ru-RU" sz="2000" b="1" dirty="0">
                <a:latin typeface="Times New Roman" panose="02020603050405020304" pitchFamily="18" charset="0"/>
                <a:cs typeface="Times New Roman" panose="02020603050405020304" pitchFamily="18" charset="0"/>
              </a:rPr>
              <a:t>год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и плановый период 201</a:t>
            </a:r>
            <a:r>
              <a:rPr lang="en-US" sz="2000" b="1" dirty="0">
                <a:latin typeface="Times New Roman" panose="02020603050405020304" pitchFamily="18" charset="0"/>
                <a:cs typeface="Times New Roman" panose="02020603050405020304" pitchFamily="18" charset="0"/>
              </a:rPr>
              <a:t>8 </a:t>
            </a:r>
            <a:r>
              <a:rPr lang="ru-RU" sz="2000" b="1" dirty="0">
                <a:latin typeface="Times New Roman" panose="02020603050405020304" pitchFamily="18" charset="0"/>
                <a:cs typeface="Times New Roman" panose="02020603050405020304" pitchFamily="18" charset="0"/>
              </a:rPr>
              <a:t>и 201</a:t>
            </a:r>
            <a:r>
              <a:rPr lang="en-US" sz="2000" b="1" dirty="0">
                <a:latin typeface="Times New Roman" panose="02020603050405020304" pitchFamily="18" charset="0"/>
                <a:cs typeface="Times New Roman" panose="02020603050405020304" pitchFamily="18" charset="0"/>
              </a:rPr>
              <a:t>9</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годов»</a:t>
            </a:r>
            <a:endParaRPr lang="zh-CN" altLang="en-US" sz="2000" b="1" dirty="0">
              <a:latin typeface="Times New Roman" pitchFamily="18" charset="0"/>
              <a:cs typeface="Times New Roman" pitchFamily="18" charset="0"/>
            </a:endParaRPr>
          </a:p>
        </p:txBody>
      </p:sp>
      <p:sp>
        <p:nvSpPr>
          <p:cNvPr id="6" name="Текст 5"/>
          <p:cNvSpPr>
            <a:spLocks noGrp="1"/>
          </p:cNvSpPr>
          <p:nvPr>
            <p:ph type="body" sz="quarter" idx="10"/>
          </p:nvPr>
        </p:nvSpPr>
        <p:spPr>
          <a:xfrm>
            <a:off x="1057034" y="717873"/>
            <a:ext cx="7181619" cy="2124915"/>
          </a:xfrm>
        </p:spPr>
        <p:txBody>
          <a:bodyPr rtlCol="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buClr>
                <a:schemeClr val="accent2">
                  <a:lumMod val="75000"/>
                </a:schemeClr>
              </a:buClr>
              <a:defRPr/>
            </a:pPr>
            <a:r>
              <a:rPr lang="ru-RU"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Бюджет для граждан</a:t>
            </a: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10</a:t>
            </a:fld>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1679219525"/>
              </p:ext>
            </p:extLst>
          </p:nvPr>
        </p:nvGraphicFramePr>
        <p:xfrm>
          <a:off x="69432" y="1171936"/>
          <a:ext cx="5798916" cy="4855579"/>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a:xfrm>
            <a:off x="408970" y="0"/>
            <a:ext cx="8196550" cy="887412"/>
          </a:xfrm>
        </p:spPr>
        <p:txBody>
          <a:bodyPr>
            <a:normAutofit/>
          </a:bodyPr>
          <a:lstStyle/>
          <a:p>
            <a:pPr algn="ctr"/>
            <a:r>
              <a:rPr lang="ru-RU" sz="1800" dirty="0">
                <a:solidFill>
                  <a:schemeClr val="tx1">
                    <a:lumMod val="85000"/>
                    <a:lumOff val="15000"/>
                  </a:schemeClr>
                </a:solidFill>
                <a:latin typeface="Times New Roman" panose="02020603050405020304" pitchFamily="18" charset="0"/>
                <a:cs typeface="Times New Roman" pitchFamily="18" charset="0"/>
              </a:rPr>
              <a:t>Структура доходной части бюджета муниципального образования Слюдянский район на </a:t>
            </a:r>
            <a:r>
              <a:rPr lang="ru-RU" sz="1800" dirty="0" smtClean="0">
                <a:solidFill>
                  <a:schemeClr val="tx1">
                    <a:lumMod val="85000"/>
                    <a:lumOff val="15000"/>
                  </a:schemeClr>
                </a:solidFill>
                <a:latin typeface="Times New Roman" pitchFamily="18" charset="0"/>
                <a:cs typeface="Times New Roman" pitchFamily="18" charset="0"/>
              </a:rPr>
              <a:t>2017-2019 годы</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Блок-схема: узел 4"/>
          <p:cNvSpPr/>
          <p:nvPr/>
        </p:nvSpPr>
        <p:spPr>
          <a:xfrm>
            <a:off x="304195" y="6249604"/>
            <a:ext cx="104775" cy="1143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Блок-схема: узел 7"/>
          <p:cNvSpPr/>
          <p:nvPr/>
        </p:nvSpPr>
        <p:spPr>
          <a:xfrm flipH="1" flipV="1">
            <a:off x="313720" y="6528121"/>
            <a:ext cx="95250" cy="103690"/>
          </a:xfrm>
          <a:prstGeom prst="flowChartConnector">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Блок-схема: узел 8"/>
          <p:cNvSpPr/>
          <p:nvPr/>
        </p:nvSpPr>
        <p:spPr>
          <a:xfrm>
            <a:off x="303349" y="5955462"/>
            <a:ext cx="95250" cy="100021"/>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567148" y="6410689"/>
            <a:ext cx="3646029"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Безвозмездные поступления</a:t>
            </a:r>
            <a:endParaRPr lang="ru-RU"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67153" y="5831303"/>
            <a:ext cx="36460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Налоговые доходы</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67152" y="6137477"/>
            <a:ext cx="36460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Неналоговые доходы</a:t>
            </a:r>
            <a:endParaRPr lang="ru-RU" sz="1400" dirty="0">
              <a:latin typeface="Times New Roman" panose="02020603050405020304" pitchFamily="18" charset="0"/>
              <a:cs typeface="Times New Roman" panose="02020603050405020304" pitchFamily="18" charset="0"/>
            </a:endParaRPr>
          </a:p>
        </p:txBody>
      </p:sp>
      <p:pic>
        <p:nvPicPr>
          <p:cNvPr id="12"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4855194" y="1238631"/>
            <a:ext cx="4166886" cy="5047536"/>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Доходы бюджета района </a:t>
            </a:r>
            <a:r>
              <a:rPr lang="ru-RU" sz="1400" dirty="0" smtClean="0">
                <a:latin typeface="Times New Roman" panose="02020603050405020304" pitchFamily="18" charset="0"/>
                <a:cs typeface="Times New Roman" panose="02020603050405020304" pitchFamily="18" charset="0"/>
              </a:rPr>
              <a:t>запланированы:</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 </a:t>
            </a:r>
            <a:r>
              <a:rPr lang="ru-RU" sz="1400" b="1" dirty="0" smtClean="0">
                <a:latin typeface="Times New Roman" panose="02020603050405020304" pitchFamily="18" charset="0"/>
                <a:cs typeface="Times New Roman" panose="02020603050405020304" pitchFamily="18" charset="0"/>
              </a:rPr>
              <a:t>в 2017 году в сумме </a:t>
            </a:r>
            <a:r>
              <a:rPr lang="en-US" sz="1400" b="1" dirty="0" smtClean="0">
                <a:latin typeface="Times New Roman" panose="02020603050405020304" pitchFamily="18" charset="0"/>
                <a:cs typeface="Times New Roman" panose="02020603050405020304" pitchFamily="18" charset="0"/>
              </a:rPr>
              <a:t>703 825</a:t>
            </a:r>
            <a:r>
              <a:rPr lang="ru-RU" sz="1400" b="1" dirty="0" smtClean="0">
                <a:latin typeface="Times New Roman" panose="02020603050405020304" pitchFamily="18" charset="0"/>
                <a:cs typeface="Times New Roman" panose="02020603050405020304" pitchFamily="18" charset="0"/>
              </a:rPr>
              <a:t>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smtClean="0">
                <a:latin typeface="Times New Roman" panose="02020603050405020304" pitchFamily="18" charset="0"/>
                <a:cs typeface="Times New Roman" panose="02020603050405020304" pitchFamily="18" charset="0"/>
              </a:rPr>
              <a:t>Налоговые </a:t>
            </a:r>
            <a:r>
              <a:rPr lang="ru-RU" sz="1400" dirty="0">
                <a:latin typeface="Times New Roman" panose="02020603050405020304" pitchFamily="18" charset="0"/>
                <a:cs typeface="Times New Roman" panose="02020603050405020304" pitchFamily="18" charset="0"/>
              </a:rPr>
              <a:t>и неналоговые доходы составят </a:t>
            </a:r>
            <a:r>
              <a:rPr lang="ru-RU" sz="14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96 320</a:t>
            </a:r>
            <a:r>
              <a:rPr lang="ru-RU" sz="1400" dirty="0" smtClean="0">
                <a:latin typeface="Times New Roman" panose="02020603050405020304" pitchFamily="18" charset="0"/>
                <a:cs typeface="Times New Roman" panose="02020603050405020304" pitchFamily="18" charset="0"/>
              </a:rPr>
              <a:t> тыс</a:t>
            </a:r>
            <a:r>
              <a:rPr lang="ru-RU" sz="1400" dirty="0">
                <a:latin typeface="Times New Roman" panose="02020603050405020304" pitchFamily="18" charset="0"/>
                <a:cs typeface="Times New Roman" panose="02020603050405020304" pitchFamily="18" charset="0"/>
              </a:rPr>
              <a:t>. рублей; </a:t>
            </a:r>
          </a:p>
          <a:p>
            <a:r>
              <a:rPr lang="ru-RU" sz="1400" dirty="0" smtClean="0">
                <a:latin typeface="Times New Roman" panose="02020603050405020304" pitchFamily="18" charset="0"/>
                <a:cs typeface="Times New Roman" panose="02020603050405020304" pitchFamily="18" charset="0"/>
              </a:rPr>
              <a:t>Безвозмездные </a:t>
            </a:r>
            <a:r>
              <a:rPr lang="ru-RU" sz="1400" dirty="0">
                <a:latin typeface="Times New Roman" panose="02020603050405020304" pitchFamily="18" charset="0"/>
                <a:cs typeface="Times New Roman" panose="02020603050405020304" pitchFamily="18" charset="0"/>
              </a:rPr>
              <a:t>поступления составят </a:t>
            </a:r>
            <a:r>
              <a:rPr lang="ru-RU" sz="1400" dirty="0" smtClean="0">
                <a:latin typeface="Times New Roman" panose="02020603050405020304" pitchFamily="18" charset="0"/>
                <a:cs typeface="Times New Roman" panose="02020603050405020304" pitchFamily="18" charset="0"/>
              </a:rPr>
              <a:t>50</a:t>
            </a:r>
            <a:r>
              <a:rPr lang="en-US" sz="1400" dirty="0" smtClean="0">
                <a:latin typeface="Times New Roman" panose="02020603050405020304" pitchFamily="18" charset="0"/>
                <a:cs typeface="Times New Roman" panose="02020603050405020304" pitchFamily="18" charset="0"/>
              </a:rPr>
              <a:t>7 505</a:t>
            </a:r>
            <a:r>
              <a:rPr lang="ru-RU" sz="1400" dirty="0" smtClean="0">
                <a:latin typeface="Times New Roman" panose="02020603050405020304" pitchFamily="18" charset="0"/>
                <a:cs typeface="Times New Roman" panose="02020603050405020304" pitchFamily="18" charset="0"/>
              </a:rPr>
              <a:t> тыс</a:t>
            </a:r>
            <a:r>
              <a:rPr lang="ru-RU" sz="1400" dirty="0">
                <a:latin typeface="Times New Roman" panose="02020603050405020304" pitchFamily="18" charset="0"/>
                <a:cs typeface="Times New Roman" panose="02020603050405020304" pitchFamily="18" charset="0"/>
              </a:rPr>
              <a:t>. рублей</a:t>
            </a:r>
            <a:r>
              <a:rPr lang="ru-RU" sz="1400" dirty="0" smtClean="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 </a:t>
            </a:r>
            <a:r>
              <a:rPr lang="ru-RU" sz="1400" b="1" dirty="0">
                <a:latin typeface="Times New Roman" panose="02020603050405020304" pitchFamily="18" charset="0"/>
                <a:cs typeface="Times New Roman" panose="02020603050405020304" pitchFamily="18" charset="0"/>
              </a:rPr>
              <a:t>в </a:t>
            </a:r>
            <a:r>
              <a:rPr lang="ru-RU" sz="1400" b="1" dirty="0" smtClean="0">
                <a:latin typeface="Times New Roman" panose="02020603050405020304" pitchFamily="18" charset="0"/>
                <a:cs typeface="Times New Roman" panose="02020603050405020304" pitchFamily="18" charset="0"/>
              </a:rPr>
              <a:t>2018 году в </a:t>
            </a:r>
            <a:r>
              <a:rPr lang="ru-RU" sz="1400" b="1" dirty="0">
                <a:latin typeface="Times New Roman" panose="02020603050405020304" pitchFamily="18" charset="0"/>
                <a:cs typeface="Times New Roman" panose="02020603050405020304" pitchFamily="18" charset="0"/>
              </a:rPr>
              <a:t>сумме </a:t>
            </a:r>
            <a:r>
              <a:rPr lang="ru-RU" sz="1400" b="1" dirty="0" smtClean="0">
                <a:latin typeface="Times New Roman" panose="02020603050405020304" pitchFamily="18" charset="0"/>
                <a:cs typeface="Times New Roman" panose="02020603050405020304" pitchFamily="18" charset="0"/>
              </a:rPr>
              <a:t>6</a:t>
            </a:r>
            <a:r>
              <a:rPr lang="en-US" sz="1400" b="1" dirty="0" smtClean="0">
                <a:latin typeface="Times New Roman" panose="02020603050405020304" pitchFamily="18" charset="0"/>
                <a:cs typeface="Times New Roman" panose="02020603050405020304" pitchFamily="18" charset="0"/>
              </a:rPr>
              <a:t>66 428</a:t>
            </a:r>
            <a:r>
              <a:rPr lang="ru-RU" sz="1400" b="1" dirty="0" smtClean="0">
                <a:latin typeface="Times New Roman" panose="02020603050405020304" pitchFamily="18" charset="0"/>
                <a:cs typeface="Times New Roman" panose="02020603050405020304" pitchFamily="18" charset="0"/>
              </a:rPr>
              <a:t>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a:latin typeface="Times New Roman" panose="02020603050405020304" pitchFamily="18" charset="0"/>
                <a:cs typeface="Times New Roman" panose="02020603050405020304" pitchFamily="18" charset="0"/>
              </a:rPr>
              <a:t>Налоговые и неналоговые доходы составят </a:t>
            </a:r>
            <a:r>
              <a:rPr lang="en-US" sz="1400" dirty="0" smtClean="0">
                <a:latin typeface="Times New Roman" panose="02020603050405020304" pitchFamily="18" charset="0"/>
                <a:cs typeface="Times New Roman" panose="02020603050405020304" pitchFamily="18" charset="0"/>
              </a:rPr>
              <a:t>199 175</a:t>
            </a:r>
            <a:r>
              <a:rPr lang="ru-RU" sz="1400" dirty="0" smtClean="0">
                <a:latin typeface="Times New Roman" panose="02020603050405020304" pitchFamily="18" charset="0"/>
                <a:cs typeface="Times New Roman" panose="02020603050405020304" pitchFamily="18" charset="0"/>
              </a:rPr>
              <a:t> тыс</a:t>
            </a:r>
            <a:r>
              <a:rPr lang="ru-RU" sz="1400" dirty="0">
                <a:latin typeface="Times New Roman" panose="02020603050405020304" pitchFamily="18" charset="0"/>
                <a:cs typeface="Times New Roman" panose="02020603050405020304" pitchFamily="18" charset="0"/>
              </a:rPr>
              <a:t>. рублей; </a:t>
            </a:r>
          </a:p>
          <a:p>
            <a:r>
              <a:rPr lang="ru-RU" sz="1400" dirty="0">
                <a:latin typeface="Times New Roman" panose="02020603050405020304" pitchFamily="18" charset="0"/>
                <a:cs typeface="Times New Roman" panose="02020603050405020304" pitchFamily="18" charset="0"/>
              </a:rPr>
              <a:t>Безвозмездные поступления составят </a:t>
            </a:r>
            <a:r>
              <a:rPr lang="en-US" sz="1400" dirty="0" smtClean="0">
                <a:latin typeface="Times New Roman" panose="02020603050405020304" pitchFamily="18" charset="0"/>
                <a:cs typeface="Times New Roman" panose="02020603050405020304" pitchFamily="18" charset="0"/>
              </a:rPr>
              <a:t>467 253</a:t>
            </a:r>
            <a:r>
              <a:rPr lang="ru-RU" sz="1400" dirty="0" smtClean="0">
                <a:latin typeface="Times New Roman" panose="02020603050405020304" pitchFamily="18" charset="0"/>
                <a:cs typeface="Times New Roman" panose="02020603050405020304" pitchFamily="18" charset="0"/>
              </a:rPr>
              <a:t> тыс</a:t>
            </a:r>
            <a:r>
              <a:rPr lang="ru-RU" sz="1400" dirty="0">
                <a:latin typeface="Times New Roman" panose="02020603050405020304" pitchFamily="18" charset="0"/>
                <a:cs typeface="Times New Roman" panose="02020603050405020304" pitchFamily="18" charset="0"/>
              </a:rPr>
              <a:t>. рублей.</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 </a:t>
            </a:r>
            <a:r>
              <a:rPr lang="ru-RU" sz="1400" b="1" dirty="0" smtClean="0">
                <a:latin typeface="Times New Roman" panose="02020603050405020304" pitchFamily="18" charset="0"/>
                <a:cs typeface="Times New Roman" panose="02020603050405020304" pitchFamily="18" charset="0"/>
              </a:rPr>
              <a:t>в 2019 </a:t>
            </a:r>
            <a:r>
              <a:rPr lang="ru-RU" sz="1400" b="1" dirty="0">
                <a:latin typeface="Times New Roman" panose="02020603050405020304" pitchFamily="18" charset="0"/>
                <a:cs typeface="Times New Roman" panose="02020603050405020304" pitchFamily="18" charset="0"/>
              </a:rPr>
              <a:t>году </a:t>
            </a:r>
            <a:r>
              <a:rPr lang="ru-RU" sz="1400" b="1" dirty="0" smtClean="0">
                <a:latin typeface="Times New Roman" panose="02020603050405020304" pitchFamily="18" charset="0"/>
                <a:cs typeface="Times New Roman" panose="02020603050405020304" pitchFamily="18" charset="0"/>
              </a:rPr>
              <a:t>в сумме 6</a:t>
            </a:r>
            <a:r>
              <a:rPr lang="en-US" sz="1400" b="1" dirty="0" smtClean="0">
                <a:latin typeface="Times New Roman" panose="02020603050405020304" pitchFamily="18" charset="0"/>
                <a:cs typeface="Times New Roman" panose="02020603050405020304" pitchFamily="18" charset="0"/>
              </a:rPr>
              <a:t>47 125</a:t>
            </a:r>
            <a:r>
              <a:rPr lang="ru-RU" sz="1400" b="1" dirty="0" smtClean="0">
                <a:latin typeface="Times New Roman" panose="02020603050405020304" pitchFamily="18" charset="0"/>
                <a:cs typeface="Times New Roman" panose="02020603050405020304" pitchFamily="18" charset="0"/>
              </a:rPr>
              <a:t>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a:latin typeface="Times New Roman" panose="02020603050405020304" pitchFamily="18" charset="0"/>
                <a:cs typeface="Times New Roman" panose="02020603050405020304" pitchFamily="18" charset="0"/>
              </a:rPr>
              <a:t>Налоговые и неналоговые доходы составят </a:t>
            </a:r>
            <a:r>
              <a:rPr lang="en-US" sz="1400" dirty="0" smtClean="0">
                <a:latin typeface="Times New Roman" panose="02020603050405020304" pitchFamily="18" charset="0"/>
                <a:cs typeface="Times New Roman" panose="02020603050405020304" pitchFamily="18" charset="0"/>
              </a:rPr>
              <a:t>202 357</a:t>
            </a:r>
            <a:r>
              <a:rPr lang="ru-RU" sz="1400" dirty="0" smtClean="0">
                <a:latin typeface="Times New Roman" panose="02020603050405020304" pitchFamily="18" charset="0"/>
                <a:cs typeface="Times New Roman" panose="02020603050405020304" pitchFamily="18" charset="0"/>
              </a:rPr>
              <a:t> тыс</a:t>
            </a:r>
            <a:r>
              <a:rPr lang="ru-RU" sz="1400" dirty="0">
                <a:latin typeface="Times New Roman" panose="02020603050405020304" pitchFamily="18" charset="0"/>
                <a:cs typeface="Times New Roman" panose="02020603050405020304" pitchFamily="18" charset="0"/>
              </a:rPr>
              <a:t>. рублей; </a:t>
            </a:r>
          </a:p>
          <a:p>
            <a:r>
              <a:rPr lang="ru-RU" sz="1400" dirty="0">
                <a:latin typeface="Times New Roman" panose="02020603050405020304" pitchFamily="18" charset="0"/>
                <a:cs typeface="Times New Roman" panose="02020603050405020304" pitchFamily="18" charset="0"/>
              </a:rPr>
              <a:t>Безвозмездные поступления составят </a:t>
            </a:r>
            <a:r>
              <a:rPr lang="ru-RU" sz="1400" dirty="0" smtClean="0">
                <a:latin typeface="Times New Roman" panose="02020603050405020304" pitchFamily="18" charset="0"/>
                <a:cs typeface="Times New Roman" panose="02020603050405020304" pitchFamily="18" charset="0"/>
              </a:rPr>
              <a:t>44</a:t>
            </a:r>
            <a:r>
              <a:rPr lang="en-US" sz="1400" dirty="0" smtClean="0">
                <a:latin typeface="Times New Roman" panose="02020603050405020304" pitchFamily="18" charset="0"/>
                <a:cs typeface="Times New Roman" panose="02020603050405020304" pitchFamily="18" charset="0"/>
              </a:rPr>
              <a:t>4 768</a:t>
            </a:r>
            <a:r>
              <a:rPr lang="ru-RU" sz="1400" dirty="0" smtClean="0">
                <a:latin typeface="Times New Roman" panose="02020603050405020304" pitchFamily="18" charset="0"/>
                <a:cs typeface="Times New Roman" panose="02020603050405020304" pitchFamily="18" charset="0"/>
              </a:rPr>
              <a:t> тыс</a:t>
            </a:r>
            <a:r>
              <a:rPr lang="ru-RU" sz="1400" dirty="0">
                <a:latin typeface="Times New Roman" panose="02020603050405020304" pitchFamily="18" charset="0"/>
                <a:cs typeface="Times New Roman" panose="02020603050405020304" pitchFamily="18" charset="0"/>
              </a:rPr>
              <a:t>. рублей.</a:t>
            </a: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41592"/>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11</a:t>
            </a:fld>
            <a:endParaRPr lang="ru-RU" dirty="0"/>
          </a:p>
        </p:txBody>
      </p:sp>
      <p:sp>
        <p:nvSpPr>
          <p:cNvPr id="8" name="Заголовок 2"/>
          <p:cNvSpPr>
            <a:spLocks noGrp="1"/>
          </p:cNvSpPr>
          <p:nvPr>
            <p:ph type="title"/>
          </p:nvPr>
        </p:nvSpPr>
        <p:spPr>
          <a:xfrm>
            <a:off x="0" y="0"/>
            <a:ext cx="8521724" cy="782289"/>
          </a:xfrm>
        </p:spPr>
        <p:txBody>
          <a:bodyPr>
            <a:normAutofit/>
          </a:bodyPr>
          <a:lstStyle/>
          <a:p>
            <a:pPr algn="ctr"/>
            <a:r>
              <a:rPr lang="ru-RU" sz="1800" dirty="0">
                <a:solidFill>
                  <a:schemeClr val="tx1">
                    <a:lumMod val="85000"/>
                    <a:lumOff val="15000"/>
                  </a:schemeClr>
                </a:solidFill>
                <a:latin typeface="Times New Roman" pitchFamily="18" charset="0"/>
                <a:cs typeface="Times New Roman" pitchFamily="18" charset="0"/>
              </a:rPr>
              <a:t>Структура </a:t>
            </a:r>
            <a:r>
              <a:rPr lang="ru-RU" sz="1800" dirty="0" smtClean="0">
                <a:solidFill>
                  <a:schemeClr val="tx1">
                    <a:lumMod val="85000"/>
                    <a:lumOff val="15000"/>
                  </a:schemeClr>
                </a:solidFill>
                <a:latin typeface="Times New Roman" pitchFamily="18" charset="0"/>
                <a:cs typeface="Times New Roman" pitchFamily="18" charset="0"/>
              </a:rPr>
              <a:t>налоговых и неналоговых доходов бюджета </a:t>
            </a:r>
            <a:r>
              <a:rPr lang="ru-RU" sz="1800" dirty="0">
                <a:solidFill>
                  <a:schemeClr val="tx1">
                    <a:lumMod val="85000"/>
                    <a:lumOff val="15000"/>
                  </a:schemeClr>
                </a:solidFill>
                <a:latin typeface="Times New Roman" pitchFamily="18" charset="0"/>
                <a:cs typeface="Times New Roman" pitchFamily="18" charset="0"/>
              </a:rPr>
              <a:t>муниципального образования Слюдянский район на </a:t>
            </a:r>
            <a:r>
              <a:rPr lang="ru-RU" sz="1800" dirty="0" smtClean="0">
                <a:solidFill>
                  <a:schemeClr val="tx1">
                    <a:lumMod val="85000"/>
                    <a:lumOff val="15000"/>
                  </a:schemeClr>
                </a:solidFill>
                <a:latin typeface="Times New Roman" pitchFamily="18" charset="0"/>
                <a:cs typeface="Times New Roman" pitchFamily="18" charset="0"/>
              </a:rPr>
              <a:t>2017-2019 годы (тыс.руб.)</a:t>
            </a:r>
            <a:endParaRPr lang="ru-RU" sz="1800" dirty="0">
              <a:solidFill>
                <a:schemeClr val="tx1">
                  <a:lumMod val="85000"/>
                  <a:lumOff val="15000"/>
                </a:schemeClr>
              </a:solidFill>
            </a:endParaRPr>
          </a:p>
        </p:txBody>
      </p:sp>
      <p:pic>
        <p:nvPicPr>
          <p:cNvPr id="9"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844976451"/>
              </p:ext>
            </p:extLst>
          </p:nvPr>
        </p:nvGraphicFramePr>
        <p:xfrm>
          <a:off x="155359" y="744690"/>
          <a:ext cx="8861319" cy="5729500"/>
        </p:xfrm>
        <a:graphic>
          <a:graphicData uri="http://schemas.openxmlformats.org/drawingml/2006/table">
            <a:tbl>
              <a:tblPr firstRow="1" firstCol="1" bandRow="1"/>
              <a:tblGrid>
                <a:gridCol w="2448945"/>
                <a:gridCol w="868101"/>
                <a:gridCol w="949124"/>
                <a:gridCol w="879676"/>
                <a:gridCol w="937549"/>
                <a:gridCol w="995423"/>
                <a:gridCol w="925975"/>
                <a:gridCol w="856526"/>
              </a:tblGrid>
              <a:tr h="293123">
                <a:tc>
                  <a:txBody>
                    <a:bodyPr/>
                    <a:lstStyle/>
                    <a:p>
                      <a:pPr algn="ctr" rtl="0" fontAlgn="ctr"/>
                      <a:r>
                        <a:rPr lang="ru-RU" sz="1100" b="1" i="0" u="none" strike="noStrike">
                          <a:solidFill>
                            <a:srgbClr val="000000"/>
                          </a:solidFill>
                          <a:effectLst/>
                          <a:latin typeface="Times New Roman"/>
                        </a:rPr>
                        <a:t>Наименование доходных источников</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оценка 2016</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Прогноз 2017</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Темп роста %</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Прогноз 2018</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Темп роста %</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Прогноз 2019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Темп роста %</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36566">
                <a:tc>
                  <a:txBody>
                    <a:bodyPr/>
                    <a:lstStyle/>
                    <a:p>
                      <a:pPr algn="ctr" rtl="0" fontAlgn="ctr"/>
                      <a:r>
                        <a:rPr lang="ru-RU" sz="1100" b="1" i="0" u="none" strike="noStrike">
                          <a:solidFill>
                            <a:srgbClr val="000000"/>
                          </a:solidFill>
                          <a:effectLst/>
                          <a:latin typeface="Times New Roman"/>
                        </a:rPr>
                        <a:t>Налоговые и неналоговые доходы, в т.ч.:</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ru-RU" sz="1100" b="1" i="0" u="none" strike="noStrike">
                          <a:solidFill>
                            <a:srgbClr val="000000"/>
                          </a:solidFill>
                          <a:effectLst/>
                          <a:latin typeface="Times New Roman"/>
                        </a:rPr>
                        <a:t>195 504</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ru-RU" sz="1100" b="1" i="0" u="none" strike="noStrike">
                          <a:solidFill>
                            <a:srgbClr val="000000"/>
                          </a:solidFill>
                          <a:effectLst/>
                          <a:latin typeface="Times New Roman"/>
                        </a:rPr>
                        <a:t>196 320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ru-RU" sz="1100" b="1" i="0" u="none" strike="noStrike">
                          <a:solidFill>
                            <a:srgbClr val="000000"/>
                          </a:solidFill>
                          <a:effectLst/>
                          <a:latin typeface="Times New Roman"/>
                        </a:rPr>
                        <a:t>100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ru-RU" sz="1100" b="1" i="0" u="none" strike="noStrike">
                          <a:solidFill>
                            <a:srgbClr val="000000"/>
                          </a:solidFill>
                          <a:effectLst/>
                          <a:latin typeface="Times New Roman"/>
                        </a:rPr>
                        <a:t>199 175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ru-RU" sz="1100" b="1" i="0" u="none" strike="noStrike">
                          <a:solidFill>
                            <a:srgbClr val="000000"/>
                          </a:solidFill>
                          <a:effectLst/>
                          <a:latin typeface="Times New Roman"/>
                        </a:rPr>
                        <a:t>101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ru-RU" sz="1100" b="1" i="0" u="none" strike="noStrike">
                          <a:solidFill>
                            <a:srgbClr val="000000"/>
                          </a:solidFill>
                          <a:effectLst/>
                          <a:latin typeface="Times New Roman"/>
                        </a:rPr>
                        <a:t>202 357</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rtl="0" fontAlgn="ctr"/>
                      <a:r>
                        <a:rPr lang="ru-RU" sz="1100" b="1" i="0" u="none" strike="noStrike">
                          <a:solidFill>
                            <a:srgbClr val="000000"/>
                          </a:solidFill>
                          <a:effectLst/>
                          <a:latin typeface="Times New Roman"/>
                        </a:rPr>
                        <a:t>102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r>
              <a:tr h="293123">
                <a:tc>
                  <a:txBody>
                    <a:bodyPr/>
                    <a:lstStyle/>
                    <a:p>
                      <a:pPr algn="l" rtl="0" fontAlgn="ctr"/>
                      <a:r>
                        <a:rPr lang="ru-RU" sz="1100" b="1" i="0" u="none" strike="noStrike">
                          <a:solidFill>
                            <a:srgbClr val="000000"/>
                          </a:solidFill>
                          <a:effectLst/>
                          <a:latin typeface="Times New Roman"/>
                        </a:rPr>
                        <a:t>Налоговые доходы всего: в т.ч.</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dirty="0">
                          <a:solidFill>
                            <a:srgbClr val="000000"/>
                          </a:solidFill>
                          <a:effectLst/>
                          <a:latin typeface="Times New Roman"/>
                        </a:rPr>
                        <a:t>177 076</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180 989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102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184 239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102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187 425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102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93123">
                <a:tc>
                  <a:txBody>
                    <a:bodyPr/>
                    <a:lstStyle/>
                    <a:p>
                      <a:pPr algn="l" rtl="0" fontAlgn="ctr"/>
                      <a:r>
                        <a:rPr lang="ru-RU" sz="1100" b="0" i="0" u="none" strike="noStrike">
                          <a:solidFill>
                            <a:srgbClr val="000000"/>
                          </a:solidFill>
                          <a:effectLst/>
                          <a:latin typeface="Times New Roman"/>
                        </a:rPr>
                        <a:t>Налог на доходы физических лиц</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dirty="0">
                          <a:solidFill>
                            <a:srgbClr val="000000"/>
                          </a:solidFill>
                          <a:effectLst/>
                          <a:latin typeface="Times New Roman"/>
                        </a:rPr>
                        <a:t>154 166</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151 135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98</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153 099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101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155 090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0009">
                <a:tc>
                  <a:txBody>
                    <a:bodyPr/>
                    <a:lstStyle/>
                    <a:p>
                      <a:pPr algn="l" rtl="0" fontAlgn="ctr"/>
                      <a:r>
                        <a:rPr lang="ru-RU" sz="1100" b="0" i="0" u="none" strike="noStrike">
                          <a:solidFill>
                            <a:srgbClr val="000000"/>
                          </a:solidFill>
                          <a:effectLst/>
                          <a:latin typeface="Times New Roman"/>
                        </a:rPr>
                        <a:t>Налог, взимаемый в связи с применением упрощенной системы налогообложения</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6 630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6 948</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105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7 247</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104</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0009">
                <a:tc>
                  <a:txBody>
                    <a:bodyPr/>
                    <a:lstStyle/>
                    <a:p>
                      <a:pPr algn="l" rtl="0" fontAlgn="ctr"/>
                      <a:r>
                        <a:rPr lang="ru-RU" sz="1100" b="0" i="0" u="none" strike="noStrike">
                          <a:solidFill>
                            <a:srgbClr val="000000"/>
                          </a:solidFill>
                          <a:effectLst/>
                          <a:latin typeface="Times New Roman"/>
                        </a:rPr>
                        <a:t>Единый налог на вмененный доход для отдельных видов деятельности</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16 200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17 042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17 860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105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18 575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104</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6566">
                <a:tc>
                  <a:txBody>
                    <a:bodyPr/>
                    <a:lstStyle/>
                    <a:p>
                      <a:pPr algn="l" rtl="0" fontAlgn="ctr"/>
                      <a:r>
                        <a:rPr lang="ru-RU" sz="1100" b="0" i="0" u="none" strike="noStrike">
                          <a:solidFill>
                            <a:srgbClr val="000000"/>
                          </a:solidFill>
                          <a:effectLst/>
                          <a:latin typeface="Times New Roman"/>
                        </a:rPr>
                        <a:t>Единый сельскохозяйственный налог</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200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6566">
                <a:tc>
                  <a:txBody>
                    <a:bodyPr/>
                    <a:lstStyle/>
                    <a:p>
                      <a:pPr algn="l" rtl="0" fontAlgn="ctr"/>
                      <a:r>
                        <a:rPr lang="ru-RU" sz="1100" b="0" i="0" u="none" strike="noStrike">
                          <a:solidFill>
                            <a:srgbClr val="000000"/>
                          </a:solidFill>
                          <a:effectLst/>
                          <a:latin typeface="Times New Roman"/>
                        </a:rPr>
                        <a:t>Налог, взимаемый в связи с применением патентной системы налогообложения</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47</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32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68</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35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109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38</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5917">
                <a:tc>
                  <a:txBody>
                    <a:bodyPr/>
                    <a:lstStyle/>
                    <a:p>
                      <a:pPr algn="l" rtl="0" fontAlgn="ctr"/>
                      <a:r>
                        <a:rPr lang="ru-RU" sz="1100" b="0" i="0" u="none" strike="noStrike">
                          <a:solidFill>
                            <a:srgbClr val="000000"/>
                          </a:solidFill>
                          <a:effectLst/>
                          <a:latin typeface="Times New Roman"/>
                        </a:rPr>
                        <a:t>Государственная пошлина</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6 662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6 150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92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6 295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102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6 475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103</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3123">
                <a:tc>
                  <a:txBody>
                    <a:bodyPr/>
                    <a:lstStyle/>
                    <a:p>
                      <a:pPr algn="l" rtl="0" fontAlgn="ctr"/>
                      <a:r>
                        <a:rPr lang="ru-RU" sz="1100" b="1" i="0" u="none" strike="noStrike">
                          <a:solidFill>
                            <a:srgbClr val="000000"/>
                          </a:solidFill>
                          <a:effectLst/>
                          <a:latin typeface="Times New Roman"/>
                        </a:rPr>
                        <a:t>Неналоговые доходы всего: в т.ч.</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18 428</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15 331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83</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14 936</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97</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14 931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1" i="0" u="none" strike="noStrike">
                          <a:solidFill>
                            <a:srgbClr val="000000"/>
                          </a:solidFill>
                          <a:effectLst/>
                          <a:latin typeface="Times New Roman"/>
                        </a:rPr>
                        <a:t>100</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723452">
                <a:tc>
                  <a:txBody>
                    <a:bodyPr/>
                    <a:lstStyle/>
                    <a:p>
                      <a:pPr algn="l" rtl="0" fontAlgn="ctr"/>
                      <a:r>
                        <a:rPr lang="ru-RU" sz="1100" b="0" i="0" u="none" strike="noStrike" dirty="0">
                          <a:solidFill>
                            <a:srgbClr val="000000"/>
                          </a:solidFill>
                          <a:effectLst/>
                          <a:latin typeface="Times New Roman"/>
                        </a:rPr>
                        <a:t>Доходы от использования имущества, находящегося в государственной и муниципальной собственности</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12 649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11 647</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92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11 542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99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11 609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3123">
                <a:tc>
                  <a:txBody>
                    <a:bodyPr/>
                    <a:lstStyle/>
                    <a:p>
                      <a:pPr algn="l" rtl="0" fontAlgn="ctr"/>
                      <a:r>
                        <a:rPr lang="ru-RU" sz="1100" b="0" i="0" u="none" strike="noStrike">
                          <a:solidFill>
                            <a:srgbClr val="000000"/>
                          </a:solidFill>
                          <a:effectLst/>
                          <a:latin typeface="Times New Roman"/>
                        </a:rPr>
                        <a:t>Платежи при пользовании природными ресурсами </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608</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539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89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549</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102</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566</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103</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6566">
                <a:tc>
                  <a:txBody>
                    <a:bodyPr/>
                    <a:lstStyle/>
                    <a:p>
                      <a:pPr algn="l" rtl="0" fontAlgn="ctr"/>
                      <a:r>
                        <a:rPr lang="ru-RU" sz="1100" b="0" i="0" u="none" strike="noStrike">
                          <a:solidFill>
                            <a:srgbClr val="000000"/>
                          </a:solidFill>
                          <a:effectLst/>
                          <a:latin typeface="Times New Roman"/>
                        </a:rPr>
                        <a:t>Доходы от продажи материальных и нематериальных активов</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2 526</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934</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37</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704</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75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603</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86</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3123">
                <a:tc>
                  <a:txBody>
                    <a:bodyPr/>
                    <a:lstStyle/>
                    <a:p>
                      <a:pPr algn="l" rtl="0" fontAlgn="ctr"/>
                      <a:r>
                        <a:rPr lang="ru-RU" sz="1100" b="0" i="0" u="none" strike="noStrike">
                          <a:solidFill>
                            <a:srgbClr val="000000"/>
                          </a:solidFill>
                          <a:effectLst/>
                          <a:latin typeface="Times New Roman"/>
                        </a:rPr>
                        <a:t>Штрафы, санкции, возмещение ущерба</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ru-RU" sz="1100" b="0" i="0" u="none" strike="noStrike">
                          <a:solidFill>
                            <a:srgbClr val="000000"/>
                          </a:solidFill>
                          <a:effectLst/>
                          <a:latin typeface="Times New Roman"/>
                        </a:rPr>
                        <a:t>2 645</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effectLst/>
                          <a:latin typeface="Times New Roman"/>
                        </a:rPr>
                        <a:t>2 211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a:solidFill>
                            <a:srgbClr val="000000"/>
                          </a:solidFill>
                          <a:effectLst/>
                          <a:latin typeface="Times New Roman"/>
                        </a:rPr>
                        <a:t>84</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2 141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1" i="0" u="none" strike="noStrike">
                          <a:solidFill>
                            <a:srgbClr val="000000"/>
                          </a:solidFill>
                          <a:effectLst/>
                          <a:latin typeface="Times New Roman"/>
                        </a:rPr>
                        <a:t>97</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effectLst/>
                          <a:latin typeface="Times New Roman"/>
                        </a:rPr>
                        <a:t>2 153</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100" b="1" i="0" u="none" strike="noStrike" dirty="0">
                          <a:solidFill>
                            <a:srgbClr val="000000"/>
                          </a:solidFill>
                          <a:effectLst/>
                          <a:latin typeface="Times New Roman"/>
                        </a:rPr>
                        <a:t>101</a:t>
                      </a:r>
                    </a:p>
                  </a:txBody>
                  <a:tcPr marL="5680" marR="5680" marT="56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58773153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545857909"/>
              </p:ext>
            </p:extLst>
          </p:nvPr>
        </p:nvGraphicFramePr>
        <p:xfrm>
          <a:off x="0" y="0"/>
          <a:ext cx="9144000" cy="6909435"/>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p:nvPr>
        </p:nvSpPr>
        <p:spPr>
          <a:xfrm>
            <a:off x="1012824" y="101600"/>
            <a:ext cx="7670800" cy="477520"/>
          </a:xfrm>
          <a:noFill/>
          <a:ln>
            <a:noFill/>
          </a:ln>
          <a:effectLst/>
        </p:spPr>
        <p:txBody>
          <a:bodyPr>
            <a:noAutofit/>
          </a:bodyPr>
          <a:lstStyle/>
          <a:p>
            <a:pPr algn="ctr" fontAlgn="auto">
              <a:spcAft>
                <a:spcPts val="0"/>
              </a:spcAft>
              <a:defRPr/>
            </a:pP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Структура налоговых и неналоговых доходов в 2017-2019 годы</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4E9ED5B1-A891-4EC1-A0FA-F733B810D979}" type="slidenum">
              <a:rPr lang="ru-RU"/>
              <a:pPr>
                <a:defRPr/>
              </a:pPr>
              <a:t>12</a:t>
            </a:fld>
            <a:endParaRPr lang="ru-RU" dirty="0"/>
          </a:p>
        </p:txBody>
      </p:sp>
      <p:sp>
        <p:nvSpPr>
          <p:cNvPr id="14" name="Прямоугольник 13"/>
          <p:cNvSpPr/>
          <p:nvPr/>
        </p:nvSpPr>
        <p:spPr>
          <a:xfrm>
            <a:off x="0" y="2238376"/>
            <a:ext cx="2638425" cy="942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ln w="1905"/>
              <a:solidFill>
                <a:srgbClr val="C00000"/>
              </a:solidFill>
              <a:effectLst>
                <a:innerShdw blurRad="69850" dist="43180" dir="5400000">
                  <a:srgbClr val="000000">
                    <a:alpha val="65000"/>
                  </a:srgbClr>
                </a:innerShdw>
              </a:effectLst>
            </a:endParaRPr>
          </a:p>
        </p:txBody>
      </p:sp>
      <p:sp>
        <p:nvSpPr>
          <p:cNvPr id="16" name="Прямоугольник 15"/>
          <p:cNvSpPr/>
          <p:nvPr/>
        </p:nvSpPr>
        <p:spPr>
          <a:xfrm>
            <a:off x="4462462" y="2352675"/>
            <a:ext cx="71437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7" name="Прямоугольник 16"/>
          <p:cNvSpPr/>
          <p:nvPr/>
        </p:nvSpPr>
        <p:spPr>
          <a:xfrm>
            <a:off x="4090987" y="3409950"/>
            <a:ext cx="71437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8" name="Прямоугольник 17"/>
          <p:cNvSpPr/>
          <p:nvPr/>
        </p:nvSpPr>
        <p:spPr>
          <a:xfrm>
            <a:off x="6586537" y="2362200"/>
            <a:ext cx="71437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9" name="Прямоугольник 18"/>
          <p:cNvSpPr/>
          <p:nvPr/>
        </p:nvSpPr>
        <p:spPr>
          <a:xfrm>
            <a:off x="6272212" y="4819650"/>
            <a:ext cx="71437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0" name="Прямоугольник 19"/>
          <p:cNvSpPr/>
          <p:nvPr/>
        </p:nvSpPr>
        <p:spPr>
          <a:xfrm>
            <a:off x="4491037" y="4752975"/>
            <a:ext cx="71437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21" name="Прямоугольник 20"/>
          <p:cNvSpPr/>
          <p:nvPr/>
        </p:nvSpPr>
        <p:spPr>
          <a:xfrm>
            <a:off x="5567362" y="1781175"/>
            <a:ext cx="84296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22" name="Диаграмма 21"/>
          <p:cNvGraphicFramePr/>
          <p:nvPr>
            <p:extLst>
              <p:ext uri="{D42A27DB-BD31-4B8C-83A1-F6EECF244321}">
                <p14:modId xmlns:p14="http://schemas.microsoft.com/office/powerpoint/2010/main" val="738490362"/>
              </p:ext>
            </p:extLst>
          </p:nvPr>
        </p:nvGraphicFramePr>
        <p:xfrm>
          <a:off x="1701162" y="3232150"/>
          <a:ext cx="4074321" cy="3627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Диаграмма 22"/>
          <p:cNvGraphicFramePr/>
          <p:nvPr>
            <p:extLst>
              <p:ext uri="{D42A27DB-BD31-4B8C-83A1-F6EECF244321}">
                <p14:modId xmlns:p14="http://schemas.microsoft.com/office/powerpoint/2010/main" val="3730449163"/>
              </p:ext>
            </p:extLst>
          </p:nvPr>
        </p:nvGraphicFramePr>
        <p:xfrm>
          <a:off x="4848224" y="3371850"/>
          <a:ext cx="4154687" cy="3448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3855709"/>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l="8807" r="4644" b="9147"/>
          <a:stretch/>
        </p:blipFill>
        <p:spPr bwMode="auto">
          <a:xfrm>
            <a:off x="6837680" y="1088062"/>
            <a:ext cx="2082800" cy="1311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13</a:t>
            </a:fld>
            <a:endParaRPr lang="ru-RU" dirty="0"/>
          </a:p>
        </p:txBody>
      </p:sp>
      <p:sp>
        <p:nvSpPr>
          <p:cNvPr id="7" name="TextBox 6"/>
          <p:cNvSpPr txBox="1"/>
          <p:nvPr/>
        </p:nvSpPr>
        <p:spPr>
          <a:xfrm>
            <a:off x="176381" y="836020"/>
            <a:ext cx="6698981" cy="1815882"/>
          </a:xfrm>
          <a:prstGeom prst="rect">
            <a:avLst/>
          </a:prstGeom>
          <a:noFill/>
        </p:spPr>
        <p:txBody>
          <a:bodyPr wrap="square" rtlCol="0">
            <a:spAutoFit/>
          </a:bodyPr>
          <a:lstStyle/>
          <a:p>
            <a:pPr algn="just"/>
            <a:r>
              <a:rPr lang="ru-RU" sz="1600" dirty="0" smtClean="0">
                <a:solidFill>
                  <a:prstClr val="black"/>
                </a:solidFill>
                <a:latin typeface="Times New Roman" panose="02020603050405020304" pitchFamily="18" charset="0"/>
                <a:cs typeface="Times New Roman" panose="02020603050405020304" pitchFamily="18" charset="0"/>
              </a:rPr>
              <a:t>     В структуре налоговых и неналоговых доходов НДФЛ занимает</a:t>
            </a:r>
            <a:r>
              <a:rPr lang="en-US" sz="1600" dirty="0" smtClean="0">
                <a:solidFill>
                  <a:prstClr val="black"/>
                </a:solidFill>
                <a:latin typeface="Times New Roman" panose="02020603050405020304" pitchFamily="18" charset="0"/>
                <a:cs typeface="Times New Roman" panose="02020603050405020304" pitchFamily="18" charset="0"/>
              </a:rPr>
              <a:t> </a:t>
            </a:r>
            <a:r>
              <a:rPr lang="ru-RU" sz="1600" dirty="0" smtClean="0">
                <a:solidFill>
                  <a:prstClr val="black"/>
                </a:solidFill>
                <a:latin typeface="Times New Roman" panose="02020603050405020304" pitchFamily="18" charset="0"/>
                <a:cs typeface="Times New Roman" panose="02020603050405020304" pitchFamily="18" charset="0"/>
              </a:rPr>
              <a:t>-  </a:t>
            </a:r>
            <a:r>
              <a:rPr lang="en-US" sz="1600" dirty="0" smtClean="0">
                <a:solidFill>
                  <a:prstClr val="black"/>
                </a:solidFill>
                <a:latin typeface="Times New Roman" panose="02020603050405020304" pitchFamily="18" charset="0"/>
                <a:cs typeface="Times New Roman" panose="02020603050405020304" pitchFamily="18" charset="0"/>
              </a:rPr>
              <a:t>76</a:t>
            </a:r>
            <a:r>
              <a:rPr lang="ru-RU" sz="1600" dirty="0" smtClean="0">
                <a:solidFill>
                  <a:prstClr val="black"/>
                </a:solidFill>
                <a:latin typeface="Times New Roman" panose="02020603050405020304" pitchFamily="18" charset="0"/>
                <a:cs typeface="Times New Roman" panose="02020603050405020304" pitchFamily="18" charset="0"/>
              </a:rPr>
              <a:t>%.</a:t>
            </a:r>
          </a:p>
          <a:p>
            <a:pPr algn="just"/>
            <a:r>
              <a:rPr lang="ru-RU" sz="1600" dirty="0" smtClean="0">
                <a:solidFill>
                  <a:prstClr val="black"/>
                </a:solidFill>
                <a:latin typeface="Times New Roman" panose="02020603050405020304" pitchFamily="18" charset="0"/>
                <a:cs typeface="Times New Roman" panose="02020603050405020304" pitchFamily="18" charset="0"/>
              </a:rPr>
              <a:t>Норматив отчислений НДФЛ в бюджет муниципального образования Слюдянский район – 31,25%. Законом Иркутской области №74-ОЗ с 2017 года предусмотрен дополнительный норматив отчислений налога на доходы физических лиц в размере 3% с территории </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smtClean="0">
                <a:solidFill>
                  <a:prstClr val="black"/>
                </a:solidFill>
                <a:latin typeface="Times New Roman" panose="02020603050405020304" pitchFamily="18" charset="0"/>
                <a:cs typeface="Times New Roman" panose="02020603050405020304" pitchFamily="18" charset="0"/>
              </a:rPr>
              <a:t>сельских поселений в бюджет муниципального района, что дополнительно составило в суммовом выражении 598 тыс. руб.</a:t>
            </a:r>
          </a:p>
        </p:txBody>
      </p:sp>
      <p:sp>
        <p:nvSpPr>
          <p:cNvPr id="5" name="Прямоугольник 4"/>
          <p:cNvSpPr/>
          <p:nvPr/>
        </p:nvSpPr>
        <p:spPr>
          <a:xfrm>
            <a:off x="-69448" y="160312"/>
            <a:ext cx="8989928" cy="369332"/>
          </a:xfrm>
          <a:prstGeom prst="rect">
            <a:avLst/>
          </a:prstGeom>
          <a:noFill/>
          <a:ln>
            <a:noFill/>
          </a:ln>
        </p:spPr>
        <p:txBody>
          <a:bodyPr wrap="square" lIns="91440" tIns="45720" rIns="91440" bIns="45720">
            <a:spAutoFit/>
          </a:bodyPr>
          <a:lstStyle/>
          <a:p>
            <a:pPr algn="ctr"/>
            <a:r>
              <a:rPr lang="ru-RU" b="1" dirty="0" smtClean="0">
                <a:solidFill>
                  <a:schemeClr val="tx1">
                    <a:lumMod val="85000"/>
                    <a:lumOff val="15000"/>
                  </a:schemeClr>
                </a:solidFill>
                <a:latin typeface="Times New Roman" panose="02020603050405020304" pitchFamily="18" charset="0"/>
                <a:cs typeface="Times New Roman" panose="02020603050405020304" pitchFamily="18" charset="0"/>
              </a:rPr>
              <a:t>Налог на доходы физических лиц на 2017-2019 годы</a:t>
            </a:r>
            <a:endParaRPr lang="ru-RU"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2" name="Диаграмма 1"/>
          <p:cNvGraphicFramePr/>
          <p:nvPr>
            <p:extLst>
              <p:ext uri="{D42A27DB-BD31-4B8C-83A1-F6EECF244321}">
                <p14:modId xmlns:p14="http://schemas.microsoft.com/office/powerpoint/2010/main" val="1516877657"/>
              </p:ext>
            </p:extLst>
          </p:nvPr>
        </p:nvGraphicFramePr>
        <p:xfrm>
          <a:off x="0" y="2630532"/>
          <a:ext cx="5273040" cy="4013654"/>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2" descr="C:\Users\econ11\Desktop\Для презентации\slyudyansky_rayon_co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4960" y="2718198"/>
            <a:ext cx="3749040" cy="3539430"/>
          </a:xfrm>
          <a:prstGeom prst="rect">
            <a:avLst/>
          </a:prstGeom>
        </p:spPr>
        <p:txBody>
          <a:bodyPr wrap="square">
            <a:spAutoFit/>
          </a:bodyPr>
          <a:lstStyle/>
          <a:p>
            <a:pPr lvl="0"/>
            <a:r>
              <a:rPr lang="ru-RU" sz="1600" dirty="0">
                <a:latin typeface="Times New Roman" panose="02020603050405020304" pitchFamily="18" charset="0"/>
                <a:cs typeface="Times New Roman" panose="02020603050405020304" pitchFamily="18" charset="0"/>
              </a:rPr>
              <a:t>При планировании налога на доходы физических лиц на 2017 год </a:t>
            </a:r>
            <a:r>
              <a:rPr lang="ru-RU" sz="1600" b="1" dirty="0">
                <a:latin typeface="Times New Roman" panose="02020603050405020304" pitchFamily="18" charset="0"/>
                <a:cs typeface="Times New Roman" panose="02020603050405020304" pitchFamily="18" charset="0"/>
              </a:rPr>
              <a:t>не включены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единоразовые</a:t>
            </a:r>
            <a:r>
              <a:rPr lang="ru-RU" sz="1600" dirty="0">
                <a:latin typeface="Times New Roman" panose="02020603050405020304" pitchFamily="18" charset="0"/>
                <a:cs typeface="Times New Roman" panose="02020603050405020304" pitchFamily="18" charset="0"/>
              </a:rPr>
              <a:t> выплаты на предприятии ЗАО «Дорожник» в 2016 году в сумме 5 415 тыс. </a:t>
            </a:r>
            <a:r>
              <a:rPr lang="ru-RU" sz="1600" dirty="0" smtClean="0">
                <a:latin typeface="Times New Roman" panose="02020603050405020304" pitchFamily="18" charset="0"/>
                <a:cs typeface="Times New Roman" panose="02020603050405020304" pitchFamily="18" charset="0"/>
              </a:rPr>
              <a:t>рублей </a:t>
            </a:r>
            <a:r>
              <a:rPr lang="ru-RU" sz="1600" dirty="0">
                <a:latin typeface="Times New Roman" panose="02020603050405020304" pitchFamily="18" charset="0"/>
                <a:cs typeface="Times New Roman" panose="02020603050405020304" pitchFamily="18" charset="0"/>
              </a:rPr>
              <a:t>и </a:t>
            </a:r>
            <a:r>
              <a:rPr lang="ru-RU" sz="1600" dirty="0">
                <a:solidFill>
                  <a:srgbClr val="FF0000"/>
                </a:solidFill>
                <a:latin typeface="Times New Roman" panose="02020603050405020304" pitchFamily="18" charset="0"/>
                <a:cs typeface="Times New Roman" panose="02020603050405020304" pitchFamily="18" charset="0"/>
              </a:rPr>
              <a:t>применен темп роста «реальной заработной платы» в размере 101,2%, </a:t>
            </a:r>
            <a:r>
              <a:rPr lang="ru-RU" sz="1600" dirty="0">
                <a:latin typeface="Times New Roman" panose="02020603050405020304" pitchFamily="18" charset="0"/>
                <a:cs typeface="Times New Roman" panose="02020603050405020304" pitchFamily="18" charset="0"/>
              </a:rPr>
              <a:t>согласно базового сценария прогноза социально-экономического развития РФ</a:t>
            </a:r>
            <a:r>
              <a:rPr lang="ru-RU" sz="1600" dirty="0" smtClean="0">
                <a:latin typeface="Times New Roman" panose="02020603050405020304" pitchFamily="18" charset="0"/>
                <a:cs typeface="Times New Roman" panose="02020603050405020304" pitchFamily="18" charset="0"/>
              </a:rPr>
              <a:t>.</a:t>
            </a:r>
          </a:p>
          <a:p>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2018-2019 годы применен темп роста «реальной заработной платы», согласно базового сценария прогноза социально-экономического развития РФ</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09802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14</a:t>
            </a:fld>
            <a:endParaRPr lang="ru-RU" dirty="0"/>
          </a:p>
        </p:txBody>
      </p:sp>
      <p:sp>
        <p:nvSpPr>
          <p:cNvPr id="5" name="Прямоугольник 4"/>
          <p:cNvSpPr/>
          <p:nvPr/>
        </p:nvSpPr>
        <p:spPr>
          <a:xfrm>
            <a:off x="-60093" y="1724129"/>
            <a:ext cx="863895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ru-RU" b="1" dirty="0" smtClean="0">
                <a:solidFill>
                  <a:schemeClr val="tx1">
                    <a:lumMod val="85000"/>
                    <a:lumOff val="15000"/>
                  </a:schemeClr>
                </a:solidFill>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a:t>
            </a:r>
            <a:endParaRPr lang="ru-RU"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2065380"/>
            <a:ext cx="6864004" cy="156966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smtClean="0">
                <a:latin typeface="Times New Roman" panose="02020603050405020304" pitchFamily="18" charset="0"/>
                <a:cs typeface="Times New Roman" panose="02020603050405020304" pitchFamily="18" charset="0"/>
              </a:rPr>
              <a:t>Планируемые </a:t>
            </a:r>
            <a:r>
              <a:rPr lang="ru-RU" sz="1600" dirty="0">
                <a:latin typeface="Times New Roman" panose="02020603050405020304" pitchFamily="18" charset="0"/>
                <a:cs typeface="Times New Roman" panose="02020603050405020304" pitchFamily="18" charset="0"/>
              </a:rPr>
              <a:t>поступления по </a:t>
            </a:r>
            <a:r>
              <a:rPr lang="ru-RU" sz="1600" dirty="0" smtClean="0">
                <a:latin typeface="Times New Roman" panose="02020603050405020304" pitchFamily="18" charset="0"/>
                <a:cs typeface="Times New Roman" panose="02020603050405020304" pitchFamily="18" charset="0"/>
              </a:rPr>
              <a:t>ЕНВД на </a:t>
            </a:r>
            <a:r>
              <a:rPr lang="ru-RU" sz="1600" dirty="0">
                <a:latin typeface="Times New Roman" panose="02020603050405020304" pitchFamily="18" charset="0"/>
                <a:cs typeface="Times New Roman" panose="02020603050405020304" pitchFamily="18" charset="0"/>
              </a:rPr>
              <a:t>2017 год и на плановый период </a:t>
            </a:r>
            <a:r>
              <a:rPr lang="ru-RU" sz="1600" dirty="0" smtClean="0">
                <a:latin typeface="Times New Roman" panose="02020603050405020304" pitchFamily="18" charset="0"/>
                <a:cs typeface="Times New Roman" panose="02020603050405020304" pitchFamily="18" charset="0"/>
              </a:rPr>
              <a:t>2018-2019 </a:t>
            </a:r>
            <a:r>
              <a:rPr lang="ru-RU" sz="1600" dirty="0">
                <a:latin typeface="Times New Roman" panose="02020603050405020304" pitchFamily="18" charset="0"/>
                <a:cs typeface="Times New Roman" panose="02020603050405020304" pitchFamily="18" charset="0"/>
              </a:rPr>
              <a:t>годов осуществлены на основе ожидаемой оценки исполнения за 2016 </a:t>
            </a:r>
            <a:r>
              <a:rPr lang="ru-RU" sz="1600" dirty="0" smtClean="0">
                <a:latin typeface="Times New Roman" panose="02020603050405020304" pitchFamily="18" charset="0"/>
                <a:cs typeface="Times New Roman" panose="02020603050405020304" pitchFamily="18" charset="0"/>
              </a:rPr>
              <a:t>год, а также </a:t>
            </a:r>
            <a:r>
              <a:rPr lang="ru-RU" sz="1600" dirty="0">
                <a:latin typeface="Times New Roman" panose="02020603050405020304" pitchFamily="18" charset="0"/>
                <a:cs typeface="Times New Roman" panose="02020603050405020304" pitchFamily="18" charset="0"/>
              </a:rPr>
              <a:t>с учетом </a:t>
            </a:r>
            <a:r>
              <a:rPr lang="ru-RU" sz="1600" dirty="0" smtClean="0">
                <a:latin typeface="Times New Roman" panose="02020603050405020304" pitchFamily="18" charset="0"/>
                <a:cs typeface="Times New Roman" panose="02020603050405020304" pitchFamily="18" charset="0"/>
              </a:rPr>
              <a:t>увеличения коэффициента-дефлятора</a:t>
            </a:r>
            <a:r>
              <a:rPr lang="en-US" sz="16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pPr lvl="0"/>
            <a:r>
              <a:rPr lang="ru-RU" sz="1600" dirty="0">
                <a:solidFill>
                  <a:prstClr val="black"/>
                </a:solidFill>
                <a:latin typeface="Times New Roman" panose="02020603050405020304" pitchFamily="18" charset="0"/>
                <a:cs typeface="Times New Roman" panose="02020603050405020304" pitchFamily="18" charset="0"/>
              </a:rPr>
              <a:t>Прогноз поступлений ЕНВД в бюджет муниципального образования Слюдянский район составил: </a:t>
            </a:r>
            <a:r>
              <a:rPr lang="ru-RU" sz="1600" i="1" dirty="0">
                <a:solidFill>
                  <a:prstClr val="black"/>
                </a:solidFill>
                <a:latin typeface="Times New Roman" panose="02020603050405020304" pitchFamily="18" charset="0"/>
                <a:cs typeface="Times New Roman" panose="02020603050405020304" pitchFamily="18" charset="0"/>
              </a:rPr>
              <a:t>на 2017 год </a:t>
            </a:r>
            <a:r>
              <a:rPr lang="ru-RU" sz="1600" dirty="0">
                <a:solidFill>
                  <a:prstClr val="black"/>
                </a:solidFill>
                <a:latin typeface="Times New Roman" panose="02020603050405020304" pitchFamily="18" charset="0"/>
                <a:cs typeface="Times New Roman" panose="02020603050405020304" pitchFamily="18" charset="0"/>
              </a:rPr>
              <a:t>– 17 042 тыс. рублей</a:t>
            </a:r>
            <a:r>
              <a:rPr lang="ru-RU" sz="1600" dirty="0" smtClean="0">
                <a:solidFill>
                  <a:prstClr val="black"/>
                </a:solidFill>
                <a:latin typeface="Times New Roman" panose="02020603050405020304" pitchFamily="18" charset="0"/>
                <a:cs typeface="Times New Roman" panose="02020603050405020304" pitchFamily="18" charset="0"/>
              </a:rPr>
              <a:t>;</a:t>
            </a:r>
            <a:r>
              <a:rPr lang="ru-RU" sz="1600" i="1" dirty="0" smtClean="0">
                <a:solidFill>
                  <a:prstClr val="black"/>
                </a:solidFill>
                <a:latin typeface="Times New Roman" panose="02020603050405020304" pitchFamily="18" charset="0"/>
                <a:cs typeface="Times New Roman" panose="02020603050405020304" pitchFamily="18" charset="0"/>
              </a:rPr>
              <a:t> </a:t>
            </a:r>
            <a:r>
              <a:rPr lang="ru-RU" sz="1600" i="1" dirty="0">
                <a:solidFill>
                  <a:prstClr val="black"/>
                </a:solidFill>
                <a:latin typeface="Times New Roman" panose="02020603050405020304" pitchFamily="18" charset="0"/>
                <a:cs typeface="Times New Roman" panose="02020603050405020304" pitchFamily="18" charset="0"/>
              </a:rPr>
              <a:t>на 2018 год </a:t>
            </a:r>
            <a:r>
              <a:rPr lang="ru-RU" sz="1600" dirty="0">
                <a:solidFill>
                  <a:prstClr val="black"/>
                </a:solidFill>
                <a:latin typeface="Times New Roman" panose="02020603050405020304" pitchFamily="18" charset="0"/>
                <a:cs typeface="Times New Roman" panose="02020603050405020304" pitchFamily="18" charset="0"/>
              </a:rPr>
              <a:t>– 17 860 тыс. </a:t>
            </a:r>
            <a:r>
              <a:rPr lang="ru-RU" sz="1600" dirty="0" smtClean="0">
                <a:solidFill>
                  <a:prstClr val="black"/>
                </a:solidFill>
                <a:latin typeface="Times New Roman" panose="02020603050405020304" pitchFamily="18" charset="0"/>
                <a:cs typeface="Times New Roman" panose="02020603050405020304" pitchFamily="18" charset="0"/>
              </a:rPr>
              <a:t>рублей; </a:t>
            </a:r>
            <a:r>
              <a:rPr lang="ru-RU" sz="1600" i="1" dirty="0" smtClean="0">
                <a:solidFill>
                  <a:prstClr val="black"/>
                </a:solidFill>
                <a:latin typeface="Times New Roman" panose="02020603050405020304" pitchFamily="18" charset="0"/>
                <a:cs typeface="Times New Roman" panose="02020603050405020304" pitchFamily="18" charset="0"/>
              </a:rPr>
              <a:t>на </a:t>
            </a:r>
            <a:r>
              <a:rPr lang="ru-RU" sz="1600" i="1" dirty="0">
                <a:solidFill>
                  <a:prstClr val="black"/>
                </a:solidFill>
                <a:latin typeface="Times New Roman" panose="02020603050405020304" pitchFamily="18" charset="0"/>
                <a:cs typeface="Times New Roman" panose="02020603050405020304" pitchFamily="18" charset="0"/>
              </a:rPr>
              <a:t>2019 год </a:t>
            </a:r>
            <a:r>
              <a:rPr lang="ru-RU" sz="1600" dirty="0">
                <a:solidFill>
                  <a:prstClr val="black"/>
                </a:solidFill>
                <a:latin typeface="Times New Roman" panose="02020603050405020304" pitchFamily="18" charset="0"/>
                <a:cs typeface="Times New Roman" panose="02020603050405020304" pitchFamily="18" charset="0"/>
              </a:rPr>
              <a:t>– 18 575 тыс. рублей</a:t>
            </a:r>
            <a:r>
              <a:rPr lang="ru-RU" sz="1600" dirty="0" smtClean="0">
                <a:solidFill>
                  <a:prstClr val="black"/>
                </a:solidFill>
                <a:latin typeface="Times New Roman" panose="02020603050405020304" pitchFamily="18" charset="0"/>
                <a:cs typeface="Times New Roman" panose="02020603050405020304" pitchFamily="18" charset="0"/>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48147" y="3635040"/>
            <a:ext cx="4147417" cy="369332"/>
          </a:xfrm>
          <a:prstGeom prst="rect">
            <a:avLst/>
          </a:prstGeom>
        </p:spPr>
        <p:txBody>
          <a:bodyPr wrap="none">
            <a:spAutoFit/>
          </a:bodyPr>
          <a:lstStyle/>
          <a:p>
            <a:r>
              <a:rPr lang="ru-RU" b="1" dirty="0">
                <a:solidFill>
                  <a:schemeClr val="tx1">
                    <a:lumMod val="85000"/>
                    <a:lumOff val="15000"/>
                  </a:schemeClr>
                </a:solidFill>
                <a:latin typeface="Times New Roman" panose="02020603050405020304" pitchFamily="18" charset="0"/>
                <a:cs typeface="Times New Roman" panose="02020603050405020304" pitchFamily="18" charset="0"/>
              </a:rPr>
              <a:t>Единый сельскохозяйственный налог</a:t>
            </a:r>
            <a:endParaRPr lang="ru-RU"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948147" y="4004372"/>
            <a:ext cx="6976439" cy="1077218"/>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Прогноз поступления единого сельскохозяйственного налога на 2017 год и на плановый период 2018 и 2019 годов осуществлен на основе прогноза главного администратора МИФНС №19 и составляет на 2017 год 1,5 тыс. рублей, на 2018-2019 год по 2,0 тыс. </a:t>
            </a:r>
            <a:r>
              <a:rPr lang="ru-RU" sz="1600" dirty="0" smtClean="0">
                <a:latin typeface="Times New Roman" panose="02020603050405020304" pitchFamily="18" charset="0"/>
                <a:cs typeface="Times New Roman" panose="02020603050405020304" pitchFamily="18" charset="0"/>
              </a:rPr>
              <a:t>рублей</a:t>
            </a:r>
            <a:endParaRPr lang="ru-RU" sz="1600" dirty="0">
              <a:latin typeface="Times New Roman" panose="02020603050405020304" pitchFamily="18" charset="0"/>
              <a:cs typeface="Times New Roman" panose="02020603050405020304" pitchFamily="18" charset="0"/>
            </a:endParaRPr>
          </a:p>
        </p:txBody>
      </p:sp>
      <p:pic>
        <p:nvPicPr>
          <p:cNvPr id="2050" name="Picture 2" descr="C:\Users\econ11\Desktop\Для презентации\agriculture-600X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57" y="3915964"/>
            <a:ext cx="183639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1757" y="5058964"/>
            <a:ext cx="8467102" cy="369332"/>
          </a:xfrm>
          <a:prstGeom prst="rect">
            <a:avLst/>
          </a:prstGeom>
        </p:spPr>
        <p:txBody>
          <a:bodyPr wrap="square">
            <a:spAutoFit/>
          </a:bodyPr>
          <a:lstStyle/>
          <a:p>
            <a:r>
              <a:rPr lang="ru-RU" b="1" dirty="0">
                <a:solidFill>
                  <a:schemeClr val="tx1">
                    <a:lumMod val="85000"/>
                    <a:lumOff val="15000"/>
                  </a:schemeClr>
                </a:solidFill>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a:t>
            </a:r>
            <a:endParaRPr lang="ru-RU"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1028" name="Picture 4" descr="C:\Users\econ11\Desktop\Для презентации\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480707"/>
            <a:ext cx="1836390" cy="1377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756332" y="5408675"/>
            <a:ext cx="7427603" cy="1323439"/>
          </a:xfrm>
          <a:prstGeom prst="rect">
            <a:avLst/>
          </a:prstGeom>
          <a:noFill/>
        </p:spPr>
        <p:txBody>
          <a:bodyPr wrap="square">
            <a:spAutoFit/>
          </a:bodyPr>
          <a:lstStyle/>
          <a:p>
            <a:r>
              <a:rPr lang="ru-RU" sz="1600" dirty="0">
                <a:latin typeface="Times New Roman" panose="02020603050405020304" pitchFamily="18" charset="0"/>
                <a:cs typeface="Times New Roman" panose="02020603050405020304" pitchFamily="18" charset="0"/>
              </a:rPr>
              <a:t>Прогноз поступления налога, взимаемого в связи с применением патентной системы налогообложения на 2017 год и плановый период 2018 и 2019 годов, осуществлен на основании прогноза главного администратора МИФНС №</a:t>
            </a:r>
            <a:r>
              <a:rPr lang="ru-RU" sz="1600" dirty="0" smtClean="0">
                <a:latin typeface="Times New Roman" panose="02020603050405020304" pitchFamily="18" charset="0"/>
                <a:cs typeface="Times New Roman" panose="02020603050405020304" pitchFamily="18" charset="0"/>
              </a:rPr>
              <a:t>19.</a:t>
            </a:r>
          </a:p>
          <a:p>
            <a:r>
              <a:rPr lang="ru-RU" sz="1600" i="1" dirty="0">
                <a:latin typeface="Times New Roman" panose="02020603050405020304" pitchFamily="18" charset="0"/>
                <a:cs typeface="Times New Roman" panose="02020603050405020304" pitchFamily="18" charset="0"/>
              </a:rPr>
              <a:t>- в 2017 году </a:t>
            </a:r>
            <a:r>
              <a:rPr lang="ru-RU" sz="1600" dirty="0">
                <a:latin typeface="Times New Roman" panose="02020603050405020304" pitchFamily="18" charset="0"/>
                <a:cs typeface="Times New Roman" panose="02020603050405020304" pitchFamily="18" charset="0"/>
              </a:rPr>
              <a:t>– 32 тыс. </a:t>
            </a:r>
            <a:r>
              <a:rPr lang="ru-RU" sz="1600" dirty="0" smtClean="0">
                <a:latin typeface="Times New Roman" panose="02020603050405020304" pitchFamily="18" charset="0"/>
                <a:cs typeface="Times New Roman" panose="02020603050405020304" pitchFamily="18" charset="0"/>
              </a:rPr>
              <a:t>рублей; </a:t>
            </a:r>
            <a:r>
              <a:rPr lang="ru-RU" sz="1600" i="1" dirty="0" smtClean="0">
                <a:latin typeface="Times New Roman" panose="02020603050405020304" pitchFamily="18" charset="0"/>
                <a:cs typeface="Times New Roman" panose="02020603050405020304" pitchFamily="18" charset="0"/>
              </a:rPr>
              <a:t>в </a:t>
            </a:r>
            <a:r>
              <a:rPr lang="ru-RU" sz="1600" i="1" dirty="0">
                <a:latin typeface="Times New Roman" panose="02020603050405020304" pitchFamily="18" charset="0"/>
                <a:cs typeface="Times New Roman" panose="02020603050405020304" pitchFamily="18" charset="0"/>
              </a:rPr>
              <a:t>2018 году </a:t>
            </a:r>
            <a:r>
              <a:rPr lang="ru-RU" sz="1600" dirty="0">
                <a:latin typeface="Times New Roman" panose="02020603050405020304" pitchFamily="18" charset="0"/>
                <a:cs typeface="Times New Roman" panose="02020603050405020304" pitchFamily="18" charset="0"/>
              </a:rPr>
              <a:t>– 35 тыс. </a:t>
            </a:r>
            <a:r>
              <a:rPr lang="ru-RU" sz="1600" dirty="0" smtClean="0">
                <a:latin typeface="Times New Roman" panose="02020603050405020304" pitchFamily="18" charset="0"/>
                <a:cs typeface="Times New Roman" panose="02020603050405020304" pitchFamily="18" charset="0"/>
              </a:rPr>
              <a:t>рублей; </a:t>
            </a:r>
            <a:r>
              <a:rPr lang="ru-RU" sz="1600" i="1" dirty="0" smtClean="0">
                <a:latin typeface="Times New Roman" panose="02020603050405020304" pitchFamily="18" charset="0"/>
                <a:cs typeface="Times New Roman" panose="02020603050405020304" pitchFamily="18" charset="0"/>
              </a:rPr>
              <a:t>в </a:t>
            </a:r>
            <a:r>
              <a:rPr lang="ru-RU" sz="1600" i="1" dirty="0">
                <a:latin typeface="Times New Roman" panose="02020603050405020304" pitchFamily="18" charset="0"/>
                <a:cs typeface="Times New Roman" panose="02020603050405020304" pitchFamily="18" charset="0"/>
              </a:rPr>
              <a:t>2019 году </a:t>
            </a:r>
            <a:r>
              <a:rPr lang="ru-RU" sz="1600" dirty="0">
                <a:latin typeface="Times New Roman" panose="02020603050405020304" pitchFamily="18" charset="0"/>
                <a:cs typeface="Times New Roman" panose="02020603050405020304" pitchFamily="18" charset="0"/>
              </a:rPr>
              <a:t>– 38 тыс. рублей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1026" name="Picture 2" descr="C:\Users\econ11\Desktop\Для презентации\картинки\c987a1b31fd3f1f08322280ca0954f48_X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065" y="2213428"/>
            <a:ext cx="1795719" cy="1421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5" name="Прямоугольник 14"/>
          <p:cNvSpPr/>
          <p:nvPr/>
        </p:nvSpPr>
        <p:spPr>
          <a:xfrm>
            <a:off x="25832" y="11721"/>
            <a:ext cx="8638952"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ru-RU" b="1" dirty="0" smtClean="0">
                <a:solidFill>
                  <a:schemeClr val="tx1">
                    <a:lumMod val="85000"/>
                    <a:lumOff val="15000"/>
                  </a:schemeClr>
                </a:solidFill>
                <a:latin typeface="Times New Roman" panose="02020603050405020304" pitchFamily="18" charset="0"/>
                <a:cs typeface="Times New Roman" panose="02020603050405020304" pitchFamily="18" charset="0"/>
              </a:rPr>
              <a:t>Налог, взимаемый в связи с применением упрощенной системы налогообложения</a:t>
            </a:r>
            <a:endParaRPr lang="ru-RU"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0" y="585356"/>
            <a:ext cx="9144000" cy="1323439"/>
          </a:xfrm>
          <a:prstGeom prst="rect">
            <a:avLst/>
          </a:prstGeom>
          <a:noFill/>
        </p:spPr>
        <p:txBody>
          <a:bodyPr wrap="square">
            <a:spAutoFit/>
          </a:bodyPr>
          <a:lstStyle/>
          <a:p>
            <a:r>
              <a:rPr lang="ru-RU" sz="1600" dirty="0" smtClean="0">
                <a:latin typeface="Times New Roman" panose="02020603050405020304" pitchFamily="18" charset="0"/>
                <a:cs typeface="Times New Roman" panose="02020603050405020304" pitchFamily="18" charset="0"/>
              </a:rPr>
              <a:t>В соответствии с законом №74-ОЗ начиная с 2017 года в бюджет муниципального образования Слюдянский район будет зачислятся  налог, взимаемый в связи с применением упрощенной системы налогообложения в размере 30%, что составило в прогнозе 2017 года – 6 629 тыс. руб., 2018г. – 6 948 тыс. руб., 2019г. – 7 247тыс. руб. Прогноз рассчитан на основании ожидаемой оценки поступления 2016 года (на базе фактического поступления 11 месяцев 2016 года).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872385"/>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8324862" y="3647398"/>
            <a:ext cx="508000" cy="38608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Диаграмма 5"/>
          <p:cNvGraphicFramePr/>
          <p:nvPr>
            <p:extLst>
              <p:ext uri="{D42A27DB-BD31-4B8C-83A1-F6EECF244321}">
                <p14:modId xmlns:p14="http://schemas.microsoft.com/office/powerpoint/2010/main" val="748452146"/>
              </p:ext>
            </p:extLst>
          </p:nvPr>
        </p:nvGraphicFramePr>
        <p:xfrm>
          <a:off x="15118" y="1737588"/>
          <a:ext cx="9144000" cy="5219244"/>
        </p:xfrm>
        <a:graphic>
          <a:graphicData uri="http://schemas.openxmlformats.org/drawingml/2006/chart">
            <c:chart xmlns:c="http://schemas.openxmlformats.org/drawingml/2006/chart" xmlns:r="http://schemas.openxmlformats.org/officeDocument/2006/relationships" r:id="rId2"/>
          </a:graphicData>
        </a:graphic>
      </p:graphicFrame>
      <p:sp>
        <p:nvSpPr>
          <p:cNvPr id="2" name="Овал 1"/>
          <p:cNvSpPr/>
          <p:nvPr/>
        </p:nvSpPr>
        <p:spPr>
          <a:xfrm>
            <a:off x="6551775" y="3671551"/>
            <a:ext cx="508000" cy="38608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4688411" y="3718538"/>
            <a:ext cx="508000" cy="38608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3111073" y="-14211"/>
            <a:ext cx="2952090" cy="369332"/>
          </a:xfrm>
          <a:prstGeom prst="rect">
            <a:avLst/>
          </a:prstGeom>
          <a:noFill/>
        </p:spPr>
        <p:txBody>
          <a:bodyPr wrap="none" lIns="91440" tIns="45720" rIns="91440" bIns="45720">
            <a:spAutoFit/>
          </a:bodyPr>
          <a:lstStyle/>
          <a:p>
            <a:pPr algn="ctr"/>
            <a:r>
              <a:rPr lang="ru-RU" b="1" dirty="0" smtClean="0">
                <a:solidFill>
                  <a:schemeClr val="tx1">
                    <a:lumMod val="85000"/>
                    <a:lumOff val="15000"/>
                  </a:schemeClr>
                </a:solidFill>
                <a:latin typeface="Times New Roman" panose="02020603050405020304" pitchFamily="18" charset="0"/>
                <a:cs typeface="Times New Roman" panose="02020603050405020304" pitchFamily="18" charset="0"/>
              </a:rPr>
              <a:t>Государственная пошлина</a:t>
            </a:r>
            <a:endParaRPr lang="ru-RU"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a:xfrm>
            <a:off x="8580157" y="6351345"/>
            <a:ext cx="461962" cy="365125"/>
          </a:xfrm>
        </p:spPr>
        <p:txBody>
          <a:bodyPr/>
          <a:lstStyle/>
          <a:p>
            <a:pPr>
              <a:defRPr/>
            </a:pPr>
            <a:fld id="{67FD1E93-168C-4E3F-B839-29F00AE4705B}" type="slidenum">
              <a:rPr lang="ru-RU" smtClean="0"/>
              <a:pPr>
                <a:defRPr/>
              </a:pPr>
              <a:t>15</a:t>
            </a:fld>
            <a:endParaRPr lang="ru-RU" dirty="0"/>
          </a:p>
        </p:txBody>
      </p:sp>
      <p:sp>
        <p:nvSpPr>
          <p:cNvPr id="9" name="Правая фигурная скобка 8"/>
          <p:cNvSpPr/>
          <p:nvPr/>
        </p:nvSpPr>
        <p:spPr>
          <a:xfrm>
            <a:off x="8150884" y="2299928"/>
            <a:ext cx="127000" cy="3081020"/>
          </a:xfrm>
          <a:prstGeom prst="rightBrace">
            <a:avLst/>
          </a:prstGeom>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pic>
        <p:nvPicPr>
          <p:cNvPr id="15"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0" y="366791"/>
            <a:ext cx="8578861" cy="830997"/>
          </a:xfrm>
          <a:prstGeom prst="rect">
            <a:avLst/>
          </a:prstGeom>
          <a:noFill/>
        </p:spPr>
        <p:txBody>
          <a:bodyPr wrap="square">
            <a:spAutoFit/>
          </a:bodyPr>
          <a:lstStyle/>
          <a:p>
            <a:r>
              <a:rPr lang="ru-RU" sz="1600" b="1" dirty="0">
                <a:latin typeface="Times New Roman" panose="02020603050405020304" pitchFamily="18" charset="0"/>
                <a:cs typeface="Times New Roman" panose="02020603050405020304" pitchFamily="18" charset="0"/>
              </a:rPr>
              <a:t>Прогноз поступлений государственной пошлины </a:t>
            </a:r>
            <a:r>
              <a:rPr lang="ru-RU" sz="1600" dirty="0">
                <a:latin typeface="Times New Roman" panose="02020603050405020304" pitchFamily="18" charset="0"/>
                <a:cs typeface="Times New Roman" panose="02020603050405020304" pitchFamily="18" charset="0"/>
              </a:rPr>
              <a:t>в бюджет района сформирован на основании данных, представленных главными администраторами доходов (Межрайонной ИФНС России №19 по Иркутской области и администрации района).</a:t>
            </a:r>
          </a:p>
        </p:txBody>
      </p:sp>
      <p:sp>
        <p:nvSpPr>
          <p:cNvPr id="13" name="Овал 12"/>
          <p:cNvSpPr/>
          <p:nvPr/>
        </p:nvSpPr>
        <p:spPr>
          <a:xfrm>
            <a:off x="2873265" y="3619500"/>
            <a:ext cx="508000" cy="38608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
          <p:cNvSpPr txBox="1"/>
          <p:nvPr/>
        </p:nvSpPr>
        <p:spPr>
          <a:xfrm>
            <a:off x="4648384" y="3737562"/>
            <a:ext cx="548027" cy="67310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solidFill>
                  <a:schemeClr val="tx1"/>
                </a:solidFill>
                <a:latin typeface="Times New Roman" panose="02020603050405020304" pitchFamily="18" charset="0"/>
                <a:cs typeface="Times New Roman" panose="02020603050405020304" pitchFamily="18" charset="0"/>
              </a:rPr>
              <a:t>6 150</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6" name="TextBox 1"/>
          <p:cNvSpPr txBox="1"/>
          <p:nvPr/>
        </p:nvSpPr>
        <p:spPr>
          <a:xfrm>
            <a:off x="6511748" y="3718538"/>
            <a:ext cx="548027" cy="67310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solidFill>
                  <a:schemeClr val="tx1"/>
                </a:solidFill>
                <a:latin typeface="Times New Roman" panose="02020603050405020304" pitchFamily="18" charset="0"/>
                <a:cs typeface="Times New Roman" panose="02020603050405020304" pitchFamily="18" charset="0"/>
              </a:rPr>
              <a:t>6 295</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7" name="TextBox 1"/>
          <p:cNvSpPr txBox="1"/>
          <p:nvPr/>
        </p:nvSpPr>
        <p:spPr>
          <a:xfrm>
            <a:off x="2830610" y="3663931"/>
            <a:ext cx="548027" cy="67310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solidFill>
                  <a:schemeClr val="tx1"/>
                </a:solidFill>
                <a:latin typeface="Times New Roman" panose="02020603050405020304" pitchFamily="18" charset="0"/>
                <a:cs typeface="Times New Roman" panose="02020603050405020304" pitchFamily="18" charset="0"/>
              </a:rPr>
              <a:t>6 662</a:t>
            </a:r>
            <a:endParaRPr lang="ru-RU" sz="1400" b="1" dirty="0">
              <a:solidFill>
                <a:schemeClr val="tx1"/>
              </a:solidFill>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a:off x="2532905" y="1883368"/>
            <a:ext cx="1188720" cy="4876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Скругленный прямоугольник 20"/>
          <p:cNvSpPr/>
          <p:nvPr/>
        </p:nvSpPr>
        <p:spPr>
          <a:xfrm>
            <a:off x="4052415" y="1333756"/>
            <a:ext cx="4161969" cy="793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Times New Roman" panose="02020603050405020304" pitchFamily="18" charset="0"/>
                <a:cs typeface="Times New Roman" panose="02020603050405020304" pitchFamily="18" charset="0"/>
              </a:rPr>
              <a:t>Снижение поступлений в 2017 году обусловлено </a:t>
            </a:r>
            <a:r>
              <a:rPr lang="ru-RU" sz="1400" dirty="0">
                <a:solidFill>
                  <a:schemeClr val="tx1"/>
                </a:solidFill>
                <a:latin typeface="Times New Roman" panose="02020603050405020304" pitchFamily="18" charset="0"/>
                <a:cs typeface="Times New Roman" panose="02020603050405020304" pitchFamily="18" charset="0"/>
              </a:rPr>
              <a:t>сокращением количества обращений в 2016 </a:t>
            </a:r>
            <a:r>
              <a:rPr lang="ru-RU" sz="1400" dirty="0" smtClean="0">
                <a:solidFill>
                  <a:schemeClr val="tx1"/>
                </a:solidFill>
                <a:latin typeface="Times New Roman" panose="02020603050405020304" pitchFamily="18" charset="0"/>
                <a:cs typeface="Times New Roman" panose="02020603050405020304" pitchFamily="18" charset="0"/>
              </a:rPr>
              <a:t>году </a:t>
            </a:r>
          </a:p>
          <a:p>
            <a:r>
              <a:rPr lang="ru-RU" sz="1400" dirty="0" smtClean="0">
                <a:solidFill>
                  <a:schemeClr val="tx1"/>
                </a:solidFill>
                <a:latin typeface="Times New Roman" panose="02020603050405020304" pitchFamily="18" charset="0"/>
                <a:cs typeface="Times New Roman" panose="02020603050405020304" pitchFamily="18" charset="0"/>
              </a:rPr>
              <a:t>(</a:t>
            </a:r>
            <a:r>
              <a:rPr lang="ru-RU" sz="1400" dirty="0">
                <a:solidFill>
                  <a:schemeClr val="tx1"/>
                </a:solidFill>
                <a:latin typeface="Times New Roman" panose="02020603050405020304" pitchFamily="18" charset="0"/>
                <a:cs typeface="Times New Roman" panose="02020603050405020304" pitchFamily="18" charset="0"/>
              </a:rPr>
              <a:t>9 мес. 2015 года – 3 627; 9 мес. 2016 года – 3 </a:t>
            </a:r>
            <a:r>
              <a:rPr lang="ru-RU" sz="1400" dirty="0" smtClean="0">
                <a:solidFill>
                  <a:schemeClr val="tx1"/>
                </a:solidFill>
                <a:latin typeface="Times New Roman" panose="02020603050405020304" pitchFamily="18" charset="0"/>
                <a:cs typeface="Times New Roman" panose="02020603050405020304" pitchFamily="18" charset="0"/>
              </a:rPr>
              <a:t>562.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736697" y="1440436"/>
            <a:ext cx="1300356" cy="523220"/>
          </a:xfrm>
          <a:prstGeom prst="rect">
            <a:avLst/>
          </a:prstGeom>
        </p:spPr>
        <p:txBody>
          <a:bodyPr wrap="none">
            <a:spAutoFit/>
          </a:bodyPr>
          <a:lstStyle/>
          <a:p>
            <a:r>
              <a:rPr lang="ru-RU" sz="1400" b="1" dirty="0" smtClean="0">
                <a:solidFill>
                  <a:srgbClr val="FF0000"/>
                </a:solidFill>
                <a:latin typeface="Times New Roman" panose="02020603050405020304" pitchFamily="18" charset="0"/>
                <a:cs typeface="Times New Roman" panose="02020603050405020304" pitchFamily="18" charset="0"/>
              </a:rPr>
              <a:t>- 5 </a:t>
            </a:r>
            <a:r>
              <a:rPr lang="ru-RU" sz="1400" b="1" dirty="0">
                <a:solidFill>
                  <a:srgbClr val="FF0000"/>
                </a:solidFill>
                <a:latin typeface="Times New Roman" panose="02020603050405020304" pitchFamily="18" charset="0"/>
                <a:cs typeface="Times New Roman" panose="02020603050405020304" pitchFamily="18" charset="0"/>
              </a:rPr>
              <a:t>090 т .р. </a:t>
            </a:r>
            <a:endParaRPr lang="ru-RU" sz="1400" b="1" dirty="0" smtClean="0">
              <a:solidFill>
                <a:srgbClr val="FF0000"/>
              </a:solidFill>
              <a:latin typeface="Times New Roman" panose="02020603050405020304" pitchFamily="18" charset="0"/>
              <a:cs typeface="Times New Roman" panose="02020603050405020304" pitchFamily="18" charset="0"/>
            </a:endParaRPr>
          </a:p>
          <a:p>
            <a:r>
              <a:rPr lang="ru-RU" sz="1400" b="1" dirty="0" smtClean="0">
                <a:solidFill>
                  <a:srgbClr val="FF0000"/>
                </a:solidFill>
                <a:latin typeface="Times New Roman" panose="02020603050405020304" pitchFamily="18" charset="0"/>
                <a:cs typeface="Times New Roman" panose="02020603050405020304" pitchFamily="18" charset="0"/>
              </a:rPr>
              <a:t>(или на 9,6%)</a:t>
            </a:r>
            <a:endParaRPr lang="ru-RU"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170050"/>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16</a:t>
            </a:fld>
            <a:endParaRPr lang="ru-RU" dirty="0"/>
          </a:p>
        </p:txBody>
      </p:sp>
      <p:sp>
        <p:nvSpPr>
          <p:cNvPr id="6" name="TextBox 5"/>
          <p:cNvSpPr txBox="1"/>
          <p:nvPr/>
        </p:nvSpPr>
        <p:spPr>
          <a:xfrm>
            <a:off x="0" y="0"/>
            <a:ext cx="8832862" cy="923330"/>
          </a:xfrm>
          <a:prstGeom prst="rect">
            <a:avLst/>
          </a:prstGeom>
          <a:noFill/>
        </p:spPr>
        <p:txBody>
          <a:bodyPr wrap="square" rtlCol="0">
            <a:spAutoFit/>
          </a:bodyPr>
          <a:lstStyle/>
          <a:p>
            <a:pPr algn="ctr"/>
            <a:r>
              <a:rPr lang="ru-RU" b="1" dirty="0" smtClean="0">
                <a:ln w="10541" cmpd="sng">
                  <a:noFill/>
                  <a:prstDash val="solid"/>
                </a:ln>
                <a:solidFill>
                  <a:schemeClr val="tx1">
                    <a:lumMod val="85000"/>
                    <a:lumOff val="15000"/>
                  </a:schemeClr>
                </a:solidFill>
                <a:latin typeface="Times New Roman" panose="02020603050405020304" pitchFamily="18" charset="0"/>
                <a:cs typeface="Times New Roman" panose="02020603050405020304" pitchFamily="18" charset="0"/>
              </a:rPr>
              <a:t>  Доходы </a:t>
            </a:r>
            <a:r>
              <a:rPr lang="ru-RU" b="1" dirty="0">
                <a:ln w="10541" cmpd="sng">
                  <a:noFill/>
                  <a:prstDash val="solid"/>
                </a:ln>
                <a:solidFill>
                  <a:schemeClr val="tx1">
                    <a:lumMod val="85000"/>
                    <a:lumOff val="15000"/>
                  </a:schemeClr>
                </a:solidFill>
                <a:latin typeface="Times New Roman" panose="02020603050405020304" pitchFamily="18" charset="0"/>
                <a:cs typeface="Times New Roman" panose="02020603050405020304" pitchFamily="18" charset="0"/>
              </a:rPr>
              <a:t>от использования имущества, находящегося </a:t>
            </a:r>
            <a:r>
              <a:rPr lang="ru-RU" b="1" dirty="0" smtClean="0">
                <a:ln w="10541" cmpd="sng">
                  <a:noFill/>
                  <a:prstDash val="solid"/>
                </a:ln>
                <a:solidFill>
                  <a:schemeClr val="tx1">
                    <a:lumMod val="85000"/>
                    <a:lumOff val="15000"/>
                  </a:schemeClr>
                </a:solidFill>
                <a:latin typeface="Times New Roman" panose="02020603050405020304" pitchFamily="18" charset="0"/>
                <a:cs typeface="Times New Roman" panose="02020603050405020304" pitchFamily="18" charset="0"/>
              </a:rPr>
              <a:t>в </a:t>
            </a:r>
            <a:r>
              <a:rPr lang="ru-RU" b="1" dirty="0">
                <a:ln w="10541" cmpd="sng">
                  <a:noFill/>
                  <a:prstDash val="solid"/>
                </a:ln>
                <a:solidFill>
                  <a:schemeClr val="tx1">
                    <a:lumMod val="85000"/>
                    <a:lumOff val="15000"/>
                  </a:schemeClr>
                </a:solidFill>
                <a:latin typeface="Times New Roman" panose="02020603050405020304" pitchFamily="18" charset="0"/>
                <a:cs typeface="Times New Roman" panose="02020603050405020304" pitchFamily="18" charset="0"/>
              </a:rPr>
              <a:t>государственной и муниципальной собственности</a:t>
            </a:r>
          </a:p>
          <a:p>
            <a:endParaRPr lang="ru-RU" dirty="0"/>
          </a:p>
        </p:txBody>
      </p:sp>
      <p:pic>
        <p:nvPicPr>
          <p:cNvPr id="7"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620436"/>
            <a:ext cx="9144000" cy="4524315"/>
          </a:xfrm>
          <a:prstGeom prst="rect">
            <a:avLst/>
          </a:prstGeom>
        </p:spPr>
        <p:txBody>
          <a:bodyPr wrap="square">
            <a:spAutoFit/>
          </a:bodyPr>
          <a:lstStyle/>
          <a:p>
            <a:pPr>
              <a:spcBef>
                <a:spcPts val="600"/>
              </a:spcBef>
            </a:pPr>
            <a:r>
              <a:rPr lang="ru-RU" sz="1600" dirty="0" smtClean="0">
                <a:latin typeface="Times New Roman" panose="02020603050405020304" pitchFamily="18" charset="0"/>
                <a:cs typeface="Times New Roman" panose="02020603050405020304" pitchFamily="18" charset="0"/>
              </a:rPr>
              <a:t>Прогноз </a:t>
            </a:r>
            <a:r>
              <a:rPr lang="ru-RU" sz="1600" b="1" dirty="0">
                <a:latin typeface="Times New Roman" panose="02020603050405020304" pitchFamily="18" charset="0"/>
                <a:cs typeface="Times New Roman" panose="02020603050405020304" pitchFamily="18" charset="0"/>
              </a:rPr>
              <a:t>поступления доходов, получаемых в виде арендной платы за земельные участки, государственная собственность на которые не разграничена и которые расположены в границах поселений</a:t>
            </a:r>
            <a:r>
              <a:rPr lang="ru-RU" sz="1600" dirty="0">
                <a:latin typeface="Times New Roman" panose="02020603050405020304" pitchFamily="18" charset="0"/>
                <a:cs typeface="Times New Roman" panose="02020603050405020304" pitchFamily="18" charset="0"/>
              </a:rPr>
              <a:t>, осуществлен главными администраторами </a:t>
            </a:r>
            <a:r>
              <a:rPr lang="ru-RU" sz="1600" dirty="0" smtClean="0">
                <a:latin typeface="Times New Roman" panose="02020603050405020304" pitchFamily="18" charset="0"/>
                <a:cs typeface="Times New Roman" panose="02020603050405020304" pitchFamily="18" charset="0"/>
              </a:rPr>
              <a:t>доходов. Прогноз </a:t>
            </a:r>
            <a:r>
              <a:rPr lang="ru-RU" sz="1600" dirty="0">
                <a:latin typeface="Times New Roman" panose="02020603050405020304" pitchFamily="18" charset="0"/>
                <a:cs typeface="Times New Roman" panose="02020603050405020304" pitchFamily="18" charset="0"/>
              </a:rPr>
              <a:t>поступлений составил:</a:t>
            </a:r>
          </a:p>
          <a:p>
            <a:r>
              <a:rPr lang="ru-RU" sz="1600" i="1" dirty="0" smtClean="0">
                <a:latin typeface="Times New Roman" panose="02020603050405020304" pitchFamily="18" charset="0"/>
                <a:cs typeface="Times New Roman" panose="02020603050405020304" pitchFamily="18" charset="0"/>
              </a:rPr>
              <a:t>на </a:t>
            </a:r>
            <a:r>
              <a:rPr lang="ru-RU" sz="1600" i="1" dirty="0">
                <a:latin typeface="Times New Roman" panose="02020603050405020304" pitchFamily="18" charset="0"/>
                <a:cs typeface="Times New Roman" panose="02020603050405020304" pitchFamily="18" charset="0"/>
              </a:rPr>
              <a:t>2017 год – 8 289 тыс. </a:t>
            </a:r>
            <a:r>
              <a:rPr lang="ru-RU" sz="1600" i="1" dirty="0" smtClean="0">
                <a:latin typeface="Times New Roman" panose="02020603050405020304" pitchFamily="18" charset="0"/>
                <a:cs typeface="Times New Roman" panose="02020603050405020304" pitchFamily="18" charset="0"/>
              </a:rPr>
              <a:t>рублей, </a:t>
            </a:r>
            <a:r>
              <a:rPr lang="ru-RU" sz="1600" dirty="0" smtClean="0">
                <a:latin typeface="Times New Roman" panose="02020603050405020304" pitchFamily="18" charset="0"/>
                <a:cs typeface="Times New Roman" panose="02020603050405020304" pitchFamily="18" charset="0"/>
              </a:rPr>
              <a:t>со </a:t>
            </a:r>
            <a:r>
              <a:rPr lang="ru-RU" sz="1600" dirty="0">
                <a:latin typeface="Times New Roman" panose="02020603050405020304" pitchFamily="18" charset="0"/>
                <a:cs typeface="Times New Roman" panose="02020603050405020304" pitchFamily="18" charset="0"/>
              </a:rPr>
              <a:t>снижением к оценке 2016 </a:t>
            </a:r>
            <a:r>
              <a:rPr lang="ru-RU" sz="1600" dirty="0" smtClean="0">
                <a:latin typeface="Times New Roman" panose="02020603050405020304" pitchFamily="18" charset="0"/>
                <a:cs typeface="Times New Roman" panose="02020603050405020304" pitchFamily="18" charset="0"/>
              </a:rPr>
              <a:t>года </a:t>
            </a:r>
            <a:r>
              <a:rPr lang="ru-RU" sz="1600" dirty="0">
                <a:latin typeface="Times New Roman" panose="02020603050405020304" pitchFamily="18" charset="0"/>
                <a:cs typeface="Times New Roman" panose="02020603050405020304" pitchFamily="18" charset="0"/>
              </a:rPr>
              <a:t>(9 200 тыс. рублей) на 9,9% в </a:t>
            </a:r>
            <a:r>
              <a:rPr lang="ru-RU" sz="1600" dirty="0" smtClean="0">
                <a:latin typeface="Times New Roman" panose="02020603050405020304" pitchFamily="18" charset="0"/>
                <a:cs typeface="Times New Roman" panose="02020603050405020304" pitchFamily="18" charset="0"/>
              </a:rPr>
              <a:t>том числе:</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территории сельских поселений – 3 238 </a:t>
            </a:r>
            <a:r>
              <a:rPr lang="ru-RU" sz="1600" dirty="0" smtClean="0">
                <a:latin typeface="Times New Roman" panose="02020603050405020304" pitchFamily="18" charset="0"/>
                <a:cs typeface="Times New Roman" panose="02020603050405020304" pitchFamily="18" charset="0"/>
              </a:rPr>
              <a:t>тыс. рублей (+36,3% к </a:t>
            </a:r>
            <a:r>
              <a:rPr lang="ru-RU" sz="1600" dirty="0">
                <a:latin typeface="Times New Roman" panose="02020603050405020304" pitchFamily="18" charset="0"/>
                <a:cs typeface="Times New Roman" panose="02020603050405020304" pitchFamily="18" charset="0"/>
              </a:rPr>
              <a:t>ожидаемой оценке 2016 </a:t>
            </a:r>
            <a:r>
              <a:rPr lang="ru-RU" sz="1600" dirty="0" smtClean="0">
                <a:latin typeface="Times New Roman" panose="02020603050405020304" pitchFamily="18" charset="0"/>
                <a:cs typeface="Times New Roman" panose="02020603050405020304" pitchFamily="18" charset="0"/>
              </a:rPr>
              <a:t>года)</a:t>
            </a:r>
            <a:endParaRPr lang="ru-RU" sz="1600" dirty="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с </a:t>
            </a:r>
            <a:r>
              <a:rPr lang="ru-RU" sz="1600" dirty="0">
                <a:latin typeface="Times New Roman" panose="02020603050405020304" pitchFamily="18" charset="0"/>
                <a:cs typeface="Times New Roman" panose="02020603050405020304" pitchFamily="18" charset="0"/>
              </a:rPr>
              <a:t>территории городских поселений – 5 051 </a:t>
            </a:r>
            <a:r>
              <a:rPr lang="ru-RU" sz="1600" dirty="0" smtClean="0">
                <a:latin typeface="Times New Roman" panose="02020603050405020304" pitchFamily="18" charset="0"/>
                <a:cs typeface="Times New Roman" panose="02020603050405020304" pitchFamily="18" charset="0"/>
              </a:rPr>
              <a:t>тыс. рублей (-26</a:t>
            </a:r>
            <a:r>
              <a:rPr lang="ru-RU" sz="1600" dirty="0">
                <a:latin typeface="Times New Roman" panose="02020603050405020304" pitchFamily="18" charset="0"/>
                <a:cs typeface="Times New Roman" panose="02020603050405020304" pitchFamily="18" charset="0"/>
              </a:rPr>
              <a:t>% к ожидаемой оценке 2016 года</a:t>
            </a:r>
            <a:r>
              <a:rPr lang="ru-RU" sz="1600" dirty="0" smtClean="0">
                <a:latin typeface="Times New Roman" panose="02020603050405020304" pitchFamily="18" charset="0"/>
                <a:cs typeface="Times New Roman" panose="02020603050405020304" pitchFamily="18" charset="0"/>
              </a:rPr>
              <a:t>).</a:t>
            </a:r>
          </a:p>
          <a:p>
            <a:pPr lvl="0"/>
            <a:endParaRPr lang="ru-RU" sz="1600" dirty="0" smtClean="0">
              <a:latin typeface="Times New Roman" panose="02020603050405020304" pitchFamily="18" charset="0"/>
              <a:cs typeface="Times New Roman" panose="02020603050405020304" pitchFamily="18" charset="0"/>
            </a:endParaRPr>
          </a:p>
          <a:p>
            <a:endParaRPr lang="ru-RU" sz="1600" i="1" dirty="0" smtClean="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 </a:t>
            </a:r>
          </a:p>
          <a:p>
            <a:r>
              <a:rPr lang="ru-RU" sz="1600" i="1" dirty="0" smtClean="0">
                <a:latin typeface="Times New Roman" panose="02020603050405020304" pitchFamily="18" charset="0"/>
                <a:cs typeface="Times New Roman" panose="02020603050405020304" pitchFamily="18" charset="0"/>
              </a:rPr>
              <a:t>на </a:t>
            </a:r>
            <a:r>
              <a:rPr lang="ru-RU" sz="1600" i="1" dirty="0">
                <a:latin typeface="Times New Roman" panose="02020603050405020304" pitchFamily="18" charset="0"/>
                <a:cs typeface="Times New Roman" panose="02020603050405020304" pitchFamily="18" charset="0"/>
              </a:rPr>
              <a:t>2018 год- 8 191 тыс. рублей, в том </a:t>
            </a:r>
            <a:r>
              <a:rPr lang="ru-RU" sz="1600" i="1" dirty="0" smtClean="0">
                <a:latin typeface="Times New Roman" panose="02020603050405020304" pitchFamily="18" charset="0"/>
                <a:cs typeface="Times New Roman" panose="02020603050405020304" pitchFamily="18" charset="0"/>
              </a:rPr>
              <a:t>числе:</a:t>
            </a:r>
          </a:p>
          <a:p>
            <a:pPr marL="285750" indent="-285750">
              <a:buFontTx/>
              <a:buChar char="-"/>
            </a:pP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территории сельских поселений – 3 218 </a:t>
            </a:r>
            <a:r>
              <a:rPr lang="ru-RU" sz="1600" dirty="0" smtClean="0">
                <a:latin typeface="Times New Roman" panose="02020603050405020304" pitchFamily="18" charset="0"/>
                <a:cs typeface="Times New Roman" panose="02020603050405020304" pitchFamily="18" charset="0"/>
              </a:rPr>
              <a:t>тыс. рублей</a:t>
            </a:r>
          </a:p>
          <a:p>
            <a:pPr marL="285750" indent="-285750">
              <a:buFontTx/>
              <a:buChar char="-"/>
            </a:pP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территории городских поселений – 4 973 </a:t>
            </a:r>
            <a:r>
              <a:rPr lang="ru-RU" sz="1600" dirty="0" smtClean="0">
                <a:latin typeface="Times New Roman" panose="02020603050405020304" pitchFamily="18" charset="0"/>
                <a:cs typeface="Times New Roman" panose="02020603050405020304" pitchFamily="18" charset="0"/>
              </a:rPr>
              <a:t>тыс. рублей</a:t>
            </a:r>
          </a:p>
          <a:p>
            <a:r>
              <a:rPr lang="ru-RU" sz="1600" i="1" dirty="0" smtClean="0">
                <a:latin typeface="Times New Roman" panose="02020603050405020304" pitchFamily="18" charset="0"/>
                <a:cs typeface="Times New Roman" panose="02020603050405020304" pitchFamily="18" charset="0"/>
              </a:rPr>
              <a:t>на </a:t>
            </a:r>
            <a:r>
              <a:rPr lang="ru-RU" sz="1600" i="1" dirty="0">
                <a:latin typeface="Times New Roman" panose="02020603050405020304" pitchFamily="18" charset="0"/>
                <a:cs typeface="Times New Roman" panose="02020603050405020304" pitchFamily="18" charset="0"/>
              </a:rPr>
              <a:t>2019 год – 8 258 тыс. рублей, в том </a:t>
            </a:r>
            <a:r>
              <a:rPr lang="ru-RU" sz="1600" i="1" dirty="0" smtClean="0">
                <a:latin typeface="Times New Roman" panose="02020603050405020304" pitchFamily="18" charset="0"/>
                <a:cs typeface="Times New Roman" panose="02020603050405020304" pitchFamily="18" charset="0"/>
              </a:rPr>
              <a:t>числе:</a:t>
            </a:r>
          </a:p>
          <a:p>
            <a:pPr marL="285750" indent="-285750">
              <a:buFontTx/>
              <a:buChar char="-"/>
            </a:pP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территории сельских поселений – 3 210 </a:t>
            </a:r>
            <a:r>
              <a:rPr lang="ru-RU" sz="1600" dirty="0" smtClean="0">
                <a:latin typeface="Times New Roman" panose="02020603050405020304" pitchFamily="18" charset="0"/>
                <a:cs typeface="Times New Roman" panose="02020603050405020304" pitchFamily="18" charset="0"/>
              </a:rPr>
              <a:t>тыс. рублей </a:t>
            </a:r>
          </a:p>
          <a:p>
            <a:pPr marL="285750" indent="-285750">
              <a:buFontTx/>
              <a:buChar char="-"/>
            </a:pP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территории городских поселений – 5 048 </a:t>
            </a:r>
            <a:r>
              <a:rPr lang="ru-RU" sz="1600" dirty="0" smtClean="0">
                <a:latin typeface="Times New Roman" panose="02020603050405020304" pitchFamily="18" charset="0"/>
                <a:cs typeface="Times New Roman" panose="02020603050405020304" pitchFamily="18" charset="0"/>
              </a:rPr>
              <a:t>тыс. рублей.</a:t>
            </a:r>
            <a:endParaRPr lang="ru-RU" sz="1600" dirty="0">
              <a:latin typeface="Times New Roman" panose="02020603050405020304" pitchFamily="18" charset="0"/>
              <a:cs typeface="Times New Roman" panose="02020603050405020304" pitchFamily="18" charset="0"/>
            </a:endParaRPr>
          </a:p>
          <a:p>
            <a:endParaRPr lang="ru-RU" sz="1600" dirty="0"/>
          </a:p>
        </p:txBody>
      </p:sp>
      <p:sp>
        <p:nvSpPr>
          <p:cNvPr id="10" name="TextBox 9"/>
          <p:cNvSpPr txBox="1"/>
          <p:nvPr/>
        </p:nvSpPr>
        <p:spPr>
          <a:xfrm>
            <a:off x="2367280" y="5567680"/>
            <a:ext cx="184731" cy="369332"/>
          </a:xfrm>
          <a:prstGeom prst="rect">
            <a:avLst/>
          </a:prstGeom>
          <a:noFill/>
        </p:spPr>
        <p:txBody>
          <a:bodyPr wrap="none" rtlCol="0">
            <a:spAutoFit/>
          </a:bodyPr>
          <a:lstStyle/>
          <a:p>
            <a:endParaRPr lang="ru-RU" dirty="0"/>
          </a:p>
        </p:txBody>
      </p:sp>
      <p:sp>
        <p:nvSpPr>
          <p:cNvPr id="11" name="Прямоугольник 10"/>
          <p:cNvSpPr/>
          <p:nvPr/>
        </p:nvSpPr>
        <p:spPr>
          <a:xfrm>
            <a:off x="0" y="2431256"/>
            <a:ext cx="914400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Снижение поступлений с территории городских поселений обусловлено прекращением действия договоров аренды с ООО «Домострой Профи» на аренду земельных участков, предназначенных для строительства многоквартирных домов, с целью переселения граждан из аварийного жилья. </a:t>
            </a:r>
            <a:endParaRPr lang="ru-RU" sz="1600" dirty="0"/>
          </a:p>
        </p:txBody>
      </p:sp>
      <p:graphicFrame>
        <p:nvGraphicFramePr>
          <p:cNvPr id="5" name="Диаграмма 4"/>
          <p:cNvGraphicFramePr/>
          <p:nvPr>
            <p:extLst>
              <p:ext uri="{D42A27DB-BD31-4B8C-83A1-F6EECF244321}">
                <p14:modId xmlns:p14="http://schemas.microsoft.com/office/powerpoint/2010/main" val="1985404995"/>
              </p:ext>
            </p:extLst>
          </p:nvPr>
        </p:nvGraphicFramePr>
        <p:xfrm>
          <a:off x="0" y="3493433"/>
          <a:ext cx="9052560" cy="3760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0067777"/>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41014007"/>
              </p:ext>
            </p:extLst>
          </p:nvPr>
        </p:nvGraphicFramePr>
        <p:xfrm>
          <a:off x="71120" y="2702560"/>
          <a:ext cx="8991600" cy="2880579"/>
        </p:xfrm>
        <a:graphic>
          <a:graphicData uri="http://schemas.openxmlformats.org/drawingml/2006/table">
            <a:tbl>
              <a:tblPr firstRow="1" firstCol="1" bandRow="1">
                <a:tableStyleId>{16D9F66E-5EB9-4882-86FB-DCBF35E3C3E4}</a:tableStyleId>
              </a:tblPr>
              <a:tblGrid>
                <a:gridCol w="541196"/>
                <a:gridCol w="2995901"/>
                <a:gridCol w="2912517"/>
                <a:gridCol w="1352120"/>
                <a:gridCol w="1189866"/>
              </a:tblGrid>
              <a:tr h="398717">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 п/п</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Арендатор</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Цель использования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Площадь (S), кв. м</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Сумма, тыс. рублей</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363821">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Воротынова Ольга Васильевна</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строительство лечебно-оздоровительного профилактория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15 000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19,2</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363821">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Рябцовский Игорь Георгиевич</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строительство культурно-оздоровительного центра</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3 500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7,4</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81238">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ООО «Бригантина»</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производственная деятельность</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16 650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67,3</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83090">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ООО «Илим Байкал»</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строительство туристического комплекса</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309 821</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300,5</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83090">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ООО «Роза Ветров»</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строительство гостиничного комплекса</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10 000</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15,7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91307">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6</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ООО «Гранд»</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производственная деятельность</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21 616</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141,7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83090">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Уфимцев Аркадий Геннадьевич</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строительство кемпинга</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29 502</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110,5</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83090">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8</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Верхозин Алексей Владимирович</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0"/>
                        </a:spcAft>
                      </a:pPr>
                      <a:r>
                        <a:rPr lang="ru-RU" sz="1100">
                          <a:effectLst/>
                          <a:latin typeface="Times New Roman" panose="02020603050405020304" pitchFamily="18" charset="0"/>
                          <a:cs typeface="Times New Roman" panose="02020603050405020304" pitchFamily="18" charset="0"/>
                        </a:rPr>
                        <a:t>строительство турбазы</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a:effectLst/>
                          <a:latin typeface="Times New Roman" panose="02020603050405020304" pitchFamily="18" charset="0"/>
                          <a:cs typeface="Times New Roman" panose="02020603050405020304" pitchFamily="18" charset="0"/>
                        </a:rPr>
                        <a:t>20 707</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91,7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74327">
                <a:tc gridSpan="3">
                  <a:txBody>
                    <a:bodyPr/>
                    <a:lstStyle/>
                    <a:p>
                      <a:pPr>
                        <a:lnSpc>
                          <a:spcPct val="115000"/>
                        </a:lnSpc>
                        <a:spcAft>
                          <a:spcPts val="0"/>
                        </a:spcAft>
                      </a:pPr>
                      <a:r>
                        <a:rPr lang="ru-RU" sz="1100" dirty="0">
                          <a:effectLst/>
                          <a:latin typeface="Times New Roman" panose="02020603050405020304" pitchFamily="18" charset="0"/>
                          <a:cs typeface="Times New Roman" panose="02020603050405020304" pitchFamily="18" charset="0"/>
                        </a:rPr>
                        <a:t>ИТОГО</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426 796</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754,0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graphicFrame>
        <p:nvGraphicFramePr>
          <p:cNvPr id="9" name="Схема 8"/>
          <p:cNvGraphicFramePr/>
          <p:nvPr>
            <p:extLst>
              <p:ext uri="{D42A27DB-BD31-4B8C-83A1-F6EECF244321}">
                <p14:modId xmlns:p14="http://schemas.microsoft.com/office/powerpoint/2010/main" val="1701231157"/>
              </p:ext>
            </p:extLst>
          </p:nvPr>
        </p:nvGraphicFramePr>
        <p:xfrm>
          <a:off x="101600" y="5801360"/>
          <a:ext cx="90424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17</a:t>
            </a:fld>
            <a:endParaRPr lang="ru-RU" dirty="0"/>
          </a:p>
        </p:txBody>
      </p:sp>
      <p:graphicFrame>
        <p:nvGraphicFramePr>
          <p:cNvPr id="15" name="Схема 14"/>
          <p:cNvGraphicFramePr/>
          <p:nvPr>
            <p:extLst>
              <p:ext uri="{D42A27DB-BD31-4B8C-83A1-F6EECF244321}">
                <p14:modId xmlns:p14="http://schemas.microsoft.com/office/powerpoint/2010/main" val="1541213521"/>
              </p:ext>
            </p:extLst>
          </p:nvPr>
        </p:nvGraphicFramePr>
        <p:xfrm>
          <a:off x="1442720" y="490160"/>
          <a:ext cx="7701280" cy="21208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3" name="Picture 1" descr="C:\Users\econ11\Desktop\Для презентации\2754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106665"/>
            <a:ext cx="2258987" cy="1694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descr="C:\Users\econ11\Desktop\Для презентации\slyudyansky_rayon_coa.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3904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6497" y="200540"/>
            <a:ext cx="8686800" cy="887412"/>
          </a:xfrm>
          <a:no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88908" y="1205644"/>
            <a:ext cx="6080918" cy="10772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dirty="0" smtClean="0">
                <a:latin typeface="Times New Roman" panose="02020603050405020304" pitchFamily="18" charset="0"/>
                <a:cs typeface="Times New Roman" panose="02020603050405020304" pitchFamily="18" charset="0"/>
              </a:rPr>
              <a:t>Доходы </a:t>
            </a:r>
            <a:r>
              <a:rPr lang="ru-RU" sz="1600" b="1" dirty="0">
                <a:latin typeface="Times New Roman" panose="02020603050405020304" pitchFamily="18" charset="0"/>
                <a:cs typeface="Times New Roman" panose="02020603050405020304" pitchFamily="18" charset="0"/>
              </a:rPr>
              <a:t>от платы за негативное воздействие на окружающую среду </a:t>
            </a:r>
            <a:r>
              <a:rPr lang="ru-RU" sz="1600" dirty="0" smtClean="0">
                <a:latin typeface="Times New Roman" panose="02020603050405020304" pitchFamily="18" charset="0"/>
                <a:cs typeface="Times New Roman" panose="02020603050405020304" pitchFamily="18" charset="0"/>
              </a:rPr>
              <a:t>сформированы </a:t>
            </a:r>
            <a:r>
              <a:rPr lang="ru-RU" sz="1600" dirty="0">
                <a:latin typeface="Times New Roman" panose="02020603050405020304" pitchFamily="18" charset="0"/>
                <a:cs typeface="Times New Roman" panose="02020603050405020304" pitchFamily="18" charset="0"/>
              </a:rPr>
              <a:t>по данным главного администратора доходов </a:t>
            </a:r>
            <a:r>
              <a:rPr lang="ru-RU" sz="1600" dirty="0" smtClean="0">
                <a:latin typeface="Times New Roman" panose="02020603050405020304" pitchFamily="18" charset="0"/>
                <a:cs typeface="Times New Roman" panose="02020603050405020304" pitchFamily="18" charset="0"/>
              </a:rPr>
              <a:t>- Управления </a:t>
            </a:r>
            <a:r>
              <a:rPr lang="ru-RU" sz="1600" dirty="0">
                <a:latin typeface="Times New Roman" panose="02020603050405020304" pitchFamily="18" charset="0"/>
                <a:cs typeface="Times New Roman" panose="02020603050405020304" pitchFamily="18" charset="0"/>
              </a:rPr>
              <a:t>Росприроднадзора по Иркутской области</a:t>
            </a:r>
            <a:r>
              <a:rPr lang="ru-RU" sz="1600" dirty="0" smtClean="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88908" y="4655701"/>
            <a:ext cx="6009798" cy="2046714"/>
          </a:xfrm>
          <a:prstGeom prst="rect">
            <a:avLst/>
          </a:prstGeom>
          <a:solidFill>
            <a:schemeClr val="bg1"/>
          </a:solidFill>
        </p:spPr>
        <p:txBody>
          <a:bodyPr wrap="square">
            <a:spAutoFit/>
          </a:bodyPr>
          <a:lstStyle/>
          <a:p>
            <a:r>
              <a:rPr lang="ru-RU" sz="1600" dirty="0" smtClean="0">
                <a:latin typeface="Times New Roman" panose="02020603050405020304" pitchFamily="18" charset="0"/>
                <a:cs typeface="Times New Roman" panose="02020603050405020304" pitchFamily="18" charset="0"/>
              </a:rPr>
              <a:t>Общий </a:t>
            </a:r>
            <a:r>
              <a:rPr lang="ru-RU" sz="1600" dirty="0">
                <a:latin typeface="Times New Roman" panose="02020603050405020304" pitchFamily="18" charset="0"/>
                <a:cs typeface="Times New Roman" panose="02020603050405020304" pitchFamily="18" charset="0"/>
              </a:rPr>
              <a:t>объем </a:t>
            </a:r>
            <a:r>
              <a:rPr lang="ru-RU" sz="1600" dirty="0" smtClean="0">
                <a:latin typeface="Times New Roman" panose="02020603050405020304" pitchFamily="18" charset="0"/>
                <a:cs typeface="Times New Roman" panose="02020603050405020304" pitchFamily="18" charset="0"/>
              </a:rPr>
              <a:t>поступлений запланирован:</a:t>
            </a:r>
            <a:endParaRPr lang="ru-RU" sz="1600" dirty="0">
              <a:latin typeface="Times New Roman" panose="02020603050405020304" pitchFamily="18" charset="0"/>
              <a:cs typeface="Times New Roman" panose="02020603050405020304" pitchFamily="18" charset="0"/>
            </a:endParaRPr>
          </a:p>
          <a:p>
            <a:pPr>
              <a:spcBef>
                <a:spcPts val="600"/>
              </a:spcBef>
            </a:pPr>
            <a:r>
              <a:rPr lang="ru-RU" sz="1600" i="1" dirty="0" smtClean="0">
                <a:latin typeface="Times New Roman" panose="02020603050405020304" pitchFamily="18" charset="0"/>
                <a:cs typeface="Times New Roman" panose="02020603050405020304" pitchFamily="18" charset="0"/>
              </a:rPr>
              <a:t>- на </a:t>
            </a:r>
            <a:r>
              <a:rPr lang="ru-RU" sz="1600" i="1" dirty="0">
                <a:latin typeface="Times New Roman" panose="02020603050405020304" pitchFamily="18" charset="0"/>
                <a:cs typeface="Times New Roman" panose="02020603050405020304" pitchFamily="18" charset="0"/>
              </a:rPr>
              <a:t>2017 год </a:t>
            </a:r>
            <a:r>
              <a:rPr lang="ru-RU" sz="1600" dirty="0">
                <a:latin typeface="Times New Roman" panose="02020603050405020304" pitchFamily="18" charset="0"/>
                <a:cs typeface="Times New Roman" panose="02020603050405020304" pitchFamily="18" charset="0"/>
              </a:rPr>
              <a:t>в сумме 539 тыс. рублей (-11% к ожидаемым поступлениям 2016 года), </a:t>
            </a:r>
          </a:p>
          <a:p>
            <a:pPr>
              <a:spcBef>
                <a:spcPts val="600"/>
              </a:spcBef>
            </a:pP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на 2018 год </a:t>
            </a:r>
            <a:r>
              <a:rPr lang="ru-RU" sz="1600" dirty="0">
                <a:latin typeface="Times New Roman" panose="02020603050405020304" pitchFamily="18" charset="0"/>
                <a:cs typeface="Times New Roman" panose="02020603050405020304" pitchFamily="18" charset="0"/>
              </a:rPr>
              <a:t>- в сумме 549 тыс. рублей (+2% к прогнозируемым поступлениям 2017 года), </a:t>
            </a:r>
          </a:p>
          <a:p>
            <a:pPr>
              <a:spcBef>
                <a:spcPts val="600"/>
              </a:spcBef>
            </a:pPr>
            <a:r>
              <a:rPr lang="ru-RU" sz="1600" i="1" dirty="0">
                <a:latin typeface="Times New Roman" panose="02020603050405020304" pitchFamily="18" charset="0"/>
                <a:cs typeface="Times New Roman" panose="02020603050405020304" pitchFamily="18" charset="0"/>
              </a:rPr>
              <a:t>- на 2019 год </a:t>
            </a:r>
            <a:r>
              <a:rPr lang="ru-RU" sz="1600" dirty="0">
                <a:latin typeface="Times New Roman" panose="02020603050405020304" pitchFamily="18" charset="0"/>
                <a:cs typeface="Times New Roman" panose="02020603050405020304" pitchFamily="18" charset="0"/>
              </a:rPr>
              <a:t>в сумме 566 тыс. рублей (+3% к прогнозируемым поступлениям 2018 года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12"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econ11\Desktop\Для презентации\Dollarphotoclub_83126034-1500x1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1120" y="4411201"/>
            <a:ext cx="2607736" cy="2227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econ11\Desktop\Для презентации\20130527_15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54931">
            <a:off x="6290917" y="1634344"/>
            <a:ext cx="2467928" cy="16356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4" name="Picture 4" descr="C:\Users\econ11\Pictures\iGS06L4Z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4" y="2523286"/>
            <a:ext cx="2606198" cy="173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18</a:t>
            </a:fld>
            <a:endParaRPr lang="ru-RU" dirty="0"/>
          </a:p>
        </p:txBody>
      </p:sp>
    </p:spTree>
    <p:extLst>
      <p:ext uri="{BB962C8B-B14F-4D97-AF65-F5344CB8AC3E}">
        <p14:creationId xmlns:p14="http://schemas.microsoft.com/office/powerpoint/2010/main" val="2983517721"/>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60041" y="3446400"/>
            <a:ext cx="8762038" cy="3277820"/>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Доходы от продажи земельных участков физическим и юридическим лицам </a:t>
            </a:r>
            <a:r>
              <a:rPr lang="ru-RU" sz="1600" dirty="0">
                <a:latin typeface="Times New Roman" panose="02020603050405020304" pitchFamily="18" charset="0"/>
                <a:cs typeface="Times New Roman" panose="02020603050405020304" pitchFamily="18" charset="0"/>
              </a:rPr>
              <a:t>запланированы в бюджет района на основании данных главных администраторов доходов (поселений района) Прогноз поступлений составил</a:t>
            </a:r>
            <a:r>
              <a:rPr lang="ru-RU" sz="1600" dirty="0" smtClean="0">
                <a:latin typeface="Times New Roman" panose="02020603050405020304" pitchFamily="18" charset="0"/>
                <a:cs typeface="Times New Roman" panose="02020603050405020304" pitchFamily="18" charset="0"/>
              </a:rPr>
              <a:t>:</a:t>
            </a:r>
          </a:p>
          <a:p>
            <a:pPr>
              <a:spcBef>
                <a:spcPts val="600"/>
              </a:spcBef>
            </a:pPr>
            <a:r>
              <a:rPr lang="ru-RU" sz="1600" b="1"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на 2017 год – 561 тыс. рублей, </a:t>
            </a:r>
            <a:r>
              <a:rPr lang="ru-RU" sz="1600" i="1" dirty="0" smtClean="0">
                <a:latin typeface="Times New Roman" panose="02020603050405020304" pitchFamily="18" charset="0"/>
                <a:cs typeface="Times New Roman" panose="02020603050405020304" pitchFamily="18" charset="0"/>
              </a:rPr>
              <a:t>в </a:t>
            </a:r>
            <a:r>
              <a:rPr lang="ru-RU" sz="1600" i="1" dirty="0">
                <a:latin typeface="Times New Roman" panose="02020603050405020304" pitchFamily="18" charset="0"/>
                <a:cs typeface="Times New Roman" panose="02020603050405020304" pitchFamily="18" charset="0"/>
              </a:rPr>
              <a:t>том числе:</a:t>
            </a:r>
          </a:p>
          <a:p>
            <a:pPr lvl="0"/>
            <a:r>
              <a:rPr lang="ru-RU" sz="1600" dirty="0">
                <a:latin typeface="Times New Roman" panose="02020603050405020304" pitchFamily="18" charset="0"/>
                <a:cs typeface="Times New Roman" panose="02020603050405020304" pitchFamily="18" charset="0"/>
              </a:rPr>
              <a:t>с территории сельских поселений – 205 тыс. рублей </a:t>
            </a:r>
            <a:endParaRPr lang="ru-RU" sz="1600" dirty="0" smtClean="0">
              <a:latin typeface="Times New Roman" panose="02020603050405020304" pitchFamily="18" charset="0"/>
              <a:cs typeface="Times New Roman" panose="02020603050405020304" pitchFamily="18" charset="0"/>
            </a:endParaRPr>
          </a:p>
          <a:p>
            <a:pPr lvl="0"/>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территории городских поселений –356 тыс. рублей </a:t>
            </a:r>
            <a:endParaRPr lang="ru-RU" sz="1600" dirty="0" smtClean="0">
              <a:latin typeface="Times New Roman" panose="02020603050405020304" pitchFamily="18" charset="0"/>
              <a:cs typeface="Times New Roman" panose="02020603050405020304" pitchFamily="18" charset="0"/>
            </a:endParaRPr>
          </a:p>
          <a:p>
            <a:pPr lvl="0">
              <a:spcBef>
                <a:spcPts val="600"/>
              </a:spcBef>
            </a:pPr>
            <a:r>
              <a:rPr lang="ru-RU" sz="1600" b="1"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на 2018 год- 583 тыс. рублей, в том </a:t>
            </a:r>
            <a:r>
              <a:rPr lang="ru-RU" sz="1600" i="1" dirty="0" smtClean="0">
                <a:latin typeface="Times New Roman" panose="02020603050405020304" pitchFamily="18" charset="0"/>
                <a:cs typeface="Times New Roman" panose="02020603050405020304" pitchFamily="18" charset="0"/>
              </a:rPr>
              <a:t>числе:</a:t>
            </a:r>
            <a:endParaRPr lang="ru-RU" sz="1600" i="1" dirty="0">
              <a:latin typeface="Times New Roman" panose="02020603050405020304" pitchFamily="18" charset="0"/>
              <a:cs typeface="Times New Roman" panose="02020603050405020304" pitchFamily="18" charset="0"/>
            </a:endParaRPr>
          </a:p>
          <a:p>
            <a:pPr lvl="0"/>
            <a:r>
              <a:rPr lang="ru-RU" sz="1600" dirty="0">
                <a:latin typeface="Times New Roman" panose="02020603050405020304" pitchFamily="18" charset="0"/>
                <a:cs typeface="Times New Roman" panose="02020603050405020304" pitchFamily="18" charset="0"/>
              </a:rPr>
              <a:t>с территории сельских поселений- 217 тыс. рублей.</a:t>
            </a:r>
          </a:p>
          <a:p>
            <a:pPr lvl="0"/>
            <a:r>
              <a:rPr lang="ru-RU" sz="1600" dirty="0">
                <a:latin typeface="Times New Roman" panose="02020603050405020304" pitchFamily="18" charset="0"/>
                <a:cs typeface="Times New Roman" panose="02020603050405020304" pitchFamily="18" charset="0"/>
              </a:rPr>
              <a:t>с территории городских поселений- 366 тыс. рублей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spcBef>
                <a:spcPts val="600"/>
              </a:spcBef>
            </a:pPr>
            <a:r>
              <a:rPr lang="ru-RU" sz="1600" b="1" dirty="0">
                <a:latin typeface="Times New Roman" panose="02020603050405020304" pitchFamily="18" charset="0"/>
                <a:cs typeface="Times New Roman" panose="02020603050405020304" pitchFamily="18" charset="0"/>
              </a:rPr>
              <a:t> </a:t>
            </a:r>
            <a:r>
              <a:rPr lang="ru-RU" sz="1600" b="1" i="1"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на 2019 год – 603 тыс. рублей, в том числе:</a:t>
            </a:r>
          </a:p>
          <a:p>
            <a:pPr lvl="0"/>
            <a:r>
              <a:rPr lang="ru-RU" sz="1600" dirty="0">
                <a:latin typeface="Times New Roman" panose="02020603050405020304" pitchFamily="18" charset="0"/>
                <a:cs typeface="Times New Roman" panose="02020603050405020304" pitchFamily="18" charset="0"/>
              </a:rPr>
              <a:t>с территории сельских поселений – 227 тыс. рублей</a:t>
            </a:r>
          </a:p>
          <a:p>
            <a:pPr lvl="0"/>
            <a:r>
              <a:rPr lang="ru-RU" sz="1600" dirty="0">
                <a:latin typeface="Times New Roman" panose="02020603050405020304" pitchFamily="18" charset="0"/>
                <a:cs typeface="Times New Roman" panose="02020603050405020304" pitchFamily="18" charset="0"/>
              </a:rPr>
              <a:t>с территории городских поселений – 376 тыс. рублей</a:t>
            </a:r>
          </a:p>
        </p:txBody>
      </p:sp>
      <p:sp>
        <p:nvSpPr>
          <p:cNvPr id="2" name="Заголовок 1"/>
          <p:cNvSpPr>
            <a:spLocks noGrp="1"/>
          </p:cNvSpPr>
          <p:nvPr>
            <p:ph type="title"/>
          </p:nvPr>
        </p:nvSpPr>
        <p:spPr>
          <a:xfrm>
            <a:off x="386080" y="0"/>
            <a:ext cx="8318524" cy="558800"/>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8443" y="539222"/>
            <a:ext cx="8762036" cy="1569660"/>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Доходы от продажи материальных и нематериальных активов </a:t>
            </a:r>
            <a:r>
              <a:rPr lang="ru-RU" sz="1600" dirty="0">
                <a:latin typeface="Times New Roman" panose="02020603050405020304" pitchFamily="18" charset="0"/>
                <a:cs typeface="Times New Roman" panose="02020603050405020304" pitchFamily="18" charset="0"/>
              </a:rPr>
              <a:t>запланированы в бюджете муниципального образования Слюдянский </a:t>
            </a:r>
            <a:r>
              <a:rPr lang="ru-RU" sz="1600" dirty="0" smtClean="0">
                <a:latin typeface="Times New Roman" panose="02020603050405020304" pitchFamily="18" charset="0"/>
                <a:cs typeface="Times New Roman" panose="02020603050405020304" pitchFamily="18" charset="0"/>
              </a:rPr>
              <a:t>район:</a:t>
            </a:r>
            <a:endParaRPr lang="ru-RU" sz="1600" dirty="0">
              <a:latin typeface="Times New Roman" panose="02020603050405020304" pitchFamily="18" charset="0"/>
              <a:cs typeface="Times New Roman" panose="02020603050405020304" pitchFamily="18" charset="0"/>
            </a:endParaRPr>
          </a:p>
          <a:p>
            <a:r>
              <a:rPr lang="ru-RU" sz="1600" i="1" dirty="0">
                <a:latin typeface="Times New Roman" panose="02020603050405020304" pitchFamily="18" charset="0"/>
                <a:cs typeface="Times New Roman" panose="02020603050405020304" pitchFamily="18" charset="0"/>
              </a:rPr>
              <a:t>- на 2017 год </a:t>
            </a:r>
            <a:r>
              <a:rPr lang="ru-RU" sz="1600" dirty="0">
                <a:latin typeface="Times New Roman" panose="02020603050405020304" pitchFamily="18" charset="0"/>
                <a:cs typeface="Times New Roman" panose="02020603050405020304" pitchFamily="18" charset="0"/>
              </a:rPr>
              <a:t>в сумме 934 тыс. рублей (-63% к ожидаемым поступлениям 2016 года), </a:t>
            </a:r>
          </a:p>
          <a:p>
            <a:r>
              <a:rPr lang="ru-RU" sz="1600" i="1" dirty="0">
                <a:latin typeface="Times New Roman" panose="02020603050405020304" pitchFamily="18" charset="0"/>
                <a:cs typeface="Times New Roman" panose="02020603050405020304" pitchFamily="18" charset="0"/>
              </a:rPr>
              <a:t>- на 2018 год </a:t>
            </a:r>
            <a:r>
              <a:rPr lang="ru-RU" sz="1600" dirty="0">
                <a:latin typeface="Times New Roman" panose="02020603050405020304" pitchFamily="18" charset="0"/>
                <a:cs typeface="Times New Roman" panose="02020603050405020304" pitchFamily="18" charset="0"/>
              </a:rPr>
              <a:t>в сумме 704 тыс. рублей, (-25% к прогнозируемым поступлениям 2017 года), </a:t>
            </a:r>
          </a:p>
          <a:p>
            <a:r>
              <a:rPr lang="ru-RU" sz="1600" i="1" dirty="0">
                <a:latin typeface="Times New Roman" panose="02020603050405020304" pitchFamily="18" charset="0"/>
                <a:cs typeface="Times New Roman" panose="02020603050405020304" pitchFamily="18" charset="0"/>
              </a:rPr>
              <a:t>- на 2019 год </a:t>
            </a:r>
            <a:r>
              <a:rPr lang="ru-RU" sz="1600" dirty="0">
                <a:latin typeface="Times New Roman" panose="02020603050405020304" pitchFamily="18" charset="0"/>
                <a:cs typeface="Times New Roman" panose="02020603050405020304" pitchFamily="18" charset="0"/>
              </a:rPr>
              <a:t>- в сумме 603 тыс. рублей, (-14% к прогнозируемым поступлениям 2018 года).</a:t>
            </a:r>
          </a:p>
          <a:p>
            <a:endParaRPr lang="ru-RU" sz="16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a:xfrm>
            <a:off x="8750460" y="6446838"/>
            <a:ext cx="355439" cy="411162"/>
          </a:xfrm>
        </p:spPr>
        <p:txBody>
          <a:bodyPr/>
          <a:lstStyle/>
          <a:p>
            <a:pPr>
              <a:defRPr/>
            </a:pPr>
            <a:fld id="{67FD1E93-168C-4E3F-B839-29F00AE4705B}" type="slidenum">
              <a:rPr lang="ru-RU" smtClean="0"/>
              <a:pPr>
                <a:defRPr/>
              </a:pPr>
              <a:t>19</a:t>
            </a:fld>
            <a:endParaRPr lang="ru-RU" dirty="0"/>
          </a:p>
        </p:txBody>
      </p:sp>
      <p:sp>
        <p:nvSpPr>
          <p:cNvPr id="3" name="Прямоугольник 2"/>
          <p:cNvSpPr/>
          <p:nvPr/>
        </p:nvSpPr>
        <p:spPr>
          <a:xfrm>
            <a:off x="158443" y="1912825"/>
            <a:ext cx="5562025" cy="1569660"/>
          </a:xfrm>
          <a:prstGeom prst="rect">
            <a:avLst/>
          </a:prstGeom>
        </p:spPr>
        <p:txBody>
          <a:bodyPr wrap="square">
            <a:spAutoFit/>
          </a:bodyPr>
          <a:lstStyle/>
          <a:p>
            <a:pPr lvl="0"/>
            <a:r>
              <a:rPr lang="ru-RU" sz="1600" b="1" dirty="0">
                <a:latin typeface="Times New Roman" panose="02020603050405020304" pitchFamily="18" charset="0"/>
                <a:cs typeface="Times New Roman" panose="02020603050405020304" pitchFamily="18" charset="0"/>
              </a:rPr>
              <a:t>Доходы от реализации имущества, находящегося в собственности муниципальных районов</a:t>
            </a:r>
            <a:r>
              <a:rPr lang="ru-RU" sz="1600" dirty="0">
                <a:latin typeface="Times New Roman" panose="02020603050405020304" pitchFamily="18" charset="0"/>
                <a:cs typeface="Times New Roman" panose="02020603050405020304" pitchFamily="18" charset="0"/>
              </a:rPr>
              <a:t> запланированы на </a:t>
            </a:r>
            <a:r>
              <a:rPr lang="ru-RU" sz="1600" dirty="0" smtClean="0">
                <a:latin typeface="Times New Roman" panose="02020603050405020304" pitchFamily="18" charset="0"/>
                <a:cs typeface="Times New Roman" panose="02020603050405020304" pitchFamily="18" charset="0"/>
              </a:rPr>
              <a:t>2017 - 2018 года исходя из остаточной стоимости </a:t>
            </a:r>
            <a:r>
              <a:rPr lang="ru-RU" sz="1600" dirty="0" smtClean="0">
                <a:solidFill>
                  <a:prstClr val="black"/>
                </a:solidFill>
                <a:latin typeface="Times New Roman" panose="02020603050405020304" pitchFamily="18" charset="0"/>
                <a:cs typeface="Times New Roman" panose="02020603050405020304" pitchFamily="18" charset="0"/>
              </a:rPr>
              <a:t>по </a:t>
            </a:r>
            <a:r>
              <a:rPr lang="ru-RU" sz="1600" dirty="0">
                <a:solidFill>
                  <a:prstClr val="black"/>
                </a:solidFill>
                <a:latin typeface="Times New Roman" panose="02020603050405020304" pitchFamily="18" charset="0"/>
                <a:cs typeface="Times New Roman" panose="02020603050405020304" pitchFamily="18" charset="0"/>
              </a:rPr>
              <a:t>одному договору купли-продажи объекта недвижимости  с рассрочкой платежа </a:t>
            </a:r>
            <a:r>
              <a:rPr lang="ru-RU" sz="1600" dirty="0" smtClean="0">
                <a:solidFill>
                  <a:prstClr val="black"/>
                </a:solidFill>
                <a:latin typeface="Times New Roman" panose="02020603050405020304" pitchFamily="18" charset="0"/>
                <a:cs typeface="Times New Roman" panose="02020603050405020304" pitchFamily="18" charset="0"/>
              </a:rPr>
              <a:t>(п</a:t>
            </a:r>
            <a:r>
              <a:rPr lang="ru-RU" sz="1600" dirty="0">
                <a:solidFill>
                  <a:prstClr val="black"/>
                </a:solidFill>
                <a:latin typeface="Times New Roman" panose="02020603050405020304" pitchFamily="18" charset="0"/>
                <a:cs typeface="Times New Roman" panose="02020603050405020304" pitchFamily="18" charset="0"/>
              </a:rPr>
              <a:t>. Култук, ул. Депутатская, 2).</a:t>
            </a:r>
          </a:p>
          <a:p>
            <a:endParaRPr lang="ru-RU" sz="1600" dirty="0">
              <a:latin typeface="Times New Roman" panose="02020603050405020304" pitchFamily="18" charset="0"/>
              <a:cs typeface="Times New Roman" panose="02020603050405020304" pitchFamily="18" charset="0"/>
            </a:endParaRPr>
          </a:p>
        </p:txBody>
      </p:sp>
      <p:pic>
        <p:nvPicPr>
          <p:cNvPr id="6146" name="Picture 2" descr="C:\Users\econ11\Desktop\Для презентации\04_07_20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350" y="4676140"/>
            <a:ext cx="3523129" cy="166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208000"/>
                    </a14:imgEffect>
                  </a14:imgLayer>
                </a14:imgProps>
              </a:ext>
              <a:ext uri="{28A0092B-C50C-407E-A947-70E740481C1C}">
                <a14:useLocalDpi xmlns:a14="http://schemas.microsoft.com/office/drawing/2010/main" val="0"/>
              </a:ext>
            </a:extLst>
          </a:blip>
          <a:srcRect/>
          <a:stretch>
            <a:fillRect/>
          </a:stretch>
        </p:blipFill>
        <p:spPr bwMode="auto">
          <a:xfrm>
            <a:off x="5991249" y="1912825"/>
            <a:ext cx="253047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296516"/>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a:t>
            </a:fld>
            <a:endParaRPr lang="ru-RU" dirty="0"/>
          </a:p>
        </p:txBody>
      </p:sp>
      <p:sp>
        <p:nvSpPr>
          <p:cNvPr id="6" name="Прямоугольник 5"/>
          <p:cNvSpPr/>
          <p:nvPr/>
        </p:nvSpPr>
        <p:spPr>
          <a:xfrm>
            <a:off x="3589259" y="1107162"/>
            <a:ext cx="4566442" cy="369332"/>
          </a:xfrm>
          <a:prstGeom prst="rect">
            <a:avLst/>
          </a:prstGeom>
        </p:spPr>
        <p:txBody>
          <a:bodyPr wrap="none">
            <a:spAutoFit/>
          </a:bodyPr>
          <a:lstStyle/>
          <a:p>
            <a:pPr algn="ctr"/>
            <a:r>
              <a:rPr lang="ru-RU" b="1" dirty="0">
                <a:solidFill>
                  <a:schemeClr val="accent5">
                    <a:lumMod val="50000"/>
                  </a:schemeClr>
                </a:solidFill>
                <a:latin typeface="Times New Roman" panose="02020603050405020304" pitchFamily="18" charset="0"/>
                <a:cs typeface="Times New Roman" panose="02020603050405020304" pitchFamily="18" charset="0"/>
              </a:rPr>
              <a:t>Уважаемые жители Слюдянского района!</a:t>
            </a:r>
          </a:p>
        </p:txBody>
      </p:sp>
      <p:sp>
        <p:nvSpPr>
          <p:cNvPr id="7" name="TextBox 6"/>
          <p:cNvSpPr txBox="1"/>
          <p:nvPr/>
        </p:nvSpPr>
        <p:spPr>
          <a:xfrm>
            <a:off x="201770" y="2164080"/>
            <a:ext cx="8784975" cy="4524315"/>
          </a:xfrm>
          <a:prstGeom prst="rect">
            <a:avLst/>
          </a:prstGeom>
          <a:noFill/>
        </p:spPr>
        <p:txBody>
          <a:bodyPr wrap="square" rtlCol="0">
            <a:spAutoFit/>
          </a:bodyPr>
          <a:lstStyle/>
          <a:p>
            <a:pPr algn="just"/>
            <a:r>
              <a:rPr lang="ru-RU" sz="1600" i="1" dirty="0" smtClean="0">
                <a:solidFill>
                  <a:srgbClr val="000000"/>
                </a:solidFill>
                <a:latin typeface="Times New Roman" panose="02020603050405020304" pitchFamily="18" charset="0"/>
                <a:cs typeface="Times New Roman" panose="02020603050405020304" pitchFamily="18" charset="0"/>
              </a:rPr>
              <a:t>    </a:t>
            </a:r>
            <a:r>
              <a:rPr lang="ru-RU" sz="1600" dirty="0">
                <a:solidFill>
                  <a:srgbClr val="000000"/>
                </a:solidFill>
                <a:latin typeface="Times New Roman" panose="02020603050405020304" pitchFamily="18" charset="0"/>
                <a:cs typeface="Times New Roman" panose="02020603050405020304" pitchFamily="18" charset="0"/>
              </a:rPr>
              <a:t>В эти дни мы ведем работу над самым важным документом района - </a:t>
            </a:r>
            <a:r>
              <a:rPr lang="ru-RU" sz="1600" dirty="0" smtClean="0">
                <a:solidFill>
                  <a:srgbClr val="000000"/>
                </a:solidFill>
                <a:latin typeface="Times New Roman" panose="02020603050405020304" pitchFamily="18" charset="0"/>
                <a:cs typeface="Times New Roman" panose="02020603050405020304" pitchFamily="18" charset="0"/>
              </a:rPr>
              <a:t>бюджетом </a:t>
            </a:r>
            <a:r>
              <a:rPr lang="ru-RU" sz="1600" dirty="0">
                <a:solidFill>
                  <a:srgbClr val="000000"/>
                </a:solidFill>
                <a:latin typeface="Times New Roman" panose="02020603050405020304" pitchFamily="18" charset="0"/>
                <a:cs typeface="Times New Roman" panose="02020603050405020304" pitchFamily="18" charset="0"/>
              </a:rPr>
              <a:t>Слюдянского района на 2017 год и плановый период на 2018 и 2019 годов. Его формирование - это сложный процесс, в который должны быть вовлечены все граждане. </a:t>
            </a:r>
          </a:p>
          <a:p>
            <a:pPr algn="just"/>
            <a:r>
              <a:rPr lang="ru-RU" sz="1600" dirty="0">
                <a:solidFill>
                  <a:srgbClr val="000000"/>
                </a:solidFill>
                <a:latin typeface="Times New Roman" panose="02020603050405020304" pitchFamily="18" charset="0"/>
                <a:cs typeface="Times New Roman" panose="02020603050405020304" pitchFamily="18" charset="0"/>
              </a:rPr>
              <a:t>    В отличии от формирования бюджета на </a:t>
            </a:r>
            <a:r>
              <a:rPr lang="ru-RU" sz="1600" dirty="0" smtClean="0">
                <a:solidFill>
                  <a:srgbClr val="000000"/>
                </a:solidFill>
                <a:latin typeface="Times New Roman" panose="02020603050405020304" pitchFamily="18" charset="0"/>
                <a:cs typeface="Times New Roman" panose="02020603050405020304" pitchFamily="18" charset="0"/>
              </a:rPr>
              <a:t>2016 год</a:t>
            </a:r>
            <a:r>
              <a:rPr lang="ru-RU" sz="1600" dirty="0">
                <a:solidFill>
                  <a:srgbClr val="000000"/>
                </a:solidFill>
                <a:latin typeface="Times New Roman" panose="02020603050405020304" pitchFamily="18" charset="0"/>
                <a:cs typeface="Times New Roman" panose="02020603050405020304" pitchFamily="18" charset="0"/>
              </a:rPr>
              <a:t>, в соответствии с бюджетным законодательством, бюджет района с 2017 года формируется на трехлетний бюджетный цикл с учетом показателей </a:t>
            </a:r>
            <a:r>
              <a:rPr lang="ru-RU" sz="1600" dirty="0" smtClean="0">
                <a:solidFill>
                  <a:srgbClr val="000000"/>
                </a:solidFill>
                <a:latin typeface="Times New Roman" panose="02020603050405020304" pitchFamily="18" charset="0"/>
                <a:cs typeface="Times New Roman" panose="02020603050405020304" pitchFamily="18" charset="0"/>
              </a:rPr>
              <a:t>проекта бюджетного </a:t>
            </a:r>
            <a:r>
              <a:rPr lang="ru-RU" sz="1600" dirty="0">
                <a:solidFill>
                  <a:srgbClr val="000000"/>
                </a:solidFill>
                <a:latin typeface="Times New Roman" panose="02020603050405020304" pitchFamily="18" charset="0"/>
                <a:cs typeface="Times New Roman" panose="02020603050405020304" pitchFamily="18" charset="0"/>
              </a:rPr>
              <a:t>прогноза, разработанного Комитетом финансов Слюдянского района на период  с 2017-2023 гг.. Расходная часть бюджета ориентирована на сохранение социальных гарантий для жителей Слюдянского района, сохранением уровня номинальной заработной платы работников бюджетной сферы не ниже уровня, достигнутого в 2016 году, повышение качества и доступности муниципальных услуг.  Исполнение бюджета в 2017-2019годах планируется осуществлять в рамках 16 муниципальных программ.</a:t>
            </a:r>
          </a:p>
          <a:p>
            <a:pPr algn="just"/>
            <a:r>
              <a:rPr lang="ru-RU" sz="1600" dirty="0">
                <a:solidFill>
                  <a:srgbClr val="000000"/>
                </a:solidFill>
                <a:latin typeface="Times New Roman" panose="02020603050405020304" pitchFamily="18" charset="0"/>
                <a:cs typeface="Times New Roman" panose="02020603050405020304" pitchFamily="18" charset="0"/>
              </a:rPr>
              <a:t>      </a:t>
            </a:r>
            <a:r>
              <a:rPr lang="ru-RU" sz="1600" dirty="0">
                <a:latin typeface="Times New Roman" pitchFamily="18" charset="0"/>
                <a:cs typeface="Times New Roman" pitchFamily="18" charset="0"/>
              </a:rPr>
              <a:t>«Бюджет для граждан» - информационный сборник, который знакомит население района с основными положениями главного финансового документа - </a:t>
            </a:r>
            <a:r>
              <a:rPr lang="ru-RU" sz="1600" dirty="0" smtClean="0">
                <a:latin typeface="Times New Roman" pitchFamily="18" charset="0"/>
                <a:cs typeface="Times New Roman" pitchFamily="18" charset="0"/>
              </a:rPr>
              <a:t>бюджета </a:t>
            </a:r>
            <a:r>
              <a:rPr lang="ru-RU" sz="1600" dirty="0">
                <a:latin typeface="Times New Roman" pitchFamily="18" charset="0"/>
                <a:cs typeface="Times New Roman" pitchFamily="18" charset="0"/>
              </a:rPr>
              <a:t>муниципального образования Слюдянский район на 2017 год и плановый период 2018 и </a:t>
            </a:r>
            <a:r>
              <a:rPr lang="ru-RU" sz="1600" dirty="0" smtClean="0">
                <a:latin typeface="Times New Roman" pitchFamily="18" charset="0"/>
                <a:cs typeface="Times New Roman" pitchFamily="18" charset="0"/>
              </a:rPr>
              <a:t>2019 годов, который  </a:t>
            </a:r>
            <a:r>
              <a:rPr lang="ru-RU" sz="1600" dirty="0">
                <a:latin typeface="Times New Roman" pitchFamily="18" charset="0"/>
                <a:cs typeface="Times New Roman" pitchFamily="18" charset="0"/>
              </a:rPr>
              <a:t>создан специально для того, чтобы каждый житель Слюдянского района был осведомлен, как формируется и расходуется бюджет муниципального образования Слюдянский район, сколько в бюджет поступает средств и на какие цели они направляются.</a:t>
            </a:r>
          </a:p>
          <a:p>
            <a:pPr algn="just"/>
            <a:r>
              <a:rPr lang="ru-RU" sz="1600" dirty="0">
                <a:solidFill>
                  <a:srgbClr val="000000"/>
                </a:solidFill>
                <a:latin typeface="Times New Roman" panose="02020603050405020304" pitchFamily="18" charset="0"/>
                <a:cs typeface="Times New Roman" panose="02020603050405020304" pitchFamily="18" charset="0"/>
              </a:rPr>
              <a:t>Мы открыты для ваших замечаний и конструктивных предложений. </a:t>
            </a:r>
            <a:endParaRPr lang="ru-RU" sz="16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71" y="147305"/>
            <a:ext cx="2957988" cy="193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39863"/>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20</a:t>
            </a:fld>
            <a:endParaRPr lang="ru-RU" dirty="0"/>
          </a:p>
        </p:txBody>
      </p:sp>
      <p:sp>
        <p:nvSpPr>
          <p:cNvPr id="5" name="Прямоугольник 4"/>
          <p:cNvSpPr/>
          <p:nvPr/>
        </p:nvSpPr>
        <p:spPr>
          <a:xfrm>
            <a:off x="4138022" y="1129340"/>
            <a:ext cx="4589418" cy="3277820"/>
          </a:xfrm>
          <a:prstGeom prst="rect">
            <a:avLst/>
          </a:prstGeom>
        </p:spPr>
        <p:txBody>
          <a:bodyPr wrap="square">
            <a:spAutoFit/>
          </a:bodyPr>
          <a:lstStyle/>
          <a:p>
            <a:r>
              <a:rPr lang="ru-RU" sz="1600" b="1" dirty="0" smtClean="0">
                <a:latin typeface="Times New Roman" panose="02020603050405020304" pitchFamily="18" charset="0"/>
                <a:cs typeface="Times New Roman" panose="02020603050405020304" pitchFamily="18" charset="0"/>
              </a:rPr>
              <a:t>Прогноз </a:t>
            </a:r>
            <a:r>
              <a:rPr lang="ru-RU" sz="1600" b="1" dirty="0">
                <a:latin typeface="Times New Roman" panose="02020603050405020304" pitchFamily="18" charset="0"/>
                <a:cs typeface="Times New Roman" panose="02020603050405020304" pitchFamily="18" charset="0"/>
              </a:rPr>
              <a:t>поступлений штрафов, санкций, возмещения ущерба </a:t>
            </a:r>
            <a:r>
              <a:rPr lang="ru-RU" sz="1600" dirty="0">
                <a:latin typeface="Times New Roman" panose="02020603050405020304" pitchFamily="18" charset="0"/>
                <a:cs typeface="Times New Roman" panose="02020603050405020304" pitchFamily="18" charset="0"/>
              </a:rPr>
              <a:t>определен по информации главных администраторов (администраторов) доходов и составляет</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spcBef>
                <a:spcPts val="600"/>
              </a:spcBef>
            </a:pPr>
            <a:r>
              <a:rPr lang="ru-RU" sz="1600" i="1" dirty="0" smtClean="0">
                <a:latin typeface="Times New Roman" panose="02020603050405020304" pitchFamily="18" charset="0"/>
                <a:cs typeface="Times New Roman" panose="02020603050405020304" pitchFamily="18" charset="0"/>
              </a:rPr>
              <a:t>- на 2017 год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2 211 тыс. рублей, снижение к ожидаемой оценки 2016 года на 434 тыс. рублей или 16</a:t>
            </a:r>
            <a:r>
              <a:rPr lang="ru-RU" sz="1600" dirty="0" smtClean="0">
                <a:latin typeface="Times New Roman" panose="02020603050405020304" pitchFamily="18" charset="0"/>
                <a:cs typeface="Times New Roman" panose="02020603050405020304" pitchFamily="18" charset="0"/>
              </a:rPr>
              <a:t>%;</a:t>
            </a:r>
          </a:p>
          <a:p>
            <a:pPr>
              <a:spcBef>
                <a:spcPts val="600"/>
              </a:spcBef>
            </a:pPr>
            <a:r>
              <a:rPr lang="ru-RU" sz="1600" i="1" dirty="0">
                <a:latin typeface="Times New Roman" panose="02020603050405020304" pitchFamily="18" charset="0"/>
                <a:cs typeface="Times New Roman" panose="02020603050405020304" pitchFamily="18" charset="0"/>
              </a:rPr>
              <a:t>- на 2018 </a:t>
            </a:r>
            <a:r>
              <a:rPr lang="ru-RU" sz="1600" i="1" dirty="0" smtClean="0">
                <a:latin typeface="Times New Roman" panose="02020603050405020304" pitchFamily="18" charset="0"/>
                <a:cs typeface="Times New Roman" panose="02020603050405020304" pitchFamily="18" charset="0"/>
              </a:rPr>
              <a:t>год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2 141 тыс. рублей (-3% к прогнозируемым поступлениям 2017 года);</a:t>
            </a:r>
          </a:p>
          <a:p>
            <a:pPr>
              <a:spcBef>
                <a:spcPts val="600"/>
              </a:spcBef>
            </a:pPr>
            <a:r>
              <a:rPr lang="ru-RU" sz="1600" i="1" dirty="0">
                <a:latin typeface="Times New Roman" panose="02020603050405020304" pitchFamily="18" charset="0"/>
                <a:cs typeface="Times New Roman" panose="02020603050405020304" pitchFamily="18" charset="0"/>
              </a:rPr>
              <a:t>- на 2019 </a:t>
            </a:r>
            <a:r>
              <a:rPr lang="ru-RU" sz="1600" i="1" dirty="0" smtClean="0">
                <a:latin typeface="Times New Roman" panose="02020603050405020304" pitchFamily="18" charset="0"/>
                <a:cs typeface="Times New Roman" panose="02020603050405020304" pitchFamily="18" charset="0"/>
              </a:rPr>
              <a:t>год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2 153 тыс. рублей (+1% </a:t>
            </a:r>
            <a:r>
              <a:rPr lang="ru-RU" sz="1600" dirty="0" smtClean="0">
                <a:latin typeface="Times New Roman" panose="02020603050405020304" pitchFamily="18" charset="0"/>
                <a:cs typeface="Times New Roman" panose="02020603050405020304" pitchFamily="18" charset="0"/>
              </a:rPr>
              <a:t>к прогнозируемым </a:t>
            </a:r>
            <a:r>
              <a:rPr lang="ru-RU" sz="1600" dirty="0">
                <a:latin typeface="Times New Roman" panose="02020603050405020304" pitchFamily="18" charset="0"/>
                <a:cs typeface="Times New Roman" panose="02020603050405020304" pitchFamily="18" charset="0"/>
              </a:rPr>
              <a:t>поступлениям 2019 года).</a:t>
            </a:r>
          </a:p>
          <a:p>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017461" y="206479"/>
            <a:ext cx="5364480" cy="369332"/>
          </a:xfrm>
          <a:prstGeom prst="rect">
            <a:avLst/>
          </a:prstGeom>
        </p:spPr>
        <p:txBody>
          <a:bodyPr wrap="square">
            <a:spAutoFit/>
          </a:bodyPr>
          <a:lstStyle/>
          <a:p>
            <a:r>
              <a:rPr lang="ru-RU" b="1" dirty="0">
                <a:solidFill>
                  <a:schemeClr val="tx1">
                    <a:lumMod val="85000"/>
                    <a:lumOff val="15000"/>
                  </a:schemeClr>
                </a:solidFill>
                <a:latin typeface="Times New Roman" panose="02020603050405020304" pitchFamily="18" charset="0"/>
                <a:cs typeface="Times New Roman" panose="02020603050405020304" pitchFamily="18" charset="0"/>
              </a:rPr>
              <a:t>Штрафы, санкции, возмещение ущерба</a:t>
            </a:r>
            <a:endParaRPr lang="ru-RU"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7"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con11\Desktop\Для презентации\3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06" y="1161112"/>
            <a:ext cx="3571510" cy="2678632"/>
          </a:xfrm>
          <a:prstGeom prst="roundRect">
            <a:avLst>
              <a:gd name="adj" fmla="val 16667"/>
            </a:avLst>
          </a:prstGeom>
          <a:ln>
            <a:noFill/>
          </a:ln>
          <a:effectLst>
            <a:outerShdw blurRad="76200" dist="38100" dir="7800000" algn="tl" rotWithShape="0">
              <a:srgbClr val="000000">
                <a:alpha val="40000"/>
              </a:srgbClr>
            </a:outerShdw>
            <a:reflection blurRad="6350" stA="50000" endA="300" endPos="55500" dist="50800" dir="5400000" sy="-100000" algn="bl" rotWithShape="0"/>
          </a:effectLst>
          <a:scene3d>
            <a:camera prst="orthographicFront"/>
            <a:lightRig rig="contrasting" dir="t">
              <a:rot lat="0" lon="0" rev="4200000"/>
            </a:lightRig>
          </a:scene3d>
          <a:sp3d prstMaterial="plastic">
            <a:bevelT w="381000" h="114300" prst="hardEdge"/>
            <a:contourClr>
              <a:srgbClr val="969696"/>
            </a:contourClr>
          </a:sp3d>
          <a:extLst>
            <a:ext uri="{909E8E84-426E-40DD-AFC4-6F175D3DCCD1}">
              <a14:hiddenFill xmlns:a14="http://schemas.microsoft.com/office/drawing/2010/main">
                <a:solidFill>
                  <a:srgbClr val="FFFFFF"/>
                </a:solidFill>
              </a14:hiddenFill>
            </a:ext>
          </a:extLst>
        </p:spPr>
      </p:pic>
      <p:pic>
        <p:nvPicPr>
          <p:cNvPr id="8198" name="Picture 6" descr="C:\Users\econ11\Desktop\Для презентации\rPtOxH6pmk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0422" y="4482696"/>
            <a:ext cx="3929018" cy="2253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89160"/>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21</a:t>
            </a:fld>
            <a:endParaRPr lang="ru-RU" dirty="0"/>
          </a:p>
        </p:txBody>
      </p:sp>
      <p:sp>
        <p:nvSpPr>
          <p:cNvPr id="6" name="Прямоугольник 5"/>
          <p:cNvSpPr/>
          <p:nvPr/>
        </p:nvSpPr>
        <p:spPr>
          <a:xfrm>
            <a:off x="2298858" y="996709"/>
            <a:ext cx="6743541" cy="830997"/>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r>
              <a:rPr lang="ru-RU" sz="1600" dirty="0">
                <a:solidFill>
                  <a:srgbClr val="000000"/>
                </a:solidFill>
                <a:latin typeface="Times New Roman" panose="02020603050405020304" pitchFamily="18" charset="0"/>
                <a:cs typeface="Times New Roman" panose="02020603050405020304" pitchFamily="18" charset="0"/>
              </a:rPr>
              <a:t>Межбюджетные трансферты (безвозмездные поступления) – это средства одного бюджета бюджетной системы РФ, перечисляемые другому бюджету бюджетной системы РФ</a:t>
            </a:r>
          </a:p>
        </p:txBody>
      </p:sp>
      <p:graphicFrame>
        <p:nvGraphicFramePr>
          <p:cNvPr id="7" name="Таблица 6"/>
          <p:cNvGraphicFramePr>
            <a:graphicFrameLocks noGrp="1"/>
          </p:cNvGraphicFramePr>
          <p:nvPr>
            <p:extLst>
              <p:ext uri="{D42A27DB-BD31-4B8C-83A1-F6EECF244321}">
                <p14:modId xmlns:p14="http://schemas.microsoft.com/office/powerpoint/2010/main" val="2545737117"/>
              </p:ext>
            </p:extLst>
          </p:nvPr>
        </p:nvGraphicFramePr>
        <p:xfrm>
          <a:off x="160818" y="2641600"/>
          <a:ext cx="8833935" cy="3323771"/>
        </p:xfrm>
        <a:graphic>
          <a:graphicData uri="http://schemas.openxmlformats.org/drawingml/2006/table">
            <a:tbl>
              <a:tblPr firstRow="1" bandRow="1">
                <a:tableStyleId>{5C22544A-7EE6-4342-B048-85BDC9FD1C3A}</a:tableStyleId>
              </a:tblPr>
              <a:tblGrid>
                <a:gridCol w="2944645"/>
                <a:gridCol w="2874423"/>
                <a:gridCol w="3014867"/>
              </a:tblGrid>
              <a:tr h="1120381">
                <a:tc>
                  <a:txBody>
                    <a:bodyPr/>
                    <a:lstStyle/>
                    <a:p>
                      <a:r>
                        <a:rPr lang="ru-RU" sz="1400" b="1" dirty="0" smtClean="0">
                          <a:solidFill>
                            <a:schemeClr val="tx1"/>
                          </a:solidFill>
                          <a:latin typeface="Times New Roman" pitchFamily="18" charset="0"/>
                          <a:cs typeface="Times New Roman" pitchFamily="18" charset="0"/>
                        </a:rPr>
                        <a:t>Дотации</a:t>
                      </a:r>
                      <a:r>
                        <a:rPr lang="ru-RU" sz="1400" b="0" dirty="0" smtClean="0">
                          <a:solidFill>
                            <a:schemeClr val="tx1"/>
                          </a:solidFill>
                          <a:latin typeface="Times New Roman" pitchFamily="18" charset="0"/>
                          <a:cs typeface="Times New Roman" pitchFamily="18" charset="0"/>
                        </a:rPr>
                        <a:t> (от лат. «</a:t>
                      </a:r>
                      <a:r>
                        <a:rPr lang="en-US" sz="1400" b="0" dirty="0" smtClean="0">
                          <a:solidFill>
                            <a:schemeClr val="tx1"/>
                          </a:solidFill>
                          <a:latin typeface="Times New Roman" pitchFamily="18" charset="0"/>
                          <a:cs typeface="Times New Roman" pitchFamily="18" charset="0"/>
                        </a:rPr>
                        <a:t>Dotatio</a:t>
                      </a:r>
                      <a:r>
                        <a:rPr lang="ru-RU" sz="1400" b="0" dirty="0" smtClean="0">
                          <a:solidFill>
                            <a:schemeClr val="tx1"/>
                          </a:solidFill>
                          <a:latin typeface="Times New Roman" pitchFamily="18" charset="0"/>
                          <a:cs typeface="Times New Roman" pitchFamily="18" charset="0"/>
                        </a:rPr>
                        <a:t>» – дар, пожертвование)</a:t>
                      </a:r>
                      <a:endParaRPr lang="ru-RU" sz="1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r>
                        <a:rPr lang="ru-RU" sz="1400" dirty="0" smtClean="0">
                          <a:solidFill>
                            <a:schemeClr val="tx1"/>
                          </a:solidFill>
                          <a:latin typeface="Times New Roman" pitchFamily="18" charset="0"/>
                          <a:cs typeface="Times New Roman" pitchFamily="18" charset="0"/>
                        </a:rPr>
                        <a:t>Субвенции </a:t>
                      </a:r>
                      <a:r>
                        <a:rPr lang="ru-RU" sz="1400" b="0" dirty="0" smtClean="0">
                          <a:solidFill>
                            <a:schemeClr val="tx1"/>
                          </a:solidFill>
                          <a:latin typeface="Times New Roman" pitchFamily="18" charset="0"/>
                          <a:cs typeface="Times New Roman" pitchFamily="18" charset="0"/>
                        </a:rPr>
                        <a:t>(от лат. «</a:t>
                      </a:r>
                      <a:r>
                        <a:rPr lang="en-US" sz="1400" b="0" dirty="0" smtClean="0">
                          <a:solidFill>
                            <a:schemeClr val="tx1"/>
                          </a:solidFill>
                          <a:latin typeface="Times New Roman" pitchFamily="18" charset="0"/>
                          <a:cs typeface="Times New Roman" pitchFamily="18" charset="0"/>
                        </a:rPr>
                        <a:t>Subvenire</a:t>
                      </a:r>
                      <a:r>
                        <a:rPr lang="ru-RU" sz="1400" b="0" dirty="0" smtClean="0">
                          <a:solidFill>
                            <a:schemeClr val="tx1"/>
                          </a:solidFill>
                          <a:latin typeface="Times New Roman" pitchFamily="18" charset="0"/>
                          <a:cs typeface="Times New Roman" pitchFamily="18" charset="0"/>
                        </a:rPr>
                        <a:t>» – приходить на помощь)</a:t>
                      </a:r>
                      <a:endParaRPr lang="ru-RU" sz="1400"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r>
                        <a:rPr lang="ru-RU" sz="1400" dirty="0" smtClean="0">
                          <a:solidFill>
                            <a:schemeClr val="tx1"/>
                          </a:solidFill>
                          <a:latin typeface="Times New Roman" pitchFamily="18" charset="0"/>
                          <a:cs typeface="Times New Roman" pitchFamily="18" charset="0"/>
                        </a:rPr>
                        <a:t>Субсидии </a:t>
                      </a:r>
                      <a:r>
                        <a:rPr lang="ru-RU" sz="1400" b="0" dirty="0" smtClean="0">
                          <a:solidFill>
                            <a:schemeClr val="tx1"/>
                          </a:solidFill>
                          <a:latin typeface="Times New Roman" pitchFamily="18" charset="0"/>
                          <a:cs typeface="Times New Roman" pitchFamily="18" charset="0"/>
                        </a:rPr>
                        <a:t>(от лат.</a:t>
                      </a:r>
                      <a:r>
                        <a:rPr lang="ru-RU" sz="1400" b="0" baseline="0" dirty="0" smtClean="0">
                          <a:solidFill>
                            <a:schemeClr val="tx1"/>
                          </a:solidFill>
                          <a:latin typeface="Times New Roman" pitchFamily="18" charset="0"/>
                          <a:cs typeface="Times New Roman" pitchFamily="18" charset="0"/>
                        </a:rPr>
                        <a:t> «</a:t>
                      </a:r>
                      <a:r>
                        <a:rPr lang="en-US" sz="1400" b="0" baseline="0" dirty="0" smtClean="0">
                          <a:solidFill>
                            <a:schemeClr val="tx1"/>
                          </a:solidFill>
                          <a:latin typeface="Times New Roman" pitchFamily="18" charset="0"/>
                          <a:cs typeface="Times New Roman" pitchFamily="18" charset="0"/>
                        </a:rPr>
                        <a:t>Subsidium</a:t>
                      </a:r>
                      <a:r>
                        <a:rPr lang="ru-RU" sz="1400" b="0" baseline="0" dirty="0" smtClean="0">
                          <a:solidFill>
                            <a:schemeClr val="tx1"/>
                          </a:solidFill>
                          <a:latin typeface="Times New Roman" pitchFamily="18" charset="0"/>
                          <a:cs typeface="Times New Roman" pitchFamily="18" charset="0"/>
                        </a:rPr>
                        <a:t>» – поддержка)</a:t>
                      </a:r>
                      <a:endParaRPr lang="ru-RU" sz="1400" b="0" dirty="0" smtClean="0">
                        <a:solidFill>
                          <a:schemeClr val="tx1"/>
                        </a:solidFill>
                        <a:latin typeface="Times New Roman" pitchFamily="18" charset="0"/>
                        <a:cs typeface="Times New Roman" pitchFamily="18" charset="0"/>
                      </a:endParaRPr>
                    </a:p>
                    <a:p>
                      <a:endParaRPr lang="ru-RU" sz="1400" b="0" dirty="0">
                        <a:solidFill>
                          <a:schemeClr val="tx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60000"/>
                        <a:lumOff val="40000"/>
                      </a:schemeClr>
                    </a:solidFill>
                  </a:tcPr>
                </a:tc>
              </a:tr>
              <a:tr h="1101695">
                <a:tc>
                  <a:txBody>
                    <a:bodyPr/>
                    <a:lstStyle/>
                    <a:p>
                      <a:r>
                        <a:rPr lang="ru-RU" sz="1400" dirty="0" smtClean="0">
                          <a:solidFill>
                            <a:schemeClr val="tx1"/>
                          </a:solidFill>
                          <a:latin typeface="Times New Roman" pitchFamily="18" charset="0"/>
                          <a:cs typeface="Times New Roman" pitchFamily="18" charset="0"/>
                        </a:rPr>
                        <a:t>Предоставляются  без определения конкретной цели их использования</a:t>
                      </a:r>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rgbClr val="92D050"/>
                    </a:solidFill>
                  </a:tcPr>
                </a:tc>
                <a:tc>
                  <a:txBody>
                    <a:bodyPr/>
                    <a:lstStyle/>
                    <a:p>
                      <a:r>
                        <a:rPr lang="ru-RU" sz="1400" dirty="0" smtClean="0">
                          <a:solidFill>
                            <a:schemeClr val="tx1"/>
                          </a:solidFill>
                          <a:latin typeface="Times New Roman" pitchFamily="18" charset="0"/>
                          <a:cs typeface="Times New Roman" pitchFamily="18" charset="0"/>
                        </a:rPr>
                        <a:t>Предоставляются</a:t>
                      </a:r>
                      <a:r>
                        <a:rPr lang="ru-RU" sz="1400" baseline="0" dirty="0" smtClean="0">
                          <a:solidFill>
                            <a:schemeClr val="tx1"/>
                          </a:solidFill>
                          <a:latin typeface="Times New Roman" pitchFamily="18" charset="0"/>
                          <a:cs typeface="Times New Roman" pitchFamily="18" charset="0"/>
                        </a:rPr>
                        <a:t> на финансирование «переданных» другим публично-правовым образованиям полномочий</a:t>
                      </a:r>
                      <a:endParaRPr lang="ru-RU" sz="1400" dirty="0">
                        <a:solidFill>
                          <a:schemeClr val="tx1"/>
                        </a:solidFill>
                        <a:latin typeface="Times New Roman" pitchFamily="18" charset="0"/>
                        <a:cs typeface="Times New Roman" pitchFamily="18" charset="0"/>
                      </a:endParaRPr>
                    </a:p>
                  </a:txBody>
                  <a:tcPr>
                    <a:solidFill>
                      <a:schemeClr val="bg2">
                        <a:lumMod val="75000"/>
                      </a:schemeClr>
                    </a:solidFill>
                  </a:tcPr>
                </a:tc>
                <a:tc>
                  <a:txBody>
                    <a:bodyPr/>
                    <a:lstStyle/>
                    <a:p>
                      <a:r>
                        <a:rPr lang="ru-RU" sz="1400" dirty="0" smtClean="0">
                          <a:solidFill>
                            <a:schemeClr val="tx1"/>
                          </a:solidFill>
                          <a:latin typeface="Times New Roman" pitchFamily="18" charset="0"/>
                          <a:cs typeface="Times New Roman" pitchFamily="18" charset="0"/>
                        </a:rPr>
                        <a:t>Предоставляются на условиях</a:t>
                      </a:r>
                      <a:r>
                        <a:rPr lang="ru-RU" sz="1400" baseline="0" dirty="0" smtClean="0">
                          <a:solidFill>
                            <a:schemeClr val="tx1"/>
                          </a:solidFill>
                          <a:latin typeface="Times New Roman" pitchFamily="18" charset="0"/>
                          <a:cs typeface="Times New Roman" pitchFamily="18" charset="0"/>
                        </a:rPr>
                        <a:t> долевого софинансирования расходов других бюджетов</a:t>
                      </a:r>
                      <a:endParaRPr lang="ru-RU" sz="1400" dirty="0">
                        <a:solidFill>
                          <a:schemeClr val="tx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solidFill>
                      <a:schemeClr val="accent5">
                        <a:lumMod val="60000"/>
                        <a:lumOff val="40000"/>
                      </a:schemeClr>
                    </a:solidFill>
                  </a:tcPr>
                </a:tc>
              </a:tr>
              <a:tr h="1101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Вы</a:t>
                      </a:r>
                      <a:r>
                        <a:rPr lang="ru-RU" sz="1400" baseline="0" dirty="0" smtClean="0">
                          <a:solidFill>
                            <a:schemeClr val="tx1"/>
                          </a:solidFill>
                          <a:latin typeface="Times New Roman" pitchFamily="18" charset="0"/>
                          <a:cs typeface="Times New Roman" pitchFamily="18" charset="0"/>
                        </a:rPr>
                        <a:t> даете ребенку «карманные деньги».</a:t>
                      </a:r>
                    </a:p>
                    <a:p>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r>
                        <a:rPr lang="ru-RU" sz="1400" dirty="0" smtClean="0">
                          <a:solidFill>
                            <a:schemeClr val="tx1"/>
                          </a:solidFill>
                          <a:latin typeface="Times New Roman" pitchFamily="18" charset="0"/>
                          <a:cs typeface="Times New Roman" pitchFamily="18" charset="0"/>
                        </a:rPr>
                        <a:t>Вы даете ребенку</a:t>
                      </a:r>
                      <a:r>
                        <a:rPr lang="ru-RU" sz="1400" baseline="0" dirty="0" smtClean="0">
                          <a:solidFill>
                            <a:schemeClr val="tx1"/>
                          </a:solidFill>
                          <a:latin typeface="Times New Roman" pitchFamily="18" charset="0"/>
                          <a:cs typeface="Times New Roman" pitchFamily="18" charset="0"/>
                        </a:rPr>
                        <a:t> деньги и посылаете его в магазин купить продукты (по списку)</a:t>
                      </a:r>
                      <a:endParaRPr lang="ru-RU" sz="140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ru-RU" sz="1400" dirty="0" smtClean="0">
                          <a:solidFill>
                            <a:schemeClr val="tx1"/>
                          </a:solidFill>
                          <a:latin typeface="Times New Roman" pitchFamily="18" charset="0"/>
                          <a:cs typeface="Times New Roman" pitchFamily="18" charset="0"/>
                        </a:rPr>
                        <a:t>Вы</a:t>
                      </a:r>
                      <a:r>
                        <a:rPr lang="ru-RU" sz="1400" baseline="0" dirty="0" smtClean="0">
                          <a:solidFill>
                            <a:schemeClr val="tx1"/>
                          </a:solidFill>
                          <a:latin typeface="Times New Roman" pitchFamily="18" charset="0"/>
                          <a:cs typeface="Times New Roman" pitchFamily="18" charset="0"/>
                        </a:rPr>
                        <a:t> «добавляете» денег для того, чтобы ваш ребенок купил себе новый телефон (а остальные он накопил сам) </a:t>
                      </a:r>
                      <a:endParaRPr lang="ru-RU" sz="1400" dirty="0">
                        <a:solidFill>
                          <a:schemeClr val="tx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r>
            </a:tbl>
          </a:graphicData>
        </a:graphic>
      </p:graphicFrame>
      <p:sp>
        <p:nvSpPr>
          <p:cNvPr id="2" name="TextBox 1"/>
          <p:cNvSpPr txBox="1"/>
          <p:nvPr/>
        </p:nvSpPr>
        <p:spPr>
          <a:xfrm>
            <a:off x="3127220" y="271774"/>
            <a:ext cx="3188886" cy="369332"/>
          </a:xfrm>
          <a:prstGeom prst="rect">
            <a:avLst/>
          </a:prstGeom>
          <a:noFill/>
        </p:spPr>
        <p:txBody>
          <a:bodyPr wrap="none" rtlCol="0">
            <a:spAutoFit/>
          </a:bodyPr>
          <a:lstStyle/>
          <a:p>
            <a:r>
              <a:rPr lang="ru-RU" b="1" dirty="0" smtClean="0">
                <a:solidFill>
                  <a:schemeClr val="tx1">
                    <a:lumMod val="85000"/>
                    <a:lumOff val="15000"/>
                  </a:schemeClr>
                </a:solidFill>
                <a:latin typeface="Times New Roman" panose="02020603050405020304" pitchFamily="18" charset="0"/>
                <a:cs typeface="Times New Roman" panose="02020603050405020304" pitchFamily="18" charset="0"/>
              </a:rPr>
              <a:t>Межбюджетные трансферты</a:t>
            </a:r>
            <a:endParaRPr lang="ru-RU"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8"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econ11\Desktop\Для презентации\negotiation-clipart-611870-nd-Black-striped-tie-People-series-Stock-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819" y="271774"/>
            <a:ext cx="1979599" cy="212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40742"/>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22</a:t>
            </a:fld>
            <a:endParaRPr lang="ru-RU" dirty="0"/>
          </a:p>
        </p:txBody>
      </p:sp>
      <p:sp>
        <p:nvSpPr>
          <p:cNvPr id="6" name="Объект 5"/>
          <p:cNvSpPr>
            <a:spLocks noGrp="1"/>
          </p:cNvSpPr>
          <p:nvPr>
            <p:ph idx="1"/>
          </p:nvPr>
        </p:nvSpPr>
        <p:spPr>
          <a:xfrm>
            <a:off x="561373" y="185075"/>
            <a:ext cx="7960352" cy="64633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lgn="ctr">
              <a:buNone/>
            </a:pPr>
            <a:r>
              <a:rPr lang="ru-RU" sz="1800" b="1" dirty="0" smtClean="0">
                <a:solidFill>
                  <a:schemeClr val="tx1">
                    <a:lumMod val="85000"/>
                    <a:lumOff val="15000"/>
                  </a:schemeClr>
                </a:solidFill>
                <a:latin typeface="Times New Roman" panose="02020603050405020304" pitchFamily="18" charset="0"/>
                <a:cs typeface="Times New Roman" panose="02020603050405020304" pitchFamily="18" charset="0"/>
              </a:rPr>
              <a:t>Объем безвозмездных поступлений </a:t>
            </a:r>
            <a:r>
              <a:rPr lang="ru-RU" sz="1800" b="1" dirty="0">
                <a:solidFill>
                  <a:schemeClr val="tx1">
                    <a:lumMod val="85000"/>
                    <a:lumOff val="15000"/>
                  </a:schemeClr>
                </a:solidFill>
                <a:latin typeface="Times New Roman" panose="02020603050405020304" pitchFamily="18" charset="0"/>
                <a:cs typeface="Times New Roman" panose="02020603050405020304" pitchFamily="18" charset="0"/>
              </a:rPr>
              <a:t>в </a:t>
            </a:r>
            <a:r>
              <a:rPr lang="ru-RU" sz="1800" b="1" dirty="0" smtClean="0">
                <a:solidFill>
                  <a:schemeClr val="tx1">
                    <a:lumMod val="85000"/>
                    <a:lumOff val="15000"/>
                  </a:schemeClr>
                </a:solidFill>
                <a:latin typeface="Times New Roman" panose="02020603050405020304" pitchFamily="18" charset="0"/>
                <a:cs typeface="Times New Roman" panose="02020603050405020304" pitchFamily="18" charset="0"/>
              </a:rPr>
              <a:t>бюджете муниципального образования Слюдянский район</a:t>
            </a:r>
            <a:r>
              <a:rPr lang="ru-RU" sz="1800" b="1" dirty="0">
                <a:solidFill>
                  <a:schemeClr val="tx1">
                    <a:lumMod val="85000"/>
                    <a:lumOff val="15000"/>
                  </a:schemeClr>
                </a:solidFill>
                <a:latin typeface="Times New Roman" panose="02020603050405020304" pitchFamily="18" charset="0"/>
                <a:cs typeface="Times New Roman" panose="02020603050405020304" pitchFamily="18" charset="0"/>
              </a:rPr>
              <a:t> в</a:t>
            </a:r>
            <a:r>
              <a:rPr lang="ru-RU" sz="1800" b="1" dirty="0" smtClean="0">
                <a:solidFill>
                  <a:schemeClr val="tx1">
                    <a:lumMod val="85000"/>
                    <a:lumOff val="15000"/>
                  </a:schemeClr>
                </a:solidFill>
                <a:latin typeface="Times New Roman" panose="02020603050405020304" pitchFamily="18" charset="0"/>
                <a:cs typeface="Times New Roman" panose="02020603050405020304" pitchFamily="18" charset="0"/>
              </a:rPr>
              <a:t> 2016-2019 годах (тыс.руб.)</a:t>
            </a:r>
            <a:endParaRPr lang="ru-RU" sz="1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879573980"/>
              </p:ext>
            </p:extLst>
          </p:nvPr>
        </p:nvGraphicFramePr>
        <p:xfrm>
          <a:off x="142240" y="1100120"/>
          <a:ext cx="8900160" cy="2862280"/>
        </p:xfrm>
        <a:graphic>
          <a:graphicData uri="http://schemas.openxmlformats.org/drawingml/2006/table">
            <a:tbl>
              <a:tblPr firstRow="1" bandRow="1">
                <a:tableStyleId>{5C22544A-7EE6-4342-B048-85BDC9FD1C3A}</a:tableStyleId>
              </a:tblPr>
              <a:tblGrid>
                <a:gridCol w="2532660"/>
                <a:gridCol w="1591875"/>
                <a:gridCol w="1591875"/>
                <a:gridCol w="1591875"/>
                <a:gridCol w="1591875"/>
              </a:tblGrid>
              <a:tr h="561936">
                <a:tc>
                  <a:txBody>
                    <a:bodyPr/>
                    <a:lstStyle/>
                    <a:p>
                      <a:pPr algn="ctr">
                        <a:lnSpc>
                          <a:spcPct val="115000"/>
                        </a:lnSpc>
                        <a:spcAft>
                          <a:spcPts val="0"/>
                        </a:spcAft>
                      </a:pPr>
                      <a:r>
                        <a:rPr lang="ru-RU" sz="1400" b="1" dirty="0">
                          <a:solidFill>
                            <a:srgbClr val="000000"/>
                          </a:solidFill>
                          <a:effectLst/>
                          <a:latin typeface="Times New Roman" panose="02020603050405020304" pitchFamily="18" charset="0"/>
                          <a:ea typeface="Times New Roman"/>
                          <a:cs typeface="Times New Roman" panose="02020603050405020304" pitchFamily="18" charset="0"/>
                        </a:rPr>
                        <a:t>Показатель</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15000"/>
                        </a:lnSpc>
                        <a:spcAft>
                          <a:spcPts val="0"/>
                        </a:spcAft>
                      </a:pPr>
                      <a:r>
                        <a:rPr lang="ru-RU" sz="1400" b="1" dirty="0" smtClean="0">
                          <a:solidFill>
                            <a:srgbClr val="000000"/>
                          </a:solidFill>
                          <a:effectLst/>
                          <a:latin typeface="Times New Roman" panose="02020603050405020304" pitchFamily="18" charset="0"/>
                          <a:ea typeface="Times New Roman"/>
                          <a:cs typeface="Times New Roman" panose="02020603050405020304" pitchFamily="18" charset="0"/>
                        </a:rPr>
                        <a:t>Оценка 2016 год</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15000"/>
                        </a:lnSpc>
                        <a:spcAft>
                          <a:spcPts val="0"/>
                        </a:spcAft>
                      </a:pPr>
                      <a:r>
                        <a:rPr lang="ru-RU" sz="1400" dirty="0" smtClean="0">
                          <a:solidFill>
                            <a:schemeClr val="tx1"/>
                          </a:solidFill>
                          <a:effectLst/>
                          <a:latin typeface="Times New Roman" panose="02020603050405020304" pitchFamily="18" charset="0"/>
                          <a:ea typeface="Calibri"/>
                          <a:cs typeface="Times New Roman" panose="02020603050405020304" pitchFamily="18" charset="0"/>
                        </a:rPr>
                        <a:t>Прогноз 2017 год</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rgbClr val="000000"/>
                          </a:solidFill>
                          <a:effectLst/>
                          <a:latin typeface="Times New Roman" panose="02020603050405020304" pitchFamily="18" charset="0"/>
                          <a:ea typeface="Times New Roman"/>
                          <a:cs typeface="Times New Roman" panose="02020603050405020304" pitchFamily="18" charset="0"/>
                        </a:rPr>
                        <a:t>Прогноз 2018</a:t>
                      </a:r>
                      <a:r>
                        <a:rPr lang="ru-RU" sz="1400" b="1" baseline="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ru-RU" sz="1400" b="1" dirty="0" smtClean="0">
                          <a:solidFill>
                            <a:srgbClr val="000000"/>
                          </a:solidFill>
                          <a:effectLst/>
                          <a:latin typeface="Times New Roman" panose="02020603050405020304" pitchFamily="18" charset="0"/>
                          <a:ea typeface="Times New Roman"/>
                          <a:cs typeface="Times New Roman" panose="02020603050405020304" pitchFamily="18" charset="0"/>
                        </a:rPr>
                        <a:t>год</a:t>
                      </a:r>
                      <a:endParaRPr lang="ru-RU" sz="1400" dirty="0" smtClean="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rgbClr val="000000"/>
                          </a:solidFill>
                          <a:effectLst/>
                          <a:latin typeface="Times New Roman" panose="02020603050405020304" pitchFamily="18" charset="0"/>
                          <a:ea typeface="Times New Roman"/>
                          <a:cs typeface="Times New Roman" panose="02020603050405020304" pitchFamily="18" charset="0"/>
                        </a:rPr>
                        <a:t>Прогноз 2019 год</a:t>
                      </a:r>
                      <a:endParaRPr lang="ru-RU" sz="1400" dirty="0" smtClean="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r>
              <a:tr h="280968">
                <a:tc>
                  <a:txBody>
                    <a:bodyPr/>
                    <a:lstStyle/>
                    <a:p>
                      <a:pPr>
                        <a:lnSpc>
                          <a:spcPct val="115000"/>
                        </a:lnSpc>
                        <a:spcAft>
                          <a:spcPts val="0"/>
                        </a:spcAft>
                      </a:pPr>
                      <a:r>
                        <a:rPr lang="ru-RU" sz="1400" dirty="0">
                          <a:solidFill>
                            <a:srgbClr val="000000"/>
                          </a:solidFill>
                          <a:effectLst/>
                          <a:latin typeface="Times New Roman" panose="02020603050405020304" pitchFamily="18" charset="0"/>
                          <a:ea typeface="Times New Roman"/>
                          <a:cs typeface="Times New Roman" panose="02020603050405020304" pitchFamily="18" charset="0"/>
                        </a:rPr>
                        <a:t>Дотации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solidFill>
                            <a:srgbClr val="000000"/>
                          </a:solidFill>
                          <a:effectLst/>
                          <a:latin typeface="Times New Roman" panose="02020603050405020304" pitchFamily="18" charset="0"/>
                          <a:ea typeface="Times New Roman"/>
                          <a:cs typeface="Times New Roman" panose="02020603050405020304" pitchFamily="18" charset="0"/>
                        </a:rPr>
                        <a:t>50 538</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32</a:t>
                      </a:r>
                      <a:r>
                        <a:rPr lang="ru-RU" sz="1400" baseline="0" dirty="0" smtClean="0">
                          <a:effectLst/>
                          <a:latin typeface="Times New Roman" panose="02020603050405020304" pitchFamily="18" charset="0"/>
                          <a:ea typeface="Calibri"/>
                          <a:cs typeface="Times New Roman" panose="02020603050405020304" pitchFamily="18" charset="0"/>
                        </a:rPr>
                        <a:t> 287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19</a:t>
                      </a:r>
                      <a:r>
                        <a:rPr lang="ru-RU" sz="1400" baseline="0" dirty="0" smtClean="0">
                          <a:effectLst/>
                          <a:latin typeface="Times New Roman" panose="02020603050405020304" pitchFamily="18" charset="0"/>
                          <a:ea typeface="Calibri"/>
                          <a:cs typeface="Times New Roman" panose="02020603050405020304" pitchFamily="18" charset="0"/>
                        </a:rPr>
                        <a:t> 035</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18</a:t>
                      </a:r>
                      <a:r>
                        <a:rPr lang="ru-RU" sz="1400" baseline="0" dirty="0" smtClean="0">
                          <a:effectLst/>
                          <a:latin typeface="Times New Roman" panose="02020603050405020304" pitchFamily="18" charset="0"/>
                          <a:ea typeface="Calibri"/>
                          <a:cs typeface="Times New Roman" panose="02020603050405020304" pitchFamily="18" charset="0"/>
                        </a:rPr>
                        <a:t> 040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80968">
                <a:tc>
                  <a:txBody>
                    <a:bodyPr/>
                    <a:lstStyle/>
                    <a:p>
                      <a:pPr>
                        <a:lnSpc>
                          <a:spcPct val="115000"/>
                        </a:lnSpc>
                        <a:spcAft>
                          <a:spcPts val="0"/>
                        </a:spcAft>
                      </a:pPr>
                      <a:r>
                        <a:rPr lang="ru-RU" sz="1400" dirty="0">
                          <a:solidFill>
                            <a:srgbClr val="000000"/>
                          </a:solidFill>
                          <a:effectLst/>
                          <a:latin typeface="Times New Roman" panose="02020603050405020304" pitchFamily="18" charset="0"/>
                          <a:ea typeface="Times New Roman"/>
                          <a:cs typeface="Times New Roman" panose="02020603050405020304" pitchFamily="18" charset="0"/>
                        </a:rPr>
                        <a:t>Субсидии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solidFill>
                            <a:srgbClr val="000000"/>
                          </a:solidFill>
                          <a:effectLst/>
                          <a:latin typeface="Times New Roman" panose="02020603050405020304" pitchFamily="18" charset="0"/>
                          <a:ea typeface="Calibri"/>
                          <a:cs typeface="Times New Roman" panose="02020603050405020304" pitchFamily="18" charset="0"/>
                        </a:rPr>
                        <a:t>42</a:t>
                      </a:r>
                      <a:r>
                        <a:rPr lang="ru-RU" sz="1400" baseline="0" dirty="0" smtClean="0">
                          <a:solidFill>
                            <a:srgbClr val="000000"/>
                          </a:solidFill>
                          <a:effectLst/>
                          <a:latin typeface="Times New Roman" panose="02020603050405020304" pitchFamily="18" charset="0"/>
                          <a:ea typeface="Calibri"/>
                          <a:cs typeface="Times New Roman" panose="02020603050405020304" pitchFamily="18" charset="0"/>
                        </a:rPr>
                        <a:t> 342</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45</a:t>
                      </a:r>
                      <a:r>
                        <a:rPr lang="ru-RU" sz="1400" baseline="0" dirty="0" smtClean="0">
                          <a:effectLst/>
                          <a:latin typeface="Times New Roman" panose="02020603050405020304" pitchFamily="18" charset="0"/>
                          <a:ea typeface="Calibri"/>
                          <a:cs typeface="Times New Roman" panose="02020603050405020304" pitchFamily="18" charset="0"/>
                        </a:rPr>
                        <a:t> 106</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US" sz="1400" baseline="0" dirty="0" smtClean="0">
                          <a:solidFill>
                            <a:schemeClr val="tx1"/>
                          </a:solidFill>
                          <a:effectLst/>
                          <a:latin typeface="Times New Roman" panose="02020603050405020304" pitchFamily="18" charset="0"/>
                          <a:ea typeface="Calibri"/>
                          <a:cs typeface="Times New Roman" panose="02020603050405020304" pitchFamily="18" charset="0"/>
                        </a:rPr>
                        <a:t>24 </a:t>
                      </a:r>
                      <a:r>
                        <a:rPr lang="ru-RU" sz="1400" baseline="0" dirty="0" smtClean="0">
                          <a:solidFill>
                            <a:schemeClr val="tx1"/>
                          </a:solidFill>
                          <a:effectLst/>
                          <a:latin typeface="Times New Roman" panose="02020603050405020304" pitchFamily="18" charset="0"/>
                          <a:ea typeface="Calibri"/>
                          <a:cs typeface="Times New Roman" panose="02020603050405020304" pitchFamily="18" charset="0"/>
                        </a:rPr>
                        <a:t>331</a:t>
                      </a:r>
                      <a:endParaRPr lang="ru-RU" sz="14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24 214</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80968">
                <a:tc>
                  <a:txBody>
                    <a:bodyPr/>
                    <a:lstStyle/>
                    <a:p>
                      <a:pPr>
                        <a:lnSpc>
                          <a:spcPct val="115000"/>
                        </a:lnSpc>
                        <a:spcAft>
                          <a:spcPts val="0"/>
                        </a:spcAft>
                      </a:pPr>
                      <a:r>
                        <a:rPr lang="ru-RU" sz="1400" dirty="0">
                          <a:solidFill>
                            <a:srgbClr val="000000"/>
                          </a:solidFill>
                          <a:effectLst/>
                          <a:latin typeface="Times New Roman" panose="02020603050405020304" pitchFamily="18" charset="0"/>
                          <a:ea typeface="Times New Roman"/>
                          <a:cs typeface="Times New Roman" panose="02020603050405020304" pitchFamily="18" charset="0"/>
                        </a:rPr>
                        <a:t>Субвенции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solidFill>
                            <a:srgbClr val="000000"/>
                          </a:solidFill>
                          <a:effectLst/>
                          <a:latin typeface="Times New Roman" panose="02020603050405020304" pitchFamily="18" charset="0"/>
                          <a:ea typeface="Times New Roman"/>
                          <a:cs typeface="Times New Roman" panose="02020603050405020304" pitchFamily="18" charset="0"/>
                        </a:rPr>
                        <a:t>453</a:t>
                      </a:r>
                      <a:r>
                        <a:rPr lang="ru-RU" sz="1400" baseline="0" dirty="0" smtClean="0">
                          <a:solidFill>
                            <a:srgbClr val="000000"/>
                          </a:solidFill>
                          <a:effectLst/>
                          <a:latin typeface="Times New Roman" panose="02020603050405020304" pitchFamily="18" charset="0"/>
                          <a:ea typeface="Times New Roman"/>
                          <a:cs typeface="Times New Roman" panose="02020603050405020304" pitchFamily="18" charset="0"/>
                        </a:rPr>
                        <a:t> 644</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426 794</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423 887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402 514</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280968">
                <a:tc>
                  <a:txBody>
                    <a:bodyPr/>
                    <a:lstStyle/>
                    <a:p>
                      <a:pPr>
                        <a:lnSpc>
                          <a:spcPct val="115000"/>
                        </a:lnSpc>
                        <a:spcAft>
                          <a:spcPts val="0"/>
                        </a:spcAft>
                      </a:pPr>
                      <a:r>
                        <a:rPr lang="ru-RU" sz="1400" dirty="0">
                          <a:solidFill>
                            <a:srgbClr val="000000"/>
                          </a:solidFill>
                          <a:effectLst/>
                          <a:latin typeface="Times New Roman" panose="02020603050405020304" pitchFamily="18" charset="0"/>
                          <a:ea typeface="Times New Roman"/>
                          <a:cs typeface="Times New Roman" panose="02020603050405020304" pitchFamily="18" charset="0"/>
                        </a:rPr>
                        <a:t>Иные МБТ</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solidFill>
                            <a:srgbClr val="000000"/>
                          </a:solidFill>
                          <a:effectLst/>
                          <a:latin typeface="Times New Roman" panose="02020603050405020304" pitchFamily="18" charset="0"/>
                          <a:ea typeface="Times New Roman"/>
                          <a:cs typeface="Times New Roman" panose="02020603050405020304" pitchFamily="18" charset="0"/>
                        </a:rPr>
                        <a:t>4 401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3</a:t>
                      </a:r>
                      <a:r>
                        <a:rPr lang="ru-RU" sz="1400" baseline="0" dirty="0" smtClean="0">
                          <a:effectLst/>
                          <a:latin typeface="Times New Roman" panose="02020603050405020304" pitchFamily="18" charset="0"/>
                          <a:ea typeface="Calibri"/>
                          <a:cs typeface="Times New Roman" panose="02020603050405020304" pitchFamily="18" charset="0"/>
                        </a:rPr>
                        <a:t> 318</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470589">
                <a:tc>
                  <a:txBody>
                    <a:bodyPr/>
                    <a:lstStyle/>
                    <a:p>
                      <a:pPr>
                        <a:lnSpc>
                          <a:spcPct val="115000"/>
                        </a:lnSpc>
                        <a:spcAft>
                          <a:spcPts val="0"/>
                        </a:spcAft>
                      </a:pPr>
                      <a:r>
                        <a:rPr lang="ru-RU" sz="1400" dirty="0">
                          <a:solidFill>
                            <a:srgbClr val="000000"/>
                          </a:solidFill>
                          <a:effectLst/>
                          <a:latin typeface="Times New Roman" panose="02020603050405020304" pitchFamily="18" charset="0"/>
                          <a:ea typeface="Times New Roman"/>
                          <a:cs typeface="Times New Roman" panose="02020603050405020304" pitchFamily="18" charset="0"/>
                        </a:rPr>
                        <a:t>Возврат остатков МБТ</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BatangChe" panose="02030609000101010101" pitchFamily="49" charset="-127"/>
                          <a:cs typeface="Times New Roman" panose="02020603050405020304" pitchFamily="18" charset="0"/>
                        </a:rPr>
                        <a:t>-56</a:t>
                      </a:r>
                      <a:endParaRPr lang="ru-RU" sz="1400" dirty="0">
                        <a:effectLst/>
                        <a:latin typeface="Times New Roman" panose="02020603050405020304" pitchFamily="18" charset="0"/>
                        <a:ea typeface="BatangChe" panose="02030609000101010101" pitchFamily="49"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705883">
                <a:tc>
                  <a:txBody>
                    <a:bodyPr/>
                    <a:lstStyle/>
                    <a:p>
                      <a:pPr>
                        <a:lnSpc>
                          <a:spcPct val="115000"/>
                        </a:lnSpc>
                        <a:spcAft>
                          <a:spcPts val="0"/>
                        </a:spcAft>
                      </a:pPr>
                      <a:r>
                        <a:rPr lang="ru-RU" sz="1400" b="1" dirty="0">
                          <a:solidFill>
                            <a:srgbClr val="000000"/>
                          </a:solidFill>
                          <a:effectLst/>
                          <a:latin typeface="Times New Roman" panose="02020603050405020304" pitchFamily="18" charset="0"/>
                          <a:ea typeface="Times New Roman"/>
                          <a:cs typeface="Times New Roman" panose="02020603050405020304" pitchFamily="18" charset="0"/>
                        </a:rPr>
                        <a:t>Всего безвозмездных поступлений</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15000"/>
                        </a:lnSpc>
                        <a:spcAft>
                          <a:spcPts val="0"/>
                        </a:spcAft>
                      </a:pPr>
                      <a:r>
                        <a:rPr lang="ru-RU" sz="1400" b="1" dirty="0" smtClean="0">
                          <a:solidFill>
                            <a:srgbClr val="000000"/>
                          </a:solidFill>
                          <a:effectLst/>
                          <a:latin typeface="Times New Roman" panose="02020603050405020304" pitchFamily="18" charset="0"/>
                          <a:ea typeface="Calibri"/>
                          <a:cs typeface="Times New Roman" panose="02020603050405020304" pitchFamily="18" charset="0"/>
                        </a:rPr>
                        <a:t>550</a:t>
                      </a:r>
                      <a:r>
                        <a:rPr lang="ru-RU" sz="1400" b="1" baseline="0" dirty="0" smtClean="0">
                          <a:solidFill>
                            <a:srgbClr val="000000"/>
                          </a:solidFill>
                          <a:effectLst/>
                          <a:latin typeface="Times New Roman" panose="02020603050405020304" pitchFamily="18" charset="0"/>
                          <a:ea typeface="Calibri"/>
                          <a:cs typeface="Times New Roman" panose="02020603050405020304" pitchFamily="18" charset="0"/>
                        </a:rPr>
                        <a:t> 869</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15000"/>
                        </a:lnSpc>
                        <a:spcAft>
                          <a:spcPts val="0"/>
                        </a:spcAft>
                      </a:pPr>
                      <a:r>
                        <a:rPr lang="ru-RU" sz="1400" b="1" dirty="0" smtClean="0">
                          <a:effectLst/>
                          <a:latin typeface="Times New Roman" panose="02020603050405020304" pitchFamily="18" charset="0"/>
                          <a:ea typeface="Calibri"/>
                          <a:cs typeface="Times New Roman" panose="02020603050405020304" pitchFamily="18" charset="0"/>
                        </a:rPr>
                        <a:t>507</a:t>
                      </a:r>
                      <a:r>
                        <a:rPr lang="ru-RU" sz="1400" b="1" baseline="0" dirty="0" smtClean="0">
                          <a:effectLst/>
                          <a:latin typeface="Times New Roman" panose="02020603050405020304" pitchFamily="18" charset="0"/>
                          <a:ea typeface="Calibri"/>
                          <a:cs typeface="Times New Roman" panose="02020603050405020304" pitchFamily="18" charset="0"/>
                        </a:rPr>
                        <a:t> 505</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15000"/>
                        </a:lnSpc>
                        <a:spcAft>
                          <a:spcPts val="0"/>
                        </a:spcAft>
                      </a:pPr>
                      <a:r>
                        <a:rPr lang="ru-RU" sz="1400" b="1" dirty="0" smtClean="0">
                          <a:effectLst/>
                          <a:latin typeface="Times New Roman" panose="02020603050405020304" pitchFamily="18" charset="0"/>
                          <a:ea typeface="Calibri"/>
                          <a:cs typeface="Times New Roman" panose="02020603050405020304" pitchFamily="18" charset="0"/>
                        </a:rPr>
                        <a:t>467</a:t>
                      </a:r>
                      <a:r>
                        <a:rPr lang="ru-RU" sz="1400" b="1" baseline="0" dirty="0" smtClean="0">
                          <a:effectLst/>
                          <a:latin typeface="Times New Roman" panose="02020603050405020304" pitchFamily="18" charset="0"/>
                          <a:ea typeface="Calibri"/>
                          <a:cs typeface="Times New Roman" panose="02020603050405020304" pitchFamily="18" charset="0"/>
                        </a:rPr>
                        <a:t> 253</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lnSpc>
                          <a:spcPct val="115000"/>
                        </a:lnSpc>
                        <a:spcAft>
                          <a:spcPts val="0"/>
                        </a:spcAft>
                      </a:pPr>
                      <a:r>
                        <a:rPr lang="ru-RU" sz="1400" b="1" dirty="0" smtClean="0">
                          <a:effectLst/>
                          <a:latin typeface="Times New Roman" panose="02020603050405020304" pitchFamily="18" charset="0"/>
                          <a:ea typeface="Calibri"/>
                          <a:cs typeface="Times New Roman" panose="02020603050405020304" pitchFamily="18" charset="0"/>
                        </a:rPr>
                        <a:t>444</a:t>
                      </a:r>
                      <a:r>
                        <a:rPr lang="ru-RU" sz="1400" b="1" baseline="0" dirty="0" smtClean="0">
                          <a:effectLst/>
                          <a:latin typeface="Times New Roman" panose="02020603050405020304" pitchFamily="18" charset="0"/>
                          <a:ea typeface="Calibri"/>
                          <a:cs typeface="Times New Roman" panose="02020603050405020304" pitchFamily="18" charset="0"/>
                        </a:rPr>
                        <a:t> 768</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r>
            </a:tbl>
          </a:graphicData>
        </a:graphic>
      </p:graphicFrame>
      <p:graphicFrame>
        <p:nvGraphicFramePr>
          <p:cNvPr id="5" name="Диаграмма 4"/>
          <p:cNvGraphicFramePr/>
          <p:nvPr>
            <p:extLst>
              <p:ext uri="{D42A27DB-BD31-4B8C-83A1-F6EECF244321}">
                <p14:modId xmlns:p14="http://schemas.microsoft.com/office/powerpoint/2010/main" val="4277673263"/>
              </p:ext>
            </p:extLst>
          </p:nvPr>
        </p:nvGraphicFramePr>
        <p:xfrm>
          <a:off x="0" y="3911600"/>
          <a:ext cx="9377680" cy="33629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686075" y="5242560"/>
            <a:ext cx="833818" cy="30777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2016 год</a:t>
            </a:r>
            <a:endParaRPr lang="ru-RU"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867124" y="5381357"/>
            <a:ext cx="833818" cy="30777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2017 год</a:t>
            </a:r>
            <a:endParaRPr lang="ru-RU" sz="1400" dirty="0">
              <a:latin typeface="Times New Roman" panose="02020603050405020304" pitchFamily="18" charset="0"/>
              <a:cs typeface="Times New Roman" panose="02020603050405020304" pitchFamily="18" charset="0"/>
            </a:endParaRPr>
          </a:p>
        </p:txBody>
      </p:sp>
      <p:pic>
        <p:nvPicPr>
          <p:cNvPr id="8"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558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23</a:t>
            </a:fld>
            <a:endParaRPr lang="ru-RU" dirty="0"/>
          </a:p>
        </p:txBody>
      </p:sp>
      <p:sp>
        <p:nvSpPr>
          <p:cNvPr id="2" name="TextBox 1"/>
          <p:cNvSpPr txBox="1"/>
          <p:nvPr/>
        </p:nvSpPr>
        <p:spPr>
          <a:xfrm>
            <a:off x="146016" y="100314"/>
            <a:ext cx="5608686" cy="1846659"/>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Дотация на выравнивание уровня бюджетной обеспеченности</a:t>
            </a:r>
            <a:r>
              <a:rPr lang="ru-RU" sz="1600" dirty="0">
                <a:latin typeface="Times New Roman" panose="02020603050405020304" pitchFamily="18" charset="0"/>
                <a:cs typeface="Times New Roman" panose="02020603050405020304" pitchFamily="18" charset="0"/>
              </a:rPr>
              <a:t>, размер которой определен в соответствии с методикой утвержденной законом Иркутской области №74-ОЗ </a:t>
            </a:r>
            <a:endParaRPr lang="ru-RU" sz="1600"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 на </a:t>
            </a:r>
            <a:r>
              <a:rPr lang="ru-RU" sz="1600" i="1" dirty="0">
                <a:latin typeface="Times New Roman" panose="02020603050405020304" pitchFamily="18" charset="0"/>
                <a:cs typeface="Times New Roman" panose="02020603050405020304" pitchFamily="18" charset="0"/>
              </a:rPr>
              <a:t>2017 год </a:t>
            </a:r>
            <a:r>
              <a:rPr lang="ru-RU" sz="1600" dirty="0">
                <a:latin typeface="Times New Roman" panose="02020603050405020304" pitchFamily="18" charset="0"/>
                <a:cs typeface="Times New Roman" panose="02020603050405020304" pitchFamily="18" charset="0"/>
              </a:rPr>
              <a:t>определена в сумме </a:t>
            </a:r>
            <a:r>
              <a:rPr lang="ru-RU" sz="1600" dirty="0" smtClean="0">
                <a:latin typeface="Times New Roman" panose="02020603050405020304" pitchFamily="18" charset="0"/>
                <a:cs typeface="Times New Roman" panose="02020603050405020304" pitchFamily="18" charset="0"/>
              </a:rPr>
              <a:t>32 287 </a:t>
            </a:r>
            <a:r>
              <a:rPr lang="ru-RU" sz="1600" dirty="0">
                <a:latin typeface="Times New Roman" panose="02020603050405020304" pitchFamily="18" charset="0"/>
                <a:cs typeface="Times New Roman" panose="02020603050405020304" pitchFamily="18" charset="0"/>
              </a:rPr>
              <a:t>тыс. рублей, </a:t>
            </a:r>
            <a:endParaRPr lang="ru-RU" sz="1600"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 на </a:t>
            </a:r>
            <a:r>
              <a:rPr lang="ru-RU" sz="1600" i="1" dirty="0">
                <a:latin typeface="Times New Roman" panose="02020603050405020304" pitchFamily="18" charset="0"/>
                <a:cs typeface="Times New Roman" panose="02020603050405020304" pitchFamily="18" charset="0"/>
              </a:rPr>
              <a:t>2018 год</a:t>
            </a:r>
            <a:r>
              <a:rPr lang="ru-RU" sz="1600" dirty="0">
                <a:latin typeface="Times New Roman" panose="02020603050405020304" pitchFamily="18" charset="0"/>
                <a:cs typeface="Times New Roman" panose="02020603050405020304" pitchFamily="18" charset="0"/>
              </a:rPr>
              <a:t> в сумме </a:t>
            </a:r>
            <a:r>
              <a:rPr lang="ru-RU" sz="1600" dirty="0" smtClean="0">
                <a:latin typeface="Times New Roman" panose="02020603050405020304" pitchFamily="18" charset="0"/>
                <a:cs typeface="Times New Roman" panose="02020603050405020304" pitchFamily="18" charset="0"/>
              </a:rPr>
              <a:t>19 035 </a:t>
            </a:r>
            <a:r>
              <a:rPr lang="ru-RU" sz="1600" dirty="0">
                <a:latin typeface="Times New Roman" panose="02020603050405020304" pitchFamily="18" charset="0"/>
                <a:cs typeface="Times New Roman" panose="02020603050405020304" pitchFamily="18" charset="0"/>
              </a:rPr>
              <a:t>тыс. рублей, </a:t>
            </a:r>
            <a:endParaRPr lang="ru-RU" sz="1600"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 на </a:t>
            </a:r>
            <a:r>
              <a:rPr lang="ru-RU" sz="1600" i="1" dirty="0">
                <a:latin typeface="Times New Roman" panose="02020603050405020304" pitchFamily="18" charset="0"/>
                <a:cs typeface="Times New Roman" panose="02020603050405020304" pitchFamily="18" charset="0"/>
              </a:rPr>
              <a:t>2019 год </a:t>
            </a:r>
            <a:r>
              <a:rPr lang="ru-RU" sz="1600" dirty="0">
                <a:latin typeface="Times New Roman" panose="02020603050405020304" pitchFamily="18" charset="0"/>
                <a:cs typeface="Times New Roman" panose="02020603050405020304" pitchFamily="18" charset="0"/>
              </a:rPr>
              <a:t>в сумме </a:t>
            </a:r>
            <a:r>
              <a:rPr lang="ru-RU" sz="1600" dirty="0" smtClean="0">
                <a:latin typeface="Times New Roman" panose="02020603050405020304" pitchFamily="18" charset="0"/>
                <a:cs typeface="Times New Roman" panose="02020603050405020304" pitchFamily="18" charset="0"/>
              </a:rPr>
              <a:t>18 040 </a:t>
            </a:r>
            <a:r>
              <a:rPr lang="ru-RU" sz="1600" dirty="0">
                <a:latin typeface="Times New Roman" panose="02020603050405020304" pitchFamily="18" charset="0"/>
                <a:cs typeface="Times New Roman" panose="02020603050405020304" pitchFamily="18" charset="0"/>
              </a:rPr>
              <a:t>тыс. рублей.</a:t>
            </a:r>
          </a:p>
          <a:p>
            <a:endParaRPr lang="ru-RU" dirty="0"/>
          </a:p>
        </p:txBody>
      </p:sp>
      <p:pic>
        <p:nvPicPr>
          <p:cNvPr id="9218" name="Picture 2" descr="C:\Users\econ11\Desktop\Для презентации\i2PNSXI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702" y="1002126"/>
            <a:ext cx="3287698" cy="1850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6016" y="2079053"/>
            <a:ext cx="5695984" cy="1323439"/>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Общий объем субсидии</a:t>
            </a:r>
            <a:r>
              <a:rPr lang="ru-RU" sz="1600" dirty="0">
                <a:latin typeface="Times New Roman" panose="02020603050405020304" pitchFamily="18" charset="0"/>
                <a:cs typeface="Times New Roman" panose="02020603050405020304" pitchFamily="18" charset="0"/>
              </a:rPr>
              <a:t>, предусмотренный муниципальному образованию Слюдянский район из областного </a:t>
            </a:r>
            <a:r>
              <a:rPr lang="ru-RU" sz="1600" dirty="0" smtClean="0">
                <a:latin typeface="Times New Roman" panose="02020603050405020304" pitchFamily="18" charset="0"/>
                <a:cs typeface="Times New Roman" panose="02020603050405020304" pitchFamily="18" charset="0"/>
              </a:rPr>
              <a:t>бюджета:</a:t>
            </a:r>
          </a:p>
          <a:p>
            <a:r>
              <a:rPr lang="ru-RU" sz="1600" i="1" dirty="0" smtClean="0">
                <a:latin typeface="Times New Roman" panose="02020603050405020304" pitchFamily="18" charset="0"/>
                <a:cs typeface="Times New Roman" panose="02020603050405020304" pitchFamily="18" charset="0"/>
              </a:rPr>
              <a:t>- на </a:t>
            </a:r>
            <a:r>
              <a:rPr lang="ru-RU" sz="1600" i="1" dirty="0">
                <a:latin typeface="Times New Roman" panose="02020603050405020304" pitchFamily="18" charset="0"/>
                <a:cs typeface="Times New Roman" panose="02020603050405020304" pitchFamily="18" charset="0"/>
              </a:rPr>
              <a:t>2017 год </a:t>
            </a:r>
            <a:r>
              <a:rPr lang="ru-RU" sz="1600" dirty="0" smtClean="0">
                <a:latin typeface="Times New Roman" panose="02020603050405020304" pitchFamily="18" charset="0"/>
                <a:cs typeface="Times New Roman" panose="02020603050405020304" pitchFamily="18" charset="0"/>
              </a:rPr>
              <a:t>- 45</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106 </a:t>
            </a:r>
            <a:r>
              <a:rPr lang="ru-RU" sz="1600" dirty="0">
                <a:latin typeface="Times New Roman" panose="02020603050405020304" pitchFamily="18" charset="0"/>
                <a:cs typeface="Times New Roman" panose="02020603050405020304" pitchFamily="18" charset="0"/>
              </a:rPr>
              <a:t>тыс. рублей, </a:t>
            </a:r>
            <a:endParaRPr lang="ru-RU" sz="1600"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 на </a:t>
            </a:r>
            <a:r>
              <a:rPr lang="ru-RU" sz="1600" i="1" dirty="0">
                <a:latin typeface="Times New Roman" panose="02020603050405020304" pitchFamily="18" charset="0"/>
                <a:cs typeface="Times New Roman" panose="02020603050405020304" pitchFamily="18" charset="0"/>
              </a:rPr>
              <a:t>2018 год </a:t>
            </a:r>
            <a:r>
              <a:rPr lang="ru-RU" sz="1600" dirty="0" smtClean="0">
                <a:latin typeface="Times New Roman" panose="02020603050405020304" pitchFamily="18" charset="0"/>
                <a:cs typeface="Times New Roman" panose="02020603050405020304" pitchFamily="18" charset="0"/>
              </a:rPr>
              <a:t>– 24 331 </a:t>
            </a:r>
            <a:r>
              <a:rPr lang="ru-RU" sz="1600" dirty="0">
                <a:latin typeface="Times New Roman" panose="02020603050405020304" pitchFamily="18" charset="0"/>
                <a:cs typeface="Times New Roman" panose="02020603050405020304" pitchFamily="18" charset="0"/>
              </a:rPr>
              <a:t>тыс. рублей, </a:t>
            </a:r>
            <a:endParaRPr lang="ru-RU" sz="1600"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 на </a:t>
            </a:r>
            <a:r>
              <a:rPr lang="ru-RU" sz="1600" i="1" dirty="0">
                <a:latin typeface="Times New Roman" panose="02020603050405020304" pitchFamily="18" charset="0"/>
                <a:cs typeface="Times New Roman" panose="02020603050405020304" pitchFamily="18" charset="0"/>
              </a:rPr>
              <a:t>2019 </a:t>
            </a:r>
            <a:r>
              <a:rPr lang="ru-RU" sz="1600" i="1" dirty="0" smtClean="0">
                <a:latin typeface="Times New Roman" panose="02020603050405020304" pitchFamily="18" charset="0"/>
                <a:cs typeface="Times New Roman" panose="02020603050405020304" pitchFamily="18" charset="0"/>
              </a:rPr>
              <a:t>год </a:t>
            </a:r>
            <a:r>
              <a:rPr lang="ru-RU" sz="1600" dirty="0" smtClean="0">
                <a:latin typeface="Times New Roman" panose="02020603050405020304" pitchFamily="18" charset="0"/>
                <a:cs typeface="Times New Roman" panose="02020603050405020304" pitchFamily="18" charset="0"/>
              </a:rPr>
              <a:t>– 24 214тыс</a:t>
            </a:r>
            <a:r>
              <a:rPr lang="ru-RU" sz="1600" dirty="0">
                <a:latin typeface="Times New Roman" panose="02020603050405020304" pitchFamily="18" charset="0"/>
                <a:cs typeface="Times New Roman" panose="02020603050405020304" pitchFamily="18" charset="0"/>
              </a:rPr>
              <a:t>. рублей.</a:t>
            </a:r>
          </a:p>
        </p:txBody>
      </p:sp>
      <p:sp>
        <p:nvSpPr>
          <p:cNvPr id="5" name="Прямоугольник 4"/>
          <p:cNvSpPr/>
          <p:nvPr/>
        </p:nvSpPr>
        <p:spPr>
          <a:xfrm>
            <a:off x="146016" y="3514252"/>
            <a:ext cx="8997984" cy="1815882"/>
          </a:xfrm>
          <a:prstGeom prst="rect">
            <a:avLst/>
          </a:prstGeom>
        </p:spPr>
        <p:txBody>
          <a:bodyPr wrap="square">
            <a:spAutoFit/>
          </a:bodyPr>
          <a:lstStyle/>
          <a:p>
            <a:r>
              <a:rPr lang="ru-RU" sz="1600" i="1" dirty="0">
                <a:latin typeface="Times New Roman" panose="02020603050405020304" pitchFamily="18" charset="0"/>
                <a:cs typeface="Times New Roman" panose="02020603050405020304" pitchFamily="18" charset="0"/>
              </a:rPr>
              <a:t>В составе субсидий на 2017 год предусмотрена</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субсидия на выравнивание обеспеченности муниципальных районов в сумме 24 </a:t>
            </a:r>
            <a:r>
              <a:rPr lang="ru-RU" sz="1600" dirty="0" smtClean="0">
                <a:latin typeface="Times New Roman" panose="02020603050405020304" pitchFamily="18" charset="0"/>
                <a:cs typeface="Times New Roman" panose="02020603050405020304" pitchFamily="18" charset="0"/>
              </a:rPr>
              <a:t>275 </a:t>
            </a:r>
            <a:r>
              <a:rPr lang="ru-RU" sz="1600" dirty="0">
                <a:latin typeface="Times New Roman" panose="02020603050405020304" pitchFamily="18" charset="0"/>
                <a:cs typeface="Times New Roman" panose="02020603050405020304" pitchFamily="18" charset="0"/>
              </a:rPr>
              <a:t>тыс. рублей;</a:t>
            </a:r>
          </a:p>
          <a:p>
            <a:r>
              <a:rPr lang="ru-RU" sz="1600" dirty="0">
                <a:latin typeface="Times New Roman" panose="02020603050405020304" pitchFamily="18" charset="0"/>
                <a:cs typeface="Times New Roman" panose="02020603050405020304" pitchFamily="18" charset="0"/>
              </a:rPr>
              <a:t>- субсидия на формирование районных фондов финансовой поддержки поселений в сумме 19 221 тыс. рублей;</a:t>
            </a:r>
          </a:p>
          <a:p>
            <a:r>
              <a:rPr lang="ru-RU" sz="1600" dirty="0" smtClean="0">
                <a:latin typeface="Times New Roman" panose="02020603050405020304" pitchFamily="18" charset="0"/>
                <a:cs typeface="Times New Roman" panose="02020603050405020304" pitchFamily="18" charset="0"/>
              </a:rPr>
              <a:t>- субсидия </a:t>
            </a:r>
            <a:r>
              <a:rPr lang="ru-RU" sz="1600" dirty="0">
                <a:latin typeface="Times New Roman" panose="02020603050405020304" pitchFamily="18" charset="0"/>
                <a:cs typeface="Times New Roman" panose="02020603050405020304" pitchFamily="18" charset="0"/>
              </a:rPr>
              <a:t>в целях софинансирования расходов, по вопросам местного значения по организации отдыха детей в каникулярное время на оплату стоимости наборов продуктов питания в лагерях с дневным пребыванием в сумме 1 611 тыс. рублей.</a:t>
            </a:r>
          </a:p>
        </p:txBody>
      </p:sp>
      <p:sp>
        <p:nvSpPr>
          <p:cNvPr id="7" name="Прямоугольник 6"/>
          <p:cNvSpPr/>
          <p:nvPr/>
        </p:nvSpPr>
        <p:spPr>
          <a:xfrm>
            <a:off x="146016" y="5330134"/>
            <a:ext cx="8896384" cy="1077218"/>
          </a:xfrm>
          <a:prstGeom prst="rect">
            <a:avLst/>
          </a:prstGeom>
        </p:spPr>
        <p:txBody>
          <a:bodyPr wrap="square">
            <a:spAutoFit/>
          </a:bodyPr>
          <a:lstStyle/>
          <a:p>
            <a:r>
              <a:rPr lang="ru-RU" sz="1600" i="1" dirty="0">
                <a:latin typeface="Times New Roman" panose="02020603050405020304" pitchFamily="18" charset="0"/>
                <a:cs typeface="Times New Roman" panose="02020603050405020304" pitchFamily="18" charset="0"/>
              </a:rPr>
              <a:t>В </a:t>
            </a:r>
            <a:r>
              <a:rPr lang="ru-RU" sz="1600" i="1" dirty="0" smtClean="0">
                <a:latin typeface="Times New Roman" panose="02020603050405020304" pitchFamily="18" charset="0"/>
                <a:cs typeface="Times New Roman" panose="02020603050405020304" pitchFamily="18" charset="0"/>
              </a:rPr>
              <a:t>бюджете </a:t>
            </a:r>
            <a:r>
              <a:rPr lang="ru-RU" sz="1600" i="1" dirty="0">
                <a:latin typeface="Times New Roman" panose="02020603050405020304" pitchFamily="18" charset="0"/>
                <a:cs typeface="Times New Roman" panose="02020603050405020304" pitchFamily="18" charset="0"/>
              </a:rPr>
              <a:t>на 2018 и 2019 год </a:t>
            </a:r>
            <a:r>
              <a:rPr lang="ru-RU" sz="1600" dirty="0">
                <a:latin typeface="Times New Roman" panose="02020603050405020304" pitchFamily="18" charset="0"/>
                <a:cs typeface="Times New Roman" panose="02020603050405020304" pitchFamily="18" charset="0"/>
              </a:rPr>
              <a:t>из областного бюджета предусмотрена субсидия на выравнивание обеспеченности муниципальных районов в сумме 10 </a:t>
            </a:r>
            <a:r>
              <a:rPr lang="ru-RU" sz="1600" dirty="0" smtClean="0">
                <a:latin typeface="Times New Roman" panose="02020603050405020304" pitchFamily="18" charset="0"/>
                <a:cs typeface="Times New Roman" panose="02020603050405020304" pitchFamily="18" charset="0"/>
              </a:rPr>
              <a:t>438 тыс</a:t>
            </a:r>
            <a:r>
              <a:rPr lang="ru-RU" sz="1600" dirty="0">
                <a:latin typeface="Times New Roman" panose="02020603050405020304" pitchFamily="18" charset="0"/>
                <a:cs typeface="Times New Roman" panose="02020603050405020304" pitchFamily="18" charset="0"/>
              </a:rPr>
              <a:t>. рублей на каждый год и субсидия на формирование районных фондов финансовой поддержки в сумме 13 893 тыс. рублей на 2018 год и 13 776 тыс. рублей на 2019 год.</a:t>
            </a:r>
          </a:p>
        </p:txBody>
      </p:sp>
      <p:pic>
        <p:nvPicPr>
          <p:cNvPr id="8"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45875"/>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2880" y="334645"/>
            <a:ext cx="8458200" cy="1229995"/>
          </a:xfrm>
        </p:spPr>
        <p:txBody>
          <a:bodyPr/>
          <a:lstStyle/>
          <a:p>
            <a:pPr marL="0" indent="0">
              <a:buNone/>
            </a:pPr>
            <a:r>
              <a:rPr lang="ru-RU" sz="1600" b="1" dirty="0">
                <a:latin typeface="Times New Roman" panose="02020603050405020304" pitchFamily="18" charset="0"/>
                <a:cs typeface="Times New Roman" panose="02020603050405020304" pitchFamily="18" charset="0"/>
              </a:rPr>
              <a:t>Субвенции</a:t>
            </a:r>
            <a:r>
              <a:rPr lang="ru-RU" sz="1600" dirty="0">
                <a:latin typeface="Times New Roman" panose="02020603050405020304" pitchFamily="18" charset="0"/>
                <a:cs typeface="Times New Roman" panose="02020603050405020304" pitchFamily="18" charset="0"/>
              </a:rPr>
              <a:t> в бюджете района запланированы в следующих объемах: </a:t>
            </a:r>
            <a:endParaRPr lang="en-US" sz="1600" dirty="0" smtClean="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2017 </a:t>
            </a:r>
            <a:r>
              <a:rPr lang="ru-RU" sz="1600" i="1" dirty="0">
                <a:latin typeface="Times New Roman" panose="02020603050405020304" pitchFamily="18" charset="0"/>
                <a:cs typeface="Times New Roman" panose="02020603050405020304" pitchFamily="18" charset="0"/>
              </a:rPr>
              <a:t>год </a:t>
            </a:r>
            <a:r>
              <a:rPr lang="ru-RU" sz="1600" dirty="0">
                <a:latin typeface="Times New Roman" panose="02020603050405020304" pitchFamily="18" charset="0"/>
                <a:cs typeface="Times New Roman" panose="02020603050405020304" pitchFamily="18" charset="0"/>
              </a:rPr>
              <a:t>– 426 794 тыс. руб. (-6% к предыдущему году), </a:t>
            </a:r>
            <a:endParaRPr lang="en-US" sz="1600" dirty="0" smtClean="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2018 </a:t>
            </a:r>
            <a:r>
              <a:rPr lang="ru-RU" sz="1600" i="1" dirty="0">
                <a:latin typeface="Times New Roman" panose="02020603050405020304" pitchFamily="18" charset="0"/>
                <a:cs typeface="Times New Roman" panose="02020603050405020304" pitchFamily="18" charset="0"/>
              </a:rPr>
              <a:t>год </a:t>
            </a:r>
            <a:r>
              <a:rPr lang="ru-RU" sz="1600" dirty="0">
                <a:latin typeface="Times New Roman" panose="02020603050405020304" pitchFamily="18" charset="0"/>
                <a:cs typeface="Times New Roman" panose="02020603050405020304" pitchFamily="18" charset="0"/>
              </a:rPr>
              <a:t>– 423 886 тыс. руб. (-1%), </a:t>
            </a:r>
            <a:endParaRPr lang="en-US" sz="1600" dirty="0" smtClean="0">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2019 </a:t>
            </a:r>
            <a:r>
              <a:rPr lang="ru-RU" sz="1600" i="1" dirty="0">
                <a:latin typeface="Times New Roman" panose="02020603050405020304" pitchFamily="18" charset="0"/>
                <a:cs typeface="Times New Roman" panose="02020603050405020304" pitchFamily="18" charset="0"/>
              </a:rPr>
              <a:t>год </a:t>
            </a:r>
            <a:r>
              <a:rPr lang="ru-RU" sz="1600" dirty="0">
                <a:latin typeface="Times New Roman" panose="02020603050405020304" pitchFamily="18" charset="0"/>
                <a:cs typeface="Times New Roman" panose="02020603050405020304" pitchFamily="18" charset="0"/>
              </a:rPr>
              <a:t>– 402 514 (5%).</a:t>
            </a:r>
          </a:p>
          <a:p>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24</a:t>
            </a:fld>
            <a:endParaRPr lang="ru-RU" dirty="0"/>
          </a:p>
        </p:txBody>
      </p:sp>
      <p:graphicFrame>
        <p:nvGraphicFramePr>
          <p:cNvPr id="5" name="Диаграмма 4"/>
          <p:cNvGraphicFramePr/>
          <p:nvPr>
            <p:extLst>
              <p:ext uri="{D42A27DB-BD31-4B8C-83A1-F6EECF244321}">
                <p14:modId xmlns:p14="http://schemas.microsoft.com/office/powerpoint/2010/main" val="1624752422"/>
              </p:ext>
            </p:extLst>
          </p:nvPr>
        </p:nvGraphicFramePr>
        <p:xfrm>
          <a:off x="-20320" y="1717040"/>
          <a:ext cx="9225280" cy="4006454"/>
        </p:xfrm>
        <a:graphic>
          <a:graphicData uri="http://schemas.openxmlformats.org/drawingml/2006/chart">
            <c:chart xmlns:c="http://schemas.openxmlformats.org/drawingml/2006/chart" xmlns:r="http://schemas.openxmlformats.org/officeDocument/2006/relationships" r:id="rId2"/>
          </a:graphicData>
        </a:graphic>
      </p:graphicFrame>
      <p:sp>
        <p:nvSpPr>
          <p:cNvPr id="6" name="Объект 2"/>
          <p:cNvSpPr txBox="1">
            <a:spLocks/>
          </p:cNvSpPr>
          <p:nvPr/>
        </p:nvSpPr>
        <p:spPr bwMode="auto">
          <a:xfrm>
            <a:off x="71120" y="5262245"/>
            <a:ext cx="9072880" cy="1229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9388" indent="-179388" algn="l" rtl="0" fontAlgn="base">
              <a:spcBef>
                <a:spcPct val="20000"/>
              </a:spcBef>
              <a:spcAft>
                <a:spcPct val="0"/>
              </a:spcAft>
              <a:buClr>
                <a:srgbClr val="DD7E0E"/>
              </a:buClr>
              <a:buSzPct val="80000"/>
              <a:buFont typeface="Wingdings" pitchFamily="2" charset="2"/>
              <a:buChar char="§"/>
              <a:tabLst>
                <a:tab pos="179388" algn="l"/>
              </a:tabLst>
              <a:defRPr sz="2200" kern="1200">
                <a:solidFill>
                  <a:schemeClr val="tx1"/>
                </a:solidFill>
                <a:latin typeface="Arial" pitchFamily="34" charset="0"/>
                <a:ea typeface="+mn-ea"/>
                <a:cs typeface="Arial" pitchFamily="34" charset="0"/>
              </a:defRPr>
            </a:lvl1pPr>
            <a:lvl2pPr marL="538163" indent="-273050" algn="l" rtl="0" fontAlgn="base">
              <a:spcBef>
                <a:spcPct val="20000"/>
              </a:spcBef>
              <a:spcAft>
                <a:spcPct val="0"/>
              </a:spcAft>
              <a:buClr>
                <a:srgbClr val="DD7E0E"/>
              </a:buClr>
              <a:buFont typeface="Arial" charset="0"/>
              <a:buChar char="–"/>
              <a:defRPr kern="1200">
                <a:solidFill>
                  <a:srgbClr val="404040"/>
                </a:solidFill>
                <a:latin typeface="Arial" pitchFamily="34" charset="0"/>
                <a:ea typeface="+mn-ea"/>
                <a:cs typeface="Arial" pitchFamily="34" charset="0"/>
              </a:defRPr>
            </a:lvl2pPr>
            <a:lvl3pPr marL="717550" indent="-179388" algn="l" rtl="0" fontAlgn="base">
              <a:spcBef>
                <a:spcPct val="20000"/>
              </a:spcBef>
              <a:spcAft>
                <a:spcPct val="0"/>
              </a:spcAft>
              <a:buClr>
                <a:srgbClr val="DD7E0E"/>
              </a:buClr>
              <a:buFont typeface="Arial" charset="0"/>
              <a:buChar char="•"/>
              <a:defRPr sz="1600" kern="1200">
                <a:solidFill>
                  <a:srgbClr val="595959"/>
                </a:solidFill>
                <a:latin typeface="Arial" pitchFamily="34" charset="0"/>
                <a:ea typeface="+mn-ea"/>
                <a:cs typeface="Arial" pitchFamily="34" charset="0"/>
              </a:defRPr>
            </a:lvl3pPr>
            <a:lvl4pPr marL="896938" indent="-179388" algn="l" rtl="0" fontAlgn="base">
              <a:spcBef>
                <a:spcPct val="20000"/>
              </a:spcBef>
              <a:spcAft>
                <a:spcPct val="0"/>
              </a:spcAft>
              <a:buFont typeface="Arial" charset="0"/>
              <a:buChar char="–"/>
              <a:defRPr sz="1400" kern="1200">
                <a:solidFill>
                  <a:srgbClr val="595959"/>
                </a:solidFill>
                <a:latin typeface="Arial" pitchFamily="34" charset="0"/>
                <a:ea typeface="+mn-ea"/>
                <a:cs typeface="Arial" pitchFamily="34" charset="0"/>
              </a:defRPr>
            </a:lvl4pPr>
            <a:lvl5pPr marL="1076325" indent="-273050" algn="l" rtl="0" fontAlgn="base">
              <a:spcBef>
                <a:spcPct val="20000"/>
              </a:spcBef>
              <a:spcAft>
                <a:spcPct val="0"/>
              </a:spcAft>
              <a:buFont typeface="Arial" charset="0"/>
              <a:buChar char="»"/>
              <a:defRPr sz="12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600" b="1" dirty="0">
                <a:latin typeface="Times New Roman" panose="02020603050405020304" pitchFamily="18" charset="0"/>
                <a:cs typeface="Times New Roman" panose="02020603050405020304" pitchFamily="18" charset="0"/>
              </a:rPr>
              <a:t>Иные межбюджетные трансферты</a:t>
            </a:r>
            <a:r>
              <a:rPr lang="ru-RU" sz="1600" dirty="0">
                <a:latin typeface="Times New Roman" panose="02020603050405020304" pitchFamily="18" charset="0"/>
                <a:cs typeface="Times New Roman" panose="02020603050405020304" pitchFamily="18" charset="0"/>
              </a:rPr>
              <a:t> сформированы на основании планируемых поступлений от поселений района на основании заключенных соглашений о передачи осуществления части полномочий поселений исходя из 4 видов исполняемых полномочий по 8 поселениям района и составляют на 2017 год </a:t>
            </a:r>
            <a:r>
              <a:rPr lang="ru-RU" sz="1600" dirty="0" smtClean="0">
                <a:latin typeface="Times New Roman" panose="02020603050405020304" pitchFamily="18" charset="0"/>
                <a:cs typeface="Times New Roman" panose="02020603050405020304" pitchFamily="18" charset="0"/>
              </a:rPr>
              <a:t>3 318 </a:t>
            </a:r>
            <a:r>
              <a:rPr lang="ru-RU" sz="1600" dirty="0">
                <a:latin typeface="Times New Roman" panose="02020603050405020304" pitchFamily="18" charset="0"/>
                <a:cs typeface="Times New Roman" panose="02020603050405020304" pitchFamily="18" charset="0"/>
              </a:rPr>
              <a:t>тыс. рублей.</a:t>
            </a:r>
          </a:p>
          <a:p>
            <a:endParaRPr lang="ru-RU" sz="1400" dirty="0">
              <a:latin typeface="Times New Roman" panose="02020603050405020304" pitchFamily="18" charset="0"/>
              <a:cs typeface="Times New Roman" panose="02020603050405020304" pitchFamily="18" charset="0"/>
            </a:endParaRPr>
          </a:p>
        </p:txBody>
      </p:sp>
      <p:pic>
        <p:nvPicPr>
          <p:cNvPr id="7"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557699"/>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754062"/>
          </a:xfrm>
        </p:spPr>
        <p:txBody>
          <a:bodyPr>
            <a:normAutofit/>
          </a:bodyPr>
          <a:lstStyle/>
          <a:p>
            <a:pPr algn="ctr"/>
            <a:r>
              <a:rPr lang="ru-RU" dirty="0" smtClean="0">
                <a:latin typeface="Times New Roman" panose="02020603050405020304" pitchFamily="18" charset="0"/>
                <a:cs typeface="Times New Roman" panose="02020603050405020304" pitchFamily="18" charset="0"/>
              </a:rPr>
              <a:t>РАСХОДЫ БЮДЖЕТА </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31276" y="3287209"/>
            <a:ext cx="8458200" cy="2381371"/>
          </a:xfrm>
        </p:spPr>
        <p:txBody>
          <a:bodyPr/>
          <a:lstStyle/>
          <a:p>
            <a:pPr algn="ctr">
              <a:buNone/>
            </a:pPr>
            <a:r>
              <a:rPr lang="ru-RU" i="1" dirty="0" smtClean="0">
                <a:latin typeface="Times New Roman" panose="02020603050405020304" pitchFamily="18" charset="0"/>
                <a:cs typeface="Times New Roman" panose="02020603050405020304" pitchFamily="18" charset="0"/>
              </a:rPr>
              <a:t>На какие цели расходуются средства бюджета?</a:t>
            </a:r>
          </a:p>
          <a:p>
            <a:pPr algn="ctr">
              <a:buNone/>
            </a:pPr>
            <a:endParaRPr lang="ru-RU" i="1" dirty="0" smtClean="0"/>
          </a:p>
          <a:p>
            <a:r>
              <a:rPr lang="ru-RU" sz="1400" dirty="0" smtClean="0">
                <a:latin typeface="Times New Roman" pitchFamily="18" charset="0"/>
                <a:cs typeface="Times New Roman" pitchFamily="18" charset="0"/>
              </a:rPr>
              <a:t>На функционирование учреждений социальной сферы (образования, культуры, физкультуры и </a:t>
            </a:r>
            <a:r>
              <a:rPr lang="ru-RU" sz="1400" dirty="0">
                <a:latin typeface="Times New Roman" pitchFamily="18" charset="0"/>
                <a:cs typeface="Times New Roman" pitchFamily="18" charset="0"/>
              </a:rPr>
              <a:t>спорта и др</a:t>
            </a:r>
            <a:r>
              <a:rPr lang="ru-RU" sz="1400" dirty="0" smtClean="0">
                <a:latin typeface="Times New Roman" pitchFamily="18" charset="0"/>
                <a:cs typeface="Times New Roman" pitchFamily="18" charset="0"/>
              </a:rPr>
              <a:t>.) и органов </a:t>
            </a:r>
            <a:r>
              <a:rPr lang="ru-RU" sz="1400" dirty="0">
                <a:latin typeface="Times New Roman" pitchFamily="18" charset="0"/>
                <a:cs typeface="Times New Roman" pitchFamily="18" charset="0"/>
              </a:rPr>
              <a:t>местного </a:t>
            </a:r>
            <a:r>
              <a:rPr lang="ru-RU" sz="1400" dirty="0" smtClean="0">
                <a:latin typeface="Times New Roman" pitchFamily="18" charset="0"/>
                <a:cs typeface="Times New Roman" pitchFamily="18" charset="0"/>
              </a:rPr>
              <a:t>самоуправления;</a:t>
            </a:r>
          </a:p>
          <a:p>
            <a:r>
              <a:rPr lang="ru-RU" sz="1400" dirty="0" smtClean="0">
                <a:latin typeface="Times New Roman" pitchFamily="18" charset="0"/>
                <a:cs typeface="Times New Roman" pitchFamily="18" charset="0"/>
              </a:rPr>
              <a:t>На социальное обеспечение населения (выплату пенсий, пособий, льгот и т.д.);</a:t>
            </a:r>
          </a:p>
          <a:p>
            <a:r>
              <a:rPr lang="ru-RU" sz="1400" dirty="0" smtClean="0">
                <a:latin typeface="Times New Roman" pitchFamily="18" charset="0"/>
                <a:cs typeface="Times New Roman" pitchFamily="18" charset="0"/>
              </a:rPr>
              <a:t>На субсидии населению на оплату жилья и услуг жилищно-коммунального хозяйства;</a:t>
            </a:r>
          </a:p>
          <a:p>
            <a:r>
              <a:rPr lang="ru-RU" sz="1400" dirty="0" smtClean="0">
                <a:latin typeface="Times New Roman" pitchFamily="18" charset="0"/>
                <a:cs typeface="Times New Roman" pitchFamily="18" charset="0"/>
              </a:rPr>
              <a:t>На другие государственные нужды (межбюджетные трансферты передаваемые бюджетам поселений и т.д.)</a:t>
            </a: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25</a:t>
            </a:fld>
            <a:endParaRPr lang="ru-RU" dirty="0"/>
          </a:p>
        </p:txBody>
      </p:sp>
      <p:sp>
        <p:nvSpPr>
          <p:cNvPr id="6" name="Заголовок 1"/>
          <p:cNvSpPr txBox="1">
            <a:spLocks/>
          </p:cNvSpPr>
          <p:nvPr/>
        </p:nvSpPr>
        <p:spPr>
          <a:xfrm>
            <a:off x="476250" y="914400"/>
            <a:ext cx="8458200" cy="2141316"/>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Autofit/>
          </a:bodyPr>
          <a:lstStyle/>
          <a:p>
            <a:pPr lvl="0" algn="just">
              <a:defRPr/>
            </a:pPr>
            <a:r>
              <a:rPr kumimoji="0" lang="ru-RU" i="0" u="none" strike="noStrike" kern="1200" cap="none" spc="0" normalizeH="0" baseline="0" noProof="0" dirty="0" smtClean="0">
                <a:ln>
                  <a:noFill/>
                </a:ln>
                <a:uLnTx/>
                <a:uFillTx/>
                <a:latin typeface="Times New Roman" panose="02020603050405020304" pitchFamily="18" charset="0"/>
                <a:ea typeface="+mj-ea"/>
                <a:cs typeface="Times New Roman" pitchFamily="18" charset="0"/>
              </a:rPr>
              <a:t>Расходы бюджета - это средства, выплачиваемые из бюджета на реализацию расходных обязательств муниципального образования Слюдянский район, то есть расходов, необходимость которых установлена </a:t>
            </a:r>
            <a:r>
              <a:rPr lang="ru-RU" dirty="0">
                <a:latin typeface="Times New Roman" panose="02020603050405020304" pitchFamily="18" charset="0"/>
                <a:cs typeface="Times New Roman" panose="02020603050405020304" pitchFamily="18" charset="0"/>
              </a:rPr>
              <a:t>муниципальными правовыми актами органов местного самоуправления в соответствии с федеральными законами (законами субъекта Российской Федерации</a:t>
            </a:r>
            <a:r>
              <a:rPr lang="ru-RU" dirty="0" smtClean="0">
                <a:latin typeface="Times New Roman" panose="02020603050405020304" pitchFamily="18" charset="0"/>
                <a:cs typeface="Times New Roman" panose="02020603050405020304" pitchFamily="18" charset="0"/>
              </a:rPr>
              <a:t>)</a:t>
            </a:r>
            <a:endParaRPr kumimoji="0" lang="ru-RU" i="0" u="none" strike="noStrike" kern="1200" cap="none" spc="0" normalizeH="0" baseline="0" noProof="0" dirty="0">
              <a:ln>
                <a:noFill/>
              </a:ln>
              <a:uLnTx/>
              <a:uFillTx/>
              <a:latin typeface="Times New Roman" pitchFamily="18" charset="0"/>
              <a:ea typeface="+mj-ea"/>
              <a:cs typeface="Times New Roman" pitchFamily="18" charset="0"/>
            </a:endParaRPr>
          </a:p>
        </p:txBody>
      </p:sp>
      <p:pic>
        <p:nvPicPr>
          <p:cNvPr id="17412" name="Picture 4" descr="http://fotohomka.ru/images/Oct/28/f7c74d9322439fdc71d0820b5963d959/mini_5.jpg"/>
          <p:cNvPicPr>
            <a:picLocks noChangeAspect="1" noChangeArrowheads="1"/>
          </p:cNvPicPr>
          <p:nvPr/>
        </p:nvPicPr>
        <p:blipFill>
          <a:blip r:embed="rId3" cstate="print"/>
          <a:srcRect/>
          <a:stretch>
            <a:fillRect/>
          </a:stretch>
        </p:blipFill>
        <p:spPr bwMode="auto">
          <a:xfrm>
            <a:off x="340126" y="5962650"/>
            <a:ext cx="803274" cy="723900"/>
          </a:xfrm>
          <a:prstGeom prst="rect">
            <a:avLst/>
          </a:prstGeom>
          <a:noFill/>
        </p:spPr>
      </p:pic>
      <p:pic>
        <p:nvPicPr>
          <p:cNvPr id="17414" name="Picture 6" descr="http://chelnews.com/uploads/posts/2012-11/1352177962_chelovechek_i_meshki_dol.jpg"/>
          <p:cNvPicPr>
            <a:picLocks noChangeAspect="1" noChangeArrowheads="1"/>
          </p:cNvPicPr>
          <p:nvPr/>
        </p:nvPicPr>
        <p:blipFill>
          <a:blip r:embed="rId4" cstate="print"/>
          <a:srcRect/>
          <a:stretch>
            <a:fillRect/>
          </a:stretch>
        </p:blipFill>
        <p:spPr bwMode="auto">
          <a:xfrm>
            <a:off x="5083215" y="5938837"/>
            <a:ext cx="800100" cy="762000"/>
          </a:xfrm>
          <a:prstGeom prst="rect">
            <a:avLst/>
          </a:prstGeom>
          <a:noFill/>
        </p:spPr>
      </p:pic>
      <p:pic>
        <p:nvPicPr>
          <p:cNvPr id="17416" name="Picture 8" descr="http://dist.school688.ru/uploads/images/chudiki/3d-chelovechek-34.jpg"/>
          <p:cNvPicPr>
            <a:picLocks noChangeAspect="1" noChangeArrowheads="1"/>
          </p:cNvPicPr>
          <p:nvPr/>
        </p:nvPicPr>
        <p:blipFill>
          <a:blip r:embed="rId5" cstate="print"/>
          <a:srcRect/>
          <a:stretch>
            <a:fillRect/>
          </a:stretch>
        </p:blipFill>
        <p:spPr bwMode="auto">
          <a:xfrm>
            <a:off x="6182146" y="5982484"/>
            <a:ext cx="746124" cy="681038"/>
          </a:xfrm>
          <a:prstGeom prst="rect">
            <a:avLst/>
          </a:prstGeom>
          <a:noFill/>
        </p:spPr>
      </p:pic>
      <p:pic>
        <p:nvPicPr>
          <p:cNvPr id="17418" name="Picture 10" descr="http://hq-wallpapers.ru/wallpapers/2/hq-wallpapers_ru_abstraction3d_5645_1280x1024.jpg"/>
          <p:cNvPicPr>
            <a:picLocks noChangeAspect="1" noChangeArrowheads="1"/>
          </p:cNvPicPr>
          <p:nvPr/>
        </p:nvPicPr>
        <p:blipFill>
          <a:blip r:embed="rId6" cstate="print"/>
          <a:srcRect/>
          <a:stretch>
            <a:fillRect/>
          </a:stretch>
        </p:blipFill>
        <p:spPr bwMode="auto">
          <a:xfrm>
            <a:off x="7648581" y="5982484"/>
            <a:ext cx="794548" cy="762793"/>
          </a:xfrm>
          <a:prstGeom prst="rect">
            <a:avLst/>
          </a:prstGeom>
          <a:noFill/>
        </p:spPr>
      </p:pic>
      <p:pic>
        <p:nvPicPr>
          <p:cNvPr id="17420" name="Picture 12" descr="http://oribel-biznes.ru/wp-content/uploads/2012/06/%D1%87%D0%B5%D0%BB%D0%BE%D0%B2%D0%B5%D1%87%D0%B5%D0%BA-%D1%81-%D0%BA%D0%BE%D0%BC%D0%BF%D1%8C%D1%8E%D1%82%D0%B5%D1%80%D0%BE%D0%BC-200x200.jpg"/>
          <p:cNvPicPr>
            <a:picLocks noChangeAspect="1" noChangeArrowheads="1"/>
          </p:cNvPicPr>
          <p:nvPr/>
        </p:nvPicPr>
        <p:blipFill>
          <a:blip r:embed="rId7"/>
          <a:srcRect/>
          <a:stretch>
            <a:fillRect/>
          </a:stretch>
        </p:blipFill>
        <p:spPr bwMode="auto">
          <a:xfrm>
            <a:off x="1789091" y="5926659"/>
            <a:ext cx="884659" cy="809625"/>
          </a:xfrm>
          <a:prstGeom prst="rect">
            <a:avLst/>
          </a:prstGeom>
          <a:noFill/>
        </p:spPr>
      </p:pic>
      <p:pic>
        <p:nvPicPr>
          <p:cNvPr id="17422" name="Picture 14" descr="Картинки по запросу человечки для презентации"/>
          <p:cNvPicPr>
            <a:picLocks noChangeAspect="1" noChangeArrowheads="1"/>
          </p:cNvPicPr>
          <p:nvPr/>
        </p:nvPicPr>
        <p:blipFill>
          <a:blip r:embed="rId8"/>
          <a:srcRect/>
          <a:stretch>
            <a:fillRect/>
          </a:stretch>
        </p:blipFill>
        <p:spPr bwMode="auto">
          <a:xfrm>
            <a:off x="3320932" y="5915025"/>
            <a:ext cx="1078772" cy="733426"/>
          </a:xfrm>
          <a:prstGeom prst="rect">
            <a:avLst/>
          </a:prstGeom>
          <a:noFill/>
        </p:spPr>
      </p:pic>
      <p:pic>
        <p:nvPicPr>
          <p:cNvPr id="12" name="Picture 2" descr="C:\Users\econ11\Desktop\Для презентации\slyudyansky_rayon_co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759" y="81023"/>
            <a:ext cx="7845965" cy="937549"/>
          </a:xfrm>
        </p:spPr>
        <p:txBody>
          <a:bodyPr>
            <a:noAutofit/>
          </a:bodyPr>
          <a:lstStyle/>
          <a:p>
            <a:pPr algn="ctr"/>
            <a:r>
              <a:rPr lang="ru-RU" sz="1800" b="1" dirty="0" smtClean="0">
                <a:solidFill>
                  <a:schemeClr val="accent6">
                    <a:lumMod val="50000"/>
                  </a:schemeClr>
                </a:solidFill>
                <a:latin typeface="Times New Roman" pitchFamily="18" charset="0"/>
                <a:cs typeface="Times New Roman" pitchFamily="18" charset="0"/>
              </a:rPr>
              <a:t>Структура расходов бюджета муниципального образования </a:t>
            </a:r>
            <a:r>
              <a:rPr lang="ru-RU" sz="1800" b="1" dirty="0">
                <a:solidFill>
                  <a:schemeClr val="accent6">
                    <a:lumMod val="50000"/>
                  </a:schemeClr>
                </a:solidFill>
                <a:latin typeface="Times New Roman" pitchFamily="18" charset="0"/>
                <a:cs typeface="Times New Roman" pitchFamily="18" charset="0"/>
              </a:rPr>
              <a:t>С</a:t>
            </a:r>
            <a:r>
              <a:rPr lang="ru-RU" sz="1800" b="1" dirty="0" smtClean="0">
                <a:solidFill>
                  <a:schemeClr val="accent6">
                    <a:lumMod val="50000"/>
                  </a:schemeClr>
                </a:solidFill>
                <a:latin typeface="Times New Roman" pitchFamily="18" charset="0"/>
                <a:cs typeface="Times New Roman" pitchFamily="18" charset="0"/>
              </a:rPr>
              <a:t>людянский район на 2017 год и плановый период 2018-2019 годов</a:t>
            </a:r>
            <a:endParaRPr lang="ru-RU" sz="1800" b="1" dirty="0">
              <a:solidFill>
                <a:schemeClr val="accent6">
                  <a:lumMod val="50000"/>
                </a:schemeClr>
              </a:solidFill>
              <a:latin typeface="Times New Roman" pitchFamily="18" charset="0"/>
              <a:cs typeface="Times New Roman" pitchFamily="18" charset="0"/>
            </a:endParaRPr>
          </a:p>
        </p:txBody>
      </p:sp>
      <p:pic>
        <p:nvPicPr>
          <p:cNvPr id="6" name="Picture 7" descr="Физ-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964" y="1210629"/>
            <a:ext cx="7175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Дол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175" y="1201104"/>
            <a:ext cx="647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ЖК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181" y="1210570"/>
            <a:ext cx="719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Культур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067" y="1201104"/>
            <a:ext cx="7207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МБ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3442" y="1201104"/>
            <a:ext cx="6873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на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288" y="1191579"/>
            <a:ext cx="647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нац"/>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8387" y="1201104"/>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ОБРАЗОВАНИЕ"/>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344" y="1201104"/>
            <a:ext cx="7191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Общегос-е"/>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343" y="1177291"/>
            <a:ext cx="719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СМИ"/>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5404" y="1219359"/>
            <a:ext cx="6477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Соц"/>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0282" y="1201104"/>
            <a:ext cx="7889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90799" y="1920242"/>
            <a:ext cx="1079500" cy="369332"/>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cs typeface="Times New Roman" pitchFamily="18" charset="0"/>
              </a:rPr>
              <a:t>Общегосударст-венные вопрос</a:t>
            </a:r>
            <a:r>
              <a:rPr lang="ru-RU" altLang="ru-RU" b="1" dirty="0">
                <a:latin typeface="Times New Roman" pitchFamily="18" charset="0"/>
              </a:rPr>
              <a:t>ы</a:t>
            </a:r>
          </a:p>
        </p:txBody>
      </p:sp>
      <p:sp>
        <p:nvSpPr>
          <p:cNvPr id="19" name="Text Box 26"/>
          <p:cNvSpPr txBox="1">
            <a:spLocks noChangeArrowheads="1"/>
          </p:cNvSpPr>
          <p:nvPr/>
        </p:nvSpPr>
        <p:spPr bwMode="auto">
          <a:xfrm>
            <a:off x="675759" y="2433004"/>
            <a:ext cx="1298575" cy="66675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безопасность и правоохранительная деятельность</a:t>
            </a:r>
          </a:p>
        </p:txBody>
      </p:sp>
      <p:sp>
        <p:nvSpPr>
          <p:cNvPr id="20" name="Text Box 28"/>
          <p:cNvSpPr txBox="1">
            <a:spLocks noChangeArrowheads="1"/>
          </p:cNvSpPr>
          <p:nvPr/>
        </p:nvSpPr>
        <p:spPr bwMode="auto">
          <a:xfrm>
            <a:off x="1608590" y="1925004"/>
            <a:ext cx="107950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экономика</a:t>
            </a:r>
          </a:p>
        </p:txBody>
      </p:sp>
      <p:sp>
        <p:nvSpPr>
          <p:cNvPr id="21" name="Text Box 33"/>
          <p:cNvSpPr txBox="1">
            <a:spLocks noChangeArrowheads="1"/>
          </p:cNvSpPr>
          <p:nvPr/>
        </p:nvSpPr>
        <p:spPr bwMode="auto">
          <a:xfrm>
            <a:off x="2276087" y="2501266"/>
            <a:ext cx="1214826" cy="507831"/>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Жилищно-коммунальное хозяйство</a:t>
            </a:r>
          </a:p>
        </p:txBody>
      </p:sp>
      <p:sp>
        <p:nvSpPr>
          <p:cNvPr id="22" name="Text Box 36"/>
          <p:cNvSpPr txBox="1">
            <a:spLocks noChangeArrowheads="1"/>
          </p:cNvSpPr>
          <p:nvPr/>
        </p:nvSpPr>
        <p:spPr bwMode="auto">
          <a:xfrm>
            <a:off x="3058318" y="1932942"/>
            <a:ext cx="1006475" cy="257175"/>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Образование</a:t>
            </a:r>
          </a:p>
        </p:txBody>
      </p:sp>
      <p:sp>
        <p:nvSpPr>
          <p:cNvPr id="23" name="Text Box 39"/>
          <p:cNvSpPr txBox="1">
            <a:spLocks noChangeArrowheads="1"/>
          </p:cNvSpPr>
          <p:nvPr/>
        </p:nvSpPr>
        <p:spPr bwMode="auto">
          <a:xfrm>
            <a:off x="3854450" y="2501266"/>
            <a:ext cx="114935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Культура, кинематография</a:t>
            </a:r>
          </a:p>
        </p:txBody>
      </p:sp>
      <p:sp>
        <p:nvSpPr>
          <p:cNvPr id="24" name="Text Box 42"/>
          <p:cNvSpPr txBox="1">
            <a:spLocks noChangeArrowheads="1"/>
          </p:cNvSpPr>
          <p:nvPr/>
        </p:nvSpPr>
        <p:spPr bwMode="auto">
          <a:xfrm>
            <a:off x="4716462" y="1920242"/>
            <a:ext cx="1150938"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Социальная политика</a:t>
            </a:r>
          </a:p>
        </p:txBody>
      </p:sp>
      <p:sp>
        <p:nvSpPr>
          <p:cNvPr id="25" name="Text Box 43"/>
          <p:cNvSpPr txBox="1">
            <a:spLocks noChangeArrowheads="1"/>
          </p:cNvSpPr>
          <p:nvPr/>
        </p:nvSpPr>
        <p:spPr bwMode="auto">
          <a:xfrm>
            <a:off x="5457270" y="2543731"/>
            <a:ext cx="1150938"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Физическая культура и спорт</a:t>
            </a:r>
          </a:p>
        </p:txBody>
      </p:sp>
      <p:sp>
        <p:nvSpPr>
          <p:cNvPr id="26" name="Text Box 46"/>
          <p:cNvSpPr txBox="1">
            <a:spLocks noChangeArrowheads="1"/>
          </p:cNvSpPr>
          <p:nvPr/>
        </p:nvSpPr>
        <p:spPr bwMode="auto">
          <a:xfrm>
            <a:off x="6273038" y="1920242"/>
            <a:ext cx="1296987"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Средства массовой информации</a:t>
            </a:r>
          </a:p>
        </p:txBody>
      </p:sp>
      <p:sp>
        <p:nvSpPr>
          <p:cNvPr id="27" name="Text Box 48"/>
          <p:cNvSpPr txBox="1">
            <a:spLocks noChangeArrowheads="1"/>
          </p:cNvSpPr>
          <p:nvPr/>
        </p:nvSpPr>
        <p:spPr bwMode="auto">
          <a:xfrm>
            <a:off x="7129463" y="2501266"/>
            <a:ext cx="1295400" cy="66675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Обслуживание государственного и муниципального долга</a:t>
            </a:r>
          </a:p>
        </p:txBody>
      </p:sp>
      <p:sp>
        <p:nvSpPr>
          <p:cNvPr id="28" name="Text Box 50"/>
          <p:cNvSpPr txBox="1">
            <a:spLocks noChangeArrowheads="1"/>
          </p:cNvSpPr>
          <p:nvPr/>
        </p:nvSpPr>
        <p:spPr bwMode="auto">
          <a:xfrm>
            <a:off x="7885113" y="1920242"/>
            <a:ext cx="107950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Межбюджетные трансферты</a:t>
            </a:r>
          </a:p>
        </p:txBody>
      </p:sp>
      <p:sp>
        <p:nvSpPr>
          <p:cNvPr id="29" name="Rectangle 15"/>
          <p:cNvSpPr>
            <a:spLocks noChangeArrowheads="1"/>
          </p:cNvSpPr>
          <p:nvPr/>
        </p:nvSpPr>
        <p:spPr bwMode="auto">
          <a:xfrm>
            <a:off x="342904" y="3453766"/>
            <a:ext cx="8459782" cy="517526"/>
          </a:xfrm>
          <a:prstGeom prst="rect">
            <a:avLst/>
          </a:prstGeom>
          <a:ln/>
          <a:extLst/>
        </p:spPr>
        <p:style>
          <a:lnRef idx="1">
            <a:schemeClr val="accent3"/>
          </a:lnRef>
          <a:fillRef idx="3">
            <a:schemeClr val="accent3"/>
          </a:fillRef>
          <a:effectRef idx="2">
            <a:schemeClr val="accent3"/>
          </a:effectRef>
          <a:fontRef idx="minor">
            <a:schemeClr val="lt1"/>
          </a:fontRef>
        </p:style>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ctr">
              <a:defRPr/>
            </a:pPr>
            <a:r>
              <a:rPr lang="ru-RU" sz="1400" b="1" dirty="0" smtClean="0">
                <a:latin typeface="Times New Roman" pitchFamily="18" charset="0"/>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30" name="Rectangle 29"/>
          <p:cNvSpPr>
            <a:spLocks noChangeArrowheads="1"/>
          </p:cNvSpPr>
          <p:nvPr/>
        </p:nvSpPr>
        <p:spPr bwMode="auto">
          <a:xfrm>
            <a:off x="268768" y="4166242"/>
            <a:ext cx="4252193" cy="1600438"/>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defRPr/>
            </a:pPr>
            <a:r>
              <a:rPr lang="ru-RU" sz="1400" b="1" dirty="0" smtClean="0">
                <a:latin typeface="Times New Roman" pitchFamily="18" charset="0"/>
              </a:rPr>
              <a:t>Например, в составе раздела «Образование», </a:t>
            </a:r>
          </a:p>
          <a:p>
            <a:pPr>
              <a:defRPr/>
            </a:pPr>
            <a:r>
              <a:rPr lang="ru-RU" sz="1400" b="1" dirty="0" smtClean="0">
                <a:latin typeface="Times New Roman" pitchFamily="18" charset="0"/>
              </a:rPr>
              <a:t>в том числе, выделяются:</a:t>
            </a:r>
          </a:p>
          <a:p>
            <a:pPr>
              <a:defRPr/>
            </a:pPr>
            <a:r>
              <a:rPr lang="ru-RU" sz="1400" dirty="0" smtClean="0">
                <a:latin typeface="Times New Roman" pitchFamily="18" charset="0"/>
              </a:rPr>
              <a:t> -</a:t>
            </a:r>
            <a:r>
              <a:rPr lang="ru-RU" sz="1400" b="1" dirty="0" smtClean="0">
                <a:latin typeface="Times New Roman" pitchFamily="18" charset="0"/>
              </a:rPr>
              <a:t> дошкольное образование; </a:t>
            </a:r>
          </a:p>
          <a:p>
            <a:pPr>
              <a:buFontTx/>
              <a:buChar char="-"/>
              <a:defRPr/>
            </a:pPr>
            <a:r>
              <a:rPr lang="ru-RU" sz="1400" b="1" dirty="0" smtClean="0">
                <a:latin typeface="Times New Roman" pitchFamily="18" charset="0"/>
              </a:rPr>
              <a:t> общее образование;</a:t>
            </a:r>
          </a:p>
          <a:p>
            <a:pPr>
              <a:buFontTx/>
              <a:buChar char="-"/>
              <a:defRPr/>
            </a:pPr>
            <a:r>
              <a:rPr lang="ru-RU" sz="1400" b="1" dirty="0" smtClean="0">
                <a:latin typeface="Times New Roman" pitchFamily="18" charset="0"/>
              </a:rPr>
              <a:t>дополнительное образование; </a:t>
            </a:r>
          </a:p>
          <a:p>
            <a:pPr>
              <a:buFontTx/>
              <a:buChar char="-"/>
              <a:defRPr/>
            </a:pPr>
            <a:r>
              <a:rPr lang="ru-RU" sz="1400" b="1" dirty="0" smtClean="0">
                <a:latin typeface="Times New Roman" pitchFamily="18" charset="0"/>
              </a:rPr>
              <a:t> молодежная политика и оздоровление детей;</a:t>
            </a:r>
          </a:p>
          <a:p>
            <a:pPr>
              <a:defRPr/>
            </a:pPr>
            <a:r>
              <a:rPr lang="ru-RU" sz="1400" dirty="0" smtClean="0">
                <a:latin typeface="Times New Roman" pitchFamily="18" charset="0"/>
              </a:rPr>
              <a:t>-</a:t>
            </a:r>
            <a:r>
              <a:rPr lang="ru-RU" sz="1400" b="1" dirty="0" smtClean="0">
                <a:latin typeface="Times New Roman" pitchFamily="18" charset="0"/>
              </a:rPr>
              <a:t> другие вопросы в области образования</a:t>
            </a:r>
          </a:p>
        </p:txBody>
      </p:sp>
      <p:sp>
        <p:nvSpPr>
          <p:cNvPr id="31" name="Rectangle 30"/>
          <p:cNvSpPr>
            <a:spLocks noChangeArrowheads="1"/>
          </p:cNvSpPr>
          <p:nvPr/>
        </p:nvSpPr>
        <p:spPr bwMode="auto">
          <a:xfrm rot="10800000" flipV="1">
            <a:off x="4647208" y="4166242"/>
            <a:ext cx="4200059" cy="1446550"/>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just">
              <a:defRPr/>
            </a:pPr>
            <a:r>
              <a:rPr lang="ru-RU" sz="1400" b="1" dirty="0" smtClean="0">
                <a:latin typeface="Times New Roman" pitchFamily="18" charset="0"/>
              </a:rPr>
              <a:t>Полный  перечень     разделов и подразделов классификации расходов  бюджетов  приведен в статье 21 Бюджетного кодекса     Российской      Федерации</a:t>
            </a:r>
          </a:p>
          <a:p>
            <a:pPr>
              <a:defRPr/>
            </a:pPr>
            <a:endParaRPr lang="ru-RU" sz="1400" b="1" dirty="0" smtClean="0">
              <a:latin typeface="Times New Roman" pitchFamily="18" charset="0"/>
            </a:endParaRPr>
          </a:p>
          <a:p>
            <a:pPr>
              <a:defRPr/>
            </a:pPr>
            <a:r>
              <a:rPr lang="ru-RU" sz="1800" b="1" dirty="0" smtClean="0">
                <a:latin typeface="Times New Roman" pitchFamily="18" charset="0"/>
              </a:rPr>
              <a:t>    </a:t>
            </a:r>
          </a:p>
        </p:txBody>
      </p:sp>
      <p:cxnSp>
        <p:nvCxnSpPr>
          <p:cNvPr id="33" name="Прямая соединительная линия 32"/>
          <p:cNvCxnSpPr>
            <a:stCxn id="15" idx="2"/>
          </p:cNvCxnSpPr>
          <p:nvPr/>
        </p:nvCxnSpPr>
        <p:spPr>
          <a:xfrm flipH="1">
            <a:off x="508911" y="1680529"/>
            <a:ext cx="1" cy="21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stCxn id="12" idx="2"/>
          </p:cNvCxnSpPr>
          <p:nvPr/>
        </p:nvCxnSpPr>
        <p:spPr>
          <a:xfrm>
            <a:off x="1241138" y="1680529"/>
            <a:ext cx="0" cy="752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a:stCxn id="13" idx="2"/>
          </p:cNvCxnSpPr>
          <p:nvPr/>
        </p:nvCxnSpPr>
        <p:spPr>
          <a:xfrm>
            <a:off x="1952237" y="1677354"/>
            <a:ext cx="0"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2915816" y="1713808"/>
            <a:ext cx="0" cy="787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a:stCxn id="14" idx="2"/>
          </p:cNvCxnSpPr>
          <p:nvPr/>
        </p:nvCxnSpPr>
        <p:spPr>
          <a:xfrm flipH="1">
            <a:off x="3490912" y="1715454"/>
            <a:ext cx="1" cy="217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stCxn id="10" idx="2"/>
          </p:cNvCxnSpPr>
          <p:nvPr/>
        </p:nvCxnSpPr>
        <p:spPr>
          <a:xfrm flipH="1">
            <a:off x="4304429" y="1707517"/>
            <a:ext cx="1" cy="793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a:stCxn id="17" idx="2"/>
          </p:cNvCxnSpPr>
          <p:nvPr/>
        </p:nvCxnSpPr>
        <p:spPr>
          <a:xfrm flipH="1">
            <a:off x="5184775" y="1737679"/>
            <a:ext cx="1" cy="18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a:stCxn id="6" idx="2"/>
          </p:cNvCxnSpPr>
          <p:nvPr/>
        </p:nvCxnSpPr>
        <p:spPr>
          <a:xfrm>
            <a:off x="6032739" y="1707517"/>
            <a:ext cx="0" cy="836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a:stCxn id="16" idx="2"/>
          </p:cNvCxnSpPr>
          <p:nvPr/>
        </p:nvCxnSpPr>
        <p:spPr>
          <a:xfrm>
            <a:off x="6809254" y="1719422"/>
            <a:ext cx="0" cy="2008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endCxn id="27" idx="0"/>
          </p:cNvCxnSpPr>
          <p:nvPr/>
        </p:nvCxnSpPr>
        <p:spPr>
          <a:xfrm>
            <a:off x="7777163" y="1671004"/>
            <a:ext cx="0" cy="830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a:stCxn id="11" idx="2"/>
          </p:cNvCxnSpPr>
          <p:nvPr/>
        </p:nvCxnSpPr>
        <p:spPr>
          <a:xfrm>
            <a:off x="8347136" y="1671004"/>
            <a:ext cx="0" cy="24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4294967295"/>
          </p:nvPr>
        </p:nvSpPr>
        <p:spPr>
          <a:xfrm>
            <a:off x="8534400" y="6364309"/>
            <a:ext cx="609600" cy="521208"/>
          </a:xfrm>
          <a:prstGeom prst="rect">
            <a:avLst/>
          </a:prstGeom>
        </p:spPr>
        <p:txBody>
          <a:bodyPr/>
          <a:lstStyle/>
          <a:p>
            <a:r>
              <a:rPr lang="ru-RU" dirty="0" smtClean="0">
                <a:solidFill>
                  <a:schemeClr val="tx1"/>
                </a:solidFill>
              </a:rPr>
              <a:t>26</a:t>
            </a:r>
            <a:endParaRPr lang="ru-RU" dirty="0">
              <a:solidFill>
                <a:schemeClr val="tx1"/>
              </a:solidFill>
            </a:endParaRPr>
          </a:p>
        </p:txBody>
      </p:sp>
      <p:pic>
        <p:nvPicPr>
          <p:cNvPr id="40" name="Picture 2" descr="C:\Users\econ11\Desktop\Для презентации\slyudyansky_rayon_coa.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521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 y="160337"/>
            <a:ext cx="8433308" cy="456111"/>
          </a:xfrm>
        </p:spPr>
        <p:txBody>
          <a:bodyPr>
            <a:noAutofit/>
          </a:bodyPr>
          <a:lstStyle/>
          <a:p>
            <a:pPr algn="ctr"/>
            <a:r>
              <a:rPr lang="ru-RU" sz="1600" dirty="0" smtClean="0">
                <a:solidFill>
                  <a:schemeClr val="accent6">
                    <a:lumMod val="50000"/>
                  </a:schemeClr>
                </a:solidFill>
              </a:rPr>
              <a:t>Структура расходов бюджета муниципального образования Слюдянский район </a:t>
            </a:r>
            <a:br>
              <a:rPr lang="ru-RU" sz="1600" dirty="0" smtClean="0">
                <a:solidFill>
                  <a:schemeClr val="accent6">
                    <a:lumMod val="50000"/>
                  </a:schemeClr>
                </a:solidFill>
              </a:rPr>
            </a:br>
            <a:r>
              <a:rPr lang="ru-RU" sz="1600" dirty="0" smtClean="0">
                <a:solidFill>
                  <a:schemeClr val="accent6">
                    <a:lumMod val="50000"/>
                  </a:schemeClr>
                </a:solidFill>
              </a:rPr>
              <a:t>на 2017 год и плановый период 2018-2019 годов</a:t>
            </a:r>
            <a:endParaRPr lang="ru-RU" sz="1600" dirty="0">
              <a:solidFill>
                <a:schemeClr val="accent6">
                  <a:lumMod val="50000"/>
                </a:schemeClr>
              </a:solidFill>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27</a:t>
            </a:fld>
            <a:endParaRPr lang="ru-RU" dirty="0"/>
          </a:p>
        </p:txBody>
      </p:sp>
      <p:pic>
        <p:nvPicPr>
          <p:cNvPr id="7" name="Picture 7" descr="C:\Documents and Settings\Savina\Рабочий стол\Яна Савина\Савина (работа)\СЛАЙДЫ 2013\Бюджет для граждан 2016\картинки\432278_original.jpg"/>
          <p:cNvPicPr>
            <a:picLocks noChangeAspect="1" noChangeArrowheads="1"/>
          </p:cNvPicPr>
          <p:nvPr/>
        </p:nvPicPr>
        <p:blipFill>
          <a:blip r:embed="rId2">
            <a:lum bright="70000" contrast="-70000"/>
          </a:blip>
          <a:srcRect/>
          <a:stretch>
            <a:fillRect/>
          </a:stretch>
        </p:blipFill>
        <p:spPr bwMode="auto">
          <a:xfrm>
            <a:off x="-6938" y="1047750"/>
            <a:ext cx="9150938" cy="5495925"/>
          </a:xfrm>
          <a:prstGeom prst="rect">
            <a:avLst/>
          </a:prstGeom>
          <a:noFill/>
          <a:effectLst>
            <a:softEdge rad="317500"/>
          </a:effectLst>
        </p:spPr>
      </p:pic>
      <p:graphicFrame>
        <p:nvGraphicFramePr>
          <p:cNvPr id="6" name="Диаграмма 5"/>
          <p:cNvGraphicFramePr/>
          <p:nvPr>
            <p:extLst>
              <p:ext uri="{D42A27DB-BD31-4B8C-83A1-F6EECF244321}">
                <p14:modId xmlns:p14="http://schemas.microsoft.com/office/powerpoint/2010/main" val="2299859844"/>
              </p:ext>
            </p:extLst>
          </p:nvPr>
        </p:nvGraphicFramePr>
        <p:xfrm>
          <a:off x="4369943" y="0"/>
          <a:ext cx="4702138" cy="67295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val="633892258"/>
              </p:ext>
            </p:extLst>
          </p:nvPr>
        </p:nvGraphicFramePr>
        <p:xfrm>
          <a:off x="6603682" y="373485"/>
          <a:ext cx="2661007"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p14="http://schemas.microsoft.com/office/powerpoint/2010/main" val="2140760921"/>
              </p:ext>
            </p:extLst>
          </p:nvPr>
        </p:nvGraphicFramePr>
        <p:xfrm>
          <a:off x="5866545" y="2855930"/>
          <a:ext cx="2743200" cy="32880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046351738"/>
              </p:ext>
            </p:extLst>
          </p:nvPr>
        </p:nvGraphicFramePr>
        <p:xfrm>
          <a:off x="155695" y="772596"/>
          <a:ext cx="4126938" cy="5894424"/>
        </p:xfrm>
        <a:graphic>
          <a:graphicData uri="http://schemas.openxmlformats.org/drawingml/2006/table">
            <a:tbl>
              <a:tblPr>
                <a:tableStyleId>{5C22544A-7EE6-4342-B048-85BDC9FD1C3A}</a:tableStyleId>
              </a:tblPr>
              <a:tblGrid>
                <a:gridCol w="2112943"/>
                <a:gridCol w="648182"/>
                <a:gridCol w="682907"/>
                <a:gridCol w="682906"/>
              </a:tblGrid>
              <a:tr h="1028727">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Наименование</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2017 год</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2018 год</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2019 год</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Общегосударственные вопросы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77 213,60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74 702,60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78 258,80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Национальная оборона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115,00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83,50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94,00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90901">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2 173,20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361,60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362,80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Национальная экономика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876,00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813,80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765,50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Образование</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515 353,30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494 206,70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474 398,40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Культура, кинематография</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28 132,30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27 224,40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27 204,20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Здравоохранение</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100,00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100,00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100,00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Социальная политика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58 979,90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56 298,10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53 616,40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Физическая культура и спорт</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585,00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585,00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585,00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Средства массовой информации</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1 909,90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1 909,50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1 912,40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90901">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2 019,60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40,00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74,90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707475">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Межбюджетные трансферты общего характера бюджетам бюджетной системы российской федерации</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35 217,00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29 139,00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29 186,00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7642">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722 674,80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685 464,20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666 558,40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2219122"/>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426370" cy="887412"/>
          </a:xfrm>
        </p:spPr>
        <p:txBody>
          <a:bodyPr>
            <a:normAutofit/>
          </a:bodyPr>
          <a:lstStyle/>
          <a:p>
            <a:r>
              <a:rPr lang="ru-RU" sz="1800" dirty="0" smtClean="0">
                <a:solidFill>
                  <a:schemeClr val="accent6">
                    <a:lumMod val="50000"/>
                  </a:schemeClr>
                </a:solidFill>
                <a:latin typeface="Times New Roman" panose="02020603050405020304" pitchFamily="18" charset="0"/>
                <a:cs typeface="Times New Roman" panose="02020603050405020304" pitchFamily="18" charset="0"/>
              </a:rPr>
              <a:t>Бюджет муниципального образования Слюдянский район на 2017 год и плановый период 2018-2019 годов – социальный бюджет</a:t>
            </a:r>
            <a:endParaRPr lang="ru-RU" sz="1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28</a:t>
            </a:fld>
            <a:endParaRPr lang="ru-RU" dirty="0"/>
          </a:p>
        </p:txBody>
      </p:sp>
      <p:sp>
        <p:nvSpPr>
          <p:cNvPr id="9" name="TextBox 8"/>
          <p:cNvSpPr txBox="1"/>
          <p:nvPr/>
        </p:nvSpPr>
        <p:spPr>
          <a:xfrm>
            <a:off x="4051139" y="6437243"/>
            <a:ext cx="5092861" cy="261610"/>
          </a:xfrm>
          <a:prstGeom prst="rect">
            <a:avLst/>
          </a:prstGeom>
          <a:noFill/>
        </p:spPr>
        <p:txBody>
          <a:bodyPr wrap="square" rtlCol="0">
            <a:spAutoFit/>
          </a:bodyPr>
          <a:lstStyle/>
          <a:p>
            <a:r>
              <a:rPr lang="ru-RU" sz="1100" b="1" dirty="0" smtClean="0">
                <a:latin typeface="Times New Roman" panose="02020603050405020304" pitchFamily="18" charset="0"/>
                <a:cs typeface="Times New Roman" panose="02020603050405020304" pitchFamily="18" charset="0"/>
              </a:rPr>
              <a:t>* По разделам функциональной классификации расходов</a:t>
            </a:r>
            <a:endParaRPr lang="ru-RU" sz="1100"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036562136"/>
              </p:ext>
            </p:extLst>
          </p:nvPr>
        </p:nvGraphicFramePr>
        <p:xfrm>
          <a:off x="46298" y="1610380"/>
          <a:ext cx="3507130" cy="52476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37550" y="1610380"/>
            <a:ext cx="1233928" cy="307777"/>
          </a:xfrm>
          <a:prstGeom prst="rect">
            <a:avLst/>
          </a:prstGeom>
          <a:noFill/>
        </p:spPr>
        <p:txBody>
          <a:bodyPr wrap="none" rtlCol="0">
            <a:spAutoFit/>
          </a:bodyPr>
          <a:lstStyle/>
          <a:p>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Образование</a:t>
            </a:r>
            <a:endParaRPr lang="ru-RU" sz="1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297" y="787078"/>
            <a:ext cx="9005105" cy="954107"/>
          </a:xfrm>
          <a:prstGeom prst="rect">
            <a:avLst/>
          </a:prstGeom>
          <a:noFill/>
        </p:spPr>
        <p:txBody>
          <a:bodyPr wrap="square" rtlCol="0">
            <a:spAutoFit/>
          </a:bodyPr>
          <a:lstStyle/>
          <a:p>
            <a:r>
              <a:rPr lang="ru-RU" sz="1400" dirty="0">
                <a:latin typeface="Times New Roman" panose="02020603050405020304" pitchFamily="18" charset="0"/>
                <a:cs typeface="Times New Roman" panose="02020603050405020304" pitchFamily="18" charset="0"/>
              </a:rPr>
              <a:t>Как и в предыдущие годы  в структуре  расходов приоритетными  являются расходы на социальную сферу, которые составляют в 2017 году – </a:t>
            </a:r>
            <a:r>
              <a:rPr lang="ru-RU" sz="1400" dirty="0" smtClean="0">
                <a:latin typeface="Times New Roman" panose="02020603050405020304" pitchFamily="18" charset="0"/>
                <a:cs typeface="Times New Roman" panose="02020603050405020304" pitchFamily="18" charset="0"/>
              </a:rPr>
              <a:t>83% </a:t>
            </a:r>
            <a:r>
              <a:rPr lang="ru-RU" sz="1400" dirty="0">
                <a:latin typeface="Times New Roman" panose="02020603050405020304" pitchFamily="18" charset="0"/>
                <a:cs typeface="Times New Roman" panose="02020603050405020304" pitchFamily="18" charset="0"/>
              </a:rPr>
              <a:t>от общего объема расходов </a:t>
            </a:r>
            <a:r>
              <a:rPr lang="ru-RU" sz="1400" dirty="0" smtClean="0">
                <a:latin typeface="Times New Roman" panose="02020603050405020304" pitchFamily="18" charset="0"/>
                <a:cs typeface="Times New Roman" panose="02020603050405020304" pitchFamily="18" charset="0"/>
              </a:rPr>
              <a:t>(602 465,5   </a:t>
            </a:r>
            <a:r>
              <a:rPr lang="ru-RU" sz="1400" dirty="0">
                <a:latin typeface="Times New Roman" panose="02020603050405020304" pitchFamily="18" charset="0"/>
                <a:cs typeface="Times New Roman" panose="02020603050405020304" pitchFamily="18" charset="0"/>
              </a:rPr>
              <a:t>тыс. рублей), в 2018 году – </a:t>
            </a:r>
            <a:r>
              <a:rPr lang="ru-RU" sz="1400" dirty="0" smtClean="0">
                <a:latin typeface="Times New Roman" panose="02020603050405020304" pitchFamily="18" charset="0"/>
                <a:cs typeface="Times New Roman" panose="02020603050405020304" pitchFamily="18" charset="0"/>
              </a:rPr>
              <a:t>84% (577 729,2 </a:t>
            </a:r>
            <a:r>
              <a:rPr lang="ru-RU" sz="1400" dirty="0">
                <a:latin typeface="Times New Roman" panose="02020603050405020304" pitchFamily="18" charset="0"/>
                <a:cs typeface="Times New Roman" panose="02020603050405020304" pitchFamily="18" charset="0"/>
              </a:rPr>
              <a:t>тыс. рублей), в 2019 году – </a:t>
            </a:r>
            <a:r>
              <a:rPr lang="ru-RU" sz="1400" dirty="0" smtClean="0">
                <a:latin typeface="Times New Roman" panose="02020603050405020304" pitchFamily="18" charset="0"/>
                <a:cs typeface="Times New Roman" panose="02020603050405020304" pitchFamily="18" charset="0"/>
              </a:rPr>
              <a:t>83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(555 218,9 </a:t>
            </a:r>
            <a:r>
              <a:rPr lang="ru-RU" sz="1400" dirty="0">
                <a:latin typeface="Times New Roman" panose="02020603050405020304" pitchFamily="18" charset="0"/>
                <a:cs typeface="Times New Roman" panose="02020603050405020304" pitchFamily="18" charset="0"/>
              </a:rPr>
              <a:t>тыс. рублей).	 </a:t>
            </a:r>
          </a:p>
          <a:p>
            <a:endParaRPr lang="ru-RU" sz="1400" dirty="0">
              <a:latin typeface="Times New Roman" panose="02020603050405020304" pitchFamily="18" charset="0"/>
              <a:cs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4021388992"/>
              </p:ext>
            </p:extLst>
          </p:nvPr>
        </p:nvGraphicFramePr>
        <p:xfrm>
          <a:off x="2529066" y="1774299"/>
          <a:ext cx="3536068" cy="150283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773286" y="1570694"/>
            <a:ext cx="948721" cy="307777"/>
          </a:xfrm>
          <a:prstGeom prst="rect">
            <a:avLst/>
          </a:prstGeom>
          <a:noFill/>
        </p:spPr>
        <p:txBody>
          <a:bodyPr wrap="none" rtlCol="0">
            <a:spAutoFit/>
          </a:bodyPr>
          <a:lstStyle/>
          <a:p>
            <a:pPr algn="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Культура</a:t>
            </a:r>
            <a:endParaRPr lang="ru-RU" sz="1400" b="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p:nvPr>
            <p:extLst>
              <p:ext uri="{D42A27DB-BD31-4B8C-83A1-F6EECF244321}">
                <p14:modId xmlns:p14="http://schemas.microsoft.com/office/powerpoint/2010/main" val="1549151332"/>
              </p:ext>
            </p:extLst>
          </p:nvPr>
        </p:nvGraphicFramePr>
        <p:xfrm>
          <a:off x="5567423" y="1871990"/>
          <a:ext cx="3483979" cy="1820688"/>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6713317" y="1570694"/>
            <a:ext cx="2207784" cy="307777"/>
          </a:xfrm>
          <a:prstGeom prst="rect">
            <a:avLst/>
          </a:prstGeom>
          <a:noFill/>
        </p:spPr>
        <p:txBody>
          <a:bodyPr wrap="none" rtlCol="0">
            <a:spAutoFit/>
          </a:bodyPr>
          <a:lstStyle/>
          <a:p>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Социальное обеспечение</a:t>
            </a:r>
            <a:endParaRPr lang="ru-RU" sz="1400" b="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14" name="Диаграмма 13"/>
          <p:cNvGraphicFramePr/>
          <p:nvPr>
            <p:extLst>
              <p:ext uri="{D42A27DB-BD31-4B8C-83A1-F6EECF244321}">
                <p14:modId xmlns:p14="http://schemas.microsoft.com/office/powerpoint/2010/main" val="4132953781"/>
              </p:ext>
            </p:extLst>
          </p:nvPr>
        </p:nvGraphicFramePr>
        <p:xfrm>
          <a:off x="3426107" y="3391383"/>
          <a:ext cx="2152890" cy="31766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Диаграмма 14"/>
          <p:cNvGraphicFramePr/>
          <p:nvPr>
            <p:extLst>
              <p:ext uri="{D42A27DB-BD31-4B8C-83A1-F6EECF244321}">
                <p14:modId xmlns:p14="http://schemas.microsoft.com/office/powerpoint/2010/main" val="1779459324"/>
              </p:ext>
            </p:extLst>
          </p:nvPr>
        </p:nvGraphicFramePr>
        <p:xfrm>
          <a:off x="5086023" y="3225800"/>
          <a:ext cx="2217602" cy="23647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Диаграмма 15"/>
          <p:cNvGraphicFramePr/>
          <p:nvPr>
            <p:extLst>
              <p:ext uri="{D42A27DB-BD31-4B8C-83A1-F6EECF244321}">
                <p14:modId xmlns:p14="http://schemas.microsoft.com/office/powerpoint/2010/main" val="3141317989"/>
              </p:ext>
            </p:extLst>
          </p:nvPr>
        </p:nvGraphicFramePr>
        <p:xfrm>
          <a:off x="6713317" y="3225800"/>
          <a:ext cx="2341884" cy="2387922"/>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3715411" y="4997374"/>
            <a:ext cx="1643667" cy="738664"/>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Всего расходов 722 674,8 тыс.рублей</a:t>
            </a:r>
            <a:endParaRPr lang="ru-RU" sz="14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453604" y="4997374"/>
            <a:ext cx="1643667" cy="738664"/>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Всего расходов 685 464,2 тыс.рублей</a:t>
            </a:r>
            <a:endParaRPr lang="ru-RU" sz="1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7277434" y="4997374"/>
            <a:ext cx="1643667" cy="738664"/>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Всего расходов 666 558,4 тыс.рублей</a:t>
            </a:r>
            <a:endParaRPr lang="ru-RU" sz="1400" b="1" dirty="0">
              <a:latin typeface="Times New Roman" panose="02020603050405020304" pitchFamily="18" charset="0"/>
              <a:cs typeface="Times New Roman" panose="02020603050405020304" pitchFamily="18" charset="0"/>
            </a:endParaRPr>
          </a:p>
        </p:txBody>
      </p:sp>
      <p:pic>
        <p:nvPicPr>
          <p:cNvPr id="18" name="Picture 2" descr="C:\Users\econ11\Desktop\Для презентации\slyudyansky_rayon_co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79949"/>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txBox="1">
            <a:spLocks noGrp="1"/>
          </p:cNvSpPr>
          <p:nvPr>
            <p:ph type="title"/>
          </p:nvPr>
        </p:nvSpPr>
        <p:spPr>
          <a:xfrm>
            <a:off x="115747" y="7032"/>
            <a:ext cx="8405978" cy="707886"/>
          </a:xfrm>
          <a:prstGeom prst="rect">
            <a:avLst/>
          </a:prstGeom>
          <a:noFill/>
        </p:spPr>
        <p:txBody>
          <a:bodyPr wrap="square" rtlCol="0">
            <a:spAutoFit/>
          </a:bodyPr>
          <a:lstStyle/>
          <a:p>
            <a:pPr algn="ctr"/>
            <a:r>
              <a:rPr lang="ru-RU" sz="2000" b="1" dirty="0" smtClean="0">
                <a:solidFill>
                  <a:schemeClr val="accent6">
                    <a:lumMod val="50000"/>
                  </a:schemeClr>
                </a:solidFill>
                <a:latin typeface="Times New Roman" pitchFamily="18" charset="0"/>
                <a:cs typeface="Times New Roman" pitchFamily="18" charset="0"/>
              </a:rPr>
              <a:t>Структура расходов муниципального образования Слюдянский район на 2017 год и плановый период 2018-2019 годов</a:t>
            </a:r>
          </a:p>
        </p:txBody>
      </p:sp>
      <p:sp>
        <p:nvSpPr>
          <p:cNvPr id="7" name="TextBox 6"/>
          <p:cNvSpPr txBox="1"/>
          <p:nvPr/>
        </p:nvSpPr>
        <p:spPr>
          <a:xfrm>
            <a:off x="254643" y="1191133"/>
            <a:ext cx="4074289"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2610435504"/>
              </p:ext>
            </p:extLst>
          </p:nvPr>
        </p:nvGraphicFramePr>
        <p:xfrm>
          <a:off x="0" y="474562"/>
          <a:ext cx="9062977" cy="638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29</a:t>
            </a:fld>
            <a:endParaRPr lang="ru-RU" dirty="0"/>
          </a:p>
        </p:txBody>
      </p:sp>
      <p:pic>
        <p:nvPicPr>
          <p:cNvPr id="6" name="Picture 2" descr="C:\Users\econ11\Desktop\Для презентации\slyudyansky_rayon_coa.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88994"/>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7" y="37753"/>
            <a:ext cx="8458200" cy="744537"/>
          </a:xfrm>
        </p:spPr>
        <p:txBody>
          <a:bodyPr>
            <a:normAutofit/>
          </a:bodyPr>
          <a:lstStyle/>
          <a:p>
            <a:pPr algn="ctr"/>
            <a:r>
              <a:rPr lang="ru-RU" sz="1800" dirty="0" smtClean="0">
                <a:solidFill>
                  <a:schemeClr val="tx1"/>
                </a:solidFill>
                <a:latin typeface="Times New Roman" pitchFamily="18" charset="0"/>
                <a:cs typeface="Times New Roman" pitchFamily="18" charset="0"/>
              </a:rPr>
              <a:t>Основные понятия</a:t>
            </a:r>
            <a:endParaRPr lang="ru-RU" sz="1800"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3</a:t>
            </a:fld>
            <a:endParaRPr lang="ru-RU" dirty="0"/>
          </a:p>
        </p:txBody>
      </p:sp>
      <p:sp>
        <p:nvSpPr>
          <p:cNvPr id="5" name="圆角矩形 8"/>
          <p:cNvSpPr/>
          <p:nvPr/>
        </p:nvSpPr>
        <p:spPr>
          <a:xfrm>
            <a:off x="428596" y="857232"/>
            <a:ext cx="8501122" cy="5715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zh-CN" altLang="en-US" sz="1400" dirty="0">
              <a:solidFill>
                <a:schemeClr val="tx1"/>
              </a:solidFill>
              <a:latin typeface="Times New Roman" pitchFamily="18" charset="0"/>
              <a:cs typeface="Times New Roman" pitchFamily="18" charset="0"/>
            </a:endParaRPr>
          </a:p>
        </p:txBody>
      </p:sp>
      <p:sp>
        <p:nvSpPr>
          <p:cNvPr id="6" name="圆角矩形 9"/>
          <p:cNvSpPr/>
          <p:nvPr/>
        </p:nvSpPr>
        <p:spPr>
          <a:xfrm>
            <a:off x="428596" y="1500174"/>
            <a:ext cx="8501122"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Доходы бюджета - денежные средства поступающие в бюджет</a:t>
            </a:r>
            <a:endParaRPr lang="zh-CN" altLang="en-US" sz="1400" dirty="0">
              <a:solidFill>
                <a:schemeClr val="tx1"/>
              </a:solidFill>
              <a:latin typeface="Times New Roman" pitchFamily="18" charset="0"/>
              <a:cs typeface="Times New Roman" pitchFamily="18" charset="0"/>
            </a:endParaRPr>
          </a:p>
        </p:txBody>
      </p:sp>
      <p:sp>
        <p:nvSpPr>
          <p:cNvPr id="7" name="圆角矩形 10"/>
          <p:cNvSpPr/>
          <p:nvPr/>
        </p:nvSpPr>
        <p:spPr>
          <a:xfrm>
            <a:off x="428596" y="2071678"/>
            <a:ext cx="8501122" cy="50006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Расходы бюджета - денежные средства, выплачиваемые из бюджета</a:t>
            </a:r>
            <a:endParaRPr lang="zh-CN" altLang="en-US" sz="1400" dirty="0">
              <a:solidFill>
                <a:schemeClr val="tx1"/>
              </a:solidFill>
              <a:latin typeface="Times New Roman" pitchFamily="18" charset="0"/>
              <a:cs typeface="Times New Roman" pitchFamily="18" charset="0"/>
            </a:endParaRPr>
          </a:p>
        </p:txBody>
      </p:sp>
      <p:sp>
        <p:nvSpPr>
          <p:cNvPr id="8" name="圆角矩形 10"/>
          <p:cNvSpPr/>
          <p:nvPr/>
        </p:nvSpPr>
        <p:spPr>
          <a:xfrm>
            <a:off x="428596" y="3357562"/>
            <a:ext cx="8501122" cy="5715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Межбюджетные трансферты - средства, предоставляемые одним бюджетом бюджетной системы другому бюджету бюджетной системы</a:t>
            </a:r>
            <a:endParaRPr lang="zh-CN" altLang="en-US" sz="1400" dirty="0">
              <a:solidFill>
                <a:schemeClr val="tx1"/>
              </a:solidFill>
              <a:latin typeface="Times New Roman" pitchFamily="18" charset="0"/>
              <a:cs typeface="Times New Roman" pitchFamily="18" charset="0"/>
            </a:endParaRPr>
          </a:p>
        </p:txBody>
      </p:sp>
      <p:sp>
        <p:nvSpPr>
          <p:cNvPr id="9" name="圆角矩形 11"/>
          <p:cNvSpPr/>
          <p:nvPr/>
        </p:nvSpPr>
        <p:spPr>
          <a:xfrm>
            <a:off x="428596" y="2643182"/>
            <a:ext cx="8501122"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Бюджетная система - совокупность федерального бюджета, бюджетов субъектов Российской Федерации, местных бюджетов и бюджетов государственных внебюджетных фондов</a:t>
            </a:r>
            <a:endParaRPr lang="zh-CN" altLang="en-US" sz="1400" dirty="0">
              <a:solidFill>
                <a:schemeClr val="tx1"/>
              </a:solidFill>
              <a:latin typeface="Times New Roman" pitchFamily="18" charset="0"/>
              <a:cs typeface="Times New Roman" pitchFamily="18" charset="0"/>
            </a:endParaRPr>
          </a:p>
        </p:txBody>
      </p:sp>
      <p:sp>
        <p:nvSpPr>
          <p:cNvPr id="10" name="圆角矩形 10"/>
          <p:cNvSpPr/>
          <p:nvPr/>
        </p:nvSpPr>
        <p:spPr>
          <a:xfrm>
            <a:off x="428596" y="4071942"/>
            <a:ext cx="8501122"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Консолидированный бюджет - свод бюджетов бюджетной системы на соответствующей территории (без учета межбюджетных трансфертов между этими бюджетами)</a:t>
            </a:r>
            <a:endParaRPr lang="zh-CN" altLang="en-US" sz="1400" dirty="0">
              <a:solidFill>
                <a:schemeClr val="tx1"/>
              </a:solidFill>
              <a:latin typeface="Times New Roman" pitchFamily="18" charset="0"/>
              <a:cs typeface="Times New Roman" pitchFamily="18" charset="0"/>
            </a:endParaRPr>
          </a:p>
        </p:txBody>
      </p:sp>
      <p:sp>
        <p:nvSpPr>
          <p:cNvPr id="11" name="圆角矩形 10"/>
          <p:cNvSpPr/>
          <p:nvPr/>
        </p:nvSpPr>
        <p:spPr>
          <a:xfrm>
            <a:off x="428596" y="4714884"/>
            <a:ext cx="8501122" cy="35719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Дефицит бюджета - превышение расходов бюджета над его доходами</a:t>
            </a:r>
            <a:endParaRPr lang="zh-CN" altLang="en-US" sz="1400" dirty="0">
              <a:solidFill>
                <a:schemeClr val="tx1"/>
              </a:solidFill>
              <a:latin typeface="Times New Roman" pitchFamily="18" charset="0"/>
              <a:cs typeface="Times New Roman" pitchFamily="18" charset="0"/>
            </a:endParaRPr>
          </a:p>
        </p:txBody>
      </p:sp>
      <p:sp>
        <p:nvSpPr>
          <p:cNvPr id="12" name="圆角矩形 10"/>
          <p:cNvSpPr/>
          <p:nvPr/>
        </p:nvSpPr>
        <p:spPr>
          <a:xfrm>
            <a:off x="428596" y="5143512"/>
            <a:ext cx="8429684" cy="4286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Профицит бюджета - превышение доходов бюджета над его расходами</a:t>
            </a:r>
            <a:endParaRPr lang="zh-CN" altLang="en-US" sz="1400" dirty="0">
              <a:solidFill>
                <a:schemeClr val="tx1"/>
              </a:solidFill>
              <a:latin typeface="Times New Roman" pitchFamily="18" charset="0"/>
              <a:cs typeface="Times New Roman" pitchFamily="18" charset="0"/>
            </a:endParaRPr>
          </a:p>
        </p:txBody>
      </p:sp>
      <p:sp>
        <p:nvSpPr>
          <p:cNvPr id="13" name="圆角矩形 10"/>
          <p:cNvSpPr/>
          <p:nvPr/>
        </p:nvSpPr>
        <p:spPr>
          <a:xfrm>
            <a:off x="428596" y="5643578"/>
            <a:ext cx="8429684" cy="8572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Бюджетный процесс – регламентируемая законодательством деятельность органов исполнительной власти,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zh-CN" altLang="en-US" sz="1400" dirty="0">
              <a:latin typeface="Times New Roman" pitchFamily="18" charset="0"/>
              <a:cs typeface="Times New Roman" pitchFamily="18" charset="0"/>
            </a:endParaRPr>
          </a:p>
        </p:txBody>
      </p:sp>
      <p:pic>
        <p:nvPicPr>
          <p:cNvPr id="14"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8682038" y="6594414"/>
            <a:ext cx="461962" cy="365125"/>
          </a:xfrm>
        </p:spPr>
        <p:txBody>
          <a:bodyPr/>
          <a:lstStyle/>
          <a:p>
            <a:pPr>
              <a:defRPr/>
            </a:pPr>
            <a:fld id="{67FD1E93-168C-4E3F-B839-29F00AE4705B}" type="slidenum">
              <a:rPr lang="ru-RU" smtClean="0"/>
              <a:pPr>
                <a:defRPr/>
              </a:pPr>
              <a:t>30</a:t>
            </a:fld>
            <a:endParaRPr lang="ru-RU" dirty="0"/>
          </a:p>
        </p:txBody>
      </p:sp>
      <p:sp>
        <p:nvSpPr>
          <p:cNvPr id="2" name="TextBox 1"/>
          <p:cNvSpPr txBox="1"/>
          <p:nvPr/>
        </p:nvSpPr>
        <p:spPr>
          <a:xfrm>
            <a:off x="601885" y="115218"/>
            <a:ext cx="7919840"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Муниципальные программы муниципального образования Слюдянский район на 2017 год и плановый период 2018-2019 годов</a:t>
            </a:r>
            <a:endParaRPr lang="ru-RU" b="1" dirty="0">
              <a:latin typeface="Times New Roman" panose="02020603050405020304" pitchFamily="18" charset="0"/>
              <a:cs typeface="Times New Roman" panose="02020603050405020304" pitchFamily="18" charset="0"/>
            </a:endParaRPr>
          </a:p>
        </p:txBody>
      </p:sp>
      <p:pic>
        <p:nvPicPr>
          <p:cNvPr id="6"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Таблица 6"/>
          <p:cNvGraphicFramePr>
            <a:graphicFrameLocks noGrp="1"/>
          </p:cNvGraphicFramePr>
          <p:nvPr>
            <p:extLst>
              <p:ext uri="{D42A27DB-BD31-4B8C-83A1-F6EECF244321}">
                <p14:modId xmlns:p14="http://schemas.microsoft.com/office/powerpoint/2010/main" val="341873294"/>
              </p:ext>
            </p:extLst>
          </p:nvPr>
        </p:nvGraphicFramePr>
        <p:xfrm>
          <a:off x="2" y="782290"/>
          <a:ext cx="9143998" cy="5892277"/>
        </p:xfrm>
        <a:graphic>
          <a:graphicData uri="http://schemas.openxmlformats.org/drawingml/2006/table">
            <a:tbl>
              <a:tblPr>
                <a:tableStyleId>{5C22544A-7EE6-4342-B048-85BDC9FD1C3A}</a:tableStyleId>
              </a:tblPr>
              <a:tblGrid>
                <a:gridCol w="5579050"/>
                <a:gridCol w="1188316"/>
                <a:gridCol w="1188316"/>
                <a:gridCol w="1188316"/>
              </a:tblGrid>
              <a:tr h="305730">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Наименование программы</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ct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2017 год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ct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2018 год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ct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2019 год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ctr"/>
                </a:tc>
              </a:tr>
              <a:tr h="206176">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образования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480 461,4</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462 620,5</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442 518,9</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206176">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культуры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17 277,3</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16 372,8</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16 329,2</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306319">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системы отдыха и оздоровления детей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4 211,9</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2 073,3</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2 076,8</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306319">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"Содействие развитию учреждений образования и культуры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33 245,6</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32 659,1</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32 725,3</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206176">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585,0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585,0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585,0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206176">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"Молодёжная политика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305,0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305,0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305,0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206176">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"Безопасность дорожного движения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506604">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"Обеспечение комплексных мер безопасности, противодействия чрезвычайным ситуациям природного и техногенного характера, построение и развитие аппаратно-программного комплекса "Безопасный город"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249,8</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217,2</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217,2</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206176">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"Социальная поддержка населения муниципального образования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48 713,1</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46 373,1</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44 033,0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206176">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"Охрана окружающей среды на территории муниципального образования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406461">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"Повышение транспортной доступности, обеспечение условий для реализации потребностей граждан муниципального образования Слюдянский район в перевозках"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494,0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494,0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494,0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306319">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"Поддержка и развитие учреждений образования и культуры муниципального образования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744,4</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306319">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"Поддержка приоритетных отраслей экономики муниципального образования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60,0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306319">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"Совершенствование механизмов управления муниципальным образованием Слюдянский район в 2014-2019 годах"</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123 428,2</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113 485,5</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113 402,4</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306319">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"Профилактика безнадзорности и правонарушений несовершеннолетних в муниципальном образовании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306319">
                <a:tc>
                  <a:txBody>
                    <a:bodyPr/>
                    <a:lstStyle/>
                    <a:p>
                      <a:pPr algn="ctr" fontAlgn="b"/>
                      <a:r>
                        <a:rPr lang="ru-RU" sz="1000" u="none" strike="noStrike">
                          <a:effectLst/>
                          <a:latin typeface="Times New Roman" panose="02020603050405020304" pitchFamily="18" charset="0"/>
                          <a:cs typeface="Times New Roman" panose="02020603050405020304" pitchFamily="18" charset="0"/>
                        </a:rPr>
                        <a:t>Муниципальная программа "Создание условий для оказания медицинской помощи населению на территории муниципального образования Слюдянский район на 2014-2019 годы"</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u="none" strike="noStrike">
                          <a:effectLst/>
                          <a:latin typeface="Times New Roman" panose="02020603050405020304" pitchFamily="18" charset="0"/>
                          <a:cs typeface="Times New Roman" panose="02020603050405020304" pitchFamily="18" charset="0"/>
                        </a:rPr>
                        <a:t>100,0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r h="129596">
                <a:tc>
                  <a:txBody>
                    <a:bodyPr/>
                    <a:lstStyle/>
                    <a:p>
                      <a:pPr algn="l" fontAlgn="b"/>
                      <a:r>
                        <a:rPr lang="ru-RU" sz="1000" u="none" strike="noStrike">
                          <a:effectLst/>
                          <a:latin typeface="Times New Roman" panose="02020603050405020304" pitchFamily="18" charset="0"/>
                          <a:cs typeface="Times New Roman" panose="02020603050405020304" pitchFamily="18" charset="0"/>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b="1" u="none" strike="noStrike" dirty="0">
                          <a:effectLst/>
                          <a:latin typeface="Times New Roman" panose="02020603050405020304" pitchFamily="18" charset="0"/>
                          <a:cs typeface="Times New Roman" panose="02020603050405020304" pitchFamily="18" charset="0"/>
                        </a:rPr>
                        <a:t>710 135,7</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b="1" u="none" strike="noStrike" dirty="0">
                          <a:effectLst/>
                          <a:latin typeface="Times New Roman" panose="02020603050405020304" pitchFamily="18" charset="0"/>
                          <a:cs typeface="Times New Roman" panose="02020603050405020304" pitchFamily="18" charset="0"/>
                        </a:rPr>
                        <a:t>675 575,5</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c>
                  <a:txBody>
                    <a:bodyPr/>
                    <a:lstStyle/>
                    <a:p>
                      <a:pPr algn="r" fontAlgn="b"/>
                      <a:r>
                        <a:rPr lang="ru-RU" sz="1000" b="1" u="none" strike="noStrike" dirty="0">
                          <a:effectLst/>
                          <a:latin typeface="Times New Roman" panose="02020603050405020304" pitchFamily="18" charset="0"/>
                          <a:cs typeface="Times New Roman" panose="02020603050405020304" pitchFamily="18" charset="0"/>
                        </a:rPr>
                        <a:t>653 076,8</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91" marR="5891" marT="5891" marB="0" anchor="b"/>
                </a:tc>
              </a:tr>
            </a:tbl>
          </a:graphicData>
        </a:graphic>
      </p:graphicFrame>
    </p:spTree>
    <p:extLst>
      <p:ext uri="{BB962C8B-B14F-4D97-AF65-F5344CB8AC3E}">
        <p14:creationId xmlns:p14="http://schemas.microsoft.com/office/powerpoint/2010/main" val="1639847336"/>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Диаграмма 51"/>
          <p:cNvGraphicFramePr/>
          <p:nvPr>
            <p:extLst>
              <p:ext uri="{D42A27DB-BD31-4B8C-83A1-F6EECF244321}">
                <p14:modId xmlns:p14="http://schemas.microsoft.com/office/powerpoint/2010/main" val="1252096642"/>
              </p:ext>
            </p:extLst>
          </p:nvPr>
        </p:nvGraphicFramePr>
        <p:xfrm>
          <a:off x="2328673" y="5301204"/>
          <a:ext cx="1975648" cy="1377388"/>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777" y="4432706"/>
            <a:ext cx="2724188" cy="221116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1" name="Прямая со стрелкой 40"/>
          <p:cNvCxnSpPr>
            <a:endCxn id="32" idx="1"/>
          </p:cNvCxnSpPr>
          <p:nvPr/>
        </p:nvCxnSpPr>
        <p:spPr>
          <a:xfrm>
            <a:off x="4519913" y="2732485"/>
            <a:ext cx="2486907" cy="928223"/>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0"/>
          </p:nvPr>
        </p:nvSpPr>
        <p:spPr/>
        <p:txBody>
          <a:bodyPr/>
          <a:lstStyle/>
          <a:p>
            <a:pPr>
              <a:defRPr/>
            </a:pPr>
            <a:fld id="{4E9ED5B1-A891-4EC1-A0FA-F733B810D979}" type="slidenum">
              <a:rPr lang="ru-RU"/>
              <a:pPr>
                <a:defRPr/>
              </a:pPr>
              <a:t>31</a:t>
            </a:fld>
            <a:endParaRPr lang="ru-RU" dirty="0"/>
          </a:p>
        </p:txBody>
      </p:sp>
      <p:sp>
        <p:nvSpPr>
          <p:cNvPr id="2" name="Прямоугольник 1"/>
          <p:cNvSpPr/>
          <p:nvPr/>
        </p:nvSpPr>
        <p:spPr>
          <a:xfrm>
            <a:off x="173621" y="81036"/>
            <a:ext cx="8348104" cy="523220"/>
          </a:xfrm>
          <a:prstGeom prst="rect">
            <a:avLst/>
          </a:prstGeom>
          <a:effectLst>
            <a:glow rad="101600">
              <a:schemeClr val="accent2">
                <a:satMod val="175000"/>
                <a:alpha val="40000"/>
              </a:schemeClr>
            </a:glow>
          </a:effectLst>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Муниципальная программа "Развитие образования в муниципальном образовании Слюдянский район на </a:t>
            </a:r>
            <a:r>
              <a:rPr lang="ru-RU" sz="1400" b="1" dirty="0" smtClean="0">
                <a:latin typeface="Times New Roman" panose="02020603050405020304" pitchFamily="18" charset="0"/>
                <a:cs typeface="Times New Roman" panose="02020603050405020304" pitchFamily="18" charset="0"/>
              </a:rPr>
              <a:t>2014-2019 </a:t>
            </a:r>
            <a:r>
              <a:rPr lang="ru-RU" sz="1400" b="1" dirty="0">
                <a:latin typeface="Times New Roman" panose="02020603050405020304" pitchFamily="18" charset="0"/>
                <a:cs typeface="Times New Roman" panose="02020603050405020304" pitchFamily="18" charset="0"/>
              </a:rPr>
              <a:t>годы"</a:t>
            </a:r>
          </a:p>
        </p:txBody>
      </p:sp>
      <p:sp>
        <p:nvSpPr>
          <p:cNvPr id="5" name="Прямоугольник 4"/>
          <p:cNvSpPr/>
          <p:nvPr/>
        </p:nvSpPr>
        <p:spPr>
          <a:xfrm>
            <a:off x="0" y="510623"/>
            <a:ext cx="6516547" cy="738664"/>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Цель программы: </a:t>
            </a:r>
            <a:r>
              <a:rPr lang="ru-RU" sz="1400" dirty="0">
                <a:latin typeface="Times New Roman" panose="02020603050405020304" pitchFamily="18" charset="0"/>
                <a:cs typeface="Times New Roman" panose="02020603050405020304" pitchFamily="18" charset="0"/>
              </a:rPr>
              <a:t>Обеспечение доступности и повышение качества предоставления дошкольного, начального общего, основного общего, среднего общего и дополнительного образования</a:t>
            </a:r>
          </a:p>
        </p:txBody>
      </p:sp>
      <p:sp>
        <p:nvSpPr>
          <p:cNvPr id="7" name="TextBox 6"/>
          <p:cNvSpPr txBox="1"/>
          <p:nvPr/>
        </p:nvSpPr>
        <p:spPr>
          <a:xfrm>
            <a:off x="6241512" y="653305"/>
            <a:ext cx="2673750" cy="5847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 2017 год – 480 461,4 тыс.руб.</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1" name="Диаграмма 20"/>
          <p:cNvGraphicFramePr/>
          <p:nvPr>
            <p:extLst>
              <p:ext uri="{D42A27DB-BD31-4B8C-83A1-F6EECF244321}">
                <p14:modId xmlns:p14="http://schemas.microsoft.com/office/powerpoint/2010/main" val="1095606357"/>
              </p:ext>
            </p:extLst>
          </p:nvPr>
        </p:nvGraphicFramePr>
        <p:xfrm>
          <a:off x="121480" y="1148644"/>
          <a:ext cx="2951544" cy="240870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370388" y="3403463"/>
            <a:ext cx="2488557" cy="307777"/>
          </a:xfrm>
          <a:prstGeom prst="rect">
            <a:avLst/>
          </a:prstGeom>
          <a:solidFill>
            <a:schemeClr val="accent3">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Общее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309479" y="1257428"/>
            <a:ext cx="2908546" cy="307777"/>
          </a:xfrm>
          <a:prstGeom prst="rect">
            <a:avLst/>
          </a:prstGeom>
          <a:solidFill>
            <a:schemeClr val="accent3">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Дошкольное образование </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173619" y="3891650"/>
            <a:ext cx="4543062" cy="861774"/>
          </a:xfrm>
          <a:prstGeom prst="rect">
            <a:avLst/>
          </a:prstGeom>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000" dirty="0">
                <a:latin typeface="Times New Roman" panose="02020603050405020304" pitchFamily="18" charset="0"/>
                <a:cs typeface="Times New Roman" panose="02020603050405020304" pitchFamily="18" charset="0"/>
              </a:rPr>
              <a:t>Субвенции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a:t>
            </a:r>
            <a:r>
              <a:rPr lang="ru-RU" sz="1000" dirty="0" smtClean="0">
                <a:latin typeface="Times New Roman" panose="02020603050405020304" pitchFamily="18" charset="0"/>
                <a:cs typeface="Times New Roman" panose="02020603050405020304" pitchFamily="18" charset="0"/>
              </a:rPr>
              <a:t>16 </a:t>
            </a:r>
            <a:r>
              <a:rPr lang="ru-RU" sz="1000" dirty="0">
                <a:latin typeface="Times New Roman" panose="02020603050405020304" pitchFamily="18" charset="0"/>
                <a:cs typeface="Times New Roman" panose="02020603050405020304" pitchFamily="18" charset="0"/>
              </a:rPr>
              <a:t>муниципальных школ)</a:t>
            </a:r>
          </a:p>
          <a:p>
            <a:r>
              <a:rPr lang="ru-RU" sz="1000" dirty="0">
                <a:latin typeface="Times New Roman" panose="02020603050405020304" pitchFamily="18" charset="0"/>
                <a:cs typeface="Times New Roman" panose="02020603050405020304" pitchFamily="18" charset="0"/>
              </a:rPr>
              <a:t>Заработная плата с начислениями на нее – </a:t>
            </a:r>
            <a:r>
              <a:rPr lang="ru-RU" sz="1000" dirty="0" smtClean="0">
                <a:latin typeface="Times New Roman" panose="02020603050405020304" pitchFamily="18" charset="0"/>
                <a:cs typeface="Times New Roman" panose="02020603050405020304" pitchFamily="18" charset="0"/>
              </a:rPr>
              <a:t>231 622,9 </a:t>
            </a:r>
            <a:r>
              <a:rPr lang="ru-RU" sz="1000" dirty="0">
                <a:latin typeface="Times New Roman" panose="02020603050405020304" pitchFamily="18" charset="0"/>
                <a:cs typeface="Times New Roman" panose="02020603050405020304" pitchFamily="18" charset="0"/>
              </a:rPr>
              <a:t>тыс.рублей</a:t>
            </a:r>
          </a:p>
          <a:p>
            <a:r>
              <a:rPr lang="ru-RU" sz="1000" dirty="0">
                <a:latin typeface="Times New Roman" panose="02020603050405020304" pitchFamily="18" charset="0"/>
                <a:cs typeface="Times New Roman" panose="02020603050405020304" pitchFamily="18" charset="0"/>
              </a:rPr>
              <a:t>Учебные расходы – </a:t>
            </a:r>
            <a:r>
              <a:rPr lang="ru-RU" sz="1000" dirty="0" smtClean="0">
                <a:latin typeface="Times New Roman" panose="02020603050405020304" pitchFamily="18" charset="0"/>
                <a:cs typeface="Times New Roman" panose="02020603050405020304" pitchFamily="18" charset="0"/>
              </a:rPr>
              <a:t>7 221 тыс.рублей</a:t>
            </a:r>
            <a:endParaRPr lang="ru-RU" sz="10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4716681" y="1645368"/>
            <a:ext cx="4327284"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ru-RU" sz="1000" dirty="0">
                <a:latin typeface="Times New Roman" panose="02020603050405020304" pitchFamily="18" charset="0"/>
                <a:cs typeface="Times New Roman" panose="02020603050405020304" pitchFamily="18" charset="0"/>
              </a:rPr>
              <a:t>Субвенция на обеспечение государственных гарантий реализации прав на получение общедоступного и бесплатного дошкольного образования  (</a:t>
            </a:r>
            <a:r>
              <a:rPr lang="ru-RU" sz="1000" dirty="0" smtClean="0">
                <a:latin typeface="Times New Roman" panose="02020603050405020304" pitchFamily="18" charset="0"/>
                <a:cs typeface="Times New Roman" panose="02020603050405020304" pitchFamily="18" charset="0"/>
              </a:rPr>
              <a:t>12 </a:t>
            </a:r>
            <a:r>
              <a:rPr lang="ru-RU" sz="1000" dirty="0">
                <a:latin typeface="Times New Roman" panose="02020603050405020304" pitchFamily="18" charset="0"/>
                <a:cs typeface="Times New Roman" panose="02020603050405020304" pitchFamily="18" charset="0"/>
              </a:rPr>
              <a:t>детских садов)</a:t>
            </a:r>
          </a:p>
          <a:p>
            <a:pPr lvl="0"/>
            <a:r>
              <a:rPr lang="ru-RU" sz="1000" dirty="0">
                <a:latin typeface="Times New Roman" panose="02020603050405020304" pitchFamily="18" charset="0"/>
                <a:cs typeface="Times New Roman" panose="02020603050405020304" pitchFamily="18" charset="0"/>
              </a:rPr>
              <a:t>Заработная плата с начислениями на нее – </a:t>
            </a:r>
            <a:r>
              <a:rPr lang="ru-RU" sz="1000" dirty="0" smtClean="0">
                <a:latin typeface="Times New Roman" panose="02020603050405020304" pitchFamily="18" charset="0"/>
                <a:cs typeface="Times New Roman" panose="02020603050405020304" pitchFamily="18" charset="0"/>
              </a:rPr>
              <a:t>129 019 тыс.рублей</a:t>
            </a:r>
            <a:endParaRPr lang="ru-RU" sz="1000" dirty="0">
              <a:latin typeface="Times New Roman" panose="02020603050405020304" pitchFamily="18" charset="0"/>
              <a:cs typeface="Times New Roman" panose="02020603050405020304" pitchFamily="18" charset="0"/>
            </a:endParaRPr>
          </a:p>
          <a:p>
            <a:pPr lvl="0"/>
            <a:r>
              <a:rPr lang="ru-RU" sz="1000" dirty="0">
                <a:latin typeface="Times New Roman" panose="02020603050405020304" pitchFamily="18" charset="0"/>
                <a:cs typeface="Times New Roman" panose="02020603050405020304" pitchFamily="18" charset="0"/>
              </a:rPr>
              <a:t>Игры, игрушки – </a:t>
            </a:r>
            <a:r>
              <a:rPr lang="ru-RU" sz="1000" dirty="0" smtClean="0">
                <a:latin typeface="Times New Roman" panose="02020603050405020304" pitchFamily="18" charset="0"/>
                <a:cs typeface="Times New Roman" panose="02020603050405020304" pitchFamily="18" charset="0"/>
              </a:rPr>
              <a:t>1 080  тыс.рублей</a:t>
            </a:r>
            <a:endParaRPr lang="ru-RU" sz="1000" dirty="0">
              <a:latin typeface="Times New Roman" panose="02020603050405020304" pitchFamily="18" charset="0"/>
              <a:cs typeface="Times New Roman" panose="02020603050405020304" pitchFamily="18" charset="0"/>
            </a:endParaRPr>
          </a:p>
          <a:p>
            <a:endParaRPr lang="ru-RU" sz="10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278052" y="3152876"/>
            <a:ext cx="1498925" cy="1169551"/>
          </a:xfrm>
          <a:prstGeom prst="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000" dirty="0">
                <a:latin typeface="Times New Roman" panose="02020603050405020304" pitchFamily="18" charset="0"/>
                <a:cs typeface="Times New Roman" panose="02020603050405020304" pitchFamily="18" charset="0"/>
              </a:rPr>
              <a:t>В сфере образования ( 2 детских дома творчества, 2 детские школы искусств) в сумме  </a:t>
            </a:r>
            <a:r>
              <a:rPr lang="ru-RU" sz="1000" dirty="0" smtClean="0">
                <a:latin typeface="Times New Roman" panose="02020603050405020304" pitchFamily="18" charset="0"/>
                <a:cs typeface="Times New Roman" panose="02020603050405020304" pitchFamily="18" charset="0"/>
              </a:rPr>
              <a:t>41 331,2 тыс.рублей</a:t>
            </a:r>
            <a:endParaRPr lang="ru-RU" sz="1000" dirty="0">
              <a:latin typeface="Times New Roman" panose="02020603050405020304" pitchFamily="18" charset="0"/>
              <a:cs typeface="Times New Roman" panose="02020603050405020304" pitchFamily="18" charset="0"/>
            </a:endParaRPr>
          </a:p>
          <a:p>
            <a:endParaRPr lang="ru-RU" sz="10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7006820" y="3152876"/>
            <a:ext cx="1675171" cy="1015663"/>
          </a:xfrm>
          <a:prstGeom prst="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000" dirty="0">
                <a:latin typeface="Times New Roman" panose="02020603050405020304" pitchFamily="18" charset="0"/>
                <a:cs typeface="Times New Roman" panose="02020603050405020304" pitchFamily="18" charset="0"/>
              </a:rPr>
              <a:t>В сфере физической культуры и спорта ( 2 детско-юношеские спортивные школы) в  сумме </a:t>
            </a:r>
            <a:r>
              <a:rPr lang="ru-RU" sz="1000" dirty="0" smtClean="0">
                <a:latin typeface="Times New Roman" panose="02020603050405020304" pitchFamily="18" charset="0"/>
                <a:cs typeface="Times New Roman" panose="02020603050405020304" pitchFamily="18" charset="0"/>
              </a:rPr>
              <a:t>18 188,0 тыс.рублей</a:t>
            </a:r>
            <a:endParaRPr lang="ru-RU" sz="1000" dirty="0">
              <a:latin typeface="Times New Roman" panose="02020603050405020304" pitchFamily="18" charset="0"/>
              <a:cs typeface="Times New Roman" panose="02020603050405020304" pitchFamily="18" charset="0"/>
            </a:endParaRPr>
          </a:p>
          <a:p>
            <a:endParaRPr lang="ru-RU" sz="1000" dirty="0"/>
          </a:p>
        </p:txBody>
      </p:sp>
      <p:sp>
        <p:nvSpPr>
          <p:cNvPr id="33" name="TextBox 32"/>
          <p:cNvSpPr txBox="1"/>
          <p:nvPr/>
        </p:nvSpPr>
        <p:spPr>
          <a:xfrm>
            <a:off x="2610088" y="1803024"/>
            <a:ext cx="2002421" cy="1169551"/>
          </a:xfrm>
          <a:prstGeom prst="rect">
            <a:avLst/>
          </a:prstGeom>
          <a:solidFill>
            <a:schemeClr val="accent2">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1000" dirty="0">
                <a:solidFill>
                  <a:schemeClr val="tx1"/>
                </a:solidFill>
                <a:latin typeface="Times New Roman" panose="02020603050405020304" pitchFamily="18" charset="0"/>
                <a:cs typeface="Times New Roman" panose="02020603050405020304" pitchFamily="18" charset="0"/>
              </a:rPr>
              <a:t>Предоставление субсидий на  финансовое обеспечение выполнения муниципального задания из  бюджета муниципального образования Слюдянский район</a:t>
            </a:r>
          </a:p>
          <a:p>
            <a:endParaRPr lang="ru-RU" sz="1000" dirty="0">
              <a:solidFill>
                <a:schemeClr val="tx1"/>
              </a:solidFill>
            </a:endParaRPr>
          </a:p>
        </p:txBody>
      </p:sp>
      <p:sp>
        <p:nvSpPr>
          <p:cNvPr id="27" name="TextBox 26"/>
          <p:cNvSpPr txBox="1"/>
          <p:nvPr/>
        </p:nvSpPr>
        <p:spPr>
          <a:xfrm>
            <a:off x="5426050" y="2748492"/>
            <a:ext cx="2908545" cy="307777"/>
          </a:xfrm>
          <a:prstGeom prst="rect">
            <a:avLst/>
          </a:prstGeom>
          <a:solidFill>
            <a:schemeClr val="accent3">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Дополнительное образование</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2957295" y="3357296"/>
            <a:ext cx="144688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000" b="1" dirty="0" smtClean="0">
                <a:latin typeface="Times New Roman" panose="02020603050405020304" pitchFamily="18" charset="0"/>
                <a:cs typeface="Times New Roman" panose="02020603050405020304" pitchFamily="18" charset="0"/>
              </a:rPr>
              <a:t>34 904,1  </a:t>
            </a:r>
            <a:r>
              <a:rPr lang="ru-RU" sz="1000" b="1" dirty="0">
                <a:latin typeface="Times New Roman" panose="02020603050405020304" pitchFamily="18" charset="0"/>
                <a:cs typeface="Times New Roman" panose="02020603050405020304" pitchFamily="18" charset="0"/>
              </a:rPr>
              <a:t>тыс.рублей</a:t>
            </a:r>
          </a:p>
          <a:p>
            <a:pPr algn="ctr"/>
            <a:endParaRPr lang="ru-RU" sz="1000" b="1" dirty="0"/>
          </a:p>
        </p:txBody>
      </p:sp>
      <p:sp>
        <p:nvSpPr>
          <p:cNvPr id="35" name="TextBox 34"/>
          <p:cNvSpPr txBox="1"/>
          <p:nvPr/>
        </p:nvSpPr>
        <p:spPr>
          <a:xfrm>
            <a:off x="3614162" y="1148644"/>
            <a:ext cx="162916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000" b="1" dirty="0" smtClean="0">
                <a:latin typeface="Times New Roman" panose="02020603050405020304" pitchFamily="18" charset="0"/>
                <a:cs typeface="Times New Roman" panose="02020603050405020304" pitchFamily="18" charset="0"/>
              </a:rPr>
              <a:t>12 587,7  тыс.рублей</a:t>
            </a:r>
            <a:endParaRPr lang="ru-RU" sz="1000" b="1" dirty="0">
              <a:latin typeface="Times New Roman" panose="02020603050405020304" pitchFamily="18" charset="0"/>
              <a:cs typeface="Times New Roman" panose="02020603050405020304" pitchFamily="18" charset="0"/>
            </a:endParaRPr>
          </a:p>
          <a:p>
            <a:endParaRPr lang="ru-RU" sz="1000" b="1" dirty="0"/>
          </a:p>
        </p:txBody>
      </p:sp>
      <p:cxnSp>
        <p:nvCxnSpPr>
          <p:cNvPr id="37" name="Прямая со стрелкой 36"/>
          <p:cNvCxnSpPr>
            <a:endCxn id="34" idx="0"/>
          </p:cNvCxnSpPr>
          <p:nvPr/>
        </p:nvCxnSpPr>
        <p:spPr>
          <a:xfrm>
            <a:off x="3495570" y="2972575"/>
            <a:ext cx="185170" cy="384721"/>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endCxn id="31" idx="1"/>
          </p:cNvCxnSpPr>
          <p:nvPr/>
        </p:nvCxnSpPr>
        <p:spPr>
          <a:xfrm>
            <a:off x="4398380" y="2972575"/>
            <a:ext cx="879672" cy="765077"/>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endCxn id="35" idx="2"/>
          </p:cNvCxnSpPr>
          <p:nvPr/>
        </p:nvCxnSpPr>
        <p:spPr>
          <a:xfrm flipV="1">
            <a:off x="3680740" y="1548754"/>
            <a:ext cx="748004" cy="25427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Диаграмма 49"/>
          <p:cNvGraphicFramePr/>
          <p:nvPr>
            <p:extLst>
              <p:ext uri="{D42A27DB-BD31-4B8C-83A1-F6EECF244321}">
                <p14:modId xmlns:p14="http://schemas.microsoft.com/office/powerpoint/2010/main" val="608551977"/>
              </p:ext>
            </p:extLst>
          </p:nvPr>
        </p:nvGraphicFramePr>
        <p:xfrm>
          <a:off x="173620" y="5335928"/>
          <a:ext cx="2106591" cy="1377388"/>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Box 50"/>
          <p:cNvSpPr txBox="1"/>
          <p:nvPr/>
        </p:nvSpPr>
        <p:spPr>
          <a:xfrm>
            <a:off x="173620" y="4865710"/>
            <a:ext cx="6146157" cy="307777"/>
          </a:xfrm>
          <a:prstGeom prst="rect">
            <a:avLst/>
          </a:prstGeom>
          <a:noFill/>
        </p:spPr>
        <p:txBody>
          <a:bodyPr wrap="square" rtlCol="0">
            <a:spAutoFit/>
          </a:bodyPr>
          <a:lstStyle/>
          <a:p>
            <a:pPr algn="ctr"/>
            <a:r>
              <a:rPr lang="ru-RU" sz="1400" b="1" dirty="0" smtClean="0">
                <a:latin typeface="Times New Roman" panose="02020603050405020304" pitchFamily="18" charset="0"/>
                <a:cs typeface="Times New Roman" panose="02020603050405020304" pitchFamily="18" charset="0"/>
              </a:rPr>
              <a:t>Средняя заработная плата работников образовательных организаций</a:t>
            </a:r>
            <a:endParaRPr lang="ru-RU" sz="1400" b="1" dirty="0">
              <a:latin typeface="Times New Roman" panose="02020603050405020304" pitchFamily="18" charset="0"/>
              <a:cs typeface="Times New Roman" panose="02020603050405020304" pitchFamily="18" charset="0"/>
            </a:endParaRPr>
          </a:p>
        </p:txBody>
      </p:sp>
      <p:graphicFrame>
        <p:nvGraphicFramePr>
          <p:cNvPr id="53" name="Диаграмма 52"/>
          <p:cNvGraphicFramePr/>
          <p:nvPr>
            <p:extLst>
              <p:ext uri="{D42A27DB-BD31-4B8C-83A1-F6EECF244321}">
                <p14:modId xmlns:p14="http://schemas.microsoft.com/office/powerpoint/2010/main" val="2641963819"/>
              </p:ext>
            </p:extLst>
          </p:nvPr>
        </p:nvGraphicFramePr>
        <p:xfrm>
          <a:off x="4315896" y="5266085"/>
          <a:ext cx="1969157" cy="1377388"/>
        </p:xfrm>
        <a:graphic>
          <a:graphicData uri="http://schemas.openxmlformats.org/drawingml/2006/chart">
            <c:chart xmlns:c="http://schemas.openxmlformats.org/drawingml/2006/chart" xmlns:r="http://schemas.openxmlformats.org/officeDocument/2006/relationships" r:id="rId6"/>
          </a:graphicData>
        </a:graphic>
      </p:graphicFrame>
      <p:pic>
        <p:nvPicPr>
          <p:cNvPr id="26" name="Picture 2" descr="C:\Users\econ11\Desktop\Для презентации\slyudyansky_rayon_coa.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064524" cy="887412"/>
          </a:xfrm>
          <a:ln cmpd="sng">
            <a:noFill/>
          </a:ln>
          <a:effectLst/>
        </p:spPr>
        <p:txBody>
          <a:bodyPr>
            <a:normAutofit/>
          </a:bodyPr>
          <a:lstStyle/>
          <a:p>
            <a:pPr algn="ctr"/>
            <a:r>
              <a:rPr lang="ru-RU" sz="1400" dirty="0">
                <a:solidFill>
                  <a:schemeClr val="tx1"/>
                </a:solidFill>
                <a:latin typeface="Times New Roman" panose="02020603050405020304" pitchFamily="18" charset="0"/>
                <a:cs typeface="Times New Roman" panose="02020603050405020304" pitchFamily="18" charset="0"/>
              </a:rPr>
              <a:t>Муниципальная программа «Развитие культуры в муниципальном образовании Слюдянский район на </a:t>
            </a:r>
            <a:r>
              <a:rPr lang="ru-RU" sz="1400" dirty="0" smtClean="0">
                <a:solidFill>
                  <a:schemeClr val="tx1"/>
                </a:solidFill>
                <a:latin typeface="Times New Roman" panose="02020603050405020304" pitchFamily="18" charset="0"/>
                <a:cs typeface="Times New Roman" panose="02020603050405020304" pitchFamily="18" charset="0"/>
              </a:rPr>
              <a:t>2014-2019 </a:t>
            </a:r>
            <a:r>
              <a:rPr lang="ru-RU" sz="1400" dirty="0">
                <a:solidFill>
                  <a:schemeClr val="tx1"/>
                </a:solidFill>
                <a:latin typeface="Times New Roman" panose="02020603050405020304" pitchFamily="18" charset="0"/>
                <a:cs typeface="Times New Roman" panose="02020603050405020304" pitchFamily="18" charset="0"/>
              </a:rPr>
              <a:t>годы» </a:t>
            </a:r>
          </a:p>
        </p:txBody>
      </p:sp>
      <p:sp>
        <p:nvSpPr>
          <p:cNvPr id="5" name="TextBox 4"/>
          <p:cNvSpPr txBox="1"/>
          <p:nvPr/>
        </p:nvSpPr>
        <p:spPr>
          <a:xfrm>
            <a:off x="115748" y="706056"/>
            <a:ext cx="6296627" cy="1815882"/>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Сохранение и развитие самобытного историко-культурного наследия Слюдянского района, поддержка жизнеспособных форм традиционной культуры, приобщение к духовно-нравственным и культурным традициям всех слоев населения; обеспечение деятельности объектов культуры, содействующих популяризации культурного наследия, создание единого культурного пространства и равных возможностей для всех жителей района в доступе к культурным </a:t>
            </a:r>
            <a:r>
              <a:rPr lang="ru-RU" sz="1400" dirty="0" smtClean="0">
                <a:latin typeface="Times New Roman" pitchFamily="18" charset="0"/>
                <a:cs typeface="Times New Roman" pitchFamily="18" charset="0"/>
              </a:rPr>
              <a:t>благам.</a:t>
            </a: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6" name="TextBox 5"/>
          <p:cNvSpPr txBox="1"/>
          <p:nvPr/>
        </p:nvSpPr>
        <p:spPr>
          <a:xfrm>
            <a:off x="6548342" y="822332"/>
            <a:ext cx="2445056" cy="646331"/>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2017 год – 17 277,3 тыс.рублей.</a:t>
            </a:r>
            <a:endParaRPr lang="ru-RU" b="1"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Диаграмма 6"/>
          <p:cNvGraphicFramePr/>
          <p:nvPr>
            <p:extLst>
              <p:ext uri="{D42A27DB-BD31-4B8C-83A1-F6EECF244321}">
                <p14:modId xmlns:p14="http://schemas.microsoft.com/office/powerpoint/2010/main" val="3306626678"/>
              </p:ext>
            </p:extLst>
          </p:nvPr>
        </p:nvGraphicFramePr>
        <p:xfrm>
          <a:off x="260036" y="2347016"/>
          <a:ext cx="3709687" cy="1632560"/>
        </p:xfrm>
        <a:graphic>
          <a:graphicData uri="http://schemas.openxmlformats.org/drawingml/2006/chart">
            <c:chart xmlns:c="http://schemas.openxmlformats.org/drawingml/2006/chart" xmlns:r="http://schemas.openxmlformats.org/officeDocument/2006/relationships" r:id="rId2"/>
          </a:graphicData>
        </a:graphic>
      </p:graphicFrame>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518" y="4676172"/>
            <a:ext cx="3043880" cy="206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48" y="4676172"/>
            <a:ext cx="2743200" cy="206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0"/>
          </p:nvPr>
        </p:nvSpPr>
        <p:spPr>
          <a:xfrm>
            <a:off x="8715736" y="6446838"/>
            <a:ext cx="390163" cy="411162"/>
          </a:xfrm>
        </p:spPr>
        <p:txBody>
          <a:bodyPr/>
          <a:lstStyle/>
          <a:p>
            <a:pPr>
              <a:defRPr/>
            </a:pPr>
            <a:fld id="{67FD1E93-168C-4E3F-B839-29F00AE4705B}" type="slidenum">
              <a:rPr lang="ru-RU" smtClean="0">
                <a:solidFill>
                  <a:schemeClr val="tx1"/>
                </a:solidFill>
              </a:rPr>
              <a:pPr>
                <a:defRPr/>
              </a:pPr>
              <a:t>32</a:t>
            </a:fld>
            <a:endParaRPr lang="ru-RU" dirty="0">
              <a:solidFill>
                <a:schemeClr val="tx1"/>
              </a:solidFill>
            </a:endParaRPr>
          </a:p>
        </p:txBody>
      </p:sp>
      <p:sp>
        <p:nvSpPr>
          <p:cNvPr id="11" name="TextBox 10"/>
          <p:cNvSpPr txBox="1"/>
          <p:nvPr/>
        </p:nvSpPr>
        <p:spPr>
          <a:xfrm>
            <a:off x="2222733" y="5401591"/>
            <a:ext cx="1746990" cy="307777"/>
          </a:xfrm>
          <a:prstGeom prst="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wrap="square" rtlCol="0">
            <a:spAutoFit/>
          </a:bodyPr>
          <a:lstStyle/>
          <a:p>
            <a:pPr algn="ctr"/>
            <a:r>
              <a:rPr lang="ru-RU" sz="1400" b="1" dirty="0" smtClean="0">
                <a:latin typeface="Times New Roman" panose="02020603050405020304" pitchFamily="18" charset="0"/>
                <a:cs typeface="Times New Roman" panose="02020603050405020304" pitchFamily="18" charset="0"/>
              </a:rPr>
              <a:t>11 991,3 тыс.руб.</a:t>
            </a:r>
            <a:endParaRPr lang="ru-RU" sz="1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998938" y="4676172"/>
            <a:ext cx="2216942" cy="738664"/>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Оказание </a:t>
            </a:r>
            <a:r>
              <a:rPr lang="ru-RU" sz="1400" b="1" dirty="0">
                <a:solidFill>
                  <a:schemeClr val="accent5">
                    <a:lumMod val="50000"/>
                  </a:schemeClr>
                </a:solidFill>
                <a:latin typeface="Times New Roman" panose="02020603050405020304" pitchFamily="18" charset="0"/>
                <a:cs typeface="Times New Roman" panose="02020603050405020304" pitchFamily="18" charset="0"/>
              </a:rPr>
              <a:t>библиотечных услуг в Слюдянском муниципальном </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районе</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052349" y="5426411"/>
            <a:ext cx="2025569" cy="307777"/>
          </a:xfrm>
          <a:prstGeom prst="rect">
            <a:avLst/>
          </a:prstGeom>
          <a:solidFill>
            <a:schemeClr val="accent3">
              <a:lumMod val="20000"/>
              <a:lumOff val="80000"/>
            </a:schemeClr>
          </a:solidFill>
        </p:spPr>
        <p:style>
          <a:lnRef idx="3">
            <a:schemeClr val="lt1"/>
          </a:lnRef>
          <a:fillRef idx="1003">
            <a:schemeClr val="lt2"/>
          </a:fillRef>
          <a:effectRef idx="1">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5 286 тыс.руб.</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84516" y="4687747"/>
            <a:ext cx="2361236" cy="738664"/>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Оказание </a:t>
            </a:r>
            <a:r>
              <a:rPr lang="ru-RU" sz="1400" b="1" dirty="0">
                <a:solidFill>
                  <a:schemeClr val="accent5">
                    <a:lumMod val="50000"/>
                  </a:schemeClr>
                </a:solidFill>
                <a:latin typeface="Times New Roman" panose="02020603050405020304" pitchFamily="18" charset="0"/>
                <a:cs typeface="Times New Roman" panose="02020603050405020304" pitchFamily="18" charset="0"/>
              </a:rPr>
              <a:t>услуг в сфере культуры в Слюдянском муниципальном </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районе</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21233" y="4164242"/>
            <a:ext cx="5712269"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Основные направления финансирования в 2017 году</a:t>
            </a:r>
            <a:endParaRPr lang="ru-RU"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215880" y="2224589"/>
            <a:ext cx="4777518" cy="1569660"/>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В целях реализации «майского указа» № 597 в части повышения заработной платы отдельных категорий работников бюджетной сферы, специальным документом – Планом мероприятий («Дорожной картой»), направленных на повышение эффективности сферы культуры в Иркутской области, утвержденной распоряжением Правительства Иркутской области от 28 февраля 2013 года № 58-рп, установлены соответствующие целевые значения по средней зарплате работников учреждений </a:t>
            </a:r>
            <a:r>
              <a:rPr lang="ru-RU" sz="1200" dirty="0" smtClean="0">
                <a:latin typeface="Times New Roman" panose="02020603050405020304" pitchFamily="18" charset="0"/>
                <a:cs typeface="Times New Roman" panose="02020603050405020304" pitchFamily="18" charset="0"/>
              </a:rPr>
              <a:t>культуры.</a:t>
            </a:r>
            <a:endParaRPr lang="ru-RU" sz="1200" dirty="0">
              <a:latin typeface="Times New Roman" panose="02020603050405020304" pitchFamily="18" charset="0"/>
              <a:cs typeface="Times New Roman" panose="02020603050405020304" pitchFamily="18" charset="0"/>
            </a:endParaRPr>
          </a:p>
        </p:txBody>
      </p:sp>
      <p:pic>
        <p:nvPicPr>
          <p:cNvPr id="15" name="Picture 2" descr="C:\Users\econ11\Desktop\Для презентации\slyudyansky_rayon_co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71126"/>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pp.vk.me/c616917/v616917808/171f0/0b1wT1P3Xy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6053" y="2514063"/>
            <a:ext cx="2069717" cy="27133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er-korolev.ru/wp-content/uploads/2015/05/180515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3" y="4143737"/>
            <a:ext cx="4571997" cy="27142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effectLst/>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«Развитие системы отдыха и оздоровления детей в МО Слюдянский район на </a:t>
            </a:r>
            <a:r>
              <a:rPr lang="ru-RU" sz="1600" dirty="0" smtClean="0">
                <a:solidFill>
                  <a:schemeClr val="tx1"/>
                </a:solidFill>
                <a:latin typeface="Times New Roman" panose="02020603050405020304" pitchFamily="18" charset="0"/>
                <a:cs typeface="Times New Roman" panose="02020603050405020304" pitchFamily="18" charset="0"/>
              </a:rPr>
              <a:t>2014-2019 </a:t>
            </a:r>
            <a:r>
              <a:rPr lang="ru-RU" sz="1600" dirty="0">
                <a:solidFill>
                  <a:schemeClr val="tx1"/>
                </a:solidFill>
                <a:latin typeface="Times New Roman" panose="02020603050405020304" pitchFamily="18" charset="0"/>
                <a:cs typeface="Times New Roman" panose="02020603050405020304" pitchFamily="18" charset="0"/>
              </a:rPr>
              <a:t>годы»</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8897" y="933206"/>
            <a:ext cx="6204030" cy="1323439"/>
          </a:xfrm>
          <a:prstGeom prst="rect">
            <a:avLst/>
          </a:prstGeom>
          <a:noFill/>
        </p:spPr>
        <p:txBody>
          <a:bodyPr wrap="square" rtlCol="0">
            <a:spAutoFit/>
          </a:bodyPr>
          <a:lstStyle/>
          <a:p>
            <a:pPr lvl="0"/>
            <a:r>
              <a:rPr lang="ru-RU" sz="1600" b="1" dirty="0">
                <a:latin typeface="Times New Roman" panose="02020603050405020304" pitchFamily="18" charset="0"/>
                <a:cs typeface="Times New Roman" panose="02020603050405020304" pitchFamily="18" charset="0"/>
              </a:rPr>
              <a:t>Цель программы</a:t>
            </a:r>
            <a:r>
              <a:rPr lang="ru-RU" sz="1600" dirty="0">
                <a:latin typeface="Times New Roman" panose="02020603050405020304" pitchFamily="18" charset="0"/>
                <a:cs typeface="Times New Roman" panose="02020603050405020304" pitchFamily="18" charset="0"/>
              </a:rPr>
              <a:t>: Развитие системы отдыха и оздоровления детей, обеспечивающей их вовлечение в организованные формы отдыха в летний период; повышение качества предоставляемых услуг в сфере оздоровления и отдыха </a:t>
            </a:r>
            <a:r>
              <a:rPr lang="ru-RU" sz="1600" dirty="0" smtClean="0">
                <a:latin typeface="Times New Roman" panose="02020603050405020304" pitchFamily="18" charset="0"/>
                <a:cs typeface="Times New Roman" panose="02020603050405020304" pitchFamily="18" charset="0"/>
              </a:rPr>
              <a:t>детей.</a:t>
            </a:r>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562898" y="811152"/>
            <a:ext cx="2233864" cy="5847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 2017 год – 4 211,9  тыс.руб</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31042" y="2175509"/>
            <a:ext cx="5101653" cy="338554"/>
          </a:xfrm>
          <a:prstGeom prst="rect">
            <a:avLst/>
          </a:prstGeom>
          <a:noFill/>
        </p:spPr>
        <p:txBody>
          <a:bodyPr wrap="none" rtlCol="0">
            <a:spAutoFit/>
          </a:bodyPr>
          <a:lstStyle/>
          <a:p>
            <a:r>
              <a:rPr lang="ru-RU" sz="1600" b="1" dirty="0" smtClean="0">
                <a:latin typeface="Times New Roman" panose="02020603050405020304" pitchFamily="18" charset="0"/>
                <a:cs typeface="Times New Roman" panose="02020603050405020304" pitchFamily="18" charset="0"/>
              </a:rPr>
              <a:t>Основные направления финансирования в 2017 году</a:t>
            </a:r>
            <a:endParaRPr lang="ru-RU" sz="1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01967" y="4857021"/>
            <a:ext cx="4346883" cy="1815882"/>
          </a:xfrm>
          <a:prstGeom prst="rect">
            <a:avLst/>
          </a:prstGeom>
          <a:solidFill>
            <a:schemeClr val="accent5">
              <a:lumMod val="40000"/>
              <a:lumOff val="60000"/>
            </a:schemeClr>
          </a:soli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sz="1600" dirty="0">
                <a:solidFill>
                  <a:schemeClr val="accent5">
                    <a:lumMod val="50000"/>
                  </a:schemeClr>
                </a:solidFill>
                <a:latin typeface="Times New Roman" panose="02020603050405020304" pitchFamily="18" charset="0"/>
                <a:cs typeface="Times New Roman" panose="02020603050405020304" pitchFamily="18" charset="0"/>
              </a:rPr>
              <a:t>Расходы предусмотрены на функционирование загородного оздоровительного лагеря "Солнечный" и  ДОЛ Горняк, расположенный в районе с. Тибельти, который будет финансироваться за счет средств бюджета с 2017года.</a:t>
            </a:r>
          </a:p>
          <a:p>
            <a:r>
              <a:rPr lang="ru-RU" sz="16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ru-RU" sz="1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42795" y="4352081"/>
            <a:ext cx="184731" cy="369332"/>
          </a:xfrm>
          <a:prstGeom prst="rect">
            <a:avLst/>
          </a:prstGeom>
          <a:noFill/>
        </p:spPr>
        <p:txBody>
          <a:bodyPr wrap="none" rtlCol="0">
            <a:spAutoFit/>
          </a:bodyPr>
          <a:lstStyle/>
          <a:p>
            <a:endParaRPr lang="ru-RU" dirty="0"/>
          </a:p>
        </p:txBody>
      </p:sp>
      <p:sp>
        <p:nvSpPr>
          <p:cNvPr id="12" name="TextBox 11"/>
          <p:cNvSpPr txBox="1"/>
          <p:nvPr/>
        </p:nvSpPr>
        <p:spPr>
          <a:xfrm>
            <a:off x="4572004" y="2903414"/>
            <a:ext cx="4357776" cy="1323439"/>
          </a:xfrm>
          <a:prstGeom prst="rect">
            <a:avLst/>
          </a:prstGeom>
          <a:solidFill>
            <a:schemeClr val="accent5">
              <a:lumMod val="40000"/>
              <a:lumOff val="60000"/>
            </a:schemeClr>
          </a:soli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sz="1600" dirty="0" smtClean="0">
                <a:solidFill>
                  <a:schemeClr val="tx1"/>
                </a:solidFill>
                <a:latin typeface="Times New Roman" panose="02020603050405020304" pitchFamily="18" charset="0"/>
                <a:cs typeface="Times New Roman" panose="02020603050405020304" pitchFamily="18" charset="0"/>
              </a:rPr>
              <a:t>Обеспечение  </a:t>
            </a:r>
            <a:r>
              <a:rPr lang="ru-RU" sz="1600" dirty="0">
                <a:solidFill>
                  <a:schemeClr val="tx1"/>
                </a:solidFill>
                <a:latin typeface="Times New Roman" panose="02020603050405020304" pitchFamily="18" charset="0"/>
                <a:cs typeface="Times New Roman" panose="02020603050405020304" pitchFamily="18" charset="0"/>
              </a:rPr>
              <a:t>софинансирования летних оздоровительных площадок при школах муниципального образования Слюдянский район.</a:t>
            </a:r>
          </a:p>
          <a:p>
            <a:endParaRPr lang="ru-RU" sz="1600" dirty="0">
              <a:solidFill>
                <a:schemeClr val="tx1"/>
              </a:solidFill>
            </a:endParaRPr>
          </a:p>
        </p:txBody>
      </p:sp>
      <p:sp>
        <p:nvSpPr>
          <p:cNvPr id="13" name="TextBox 12"/>
          <p:cNvSpPr txBox="1"/>
          <p:nvPr/>
        </p:nvSpPr>
        <p:spPr>
          <a:xfrm>
            <a:off x="4572004" y="4022876"/>
            <a:ext cx="2285997" cy="830997"/>
          </a:xfrm>
          <a:prstGeom prst="rect">
            <a:avLst/>
          </a:prstGeom>
          <a:solidFill>
            <a:schemeClr val="accent4">
              <a:lumMod val="60000"/>
              <a:lumOff val="40000"/>
            </a:schemeClr>
          </a:solidFill>
          <a:ln>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За счет средств бюджета МО 284,3 тыс.рублей</a:t>
            </a:r>
            <a:endParaRPr lang="ru-RU" sz="1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659487" y="6334349"/>
            <a:ext cx="1889363" cy="338554"/>
          </a:xfrm>
          <a:prstGeom prst="rect">
            <a:avLst/>
          </a:prstGeom>
          <a:solidFill>
            <a:schemeClr val="accent4">
              <a:lumMod val="60000"/>
              <a:lumOff val="40000"/>
            </a:schemeClr>
          </a:solidFill>
          <a:ln>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600" b="1" dirty="0" smtClean="0">
                <a:latin typeface="Times New Roman" panose="02020603050405020304" pitchFamily="18" charset="0"/>
                <a:cs typeface="Times New Roman" panose="02020603050405020304" pitchFamily="18" charset="0"/>
              </a:rPr>
              <a:t>2 316,5 тыс.рублей</a:t>
            </a:r>
            <a:endParaRPr lang="ru-RU" sz="1600" b="1" dirty="0">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68" y="3252487"/>
            <a:ext cx="2645404" cy="160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62898" y="1424744"/>
            <a:ext cx="2233864"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1 611,1 тыс.рублей из ОБ</a:t>
            </a:r>
            <a:endParaRPr lang="ru-RU" sz="1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solidFill>
                  <a:schemeClr val="bg1"/>
                </a:solidFill>
              </a:rPr>
              <a:pPr>
                <a:defRPr/>
              </a:pPr>
              <a:t>33</a:t>
            </a:fld>
            <a:endParaRPr lang="ru-RU" dirty="0">
              <a:solidFill>
                <a:schemeClr val="bg1"/>
              </a:solidFill>
            </a:endParaRPr>
          </a:p>
        </p:txBody>
      </p:sp>
      <p:sp>
        <p:nvSpPr>
          <p:cNvPr id="16" name="TextBox 15"/>
          <p:cNvSpPr txBox="1"/>
          <p:nvPr/>
        </p:nvSpPr>
        <p:spPr>
          <a:xfrm>
            <a:off x="7129953" y="3688244"/>
            <a:ext cx="2014047" cy="1077218"/>
          </a:xfrm>
          <a:prstGeom prst="rect">
            <a:avLst/>
          </a:prstGeom>
          <a:solidFill>
            <a:schemeClr val="accent4">
              <a:lumMod val="60000"/>
              <a:lumOff val="40000"/>
            </a:schemeClr>
          </a:solidFill>
          <a:ln>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За счет средств областного бюджета 1 611,1 тыс.рублей</a:t>
            </a:r>
            <a:endParaRPr lang="ru-RU" sz="1600" b="1" dirty="0">
              <a:latin typeface="Times New Roman" panose="02020603050405020304" pitchFamily="18" charset="0"/>
              <a:cs typeface="Times New Roman" panose="02020603050405020304" pitchFamily="18" charset="0"/>
            </a:endParaRPr>
          </a:p>
        </p:txBody>
      </p:sp>
      <p:pic>
        <p:nvPicPr>
          <p:cNvPr id="17" name="Picture 2" descr="C:\Users\econ11\Desktop\Для презентации\slyudyansky_rayon_co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43859"/>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464" y="4840534"/>
            <a:ext cx="2691332" cy="190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823" y="4496182"/>
            <a:ext cx="2511706" cy="22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74562" y="160338"/>
            <a:ext cx="8047162" cy="869809"/>
          </a:xfrm>
          <a:effectLst/>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"Содействие развитию учреждений образования и культуры в муниципальном образовании Слюдянский район на </a:t>
            </a:r>
            <a:r>
              <a:rPr lang="ru-RU" sz="1600" dirty="0" smtClean="0">
                <a:solidFill>
                  <a:schemeClr val="tx1"/>
                </a:solidFill>
                <a:latin typeface="Times New Roman" panose="02020603050405020304" pitchFamily="18" charset="0"/>
                <a:cs typeface="Times New Roman" panose="02020603050405020304" pitchFamily="18" charset="0"/>
              </a:rPr>
              <a:t>2014-2019 </a:t>
            </a:r>
            <a:r>
              <a:rPr lang="ru-RU" sz="1600" dirty="0">
                <a:solidFill>
                  <a:schemeClr val="tx1"/>
                </a:solidFill>
                <a:latin typeface="Times New Roman" panose="02020603050405020304" pitchFamily="18" charset="0"/>
                <a:cs typeface="Times New Roman" panose="02020603050405020304" pitchFamily="18" charset="0"/>
              </a:rPr>
              <a:t>годы"</a:t>
            </a: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solidFill>
                  <a:schemeClr val="bg1"/>
                </a:solidFill>
              </a:rPr>
              <a:pPr>
                <a:defRPr/>
              </a:pPr>
              <a:t>34</a:t>
            </a:fld>
            <a:endParaRPr lang="ru-RU" dirty="0">
              <a:solidFill>
                <a:schemeClr val="bg1"/>
              </a:solidFill>
            </a:endParaRPr>
          </a:p>
        </p:txBody>
      </p:sp>
      <p:sp>
        <p:nvSpPr>
          <p:cNvPr id="5" name="TextBox 4"/>
          <p:cNvSpPr txBox="1"/>
          <p:nvPr/>
        </p:nvSpPr>
        <p:spPr>
          <a:xfrm>
            <a:off x="300942" y="936115"/>
            <a:ext cx="4919240" cy="1077218"/>
          </a:xfrm>
          <a:prstGeom prst="rect">
            <a:avLst/>
          </a:prstGeom>
          <a:noFill/>
        </p:spPr>
        <p:txBody>
          <a:bodyPr wrap="square" rtlCol="0">
            <a:spAutoFit/>
          </a:bodyPr>
          <a:lstStyle/>
          <a:p>
            <a:pPr lvl="0" algn="ctr"/>
            <a:r>
              <a:rPr lang="ru-RU" sz="1600" b="1" dirty="0">
                <a:latin typeface="Times New Roman" panose="02020603050405020304" pitchFamily="18" charset="0"/>
                <a:cs typeface="Times New Roman" panose="02020603050405020304" pitchFamily="18" charset="0"/>
              </a:rPr>
              <a:t>Цель программы: </a:t>
            </a:r>
            <a:r>
              <a:rPr lang="ru-RU" sz="1600" dirty="0">
                <a:latin typeface="Times New Roman" panose="02020603050405020304" pitchFamily="18" charset="0"/>
                <a:cs typeface="Times New Roman" panose="02020603050405020304" pitchFamily="18" charset="0"/>
              </a:rPr>
              <a:t>Развитие учреждений образования и культуры муниципального образования Слюдянский район</a:t>
            </a:r>
          </a:p>
          <a:p>
            <a:endParaRPr lang="ru-RU" sz="1600" dirty="0"/>
          </a:p>
        </p:txBody>
      </p:sp>
      <p:sp>
        <p:nvSpPr>
          <p:cNvPr id="6" name="TextBox 5"/>
          <p:cNvSpPr txBox="1"/>
          <p:nvPr/>
        </p:nvSpPr>
        <p:spPr>
          <a:xfrm>
            <a:off x="6013044" y="936115"/>
            <a:ext cx="2488557" cy="584775"/>
          </a:xfrm>
          <a:prstGeom prst="rect">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 2017 год – 33 245,6 тыс.руб</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00942" y="2231819"/>
            <a:ext cx="1458410" cy="2677656"/>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Обеспечение функционирования муниципального казенного учреждения </a:t>
            </a:r>
            <a:r>
              <a:rPr lang="ru-RU" sz="1400" dirty="0" smtClean="0">
                <a:solidFill>
                  <a:schemeClr val="tx1"/>
                </a:solidFill>
                <a:latin typeface="Times New Roman" panose="02020603050405020304" pitchFamily="18" charset="0"/>
                <a:cs typeface="Times New Roman" panose="02020603050405020304" pitchFamily="18" charset="0"/>
              </a:rPr>
              <a:t>«Межотраслевая </a:t>
            </a:r>
            <a:r>
              <a:rPr lang="ru-RU" sz="1400" dirty="0">
                <a:solidFill>
                  <a:schemeClr val="tx1"/>
                </a:solidFill>
                <a:latin typeface="Times New Roman" panose="02020603050405020304" pitchFamily="18" charset="0"/>
                <a:cs typeface="Times New Roman" panose="02020603050405020304" pitchFamily="18" charset="0"/>
              </a:rPr>
              <a:t>централизованная бухгалтерия </a:t>
            </a:r>
            <a:r>
              <a:rPr lang="ru-RU" sz="1400" dirty="0" smtClean="0">
                <a:solidFill>
                  <a:schemeClr val="tx1"/>
                </a:solidFill>
                <a:latin typeface="Times New Roman" panose="02020603050405020304" pitchFamily="18" charset="0"/>
                <a:cs typeface="Times New Roman" panose="02020603050405020304" pitchFamily="18" charset="0"/>
              </a:rPr>
              <a:t>МО Слюдянский район»</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22744" y="1856576"/>
            <a:ext cx="6944810"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a:t>
            </a:r>
            <a:r>
              <a:rPr lang="ru-RU" b="1" dirty="0">
                <a:latin typeface="Times New Roman" panose="02020603050405020304" pitchFamily="18" charset="0"/>
                <a:cs typeface="Times New Roman" panose="02020603050405020304" pitchFamily="18" charset="0"/>
              </a:rPr>
              <a:t>году</a:t>
            </a:r>
          </a:p>
          <a:p>
            <a:pPr algn="ctr"/>
            <a:endParaRPr lang="ru-RU" dirty="0"/>
          </a:p>
        </p:txBody>
      </p:sp>
      <p:sp>
        <p:nvSpPr>
          <p:cNvPr id="9" name="TextBox 8"/>
          <p:cNvSpPr txBox="1"/>
          <p:nvPr/>
        </p:nvSpPr>
        <p:spPr>
          <a:xfrm>
            <a:off x="1912953" y="2231819"/>
            <a:ext cx="1481560" cy="1384995"/>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Обеспечение функционирования информационно-методического центра</a:t>
            </a:r>
          </a:p>
        </p:txBody>
      </p:sp>
      <p:sp>
        <p:nvSpPr>
          <p:cNvPr id="10" name="TextBox 9"/>
          <p:cNvSpPr txBox="1"/>
          <p:nvPr/>
        </p:nvSpPr>
        <p:spPr>
          <a:xfrm>
            <a:off x="3469744" y="2231819"/>
            <a:ext cx="1597306" cy="1600438"/>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Проведение культурно-массовых мероприятий в Слюдянском муниципальном районе</a:t>
            </a:r>
          </a:p>
        </p:txBody>
      </p:sp>
      <p:sp>
        <p:nvSpPr>
          <p:cNvPr id="11" name="Прямоугольник 10"/>
          <p:cNvSpPr/>
          <p:nvPr/>
        </p:nvSpPr>
        <p:spPr>
          <a:xfrm>
            <a:off x="5179672" y="2234443"/>
            <a:ext cx="2077656" cy="1384995"/>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a:solidFill>
                  <a:schemeClr val="tx1"/>
                </a:solidFill>
                <a:latin typeface="Times New Roman" panose="02020603050405020304" pitchFamily="18" charset="0"/>
                <a:cs typeface="Times New Roman" panose="02020603050405020304" pitchFamily="18" charset="0"/>
              </a:rPr>
              <a:t>Развитие единого информационного образовательного </a:t>
            </a:r>
            <a:r>
              <a:rPr lang="ru-RU" sz="1400" dirty="0" smtClean="0">
                <a:solidFill>
                  <a:schemeClr val="tx1"/>
                </a:solidFill>
                <a:latin typeface="Times New Roman" panose="02020603050405020304" pitchFamily="18" charset="0"/>
                <a:cs typeface="Times New Roman" panose="02020603050405020304" pitchFamily="18" charset="0"/>
              </a:rPr>
              <a:t>пространства (Территориальный ресурсный центр)</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47341" y="4909475"/>
            <a:ext cx="1765612" cy="30777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400" b="1" dirty="0" smtClean="0">
                <a:latin typeface="Times New Roman" panose="02020603050405020304" pitchFamily="18" charset="0"/>
                <a:cs typeface="Times New Roman" panose="02020603050405020304" pitchFamily="18" charset="0"/>
              </a:rPr>
              <a:t>31 426,2 тыс.рублей</a:t>
            </a:r>
            <a:endParaRPr lang="ru-RU" sz="1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912953" y="3616814"/>
            <a:ext cx="1541191" cy="30777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400" b="1" dirty="0" smtClean="0">
                <a:latin typeface="Times New Roman" panose="02020603050405020304" pitchFamily="18" charset="0"/>
                <a:cs typeface="Times New Roman" panose="02020603050405020304" pitchFamily="18" charset="0"/>
              </a:rPr>
              <a:t>525,9 тыс.рублей</a:t>
            </a:r>
            <a:endParaRPr lang="ru-RU" sz="1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188353" y="3624950"/>
            <a:ext cx="1541191" cy="30777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400" b="1" dirty="0" smtClean="0">
                <a:latin typeface="Times New Roman" panose="02020603050405020304" pitchFamily="18" charset="0"/>
                <a:cs typeface="Times New Roman" panose="02020603050405020304" pitchFamily="18" charset="0"/>
              </a:rPr>
              <a:t>885,8 тыс.рублей</a:t>
            </a:r>
            <a:endParaRPr lang="ru-RU" sz="14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469744" y="3832257"/>
            <a:ext cx="1541191" cy="30777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400" b="1" dirty="0" smtClean="0">
                <a:latin typeface="Times New Roman" panose="02020603050405020304" pitchFamily="18" charset="0"/>
                <a:cs typeface="Times New Roman" panose="02020603050405020304" pitchFamily="18" charset="0"/>
              </a:rPr>
              <a:t>307,4 тыс.рублей</a:t>
            </a:r>
            <a:endParaRPr lang="ru-RU" sz="1400" b="1" dirty="0">
              <a:latin typeface="Times New Roman" panose="02020603050405020304" pitchFamily="18" charset="0"/>
              <a:cs typeface="Times New Roman" panose="02020603050405020304" pitchFamily="18" charset="0"/>
            </a:endParaRP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266" y="4803959"/>
            <a:ext cx="3489767" cy="209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396223" y="2234443"/>
            <a:ext cx="1597306" cy="1600438"/>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dirty="0">
                <a:solidFill>
                  <a:schemeClr val="tx1"/>
                </a:solidFill>
                <a:latin typeface="Times New Roman" panose="02020603050405020304" pitchFamily="18" charset="0"/>
                <a:cs typeface="Times New Roman" panose="02020603050405020304" pitchFamily="18" charset="0"/>
              </a:rPr>
              <a:t>Выплата "подъемных" молодым специалистам в возрасте до 35 лет в сфере образования</a:t>
            </a:r>
          </a:p>
        </p:txBody>
      </p:sp>
      <p:sp>
        <p:nvSpPr>
          <p:cNvPr id="19" name="TextBox 18"/>
          <p:cNvSpPr txBox="1"/>
          <p:nvPr/>
        </p:nvSpPr>
        <p:spPr>
          <a:xfrm>
            <a:off x="7424280" y="3834881"/>
            <a:ext cx="1406539" cy="30777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sz="1400" b="1" dirty="0" smtClean="0">
                <a:latin typeface="Times New Roman" panose="02020603050405020304" pitchFamily="18" charset="0"/>
                <a:cs typeface="Times New Roman" panose="02020603050405020304" pitchFamily="18" charset="0"/>
              </a:rPr>
              <a:t>100 тыс.рублей</a:t>
            </a:r>
            <a:endParaRPr lang="ru-RU" sz="1400" b="1" dirty="0">
              <a:latin typeface="Times New Roman" panose="02020603050405020304" pitchFamily="18" charset="0"/>
              <a:cs typeface="Times New Roman" panose="02020603050405020304" pitchFamily="18" charset="0"/>
            </a:endParaRPr>
          </a:p>
        </p:txBody>
      </p:sp>
      <p:pic>
        <p:nvPicPr>
          <p:cNvPr id="20" name="Picture 2" descr="C:\Users\econ11\Desktop\Для презентации\slyudyansky_rayon_co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61512"/>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747" y="160338"/>
            <a:ext cx="8565266" cy="887412"/>
          </a:xfrm>
          <a:effectLst/>
        </p:spPr>
        <p:txBody>
          <a:bodyPr>
            <a:normAutofit/>
          </a:bodyPr>
          <a:lstStyle/>
          <a:p>
            <a:pPr lvl="0"/>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 в муниципальном образовании Слюдянский район на </a:t>
            </a:r>
            <a:r>
              <a:rPr lang="ru-RU" sz="1600" dirty="0" smtClean="0">
                <a:solidFill>
                  <a:schemeClr val="tx1"/>
                </a:solidFill>
                <a:latin typeface="Times New Roman" panose="02020603050405020304" pitchFamily="18" charset="0"/>
                <a:cs typeface="Times New Roman" panose="02020603050405020304" pitchFamily="18" charset="0"/>
              </a:rPr>
              <a:t>2014-2019 </a:t>
            </a:r>
            <a:r>
              <a:rPr lang="ru-RU" sz="1600" dirty="0">
                <a:solidFill>
                  <a:schemeClr val="tx1"/>
                </a:solidFill>
                <a:latin typeface="Times New Roman" panose="02020603050405020304" pitchFamily="18" charset="0"/>
                <a:cs typeface="Times New Roman" panose="02020603050405020304" pitchFamily="18" charset="0"/>
              </a:rPr>
              <a:t>годы»</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35</a:t>
            </a:fld>
            <a:endParaRPr lang="ru-RU" dirty="0"/>
          </a:p>
        </p:txBody>
      </p:sp>
      <p:sp>
        <p:nvSpPr>
          <p:cNvPr id="5" name="TextBox 4"/>
          <p:cNvSpPr txBox="1"/>
          <p:nvPr/>
        </p:nvSpPr>
        <p:spPr>
          <a:xfrm>
            <a:off x="208599" y="813646"/>
            <a:ext cx="5694745" cy="2308324"/>
          </a:xfrm>
          <a:prstGeom prst="rect">
            <a:avLst/>
          </a:prstGeom>
          <a:noFill/>
        </p:spPr>
        <p:txBody>
          <a:bodyPr wrap="square" rtlCol="0">
            <a:spAutoFit/>
          </a:bodyPr>
          <a:lstStyle/>
          <a:p>
            <a:pPr lvl="0"/>
            <a:r>
              <a:rPr lang="ru-RU" sz="1600" b="1" dirty="0">
                <a:latin typeface="Times New Roman" pitchFamily="18" charset="0"/>
                <a:cs typeface="Times New Roman" pitchFamily="18" charset="0"/>
              </a:rPr>
              <a:t>Цель программы:</a:t>
            </a:r>
            <a:r>
              <a:rPr lang="ru-RU" sz="1600" dirty="0">
                <a:latin typeface="Times New Roman" pitchFamily="18" charset="0"/>
                <a:cs typeface="Times New Roman" pitchFamily="18" charset="0"/>
              </a:rPr>
              <a:t> Обеспечение максимальной вовлеченности населения в систематические занятия физкультурой и спортом, развитие спорта высших достижений. Обеспечение условий для развития на территории муниципального образования Слюдянский район физической культуры и массового спорта, организация проведения официальных физкультурно-оздоровительных и спортивно-массовых мероприятий на территории муниципального района.</a:t>
            </a:r>
          </a:p>
          <a:p>
            <a:endParaRPr lang="ru-RU" sz="1600" dirty="0">
              <a:latin typeface="Times New Roman" pitchFamily="18" charset="0"/>
              <a:cs typeface="Times New Roman" pitchFamily="18" charset="0"/>
            </a:endParaRPr>
          </a:p>
        </p:txBody>
      </p:sp>
      <p:sp>
        <p:nvSpPr>
          <p:cNvPr id="6" name="TextBox 5"/>
          <p:cNvSpPr txBox="1"/>
          <p:nvPr/>
        </p:nvSpPr>
        <p:spPr>
          <a:xfrm>
            <a:off x="6076709" y="1102860"/>
            <a:ext cx="273162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 2017 год - 585 тыс.руб.</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031" y="3509218"/>
            <a:ext cx="2691334" cy="255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5747" y="2837607"/>
            <a:ext cx="6944810"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3" name="TextBox 2"/>
          <p:cNvSpPr txBox="1"/>
          <p:nvPr/>
        </p:nvSpPr>
        <p:spPr>
          <a:xfrm>
            <a:off x="746788" y="3369026"/>
            <a:ext cx="1967695" cy="1077218"/>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600" dirty="0" smtClean="0">
                <a:solidFill>
                  <a:schemeClr val="tx1"/>
                </a:solidFill>
                <a:latin typeface="Times New Roman" panose="02020603050405020304" pitchFamily="18" charset="0"/>
                <a:cs typeface="Times New Roman" panose="02020603050405020304" pitchFamily="18" charset="0"/>
              </a:rPr>
              <a:t>Приобретение </a:t>
            </a:r>
            <a:r>
              <a:rPr lang="ru-RU" sz="1600" dirty="0">
                <a:solidFill>
                  <a:schemeClr val="tx1"/>
                </a:solidFill>
                <a:latin typeface="Times New Roman" panose="02020603050405020304" pitchFamily="18" charset="0"/>
                <a:cs typeface="Times New Roman" panose="02020603050405020304" pitchFamily="18" charset="0"/>
              </a:rPr>
              <a:t>спортивного инвентаря и оборудования</a:t>
            </a:r>
          </a:p>
        </p:txBody>
      </p:sp>
      <p:sp>
        <p:nvSpPr>
          <p:cNvPr id="9" name="Прямоугольник 8"/>
          <p:cNvSpPr/>
          <p:nvPr/>
        </p:nvSpPr>
        <p:spPr>
          <a:xfrm>
            <a:off x="3136739" y="3369026"/>
            <a:ext cx="2372810" cy="1323439"/>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r>
              <a:rPr lang="ru-RU" sz="1600" dirty="0" smtClean="0">
                <a:solidFill>
                  <a:schemeClr val="tx1"/>
                </a:solidFill>
                <a:latin typeface="Times New Roman" panose="02020603050405020304" pitchFamily="18" charset="0"/>
                <a:cs typeface="Times New Roman" panose="02020603050405020304" pitchFamily="18" charset="0"/>
              </a:rPr>
              <a:t>Проведение </a:t>
            </a:r>
            <a:r>
              <a:rPr lang="ru-RU" sz="1600" dirty="0">
                <a:solidFill>
                  <a:schemeClr val="tx1"/>
                </a:solidFill>
                <a:latin typeface="Times New Roman" panose="02020603050405020304" pitchFamily="18" charset="0"/>
                <a:cs typeface="Times New Roman" panose="02020603050405020304" pitchFamily="18" charset="0"/>
              </a:rPr>
              <a:t>физкультурно-спортивных, массовых традиционных</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мероприятий</a:t>
            </a:r>
          </a:p>
        </p:txBody>
      </p:sp>
      <p:sp>
        <p:nvSpPr>
          <p:cNvPr id="10" name="TextBox 9"/>
          <p:cNvSpPr txBox="1"/>
          <p:nvPr/>
        </p:nvSpPr>
        <p:spPr>
          <a:xfrm>
            <a:off x="945516" y="4446426"/>
            <a:ext cx="1570238"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ru-RU" sz="1600" b="1" dirty="0" smtClean="0">
                <a:latin typeface="Times New Roman" panose="02020603050405020304" pitchFamily="18" charset="0"/>
                <a:cs typeface="Times New Roman" panose="02020603050405020304" pitchFamily="18" charset="0"/>
              </a:rPr>
              <a:t>110 тыс.рублей</a:t>
            </a:r>
            <a:endParaRPr lang="ru-RU" sz="1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437422" y="4711078"/>
            <a:ext cx="1771441"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475 тыс.рублей</a:t>
            </a:r>
            <a:endParaRPr lang="ru-RU" sz="1600"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38" y="5049632"/>
            <a:ext cx="2179045" cy="123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972" y="5101889"/>
            <a:ext cx="2655666" cy="139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econ11\Desktop\Для презентации\slyudyansky_rayon_co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44447"/>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36</a:t>
            </a:fld>
            <a:endParaRPr lang="ru-RU" dirty="0"/>
          </a:p>
        </p:txBody>
      </p:sp>
      <p:sp>
        <p:nvSpPr>
          <p:cNvPr id="3" name="TextBox 2"/>
          <p:cNvSpPr txBox="1"/>
          <p:nvPr/>
        </p:nvSpPr>
        <p:spPr>
          <a:xfrm>
            <a:off x="127321" y="105494"/>
            <a:ext cx="8394403" cy="830997"/>
          </a:xfrm>
          <a:prstGeom prst="rect">
            <a:avLst/>
          </a:prstGeom>
          <a:noFill/>
        </p:spPr>
        <p:txBody>
          <a:bodyPr wrap="square" rtlCol="0">
            <a:spAutoFit/>
          </a:bodyPr>
          <a:lstStyle/>
          <a:p>
            <a:pPr lvl="0" algn="ctr"/>
            <a:r>
              <a:rPr lang="ru-RU" sz="1600" b="1" dirty="0">
                <a:latin typeface="Times New Roman" pitchFamily="18" charset="0"/>
                <a:cs typeface="Times New Roman" pitchFamily="18" charset="0"/>
              </a:rPr>
              <a:t>Муниципальная программа «Молодёжная политика в муниципальном образовании Слюдянский </a:t>
            </a:r>
            <a:r>
              <a:rPr lang="ru-RU" sz="1600" b="1" dirty="0" smtClean="0">
                <a:latin typeface="Times New Roman" pitchFamily="18" charset="0"/>
                <a:cs typeface="Times New Roman" pitchFamily="18" charset="0"/>
              </a:rPr>
              <a:t>район на 2014-2019 </a:t>
            </a:r>
            <a:r>
              <a:rPr lang="ru-RU" sz="1600" b="1" dirty="0">
                <a:latin typeface="Times New Roman" pitchFamily="18" charset="0"/>
                <a:cs typeface="Times New Roman" pitchFamily="18" charset="0"/>
              </a:rPr>
              <a:t>годы»</a:t>
            </a:r>
          </a:p>
          <a:p>
            <a:endParaRPr lang="ru-RU" sz="1600" dirty="0"/>
          </a:p>
        </p:txBody>
      </p:sp>
      <p:sp>
        <p:nvSpPr>
          <p:cNvPr id="4" name="TextBox 3"/>
          <p:cNvSpPr txBox="1"/>
          <p:nvPr/>
        </p:nvSpPr>
        <p:spPr>
          <a:xfrm>
            <a:off x="208343" y="844423"/>
            <a:ext cx="5648447" cy="830997"/>
          </a:xfrm>
          <a:prstGeom prst="rect">
            <a:avLst/>
          </a:prstGeom>
          <a:noFill/>
        </p:spPr>
        <p:txBody>
          <a:bodyPr wrap="square" rtlCol="0">
            <a:spAutoFit/>
          </a:bodyPr>
          <a:lstStyle/>
          <a:p>
            <a:pPr lvl="0"/>
            <a:r>
              <a:rPr lang="ru-RU" sz="1600" b="1" dirty="0">
                <a:latin typeface="Times New Roman" pitchFamily="18" charset="0"/>
                <a:cs typeface="Times New Roman" pitchFamily="18" charset="0"/>
              </a:rPr>
              <a:t>Цель программы: </a:t>
            </a:r>
            <a:r>
              <a:rPr lang="ru-RU" sz="1600" dirty="0">
                <a:latin typeface="Times New Roman" pitchFamily="18" charset="0"/>
                <a:cs typeface="Times New Roman" pitchFamily="18" charset="0"/>
              </a:rPr>
              <a:t>Обеспечение успешной социализации и эффективной самореализации молодежи</a:t>
            </a:r>
            <a:endParaRPr lang="ru-RU" sz="1600" b="1" dirty="0">
              <a:latin typeface="Times New Roman" pitchFamily="18" charset="0"/>
              <a:cs typeface="Times New Roman" pitchFamily="18" charset="0"/>
            </a:endParaRPr>
          </a:p>
          <a:p>
            <a:endParaRPr lang="ru-RU" sz="1600" dirty="0"/>
          </a:p>
        </p:txBody>
      </p:sp>
      <p:sp>
        <p:nvSpPr>
          <p:cNvPr id="5" name="TextBox 4"/>
          <p:cNvSpPr txBox="1"/>
          <p:nvPr/>
        </p:nvSpPr>
        <p:spPr>
          <a:xfrm>
            <a:off x="5969642" y="936491"/>
            <a:ext cx="295154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 2017 год - 305 тыс.руб.</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560" y="2718727"/>
            <a:ext cx="295154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162782" y="2718727"/>
            <a:ext cx="2806860" cy="2308324"/>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ru-RU" sz="1600" dirty="0" smtClean="0">
                <a:solidFill>
                  <a:schemeClr val="tx1"/>
                </a:solidFill>
                <a:latin typeface="Times New Roman" panose="02020603050405020304" pitchFamily="18" charset="0"/>
                <a:cs typeface="Times New Roman" panose="02020603050405020304" pitchFamily="18" charset="0"/>
              </a:rPr>
              <a:t>Проведение комплекса мероприятий по сокращению потребления </a:t>
            </a:r>
            <a:r>
              <a:rPr lang="ru-RU" sz="1600" dirty="0">
                <a:solidFill>
                  <a:schemeClr val="tx1"/>
                </a:solidFill>
                <a:latin typeface="Times New Roman" panose="02020603050405020304" pitchFamily="18" charset="0"/>
                <a:cs typeface="Times New Roman" panose="02020603050405020304" pitchFamily="18" charset="0"/>
              </a:rPr>
              <a:t>наркотических и психотропных веществ, </a:t>
            </a:r>
            <a:r>
              <a:rPr lang="ru-RU" sz="1600" dirty="0" smtClean="0">
                <a:solidFill>
                  <a:schemeClr val="tx1"/>
                </a:solidFill>
                <a:latin typeface="Times New Roman" panose="02020603050405020304" pitchFamily="18" charset="0"/>
                <a:cs typeface="Times New Roman" panose="02020603050405020304" pitchFamily="18" charset="0"/>
              </a:rPr>
              <a:t>формированию </a:t>
            </a:r>
            <a:r>
              <a:rPr lang="ru-RU" sz="1600" dirty="0">
                <a:solidFill>
                  <a:schemeClr val="tx1"/>
                </a:solidFill>
                <a:latin typeface="Times New Roman" panose="02020603050405020304" pitchFamily="18" charset="0"/>
                <a:cs typeface="Times New Roman" panose="02020603050405020304" pitchFamily="18" charset="0"/>
              </a:rPr>
              <a:t>негативного отношения к незаконному обороту и потреблению наркотиков и существенное снижение спроса на них.</a:t>
            </a:r>
          </a:p>
        </p:txBody>
      </p:sp>
      <p:sp>
        <p:nvSpPr>
          <p:cNvPr id="8" name="TextBox 7"/>
          <p:cNvSpPr txBox="1"/>
          <p:nvPr/>
        </p:nvSpPr>
        <p:spPr>
          <a:xfrm>
            <a:off x="208343" y="2718727"/>
            <a:ext cx="2789500" cy="2308324"/>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1600" dirty="0" smtClean="0">
                <a:solidFill>
                  <a:schemeClr val="tx1"/>
                </a:solidFill>
                <a:latin typeface="Times New Roman" panose="02020603050405020304" pitchFamily="18" charset="0"/>
                <a:cs typeface="Times New Roman" panose="02020603050405020304" pitchFamily="18" charset="0"/>
              </a:rPr>
              <a:t>Мероприятия направленные на духовно-нравственное </a:t>
            </a:r>
            <a:r>
              <a:rPr lang="ru-RU" sz="1600" dirty="0">
                <a:solidFill>
                  <a:schemeClr val="tx1"/>
                </a:solidFill>
                <a:latin typeface="Times New Roman" panose="02020603050405020304" pitchFamily="18" charset="0"/>
                <a:cs typeface="Times New Roman" panose="02020603050405020304" pitchFamily="18" charset="0"/>
              </a:rPr>
              <a:t>и военно-патриотическое воспитание </a:t>
            </a:r>
            <a:r>
              <a:rPr lang="ru-RU" sz="1600" dirty="0" smtClean="0">
                <a:solidFill>
                  <a:schemeClr val="tx1"/>
                </a:solidFill>
                <a:latin typeface="Times New Roman" panose="02020603050405020304" pitchFamily="18" charset="0"/>
                <a:cs typeface="Times New Roman" panose="02020603050405020304" pitchFamily="18" charset="0"/>
              </a:rPr>
              <a:t>молодежи, трудоустройство </a:t>
            </a:r>
            <a:r>
              <a:rPr lang="ru-RU" sz="1600" dirty="0">
                <a:solidFill>
                  <a:schemeClr val="tx1"/>
                </a:solidFill>
                <a:latin typeface="Times New Roman" panose="02020603050405020304" pitchFamily="18" charset="0"/>
                <a:cs typeface="Times New Roman" panose="02020603050405020304" pitchFamily="18" charset="0"/>
              </a:rPr>
              <a:t>и </a:t>
            </a:r>
            <a:r>
              <a:rPr lang="ru-RU" sz="1600" dirty="0" smtClean="0">
                <a:solidFill>
                  <a:schemeClr val="tx1"/>
                </a:solidFill>
                <a:latin typeface="Times New Roman" panose="02020603050405020304" pitchFamily="18" charset="0"/>
                <a:cs typeface="Times New Roman" panose="02020603050405020304" pitchFamily="18" charset="0"/>
              </a:rPr>
              <a:t>занятость, поддержку </a:t>
            </a:r>
            <a:r>
              <a:rPr lang="ru-RU" sz="1600" dirty="0">
                <a:solidFill>
                  <a:schemeClr val="tx1"/>
                </a:solidFill>
                <a:latin typeface="Times New Roman" panose="02020603050405020304" pitchFamily="18" charset="0"/>
                <a:cs typeface="Times New Roman" panose="02020603050405020304" pitchFamily="18" charset="0"/>
              </a:rPr>
              <a:t>талантливой </a:t>
            </a:r>
            <a:r>
              <a:rPr lang="ru-RU" sz="1600" dirty="0" smtClean="0">
                <a:solidFill>
                  <a:schemeClr val="tx1"/>
                </a:solidFill>
                <a:latin typeface="Times New Roman" panose="02020603050405020304" pitchFamily="18" charset="0"/>
                <a:cs typeface="Times New Roman" panose="02020603050405020304" pitchFamily="18" charset="0"/>
              </a:rPr>
              <a:t>молодежи, пропаганду </a:t>
            </a:r>
            <a:r>
              <a:rPr lang="ru-RU" sz="1600" dirty="0">
                <a:solidFill>
                  <a:schemeClr val="tx1"/>
                </a:solidFill>
                <a:latin typeface="Times New Roman" panose="02020603050405020304" pitchFamily="18" charset="0"/>
                <a:cs typeface="Times New Roman" panose="02020603050405020304" pitchFamily="18" charset="0"/>
              </a:rPr>
              <a:t>здорового образа </a:t>
            </a:r>
            <a:r>
              <a:rPr lang="ru-RU" sz="1600" dirty="0" smtClean="0">
                <a:solidFill>
                  <a:schemeClr val="tx1"/>
                </a:solidFill>
                <a:latin typeface="Times New Roman" panose="02020603050405020304" pitchFamily="18" charset="0"/>
                <a:cs typeface="Times New Roman" panose="02020603050405020304" pitchFamily="18" charset="0"/>
              </a:rPr>
              <a:t>жизни, поддержку </a:t>
            </a:r>
            <a:r>
              <a:rPr lang="ru-RU" sz="1600" dirty="0">
                <a:solidFill>
                  <a:schemeClr val="tx1"/>
                </a:solidFill>
                <a:latin typeface="Times New Roman" panose="02020603050405020304" pitchFamily="18" charset="0"/>
                <a:cs typeface="Times New Roman" panose="02020603050405020304" pitchFamily="18" charset="0"/>
              </a:rPr>
              <a:t>молодой </a:t>
            </a:r>
            <a:r>
              <a:rPr lang="ru-RU" sz="1600" dirty="0" smtClean="0">
                <a:solidFill>
                  <a:schemeClr val="tx1"/>
                </a:solidFill>
                <a:latin typeface="Times New Roman" panose="02020603050405020304" pitchFamily="18" charset="0"/>
                <a:cs typeface="Times New Roman" panose="02020603050405020304" pitchFamily="18" charset="0"/>
              </a:rPr>
              <a:t>семьи.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7241" y="2015804"/>
            <a:ext cx="6944810"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9" name="TextBox 8"/>
          <p:cNvSpPr txBox="1"/>
          <p:nvPr/>
        </p:nvSpPr>
        <p:spPr>
          <a:xfrm>
            <a:off x="682392" y="5059195"/>
            <a:ext cx="1581587" cy="338554"/>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ru-RU" sz="1600" b="1" dirty="0" smtClean="0">
                <a:solidFill>
                  <a:schemeClr val="tx1"/>
                </a:solidFill>
                <a:latin typeface="Times New Roman" panose="02020603050405020304" pitchFamily="18" charset="0"/>
                <a:cs typeface="Times New Roman" panose="02020603050405020304" pitchFamily="18" charset="0"/>
              </a:rPr>
              <a:t>225 тыс.рублей</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709631" y="5059195"/>
            <a:ext cx="1478995" cy="338554"/>
          </a:xfrm>
          <a:prstGeom prst="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ru-RU" sz="1600" b="1" dirty="0" smtClean="0">
                <a:solidFill>
                  <a:schemeClr val="tx1"/>
                </a:solidFill>
                <a:latin typeface="Times New Roman" panose="02020603050405020304" pitchFamily="18" charset="0"/>
                <a:cs typeface="Times New Roman" panose="02020603050405020304" pitchFamily="18" charset="0"/>
              </a:rPr>
              <a:t>80 тыс.рублей</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2"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760093"/>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323" y="106288"/>
            <a:ext cx="8394402" cy="830997"/>
          </a:xfrm>
          <a:prstGeom prst="rect">
            <a:avLst/>
          </a:prstGeom>
          <a:noFill/>
        </p:spPr>
        <p:txBody>
          <a:bodyPr wrap="square" rtlCol="0">
            <a:spAutoFit/>
          </a:bodyPr>
          <a:lstStyle/>
          <a:p>
            <a:pPr lvl="0" algn="ctr"/>
            <a:r>
              <a:rPr lang="ru-RU" sz="1600" b="1" dirty="0" smtClean="0">
                <a:latin typeface="Times New Roman" pitchFamily="18" charset="0"/>
                <a:cs typeface="Times New Roman" pitchFamily="18" charset="0"/>
              </a:rPr>
              <a:t>Муниципальная программа «Безопасность </a:t>
            </a:r>
            <a:r>
              <a:rPr lang="ru-RU" sz="1600" b="1" dirty="0">
                <a:latin typeface="Times New Roman" pitchFamily="18" charset="0"/>
                <a:cs typeface="Times New Roman" pitchFamily="18" charset="0"/>
              </a:rPr>
              <a:t>дорожного движения в муниципальном образовании Слюдянский район на </a:t>
            </a:r>
            <a:r>
              <a:rPr lang="ru-RU" sz="1600" b="1" dirty="0" smtClean="0">
                <a:latin typeface="Times New Roman" pitchFamily="18" charset="0"/>
                <a:cs typeface="Times New Roman" pitchFamily="18" charset="0"/>
              </a:rPr>
              <a:t>2014-2019 годы»</a:t>
            </a:r>
            <a:endParaRPr lang="ru-RU" sz="1600" b="1" dirty="0">
              <a:latin typeface="Times New Roman" pitchFamily="18" charset="0"/>
              <a:cs typeface="Times New Roman" pitchFamily="18" charset="0"/>
            </a:endParaRPr>
          </a:p>
          <a:p>
            <a:pPr algn="ctr"/>
            <a:endParaRPr lang="ru-RU" sz="1600" b="1" dirty="0">
              <a:latin typeface="Times New Roman" pitchFamily="18" charset="0"/>
              <a:cs typeface="Times New Roman" pitchFamily="18" charset="0"/>
            </a:endParaRPr>
          </a:p>
        </p:txBody>
      </p:sp>
      <p:sp>
        <p:nvSpPr>
          <p:cNvPr id="4" name="TextBox 3"/>
          <p:cNvSpPr txBox="1"/>
          <p:nvPr/>
        </p:nvSpPr>
        <p:spPr>
          <a:xfrm>
            <a:off x="219919" y="931750"/>
            <a:ext cx="5764194" cy="584775"/>
          </a:xfrm>
          <a:prstGeom prst="rect">
            <a:avLst/>
          </a:prstGeom>
          <a:noFill/>
        </p:spPr>
        <p:txBody>
          <a:bodyPr wrap="square" rtlCol="0">
            <a:spAutoFit/>
          </a:bodyPr>
          <a:lstStyle/>
          <a:p>
            <a:pPr lvl="0"/>
            <a:r>
              <a:rPr lang="ru-RU" sz="1600" b="1" dirty="0">
                <a:latin typeface="Times New Roman" pitchFamily="18" charset="0"/>
                <a:cs typeface="Times New Roman" pitchFamily="18" charset="0"/>
              </a:rPr>
              <a:t>Цель программы</a:t>
            </a:r>
            <a:r>
              <a:rPr lang="ru-RU" sz="1600" dirty="0">
                <a:latin typeface="Times New Roman" pitchFamily="18" charset="0"/>
                <a:cs typeface="Times New Roman" pitchFamily="18" charset="0"/>
              </a:rPr>
              <a:t>: Повышение безопасности дорожного движения в Слюдянском районе</a:t>
            </a:r>
          </a:p>
        </p:txBody>
      </p:sp>
      <p:sp>
        <p:nvSpPr>
          <p:cNvPr id="6" name="TextBox 5"/>
          <p:cNvSpPr txBox="1"/>
          <p:nvPr/>
        </p:nvSpPr>
        <p:spPr>
          <a:xfrm>
            <a:off x="5960963" y="844794"/>
            <a:ext cx="2789498"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b="1" dirty="0" smtClean="0">
                <a:solidFill>
                  <a:schemeClr val="tx1"/>
                </a:solidFill>
                <a:latin typeface="Times New Roman" panose="02020603050405020304" pitchFamily="18" charset="0"/>
                <a:cs typeface="Times New Roman" panose="02020603050405020304" pitchFamily="18" charset="0"/>
              </a:rPr>
              <a:t>На 2017 год - 100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19918" y="2676270"/>
            <a:ext cx="2254171" cy="181588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smtClean="0">
                <a:latin typeface="Times New Roman" panose="02020603050405020304" pitchFamily="18" charset="0"/>
                <a:cs typeface="Times New Roman" panose="02020603050405020304" pitchFamily="18" charset="0"/>
              </a:rPr>
              <a:t>Проведение профилактических </a:t>
            </a:r>
            <a:r>
              <a:rPr lang="ru-RU" sz="1600" dirty="0">
                <a:latin typeface="Times New Roman" panose="02020603050405020304" pitchFamily="18" charset="0"/>
                <a:cs typeface="Times New Roman" panose="02020603050405020304" pitchFamily="18" charset="0"/>
              </a:rPr>
              <a:t>акций </a:t>
            </a:r>
            <a:r>
              <a:rPr lang="ru-RU" sz="1600" dirty="0" smtClean="0">
                <a:latin typeface="Times New Roman" panose="02020603050405020304" pitchFamily="18" charset="0"/>
                <a:cs typeface="Times New Roman" panose="02020603050405020304" pitchFamily="18" charset="0"/>
              </a:rPr>
              <a:t>направленных  на  укрепление дисциплины  участников   дорожного движения </a:t>
            </a:r>
            <a:endParaRPr lang="ru-RU"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7241" y="2015804"/>
            <a:ext cx="6944810"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9" name="TextBox 8"/>
          <p:cNvSpPr txBox="1"/>
          <p:nvPr/>
        </p:nvSpPr>
        <p:spPr>
          <a:xfrm>
            <a:off x="2728727" y="2676270"/>
            <a:ext cx="1333987" cy="107721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latin typeface="Times New Roman" panose="02020603050405020304" pitchFamily="18" charset="0"/>
                <a:cs typeface="Times New Roman" panose="02020603050405020304" pitchFamily="18" charset="0"/>
              </a:rPr>
              <a:t>Проведение массовых мероприятий с детьми</a:t>
            </a:r>
            <a:endParaRPr lang="ru-RU" sz="1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70721" y="2676270"/>
            <a:ext cx="2474089" cy="1323439"/>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dirty="0" smtClean="0">
                <a:latin typeface="Times New Roman" panose="02020603050405020304" pitchFamily="18" charset="0"/>
                <a:cs typeface="Times New Roman" panose="02020603050405020304" pitchFamily="18" charset="0"/>
              </a:rPr>
              <a:t>Приобретение учебно-методических</a:t>
            </a:r>
            <a:r>
              <a:rPr lang="ru-RU" sz="1600" dirty="0">
                <a:latin typeface="Times New Roman" panose="02020603050405020304" pitchFamily="18" charset="0"/>
                <a:cs typeface="Times New Roman" panose="02020603050405020304" pitchFamily="18" charset="0"/>
              </a:rPr>
              <a:t>, наглядных пособий, игр, для </a:t>
            </a:r>
            <a:r>
              <a:rPr lang="ru-RU" sz="1600" dirty="0" smtClean="0">
                <a:latin typeface="Times New Roman" panose="02020603050405020304" pitchFamily="18" charset="0"/>
                <a:cs typeface="Times New Roman" panose="02020603050405020304" pitchFamily="18" charset="0"/>
              </a:rPr>
              <a:t>образовательных </a:t>
            </a:r>
            <a:r>
              <a:rPr lang="ru-RU" sz="1600" dirty="0">
                <a:latin typeface="Times New Roman" panose="02020603050405020304" pitchFamily="18" charset="0"/>
                <a:cs typeface="Times New Roman" panose="02020603050405020304" pitchFamily="18" charset="0"/>
              </a:rPr>
              <a:t>учреждений</a:t>
            </a:r>
          </a:p>
        </p:txBody>
      </p:sp>
      <p:sp>
        <p:nvSpPr>
          <p:cNvPr id="11" name="Прямоугольник 10"/>
          <p:cNvSpPr/>
          <p:nvPr/>
        </p:nvSpPr>
        <p:spPr>
          <a:xfrm>
            <a:off x="7153155" y="2667979"/>
            <a:ext cx="1794076" cy="107721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smtClean="0">
                <a:latin typeface="Times New Roman" panose="02020603050405020304" pitchFamily="18" charset="0"/>
                <a:cs typeface="Times New Roman" panose="02020603050405020304" pitchFamily="18" charset="0"/>
              </a:rPr>
              <a:t>Выпуск печатной </a:t>
            </a:r>
            <a:r>
              <a:rPr lang="ru-RU" sz="1600" dirty="0">
                <a:latin typeface="Times New Roman" panose="02020603050405020304" pitchFamily="18" charset="0"/>
                <a:cs typeface="Times New Roman" panose="02020603050405020304" pitchFamily="18" charset="0"/>
              </a:rPr>
              <a:t>продукции пропагандистской направленности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2" y="4676172"/>
            <a:ext cx="3443689" cy="205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548" y="4676172"/>
            <a:ext cx="2494564" cy="205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345" y="4676171"/>
            <a:ext cx="3028334" cy="205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0"/>
          </p:nvPr>
        </p:nvSpPr>
        <p:spPr/>
        <p:txBody>
          <a:bodyPr/>
          <a:lstStyle/>
          <a:p>
            <a:pPr>
              <a:defRPr/>
            </a:pPr>
            <a:fld id="{D0A3B2CF-79A4-4F95-8E14-34636ADF833E}" type="slidenum">
              <a:rPr lang="ru-RU" smtClean="0">
                <a:solidFill>
                  <a:schemeClr val="bg1"/>
                </a:solidFill>
              </a:rPr>
              <a:pPr>
                <a:defRPr/>
              </a:pPr>
              <a:t>37</a:t>
            </a:fld>
            <a:endParaRPr lang="ru-RU" dirty="0">
              <a:solidFill>
                <a:schemeClr val="bg1"/>
              </a:solidFill>
            </a:endParaRPr>
          </a:p>
        </p:txBody>
      </p:sp>
      <p:pic>
        <p:nvPicPr>
          <p:cNvPr id="14" name="Picture 2" descr="C:\Users\econ11\Desktop\Для презентации\slyudyansky_rayon_co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05456"/>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6" y="5329481"/>
            <a:ext cx="8947229" cy="15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0471" y="180217"/>
            <a:ext cx="8371253" cy="1077218"/>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"Обеспечение комплексных мер безопасности, противодействия чрезвычайным ситуациям природного и техногенного характера, построение и развитие аппаратно-программного комплекса "Безопасный город"  в муниципальном образовании Слюдянский район на </a:t>
            </a:r>
            <a:r>
              <a:rPr lang="ru-RU" sz="1600" b="1" dirty="0" smtClean="0">
                <a:latin typeface="Times New Roman" panose="02020603050405020304" pitchFamily="18" charset="0"/>
                <a:cs typeface="Times New Roman" panose="02020603050405020304" pitchFamily="18" charset="0"/>
              </a:rPr>
              <a:t>2014-2019 </a:t>
            </a:r>
            <a:r>
              <a:rPr lang="ru-RU" sz="1600" b="1" dirty="0">
                <a:latin typeface="Times New Roman" panose="02020603050405020304" pitchFamily="18" charset="0"/>
                <a:cs typeface="Times New Roman" panose="02020603050405020304" pitchFamily="18" charset="0"/>
              </a:rPr>
              <a:t>годы"</a:t>
            </a:r>
          </a:p>
        </p:txBody>
      </p:sp>
      <p:sp>
        <p:nvSpPr>
          <p:cNvPr id="4" name="TextBox 3"/>
          <p:cNvSpPr txBox="1"/>
          <p:nvPr/>
        </p:nvSpPr>
        <p:spPr>
          <a:xfrm>
            <a:off x="5934495" y="2414224"/>
            <a:ext cx="3056542" cy="338554"/>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wrap="none" rtlCol="0">
            <a:spAutoFit/>
          </a:bodyPr>
          <a:lstStyle/>
          <a:p>
            <a:r>
              <a:rPr lang="ru-RU" sz="1600" b="1" dirty="0" smtClean="0">
                <a:solidFill>
                  <a:schemeClr val="tx1"/>
                </a:solidFill>
                <a:latin typeface="Times New Roman" panose="02020603050405020304" pitchFamily="18" charset="0"/>
                <a:cs typeface="Times New Roman" panose="02020603050405020304" pitchFamily="18" charset="0"/>
              </a:rPr>
              <a:t>На 2017 год – 249,8 тыс. рублей</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1236053"/>
            <a:ext cx="9271322" cy="1384995"/>
          </a:xfrm>
          <a:prstGeom prst="rect">
            <a:avLst/>
          </a:prstGeom>
        </p:spPr>
        <p:txBody>
          <a:bodyPr wrap="square">
            <a:spAutoFit/>
          </a:bodyPr>
          <a:lstStyle/>
          <a:p>
            <a:r>
              <a:rPr lang="ru-RU" sz="1200" b="1" dirty="0" smtClean="0">
                <a:latin typeface="Times New Roman" panose="02020603050405020304" pitchFamily="18" charset="0"/>
                <a:cs typeface="Times New Roman" panose="02020603050405020304" pitchFamily="18" charset="0"/>
              </a:rPr>
              <a:t>Цель программы:</a:t>
            </a:r>
            <a:r>
              <a:rPr lang="ru-RU" sz="1200" dirty="0" smtClean="0">
                <a:latin typeface="Times New Roman" panose="02020603050405020304" pitchFamily="18" charset="0"/>
                <a:cs typeface="Times New Roman" panose="02020603050405020304" pitchFamily="18" charset="0"/>
              </a:rPr>
              <a:t> Повышение </a:t>
            </a:r>
            <a:r>
              <a:rPr lang="ru-RU" sz="1200" dirty="0">
                <a:latin typeface="Times New Roman" panose="02020603050405020304" pitchFamily="18" charset="0"/>
                <a:cs typeface="Times New Roman" panose="02020603050405020304" pitchFamily="18" charset="0"/>
              </a:rPr>
              <a:t>готовности и эффективности функционирования муниципальной системы оповещения</a:t>
            </a:r>
            <a:r>
              <a:rPr lang="ru-RU" sz="1200" dirty="0" smtClean="0">
                <a:latin typeface="Times New Roman" panose="02020603050405020304" pitchFamily="18" charset="0"/>
                <a:cs typeface="Times New Roman" panose="02020603050405020304" pitchFamily="18" charset="0"/>
              </a:rPr>
              <a:t>. Создание</a:t>
            </a:r>
            <a:r>
              <a:rPr lang="ru-RU" sz="1200" dirty="0">
                <a:latin typeface="Times New Roman" panose="02020603050405020304" pitchFamily="18" charset="0"/>
                <a:cs typeface="Times New Roman" panose="02020603050405020304" pitchFamily="18" charset="0"/>
              </a:rPr>
              <a:t>, накопление и восполнение резерва материальных ресурсов в Слюдянском муниципальном районе</a:t>
            </a:r>
            <a:r>
              <a:rPr lang="ru-RU" sz="1200" dirty="0" smtClean="0">
                <a:latin typeface="Times New Roman" panose="02020603050405020304" pitchFamily="18" charset="0"/>
                <a:cs typeface="Times New Roman" panose="02020603050405020304" pitchFamily="18" charset="0"/>
              </a:rPr>
              <a:t>. Обеспечение </a:t>
            </a:r>
            <a:r>
              <a:rPr lang="ru-RU" sz="1200" dirty="0">
                <a:latin typeface="Times New Roman" panose="02020603050405020304" pitchFamily="18" charset="0"/>
                <a:cs typeface="Times New Roman" panose="02020603050405020304" pitchFamily="18" charset="0"/>
              </a:rPr>
              <a:t>защиты прав и свобод граждан, внедрение в социальную практику установок толерантного сознания, совершенствование системы профилактических мер антиэкстремистской направленности, предупреждение ксенофобных проявлений</a:t>
            </a:r>
            <a:r>
              <a:rPr lang="ru-RU" sz="1200" dirty="0" smtClean="0">
                <a:latin typeface="Times New Roman" panose="02020603050405020304" pitchFamily="18" charset="0"/>
                <a:cs typeface="Times New Roman" panose="02020603050405020304" pitchFamily="18" charset="0"/>
              </a:rPr>
              <a:t>. Стабилизация </a:t>
            </a:r>
            <a:r>
              <a:rPr lang="ru-RU" sz="1200" dirty="0">
                <a:latin typeface="Times New Roman" panose="02020603050405020304" pitchFamily="18" charset="0"/>
                <a:cs typeface="Times New Roman" panose="02020603050405020304" pitchFamily="18" charset="0"/>
              </a:rPr>
              <a:t>криминогенной ситуации в Слюдянском муниципальном районе путем комплексного решения проблем по обеспечению надлежащего уровня общественной безопасности, защите общественного порядка, защите конституционных прав и свобод граждан, проживающих на территории Слюдянского муниципального района</a:t>
            </a:r>
            <a:r>
              <a:rPr lang="ru-RU" sz="1200" dirty="0" smtClean="0">
                <a:latin typeface="Times New Roman" panose="02020603050405020304" pitchFamily="18" charset="0"/>
                <a:cs typeface="Times New Roman" panose="02020603050405020304" pitchFamily="18" charset="0"/>
              </a:rPr>
              <a:t>. Развитие </a:t>
            </a:r>
            <a:r>
              <a:rPr lang="ru-RU" sz="1200" dirty="0">
                <a:latin typeface="Times New Roman" panose="02020603050405020304" pitchFamily="18" charset="0"/>
                <a:cs typeface="Times New Roman" panose="02020603050405020304" pitchFamily="18" charset="0"/>
              </a:rPr>
              <a:t>единой диспетчерской службы (ЕДДС) Слюдянского района</a:t>
            </a:r>
          </a:p>
        </p:txBody>
      </p:sp>
      <p:sp>
        <p:nvSpPr>
          <p:cNvPr id="6" name="TextBox 5"/>
          <p:cNvSpPr txBox="1"/>
          <p:nvPr/>
        </p:nvSpPr>
        <p:spPr>
          <a:xfrm>
            <a:off x="17363" y="2583501"/>
            <a:ext cx="6030409"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7" name="Прямоугольник 6"/>
          <p:cNvSpPr/>
          <p:nvPr/>
        </p:nvSpPr>
        <p:spPr>
          <a:xfrm>
            <a:off x="81022" y="2979564"/>
            <a:ext cx="1307940" cy="1384995"/>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a:solidFill>
                  <a:schemeClr val="tx1"/>
                </a:solidFill>
                <a:latin typeface="Times New Roman" panose="02020603050405020304" pitchFamily="18" charset="0"/>
                <a:cs typeface="Times New Roman" panose="02020603050405020304" pitchFamily="18" charset="0"/>
              </a:rPr>
              <a:t>Обучение руководящего состава системы территориальной подсистемы реагирования в </a:t>
            </a:r>
            <a:r>
              <a:rPr lang="ru-RU" sz="1200" dirty="0" smtClean="0">
                <a:solidFill>
                  <a:schemeClr val="tx1"/>
                </a:solidFill>
                <a:latin typeface="Times New Roman" panose="02020603050405020304" pitchFamily="18" charset="0"/>
                <a:cs typeface="Times New Roman" panose="02020603050405020304" pitchFamily="18" charset="0"/>
              </a:rPr>
              <a:t>ЧС</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361499" y="2990379"/>
            <a:ext cx="1629538" cy="1569660"/>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solidFill>
                  <a:schemeClr val="tx1"/>
                </a:solidFill>
                <a:latin typeface="Times New Roman" panose="02020603050405020304" pitchFamily="18" charset="0"/>
                <a:cs typeface="Times New Roman" panose="02020603050405020304" pitchFamily="18" charset="0"/>
              </a:rPr>
              <a:t>Приобретение </a:t>
            </a:r>
            <a:r>
              <a:rPr lang="ru-RU" sz="1200" dirty="0">
                <a:solidFill>
                  <a:schemeClr val="tx1"/>
                </a:solidFill>
                <a:latin typeface="Times New Roman" panose="02020603050405020304" pitchFamily="18" charset="0"/>
                <a:cs typeface="Times New Roman" panose="02020603050405020304" pitchFamily="18" charset="0"/>
              </a:rPr>
              <a:t>необходимого инвентаря, оргтехники, имущества для нужд участковых уполномоченных полиции </a:t>
            </a:r>
          </a:p>
        </p:txBody>
      </p:sp>
      <p:sp>
        <p:nvSpPr>
          <p:cNvPr id="10" name="TextBox 9"/>
          <p:cNvSpPr txBox="1"/>
          <p:nvPr/>
        </p:nvSpPr>
        <p:spPr>
          <a:xfrm>
            <a:off x="-27421" y="4350338"/>
            <a:ext cx="1530291"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600" b="1" dirty="0" smtClean="0">
                <a:latin typeface="Times New Roman" panose="02020603050405020304" pitchFamily="18" charset="0"/>
                <a:cs typeface="Times New Roman" panose="02020603050405020304" pitchFamily="18" charset="0"/>
              </a:rPr>
              <a:t>80 тыс. рублей</a:t>
            </a:r>
            <a:endParaRPr lang="ru-RU" sz="1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383389" y="4538994"/>
            <a:ext cx="1607647"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latin typeface="Times New Roman" panose="02020603050405020304" pitchFamily="18" charset="0"/>
                <a:cs typeface="Times New Roman" panose="02020603050405020304" pitchFamily="18" charset="0"/>
              </a:rPr>
              <a:t>63 тыс. рублей</a:t>
            </a:r>
            <a:endParaRPr lang="ru-RU" sz="16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0"/>
          </p:nvPr>
        </p:nvSpPr>
        <p:spPr/>
        <p:txBody>
          <a:bodyPr/>
          <a:lstStyle/>
          <a:p>
            <a:pPr>
              <a:defRPr/>
            </a:pPr>
            <a:fld id="{D0A3B2CF-79A4-4F95-8E14-34636ADF833E}" type="slidenum">
              <a:rPr lang="ru-RU" smtClean="0">
                <a:solidFill>
                  <a:schemeClr val="bg1"/>
                </a:solidFill>
              </a:rPr>
              <a:pPr>
                <a:defRPr/>
              </a:pPr>
              <a:t>38</a:t>
            </a:fld>
            <a:endParaRPr lang="ru-RU" dirty="0">
              <a:solidFill>
                <a:schemeClr val="bg1"/>
              </a:solidFill>
            </a:endParaRPr>
          </a:p>
        </p:txBody>
      </p:sp>
      <p:sp>
        <p:nvSpPr>
          <p:cNvPr id="14" name="Прямоугольник 13"/>
          <p:cNvSpPr/>
          <p:nvPr/>
        </p:nvSpPr>
        <p:spPr>
          <a:xfrm>
            <a:off x="1713052" y="2990379"/>
            <a:ext cx="1805148" cy="212365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a:solidFill>
                  <a:schemeClr val="tx1"/>
                </a:solidFill>
                <a:latin typeface="Times New Roman" panose="02020603050405020304" pitchFamily="18" charset="0"/>
                <a:cs typeface="Times New Roman" panose="02020603050405020304" pitchFamily="18" charset="0"/>
              </a:rPr>
              <a:t>Приобретение оборудования, оргтехники для "Системы-112" на базе единой дежурной диспетчерской службы Слюдянского района, отдела по делам гражданской обороны и чрезвычайным ситуациям</a:t>
            </a:r>
          </a:p>
        </p:txBody>
      </p:sp>
      <p:sp>
        <p:nvSpPr>
          <p:cNvPr id="15" name="Прямоугольник 14"/>
          <p:cNvSpPr/>
          <p:nvPr/>
        </p:nvSpPr>
        <p:spPr>
          <a:xfrm>
            <a:off x="3747270" y="2990379"/>
            <a:ext cx="1684179" cy="1384995"/>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a:solidFill>
                  <a:schemeClr val="tx1"/>
                </a:solidFill>
                <a:latin typeface="Times New Roman" panose="02020603050405020304" pitchFamily="18" charset="0"/>
                <a:cs typeface="Times New Roman" panose="02020603050405020304" pitchFamily="18" charset="0"/>
              </a:rPr>
              <a:t>Осуществление мероприятий по обеспечению безопасности людей на водных объектах, охране их жизни и здоровья</a:t>
            </a:r>
          </a:p>
        </p:txBody>
      </p:sp>
      <p:sp>
        <p:nvSpPr>
          <p:cNvPr id="16" name="Прямоугольник 15"/>
          <p:cNvSpPr/>
          <p:nvPr/>
        </p:nvSpPr>
        <p:spPr>
          <a:xfrm>
            <a:off x="5649308" y="2990379"/>
            <a:ext cx="1307940" cy="646331"/>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ru-RU" sz="1200" dirty="0">
                <a:solidFill>
                  <a:schemeClr val="tx1"/>
                </a:solidFill>
                <a:latin typeface="Times New Roman" panose="02020603050405020304" pitchFamily="18" charset="0"/>
                <a:cs typeface="Times New Roman" panose="02020603050405020304" pitchFamily="18" charset="0"/>
              </a:rPr>
              <a:t>Толерантность в молодежной среде</a:t>
            </a:r>
          </a:p>
        </p:txBody>
      </p:sp>
      <p:sp>
        <p:nvSpPr>
          <p:cNvPr id="17" name="TextBox 16"/>
          <p:cNvSpPr txBox="1"/>
          <p:nvPr/>
        </p:nvSpPr>
        <p:spPr>
          <a:xfrm>
            <a:off x="1713052" y="5072865"/>
            <a:ext cx="1684179"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600" b="1" dirty="0" smtClean="0">
                <a:latin typeface="Times New Roman" panose="02020603050405020304" pitchFamily="18" charset="0"/>
                <a:cs typeface="Times New Roman" panose="02020603050405020304" pitchFamily="18" charset="0"/>
              </a:rPr>
              <a:t>57,5 тыс. рублей</a:t>
            </a:r>
            <a:endParaRPr lang="ru-RU" sz="16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747269" y="4383680"/>
            <a:ext cx="1684179"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600" b="1" dirty="0" smtClean="0">
                <a:latin typeface="Times New Roman" panose="02020603050405020304" pitchFamily="18" charset="0"/>
                <a:cs typeface="Times New Roman" panose="02020603050405020304" pitchFamily="18" charset="0"/>
              </a:rPr>
              <a:t>29,3 тыс. рублей</a:t>
            </a:r>
            <a:endParaRPr lang="ru-RU" sz="16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649307" y="3636710"/>
            <a:ext cx="1530291"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600" b="1" dirty="0" smtClean="0">
                <a:latin typeface="Times New Roman" panose="02020603050405020304" pitchFamily="18" charset="0"/>
                <a:cs typeface="Times New Roman" panose="02020603050405020304" pitchFamily="18" charset="0"/>
              </a:rPr>
              <a:t>20 тыс. рублей</a:t>
            </a:r>
            <a:endParaRPr lang="ru-RU" sz="1600" b="1" dirty="0">
              <a:latin typeface="Times New Roman" panose="02020603050405020304" pitchFamily="18" charset="0"/>
              <a:cs typeface="Times New Roman" panose="02020603050405020304" pitchFamily="18" charset="0"/>
            </a:endParaRPr>
          </a:p>
        </p:txBody>
      </p:sp>
      <p:pic>
        <p:nvPicPr>
          <p:cNvPr id="20"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630336"/>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7" y="4922562"/>
            <a:ext cx="4462040" cy="178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39</a:t>
            </a:fld>
            <a:endParaRPr lang="ru-RU" dirty="0"/>
          </a:p>
        </p:txBody>
      </p:sp>
      <p:sp>
        <p:nvSpPr>
          <p:cNvPr id="3" name="Прямоугольник 2"/>
          <p:cNvSpPr/>
          <p:nvPr/>
        </p:nvSpPr>
        <p:spPr>
          <a:xfrm>
            <a:off x="115747" y="120360"/>
            <a:ext cx="8889357" cy="584775"/>
          </a:xfrm>
          <a:prstGeom prst="rect">
            <a:avLst/>
          </a:prstGeom>
        </p:spPr>
        <p:txBody>
          <a:bodyPr wrap="square">
            <a:spAutoFit/>
          </a:bodyPr>
          <a:lstStyle/>
          <a:p>
            <a:pPr lvl="0" algn="ctr"/>
            <a:r>
              <a:rPr lang="ru-RU" sz="1600" b="1" dirty="0">
                <a:latin typeface="Times New Roman" pitchFamily="18" charset="0"/>
                <a:cs typeface="Times New Roman" pitchFamily="18" charset="0"/>
              </a:rPr>
              <a:t>Муниципальная программа «Социальная поддержка населения муниципального образования Слюдянский район на </a:t>
            </a:r>
            <a:r>
              <a:rPr lang="ru-RU" sz="1600" b="1" dirty="0" smtClean="0">
                <a:latin typeface="Times New Roman" pitchFamily="18" charset="0"/>
                <a:cs typeface="Times New Roman" pitchFamily="18" charset="0"/>
              </a:rPr>
              <a:t>2014-2019 </a:t>
            </a:r>
            <a:r>
              <a:rPr lang="ru-RU" sz="1600" b="1" dirty="0">
                <a:latin typeface="Times New Roman" pitchFamily="18" charset="0"/>
                <a:cs typeface="Times New Roman" pitchFamily="18" charset="0"/>
              </a:rPr>
              <a:t>годы»</a:t>
            </a:r>
          </a:p>
        </p:txBody>
      </p:sp>
      <p:sp>
        <p:nvSpPr>
          <p:cNvPr id="4" name="Прямоугольник 3"/>
          <p:cNvSpPr/>
          <p:nvPr/>
        </p:nvSpPr>
        <p:spPr>
          <a:xfrm>
            <a:off x="190982" y="825623"/>
            <a:ext cx="8738886" cy="338554"/>
          </a:xfrm>
          <a:prstGeom prst="rect">
            <a:avLst/>
          </a:prstGeom>
        </p:spPr>
        <p:txBody>
          <a:bodyPr wrap="square">
            <a:spAutoFit/>
          </a:bodyPr>
          <a:lstStyle/>
          <a:p>
            <a:pPr lvl="0"/>
            <a:r>
              <a:rPr lang="ru-RU" sz="1600" b="1" u="sng" dirty="0">
                <a:latin typeface="Times New Roman" pitchFamily="18" charset="0"/>
                <a:cs typeface="Times New Roman" pitchFamily="18" charset="0"/>
              </a:rPr>
              <a:t>Цель программы</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Улучшение качества жизни отдельных категорий граждан  </a:t>
            </a:r>
          </a:p>
        </p:txBody>
      </p:sp>
      <p:sp>
        <p:nvSpPr>
          <p:cNvPr id="5" name="TextBox 4"/>
          <p:cNvSpPr txBox="1"/>
          <p:nvPr/>
        </p:nvSpPr>
        <p:spPr>
          <a:xfrm>
            <a:off x="6517172" y="1186269"/>
            <a:ext cx="2487932"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b="1" dirty="0" smtClean="0">
                <a:solidFill>
                  <a:schemeClr val="tx1"/>
                </a:solidFill>
                <a:latin typeface="Times New Roman" panose="02020603050405020304" pitchFamily="18" charset="0"/>
                <a:cs typeface="Times New Roman" panose="02020603050405020304" pitchFamily="18" charset="0"/>
              </a:rPr>
              <a:t>На 2017 год - 48 713,1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5747" y="1202965"/>
            <a:ext cx="6319777" cy="954107"/>
          </a:xfrm>
          <a:prstGeom prst="rect">
            <a:avLst/>
          </a:prstGeom>
          <a:noFill/>
        </p:spPr>
        <p:txBody>
          <a:bodyPr wrap="square" rtlCol="0">
            <a:spAutoFit/>
          </a:bodyPr>
          <a:lstStyle/>
          <a:p>
            <a:r>
              <a:rPr lang="ru-RU" sz="1400" b="1" dirty="0">
                <a:latin typeface="Times New Roman" panose="02020603050405020304" pitchFamily="18" charset="0"/>
                <a:cs typeface="Times New Roman" panose="02020603050405020304" pitchFamily="18" charset="0"/>
              </a:rPr>
              <a:t>За счет межбюджетных трансфертов из областного бюджета</a:t>
            </a:r>
            <a:r>
              <a:rPr lang="ru-RU" sz="1400" dirty="0">
                <a:latin typeface="Times New Roman" panose="02020603050405020304" pitchFamily="18" charset="0"/>
                <a:cs typeface="Times New Roman" panose="02020603050405020304" pitchFamily="18" charset="0"/>
              </a:rPr>
              <a:t> согласно </a:t>
            </a:r>
            <a:r>
              <a:rPr lang="ru-RU" sz="1400" dirty="0" smtClean="0">
                <a:latin typeface="Times New Roman" panose="02020603050405020304" pitchFamily="18" charset="0"/>
                <a:cs typeface="Times New Roman" panose="02020603050405020304" pitchFamily="18" charset="0"/>
              </a:rPr>
              <a:t>Закона </a:t>
            </a:r>
            <a:r>
              <a:rPr lang="ru-RU" sz="1400" dirty="0">
                <a:latin typeface="Times New Roman" panose="02020603050405020304" pitchFamily="18" charset="0"/>
                <a:cs typeface="Times New Roman" panose="02020603050405020304" pitchFamily="18" charset="0"/>
              </a:rPr>
              <a:t>об областном бюджете предусмотрено за счет субвенции  бюджетам муниципальных районов на предоставление гражданам субсидий на оплату жилых помещений и коммунальных услуге в сумме </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46 </a:t>
            </a:r>
            <a:r>
              <a:rPr lang="ru-RU" sz="1400" b="1" dirty="0">
                <a:latin typeface="Times New Roman" panose="02020603050405020304" pitchFamily="18" charset="0"/>
                <a:cs typeface="Times New Roman" panose="02020603050405020304" pitchFamily="18" charset="0"/>
              </a:rPr>
              <a:t>800 тыс. рублей</a:t>
            </a:r>
          </a:p>
        </p:txBody>
      </p:sp>
      <p:sp>
        <p:nvSpPr>
          <p:cNvPr id="10" name="TextBox 9"/>
          <p:cNvSpPr txBox="1"/>
          <p:nvPr/>
        </p:nvSpPr>
        <p:spPr>
          <a:xfrm>
            <a:off x="717630" y="2233736"/>
            <a:ext cx="7720314"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11" name="Прямоугольник 10"/>
          <p:cNvSpPr/>
          <p:nvPr/>
        </p:nvSpPr>
        <p:spPr>
          <a:xfrm>
            <a:off x="115748" y="2724267"/>
            <a:ext cx="1226916" cy="2554545"/>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Предоставление гражданам субсидий на оплату жилых помещений и коммунальных услуг</a:t>
            </a:r>
          </a:p>
        </p:txBody>
      </p:sp>
      <p:sp>
        <p:nvSpPr>
          <p:cNvPr id="12" name="Прямоугольник 11"/>
          <p:cNvSpPr/>
          <p:nvPr/>
        </p:nvSpPr>
        <p:spPr>
          <a:xfrm>
            <a:off x="3669175" y="2725708"/>
            <a:ext cx="1360025" cy="230832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Оказание адресной материальной помощи гражданам, оказавшимся в трудной жизненной ситуации</a:t>
            </a:r>
          </a:p>
        </p:txBody>
      </p:sp>
      <p:sp>
        <p:nvSpPr>
          <p:cNvPr id="13" name="Прямоугольник 12"/>
          <p:cNvSpPr/>
          <p:nvPr/>
        </p:nvSpPr>
        <p:spPr>
          <a:xfrm>
            <a:off x="2604304" y="2716909"/>
            <a:ext cx="960699" cy="1077218"/>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Проезд учащихся до школ</a:t>
            </a:r>
          </a:p>
        </p:txBody>
      </p:sp>
      <p:sp>
        <p:nvSpPr>
          <p:cNvPr id="14" name="Прямоугольник 13"/>
          <p:cNvSpPr/>
          <p:nvPr/>
        </p:nvSpPr>
        <p:spPr>
          <a:xfrm>
            <a:off x="5133987" y="2728484"/>
            <a:ext cx="1232089" cy="280076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Меры социальной поддержки Почетным гражданам муниципального образования Слюдянский район</a:t>
            </a:r>
          </a:p>
        </p:txBody>
      </p:sp>
      <p:sp>
        <p:nvSpPr>
          <p:cNvPr id="15" name="Прямоугольник 14"/>
          <p:cNvSpPr/>
          <p:nvPr/>
        </p:nvSpPr>
        <p:spPr>
          <a:xfrm>
            <a:off x="6435524" y="2716909"/>
            <a:ext cx="1255551" cy="353943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Возмещение затрат по оплате за ЖКУ (электроэнергия)  в размере 30% скидки многодетным семьям, имеющим 4-х и более детей до 18 лет</a:t>
            </a:r>
          </a:p>
        </p:txBody>
      </p:sp>
      <p:sp>
        <p:nvSpPr>
          <p:cNvPr id="16" name="Прямоугольник 15"/>
          <p:cNvSpPr/>
          <p:nvPr/>
        </p:nvSpPr>
        <p:spPr>
          <a:xfrm>
            <a:off x="1452623" y="2725708"/>
            <a:ext cx="1116957" cy="156966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Проведение ежегодных мероприятий</a:t>
            </a:r>
          </a:p>
        </p:txBody>
      </p:sp>
      <p:sp>
        <p:nvSpPr>
          <p:cNvPr id="17" name="TextBox 16"/>
          <p:cNvSpPr txBox="1"/>
          <p:nvPr/>
        </p:nvSpPr>
        <p:spPr>
          <a:xfrm>
            <a:off x="115747" y="5217527"/>
            <a:ext cx="1446834"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46 800 тыс. рублей</a:t>
            </a:r>
            <a:endParaRPr lang="ru-RU" sz="1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674962" y="4955917"/>
            <a:ext cx="1360025"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648,1 тыс. рублей</a:t>
            </a:r>
            <a:endParaRPr lang="ru-RU" sz="14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616184" y="3766210"/>
            <a:ext cx="1052991"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665 тыс. рублей</a:t>
            </a:r>
            <a:endParaRPr lang="ru-RU" sz="1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133987" y="5479137"/>
            <a:ext cx="1232089"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100 тыс. рублей</a:t>
            </a:r>
            <a:endParaRPr lang="ru-RU" sz="14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435524" y="6244764"/>
            <a:ext cx="1574168" cy="307777"/>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200 тыс. рублей</a:t>
            </a:r>
            <a:endParaRPr lang="ru-RU" sz="14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452623" y="4289430"/>
            <a:ext cx="1116957"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200 тыс. рублей</a:t>
            </a:r>
            <a:endParaRPr lang="ru-RU" sz="1400" b="1"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7810168" y="2725708"/>
            <a:ext cx="1255551" cy="230832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Социально ориентированные некоммерческие общественные организации</a:t>
            </a:r>
          </a:p>
        </p:txBody>
      </p:sp>
      <p:sp>
        <p:nvSpPr>
          <p:cNvPr id="24" name="TextBox 23"/>
          <p:cNvSpPr txBox="1"/>
          <p:nvPr/>
        </p:nvSpPr>
        <p:spPr>
          <a:xfrm>
            <a:off x="7784286" y="5020309"/>
            <a:ext cx="1359714" cy="52322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100 тыс. рублей</a:t>
            </a:r>
            <a:endParaRPr lang="ru-RU" sz="1400" b="1" dirty="0">
              <a:latin typeface="Times New Roman" panose="02020603050405020304" pitchFamily="18" charset="0"/>
              <a:cs typeface="Times New Roman" panose="02020603050405020304" pitchFamily="18" charset="0"/>
            </a:endParaRPr>
          </a:p>
        </p:txBody>
      </p:sp>
      <p:pic>
        <p:nvPicPr>
          <p:cNvPr id="25"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76457"/>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con11\Desktop\Для презентации\1923c8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53" y="1231885"/>
            <a:ext cx="2401631" cy="1603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232340" y="3627905"/>
            <a:ext cx="2361544" cy="338554"/>
          </a:xfrm>
          <a:prstGeom prst="rect">
            <a:avLst/>
          </a:prstGeom>
          <a:noFill/>
        </p:spPr>
        <p:txBody>
          <a:bodyPr wrap="none" rtlCol="0">
            <a:spAutoFit/>
          </a:bodyPr>
          <a:lstStyle/>
          <a:p>
            <a:r>
              <a:rPr lang="ru-RU" sz="1600" b="1" dirty="0" smtClean="0">
                <a:solidFill>
                  <a:schemeClr val="tx1">
                    <a:lumMod val="75000"/>
                    <a:lumOff val="25000"/>
                  </a:schemeClr>
                </a:solidFill>
                <a:latin typeface="Times New Roman" panose="02020603050405020304" pitchFamily="18" charset="0"/>
                <a:cs typeface="Times New Roman" panose="02020603050405020304" pitchFamily="18" charset="0"/>
              </a:rPr>
              <a:t>Бюджеты организаций </a:t>
            </a:r>
          </a:p>
        </p:txBody>
      </p:sp>
      <p:sp>
        <p:nvSpPr>
          <p:cNvPr id="7" name="TextBox 6"/>
          <p:cNvSpPr txBox="1"/>
          <p:nvPr/>
        </p:nvSpPr>
        <p:spPr>
          <a:xfrm>
            <a:off x="518170" y="908720"/>
            <a:ext cx="1655518" cy="584775"/>
          </a:xfrm>
          <a:prstGeom prst="rect">
            <a:avLst/>
          </a:prstGeom>
          <a:noFill/>
        </p:spPr>
        <p:txBody>
          <a:bodyPr wrap="none" rtlCol="0">
            <a:spAutoFit/>
          </a:bodyPr>
          <a:lstStyle/>
          <a:p>
            <a:r>
              <a:rPr lang="ru-RU" sz="1600" b="1" dirty="0" smtClean="0">
                <a:solidFill>
                  <a:schemeClr val="tx1">
                    <a:lumMod val="75000"/>
                    <a:lumOff val="25000"/>
                  </a:schemeClr>
                </a:solidFill>
                <a:latin typeface="Times New Roman" panose="02020603050405020304" pitchFamily="18" charset="0"/>
                <a:cs typeface="Times New Roman" panose="02020603050405020304" pitchFamily="18" charset="0"/>
              </a:rPr>
              <a:t>Бюджеты </a:t>
            </a:r>
            <a:r>
              <a:rPr lang="ru-RU" sz="1600" b="1" dirty="0">
                <a:solidFill>
                  <a:schemeClr val="tx1">
                    <a:lumMod val="75000"/>
                    <a:lumOff val="25000"/>
                  </a:schemeClr>
                </a:solidFill>
                <a:latin typeface="Times New Roman" panose="02020603050405020304" pitchFamily="18" charset="0"/>
                <a:cs typeface="Times New Roman" panose="02020603050405020304" pitchFamily="18" charset="0"/>
              </a:rPr>
              <a:t>семей</a:t>
            </a:r>
          </a:p>
          <a:p>
            <a:endParaRPr lang="ru-RU" sz="1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745110" y="1903915"/>
            <a:ext cx="4211538" cy="584775"/>
          </a:xfrm>
          <a:prstGeom prst="rect">
            <a:avLst/>
          </a:prstGeom>
          <a:noFill/>
        </p:spPr>
        <p:txBody>
          <a:bodyPr wrap="none" rtlCol="0">
            <a:spAutoFit/>
          </a:bodyPr>
          <a:lstStyle/>
          <a:p>
            <a:r>
              <a:rPr lang="ru-RU" sz="1600" b="1" dirty="0" smtClean="0">
                <a:solidFill>
                  <a:schemeClr val="tx1">
                    <a:lumMod val="75000"/>
                    <a:lumOff val="25000"/>
                  </a:schemeClr>
                </a:solidFill>
                <a:latin typeface="Times New Roman" panose="02020603050405020304" pitchFamily="18" charset="0"/>
                <a:cs typeface="Times New Roman" panose="02020603050405020304" pitchFamily="18" charset="0"/>
              </a:rPr>
              <a:t>Бюджеты </a:t>
            </a:r>
            <a:r>
              <a:rPr lang="ru-RU" sz="1600" b="1" dirty="0">
                <a:solidFill>
                  <a:schemeClr val="tx1">
                    <a:lumMod val="75000"/>
                    <a:lumOff val="25000"/>
                  </a:schemeClr>
                </a:solidFill>
                <a:latin typeface="Times New Roman" panose="02020603050405020304" pitchFamily="18" charset="0"/>
                <a:cs typeface="Times New Roman" panose="02020603050405020304" pitchFamily="18" charset="0"/>
              </a:rPr>
              <a:t>публично-правовых образований</a:t>
            </a:r>
          </a:p>
          <a:p>
            <a:endParaRPr lang="ru-RU" sz="1600"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3076" name="Picture 4" descr="C:\Users\econ11\Desktop\Для презентации\naklejka-lyudej-na-dengi-kosty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41" y="3997237"/>
            <a:ext cx="2330096" cy="1952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3" name="Прямая со стрелкой 12"/>
          <p:cNvCxnSpPr/>
          <p:nvPr/>
        </p:nvCxnSpPr>
        <p:spPr>
          <a:xfrm flipH="1">
            <a:off x="3882129" y="4317357"/>
            <a:ext cx="917414" cy="8093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a:off x="5689695" y="4317357"/>
            <a:ext cx="0" cy="8807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p:nvPr/>
        </p:nvCxnSpPr>
        <p:spPr>
          <a:xfrm>
            <a:off x="6590273" y="4317357"/>
            <a:ext cx="967995" cy="8093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Скругленный прямоугольник 15"/>
          <p:cNvSpPr/>
          <p:nvPr/>
        </p:nvSpPr>
        <p:spPr>
          <a:xfrm>
            <a:off x="2817228" y="5295835"/>
            <a:ext cx="1942297" cy="15949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Российской Федерации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(федеральный бюджет, бюджеты государственных внебюджетных фондов РФ)</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4799543" y="5263077"/>
            <a:ext cx="2058098" cy="15949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С</a:t>
            </a: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убъектов Российской Федерации</a:t>
            </a:r>
          </a:p>
          <a:p>
            <a:pPr algn="ct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(региональные бюджеты, бюджеты территориальных фондов обязательного медицинского страхования)</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930788" y="5251358"/>
            <a:ext cx="2051720" cy="15949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Муниципальных образований</a:t>
            </a:r>
          </a:p>
          <a:p>
            <a:pPr algn="ct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 (местные бюджеты муниципальных районов, городских округов, городских и сельских поселений)</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00997" y="2835506"/>
            <a:ext cx="3401893" cy="646331"/>
          </a:xfrm>
          <a:prstGeom prst="rect">
            <a:avLst/>
          </a:prstGeom>
          <a:noFill/>
        </p:spPr>
        <p:txBody>
          <a:bodyPr wrap="none" rtlCol="0">
            <a:spAutoFit/>
          </a:bodyPr>
          <a:lstStyle/>
          <a:p>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Доходы: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заработная плата, премии и т.п. </a:t>
            </a:r>
          </a:p>
          <a:p>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Расходы: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оплата коммунальных услуг, расходы </a:t>
            </a:r>
          </a:p>
          <a:p>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на питание, транспорт и т.п.</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42677" y="5927020"/>
            <a:ext cx="2817228" cy="646331"/>
          </a:xfrm>
          <a:prstGeom prst="rect">
            <a:avLst/>
          </a:prstGeom>
          <a:noFill/>
        </p:spPr>
        <p:txBody>
          <a:bodyPr wrap="square" rtlCol="0">
            <a:spAutoFit/>
          </a:bodyPr>
          <a:lstStyle/>
          <a:p>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Доходы: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выручка от реализации и т.п.</a:t>
            </a:r>
          </a:p>
          <a:p>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Расходы: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выплата заработной платы рабочим, закупка материалов.</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143910" y="2835506"/>
            <a:ext cx="2086179" cy="830997"/>
          </a:xfrm>
          <a:prstGeom prst="rect">
            <a:avLst/>
          </a:prstGeom>
          <a:noFill/>
        </p:spPr>
        <p:txBody>
          <a:bodyPr wrap="square" rtlCol="0">
            <a:spAutoFit/>
          </a:bodyPr>
          <a:lstStyle/>
          <a:p>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Доходы: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налоговые и неналоговые доходы </a:t>
            </a:r>
          </a:p>
          <a:p>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Расходы: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социальная сфера, образование, образование</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3077" name="Picture 5" descr="C:\Users\econ11\Desktop\Для презентации\iCDB3IG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539" y="2357858"/>
            <a:ext cx="2808312" cy="1975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2" name="Объект 5"/>
          <p:cNvSpPr>
            <a:spLocks noGrp="1"/>
          </p:cNvSpPr>
          <p:nvPr>
            <p:ph idx="1"/>
          </p:nvPr>
        </p:nvSpPr>
        <p:spPr>
          <a:xfrm>
            <a:off x="3788376" y="1031481"/>
            <a:ext cx="3796958" cy="6527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ru-RU" sz="1600" b="1" cap="all" dirty="0" smtClean="0">
                <a:ln w="0"/>
                <a:solidFill>
                  <a:schemeClr val="accent6">
                    <a:lumMod val="50000"/>
                  </a:schemeClr>
                </a:solidFill>
                <a:effectLst>
                  <a:reflection blurRad="12700" stA="50000" endPos="50000" dist="5000" dir="5400000" sy="-100000" rotWithShape="0"/>
                </a:effectLst>
              </a:rPr>
              <a:t>Какие бывают бюджеты?</a:t>
            </a:r>
            <a:endParaRPr lang="ru-RU" sz="1600" b="1" cap="all" dirty="0">
              <a:ln w="0"/>
              <a:solidFill>
                <a:schemeClr val="accent6">
                  <a:lumMod val="50000"/>
                </a:schemeClr>
              </a:solidFill>
              <a:effectLst>
                <a:reflection blurRad="12700" stA="50000" endPos="50000" dist="5000" dir="5400000" sy="-100000" rotWithShape="0"/>
              </a:effectLst>
            </a:endParaRPr>
          </a:p>
        </p:txBody>
      </p:sp>
      <p:pic>
        <p:nvPicPr>
          <p:cNvPr id="21" name="Picture 2" descr="C:\Users\econ11\Desktop\Для презентации\slyudyansky_rayon_co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25" name="Заголовок 1"/>
          <p:cNvSpPr>
            <a:spLocks noGrp="1"/>
          </p:cNvSpPr>
          <p:nvPr>
            <p:ph type="title"/>
          </p:nvPr>
        </p:nvSpPr>
        <p:spPr>
          <a:xfrm>
            <a:off x="267465" y="-40640"/>
            <a:ext cx="8458200" cy="887412"/>
          </a:xfrm>
        </p:spPr>
        <p:txBody>
          <a:bodyPr>
            <a:normAutofit/>
          </a:bodyPr>
          <a:lstStyle/>
          <a:p>
            <a:pPr algn="ct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Бюджет – это план доходов и расходов на определенный период</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495371"/>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40</a:t>
            </a:fld>
            <a:endParaRPr lang="ru-RU" dirty="0"/>
          </a:p>
        </p:txBody>
      </p:sp>
      <p:sp>
        <p:nvSpPr>
          <p:cNvPr id="3" name="Прямоугольник 2"/>
          <p:cNvSpPr/>
          <p:nvPr/>
        </p:nvSpPr>
        <p:spPr>
          <a:xfrm>
            <a:off x="115747" y="120360"/>
            <a:ext cx="8405977" cy="584775"/>
          </a:xfrm>
          <a:prstGeom prst="rect">
            <a:avLst/>
          </a:prstGeom>
        </p:spPr>
        <p:txBody>
          <a:bodyPr wrap="square">
            <a:spAutoFit/>
          </a:bodyPr>
          <a:lstStyle/>
          <a:p>
            <a:pPr lvl="0" algn="ctr"/>
            <a:r>
              <a:rPr lang="ru-RU" sz="1600" b="1" dirty="0">
                <a:latin typeface="Times New Roman" pitchFamily="18" charset="0"/>
                <a:cs typeface="Times New Roman" pitchFamily="18" charset="0"/>
              </a:rPr>
              <a:t>Муниципальная программа "Охрана окружающей среды на территории муниципального образования Слюдянский район на 2014-2019 годы"</a:t>
            </a:r>
          </a:p>
        </p:txBody>
      </p:sp>
      <p:sp>
        <p:nvSpPr>
          <p:cNvPr id="4" name="Прямоугольник 3"/>
          <p:cNvSpPr/>
          <p:nvPr/>
        </p:nvSpPr>
        <p:spPr>
          <a:xfrm>
            <a:off x="190982" y="825623"/>
            <a:ext cx="6244542" cy="1600438"/>
          </a:xfrm>
          <a:prstGeom prst="rect">
            <a:avLst/>
          </a:prstGeom>
        </p:spPr>
        <p:txBody>
          <a:bodyPr wrap="square">
            <a:spAutoFit/>
          </a:bodyPr>
          <a:lstStyle/>
          <a:p>
            <a:pPr lvl="0"/>
            <a:r>
              <a:rPr lang="ru-RU" sz="1600" b="1" u="sng" dirty="0">
                <a:latin typeface="Times New Roman" panose="02020603050405020304" pitchFamily="18" charset="0"/>
                <a:cs typeface="Times New Roman" pitchFamily="18" charset="0"/>
              </a:rPr>
              <a:t>Цель программы</a:t>
            </a:r>
            <a:r>
              <a:rPr lang="ru-RU" sz="1600" b="1" dirty="0">
                <a:latin typeface="Times New Roman" pitchFamily="18" charset="0"/>
                <a:cs typeface="Times New Roman" pitchFamily="18" charset="0"/>
              </a:rPr>
              <a:t>: </a:t>
            </a:r>
            <a:r>
              <a:rPr lang="ru-RU" sz="1600" dirty="0">
                <a:latin typeface="Times New Roman" panose="02020603050405020304" pitchFamily="18" charset="0"/>
                <a:cs typeface="Times New Roman" panose="02020603050405020304" pitchFamily="18" charset="0"/>
              </a:rPr>
              <a:t>Реализация конституционных прав граждан на благоприятную окружающую среду</a:t>
            </a:r>
          </a:p>
          <a:p>
            <a:pPr lvl="0"/>
            <a:r>
              <a:rPr lang="ru-RU" sz="1600" dirty="0">
                <a:latin typeface="Times New Roman" panose="02020603050405020304" pitchFamily="18" charset="0"/>
                <a:cs typeface="Times New Roman" panose="02020603050405020304" pitchFamily="18" charset="0"/>
              </a:rPr>
              <a:t>Улучшение экологической обстановки на территории муниципального района</a:t>
            </a:r>
          </a:p>
          <a:p>
            <a:r>
              <a:rPr lang="ru-RU" sz="1600" dirty="0">
                <a:latin typeface="Times New Roman" panose="02020603050405020304" pitchFamily="18" charset="0"/>
                <a:cs typeface="Times New Roman" panose="02020603050405020304" pitchFamily="18" charset="0"/>
              </a:rPr>
              <a:t>Экологическое образование, воспитание и просвещение (формирование экологической культуры)</a:t>
            </a:r>
          </a:p>
        </p:txBody>
      </p:sp>
      <p:sp>
        <p:nvSpPr>
          <p:cNvPr id="5" name="TextBox 4"/>
          <p:cNvSpPr txBox="1"/>
          <p:nvPr/>
        </p:nvSpPr>
        <p:spPr>
          <a:xfrm>
            <a:off x="6517172" y="890052"/>
            <a:ext cx="2487932"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b="1" dirty="0" smtClean="0">
                <a:solidFill>
                  <a:schemeClr val="tx1"/>
                </a:solidFill>
                <a:latin typeface="Times New Roman" panose="02020603050405020304" pitchFamily="18" charset="0"/>
                <a:cs typeface="Times New Roman" panose="02020603050405020304" pitchFamily="18" charset="0"/>
              </a:rPr>
              <a:t>На 2017 год – 30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17630" y="2557828"/>
            <a:ext cx="7720314"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pic>
        <p:nvPicPr>
          <p:cNvPr id="1026" name="Picture 2" descr="http://rusmediabank.ru/uploads/item/preview/preview/rusmediabank_ib12878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94" y="3107672"/>
            <a:ext cx="5048250" cy="33813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657013" y="3107672"/>
            <a:ext cx="2537600"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smtClean="0">
                <a:latin typeface="Times New Roman" panose="02020603050405020304" pitchFamily="18" charset="0"/>
                <a:cs typeface="Times New Roman" panose="02020603050405020304" pitchFamily="18" charset="0"/>
              </a:rPr>
              <a:t>Утилизация ртутьсодержащих ламп учреждений бюджетной сферы</a:t>
            </a:r>
            <a:endParaRPr lang="ru-RU"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325613" y="4306096"/>
            <a:ext cx="1987640" cy="338554"/>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30 тыс. рублей</a:t>
            </a:r>
            <a:endParaRPr lang="ru-RU" sz="1600" b="1" dirty="0">
              <a:latin typeface="Times New Roman" panose="02020603050405020304" pitchFamily="18" charset="0"/>
              <a:cs typeface="Times New Roman" panose="02020603050405020304" pitchFamily="18" charset="0"/>
            </a:endParaRPr>
          </a:p>
        </p:txBody>
      </p:sp>
      <p:pic>
        <p:nvPicPr>
          <p:cNvPr id="11"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13140"/>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511" y="4795898"/>
            <a:ext cx="2639027" cy="206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6" y="2981960"/>
            <a:ext cx="6423948" cy="384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27322" y="109976"/>
            <a:ext cx="8394402" cy="830997"/>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«Повышение транспортной доступности, обеспечение условий для реализации потребностей граждан муниципального образования Слюдянский район в </a:t>
            </a:r>
            <a:r>
              <a:rPr lang="ru-RU" sz="1600" b="1" dirty="0" smtClean="0">
                <a:latin typeface="Times New Roman" panose="02020603050405020304" pitchFamily="18" charset="0"/>
                <a:cs typeface="Times New Roman" panose="02020603050405020304" pitchFamily="18" charset="0"/>
              </a:rPr>
              <a:t>перевозках на 2014-2019 годы»</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7322" y="940973"/>
            <a:ext cx="5590572" cy="1569660"/>
          </a:xfrm>
          <a:prstGeom prst="rect">
            <a:avLst/>
          </a:prstGeom>
        </p:spPr>
        <p:txBody>
          <a:bodyPr wrap="square">
            <a:spAutoFit/>
          </a:bodyPr>
          <a:lstStyle/>
          <a:p>
            <a:pPr lvl="0"/>
            <a:r>
              <a:rPr lang="ru-RU" sz="1600" b="1" u="sng" dirty="0">
                <a:latin typeface="Times New Roman" panose="02020603050405020304" pitchFamily="18" charset="0"/>
                <a:cs typeface="Times New Roman" panose="02020603050405020304" pitchFamily="18" charset="0"/>
              </a:rPr>
              <a:t>Цель программы</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Формирование эффективно функционирующего пассажирского транспортного комплекса, предоставляющего качественные услуги по транспортному обслуживанию населения при соблюдении принципа надежности и безопасности пассажирских перевозок</a:t>
            </a:r>
          </a:p>
        </p:txBody>
      </p:sp>
      <p:sp>
        <p:nvSpPr>
          <p:cNvPr id="5" name="TextBox 4"/>
          <p:cNvSpPr txBox="1"/>
          <p:nvPr/>
        </p:nvSpPr>
        <p:spPr>
          <a:xfrm>
            <a:off x="5769362" y="1019629"/>
            <a:ext cx="3201326" cy="369332"/>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ru-RU" b="1" dirty="0" smtClean="0">
                <a:solidFill>
                  <a:schemeClr val="tx1"/>
                </a:solidFill>
                <a:latin typeface="Times New Roman" panose="02020603050405020304" pitchFamily="18" charset="0"/>
                <a:cs typeface="Times New Roman" panose="02020603050405020304" pitchFamily="18" charset="0"/>
              </a:rPr>
              <a:t>На 2017 год - 494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6217" y="2418224"/>
            <a:ext cx="7720314"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8" name="Прямоугольник 7"/>
          <p:cNvSpPr/>
          <p:nvPr/>
        </p:nvSpPr>
        <p:spPr>
          <a:xfrm>
            <a:off x="5255215" y="2841514"/>
            <a:ext cx="3715473" cy="2062103"/>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создание условий для удовлетворения потребностей населения муниципального района в перевозках пассажиров, повышение качества перевозок пассажиров по социально-значимым маршрутам Слюдянка -Ангасолка, Слюдянка - </a:t>
            </a:r>
            <a:r>
              <a:rPr lang="ru-RU" sz="1600" dirty="0" smtClean="0">
                <a:latin typeface="Times New Roman" panose="02020603050405020304" pitchFamily="18" charset="0"/>
                <a:cs typeface="Times New Roman" panose="02020603050405020304" pitchFamily="18" charset="0"/>
              </a:rPr>
              <a:t>Тибельти</a:t>
            </a:r>
            <a:endParaRPr lang="ru-RU" sz="1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464614" y="4734340"/>
            <a:ext cx="2575214"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494 тыс. рублей</a:t>
            </a:r>
            <a:endParaRPr lang="ru-RU" sz="16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41</a:t>
            </a:fld>
            <a:endParaRPr lang="ru-RU" dirty="0"/>
          </a:p>
        </p:txBody>
      </p:sp>
      <p:pic>
        <p:nvPicPr>
          <p:cNvPr id="11" name="Picture 2" descr="C:\Users\econ11\Desktop\Для презентации\slyudyansky_rayon_co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43377"/>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5747" y="108785"/>
            <a:ext cx="8405977" cy="584775"/>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"Поддержка и развитие учреждений образования и культуры муниципального образования Слюдянский район на 2014-2019 годы"</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5747" y="725626"/>
            <a:ext cx="6447099" cy="1323439"/>
          </a:xfrm>
          <a:prstGeom prst="rect">
            <a:avLst/>
          </a:prstGeom>
        </p:spPr>
        <p:txBody>
          <a:bodyPr wrap="square">
            <a:spAutoFit/>
          </a:bodyPr>
          <a:lstStyle/>
          <a:p>
            <a:pPr lvl="0"/>
            <a:r>
              <a:rPr lang="ru-RU" sz="1600" b="1" u="sng" dirty="0">
                <a:latin typeface="Times New Roman" panose="02020603050405020304" pitchFamily="18" charset="0"/>
                <a:cs typeface="Times New Roman" panose="02020603050405020304" pitchFamily="18" charset="0"/>
              </a:rPr>
              <a:t>Цель программы</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Обеспечение государственных  гарантий  доступности  и качества образования и культуры в муниципальном образовании Слюдянский район всем слоям населения независимо от места  жительства, социального статуса семьи, уровня развития и здоровья ребенка. </a:t>
            </a:r>
          </a:p>
        </p:txBody>
      </p:sp>
      <p:sp>
        <p:nvSpPr>
          <p:cNvPr id="5" name="TextBox 4"/>
          <p:cNvSpPr txBox="1"/>
          <p:nvPr/>
        </p:nvSpPr>
        <p:spPr>
          <a:xfrm>
            <a:off x="6817434" y="935442"/>
            <a:ext cx="2002474"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2017 год – 744,4 тыс.рублей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74562" y="1864399"/>
            <a:ext cx="7720314"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7" name="Прямоугольник 6"/>
          <p:cNvSpPr/>
          <p:nvPr/>
        </p:nvSpPr>
        <p:spPr>
          <a:xfrm>
            <a:off x="248854" y="2233731"/>
            <a:ext cx="4085864" cy="95410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a:latin typeface="Times New Roman" panose="02020603050405020304" pitchFamily="18" charset="0"/>
                <a:cs typeface="Times New Roman" panose="02020603050405020304" pitchFamily="18" charset="0"/>
              </a:rPr>
              <a:t>Повышение устойчивости основных  объектов социальной сферы и систем жизнеобеспечения в сейсмическом районе Иркутской области муниципального образования Слюдянский район</a:t>
            </a:r>
          </a:p>
        </p:txBody>
      </p:sp>
      <p:sp>
        <p:nvSpPr>
          <p:cNvPr id="8" name="TextBox 7"/>
          <p:cNvSpPr txBox="1"/>
          <p:nvPr/>
        </p:nvSpPr>
        <p:spPr>
          <a:xfrm>
            <a:off x="248854" y="3187838"/>
            <a:ext cx="2492899" cy="369332"/>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b="1" dirty="0" smtClean="0">
                <a:latin typeface="Times New Roman" panose="02020603050405020304" pitchFamily="18" charset="0"/>
                <a:cs typeface="Times New Roman" panose="02020603050405020304" pitchFamily="18" charset="0"/>
              </a:rPr>
              <a:t>300 тыс. рублей</a:t>
            </a:r>
            <a:endParaRPr lang="ru-RU"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479402" y="2245271"/>
            <a:ext cx="4340506" cy="52322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a:latin typeface="Times New Roman" panose="02020603050405020304" pitchFamily="18" charset="0"/>
                <a:cs typeface="Times New Roman" panose="02020603050405020304" pitchFamily="18" charset="0"/>
              </a:rPr>
              <a:t>Проведение капитального ремонта в учреждениях социальной сферы</a:t>
            </a:r>
          </a:p>
        </p:txBody>
      </p:sp>
      <p:sp>
        <p:nvSpPr>
          <p:cNvPr id="10" name="TextBox 9"/>
          <p:cNvSpPr txBox="1"/>
          <p:nvPr/>
        </p:nvSpPr>
        <p:spPr>
          <a:xfrm>
            <a:off x="4479402" y="2714854"/>
            <a:ext cx="2639028" cy="369332"/>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444,4 тыс. рублей</a:t>
            </a:r>
            <a:endParaRPr lang="ru-RU"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0"/>
          </p:nvPr>
        </p:nvSpPr>
        <p:spPr>
          <a:xfrm>
            <a:off x="8681012" y="6446838"/>
            <a:ext cx="424887" cy="278053"/>
          </a:xfrm>
        </p:spPr>
        <p:txBody>
          <a:bodyPr/>
          <a:lstStyle/>
          <a:p>
            <a:pPr>
              <a:defRPr/>
            </a:pPr>
            <a:fld id="{D0A3B2CF-79A4-4F95-8E14-34636ADF833E}" type="slidenum">
              <a:rPr lang="ru-RU" smtClean="0"/>
              <a:pPr>
                <a:defRPr/>
              </a:pPr>
              <a:t>42</a:t>
            </a:fld>
            <a:endParaRPr lang="ru-RU" dirty="0"/>
          </a:p>
        </p:txBody>
      </p:sp>
      <p:sp>
        <p:nvSpPr>
          <p:cNvPr id="11" name="TextBox 10"/>
          <p:cNvSpPr txBox="1"/>
          <p:nvPr/>
        </p:nvSpPr>
        <p:spPr>
          <a:xfrm>
            <a:off x="248854" y="3761772"/>
            <a:ext cx="8466883" cy="2554545"/>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В связи с включением в </a:t>
            </a:r>
            <a:r>
              <a:rPr lang="ru-RU" sz="1600" dirty="0" smtClean="0">
                <a:latin typeface="Times New Roman" panose="02020603050405020304" pitchFamily="18" charset="0"/>
                <a:cs typeface="Times New Roman" panose="02020603050405020304" pitchFamily="18" charset="0"/>
              </a:rPr>
              <a:t>государственную программу </a:t>
            </a:r>
            <a:r>
              <a:rPr lang="ru-RU" sz="1600" dirty="0">
                <a:latin typeface="Times New Roman" panose="02020603050405020304" pitchFamily="18" charset="0"/>
                <a:cs typeface="Times New Roman" panose="02020603050405020304" pitchFamily="18" charset="0"/>
              </a:rPr>
              <a:t>Иркутской области «Развитие образования» на 2014-2020годы в части объектов капитального строительства (реконструкции государственной собственности Иркутской области и муниципальной собственности, объектов капитального ремонта, находящихся в государственной  и муниципальной собственности в целях проведения выборочного ремонта (замены оконных проемов) объекта  МБОУ «Средняя образовательная школа № 11г. Байкальск в </a:t>
            </a:r>
            <a:r>
              <a:rPr lang="ru-RU" sz="1600" dirty="0" smtClean="0">
                <a:latin typeface="Times New Roman" panose="02020603050405020304" pitchFamily="18" charset="0"/>
                <a:cs typeface="Times New Roman" panose="02020603050405020304" pitchFamily="18" charset="0"/>
              </a:rPr>
              <a:t>бюджете </a:t>
            </a:r>
            <a:r>
              <a:rPr lang="ru-RU" sz="1600" dirty="0">
                <a:latin typeface="Times New Roman" panose="02020603050405020304" pitchFamily="18" charset="0"/>
                <a:cs typeface="Times New Roman" panose="02020603050405020304" pitchFamily="18" charset="0"/>
              </a:rPr>
              <a:t>на 2017год предусмотрено 444,4 тыс.рублей для обеспечения софинансирования указанных работ;</a:t>
            </a:r>
          </a:p>
          <a:p>
            <a:r>
              <a:rPr lang="ru-RU" sz="1600" dirty="0">
                <a:latin typeface="Times New Roman" panose="02020603050405020304" pitchFamily="18" charset="0"/>
                <a:cs typeface="Times New Roman" panose="02020603050405020304" pitchFamily="18" charset="0"/>
              </a:rPr>
              <a:t>      - для вступления в государственную программу Иркутской области «Доступное жилье» на 2014-2020 годы и проведения работ по обследованию здания МБОУ НШДС №16  на 2017 год предусмотрено 300 тыс. рублей</a:t>
            </a:r>
          </a:p>
        </p:txBody>
      </p:sp>
      <p:pic>
        <p:nvPicPr>
          <p:cNvPr id="12"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389840"/>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433" y="4707484"/>
            <a:ext cx="2795286" cy="205240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125" y="2768491"/>
            <a:ext cx="4467828" cy="394103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15747" y="108785"/>
            <a:ext cx="8405977" cy="584775"/>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a:t>
            </a:r>
            <a:r>
              <a:rPr lang="ru-RU" sz="1600" b="1" dirty="0" smtClean="0">
                <a:latin typeface="Times New Roman" panose="02020603050405020304" pitchFamily="18" charset="0"/>
                <a:cs typeface="Times New Roman" panose="02020603050405020304" pitchFamily="18" charset="0"/>
              </a:rPr>
              <a:t>«Поддержка </a:t>
            </a:r>
            <a:r>
              <a:rPr lang="ru-RU" sz="1600" b="1" dirty="0">
                <a:latin typeface="Times New Roman" panose="02020603050405020304" pitchFamily="18" charset="0"/>
                <a:cs typeface="Times New Roman" panose="02020603050405020304" pitchFamily="18" charset="0"/>
              </a:rPr>
              <a:t>приоритетных отраслей экономики муниципального образования Слюдянский </a:t>
            </a:r>
            <a:r>
              <a:rPr lang="ru-RU" sz="1600" b="1" dirty="0" smtClean="0">
                <a:latin typeface="Times New Roman" panose="02020603050405020304" pitchFamily="18" charset="0"/>
                <a:cs typeface="Times New Roman" panose="02020603050405020304" pitchFamily="18" charset="0"/>
              </a:rPr>
              <a:t>район»</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5748" y="803662"/>
            <a:ext cx="5683168" cy="830997"/>
          </a:xfrm>
          <a:prstGeom prst="rect">
            <a:avLst/>
          </a:prstGeom>
        </p:spPr>
        <p:txBody>
          <a:bodyPr wrap="square">
            <a:spAutoFit/>
          </a:bodyPr>
          <a:lstStyle/>
          <a:p>
            <a:pPr lvl="0"/>
            <a:r>
              <a:rPr lang="ru-RU" sz="1600" b="1" u="sng" dirty="0">
                <a:latin typeface="Times New Roman" panose="02020603050405020304" pitchFamily="18" charset="0"/>
                <a:cs typeface="Times New Roman" panose="02020603050405020304" pitchFamily="18" charset="0"/>
              </a:rPr>
              <a:t>Цель программы</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Содействие развитию субъектов малого и среднего предпринимательства; содействие развитию туризма в муниципальном образовании Слюдянский район.</a:t>
            </a:r>
          </a:p>
        </p:txBody>
      </p:sp>
      <p:sp>
        <p:nvSpPr>
          <p:cNvPr id="5" name="TextBox 4"/>
          <p:cNvSpPr txBox="1"/>
          <p:nvPr/>
        </p:nvSpPr>
        <p:spPr>
          <a:xfrm>
            <a:off x="5984111" y="853779"/>
            <a:ext cx="3067291" cy="369332"/>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2017 год - 60 тыс.рублей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74562" y="1864399"/>
            <a:ext cx="7720314"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7" name="Прямоугольник 6"/>
          <p:cNvSpPr/>
          <p:nvPr/>
        </p:nvSpPr>
        <p:spPr>
          <a:xfrm>
            <a:off x="115748" y="2245271"/>
            <a:ext cx="4218971" cy="246221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повышение уровня использования туристского потенциала </a:t>
            </a:r>
            <a:r>
              <a:rPr lang="ru-RU" sz="1400" dirty="0" smtClean="0">
                <a:latin typeface="Times New Roman" panose="02020603050405020304" pitchFamily="18" charset="0"/>
                <a:cs typeface="Times New Roman" panose="02020603050405020304" pitchFamily="18" charset="0"/>
              </a:rPr>
              <a:t>путем продвижения </a:t>
            </a:r>
            <a:r>
              <a:rPr lang="ru-RU" sz="1400" dirty="0">
                <a:latin typeface="Times New Roman" panose="02020603050405020304" pitchFamily="18" charset="0"/>
                <a:cs typeface="Times New Roman" panose="02020603050405020304" pitchFamily="18" charset="0"/>
              </a:rPr>
              <a:t>муниципального образования Слюдянский район на внутреннем и международном туристском </a:t>
            </a:r>
            <a:r>
              <a:rPr lang="ru-RU" sz="1400" dirty="0" smtClean="0">
                <a:latin typeface="Times New Roman" panose="02020603050405020304" pitchFamily="18" charset="0"/>
                <a:cs typeface="Times New Roman" panose="02020603050405020304" pitchFamily="18" charset="0"/>
              </a:rPr>
              <a:t>рынках, организацией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проведением </a:t>
            </a:r>
            <a:r>
              <a:rPr lang="ru-RU" sz="1400" dirty="0">
                <a:latin typeface="Times New Roman" panose="02020603050405020304" pitchFamily="18" charset="0"/>
                <a:cs typeface="Times New Roman" panose="02020603050405020304" pitchFamily="18" charset="0"/>
              </a:rPr>
              <a:t>туристских мероприятий, формирование и продвижение туристских маршрутов, организация и участие в российских и международных выставках, организация рекламной кампании в средствах массовой информации, обеспечение деятельности туристских информационных центров и </a:t>
            </a:r>
            <a:r>
              <a:rPr lang="ru-RU" sz="1400" dirty="0" smtClean="0">
                <a:latin typeface="Times New Roman" panose="02020603050405020304" pitchFamily="18" charset="0"/>
                <a:cs typeface="Times New Roman" panose="02020603050405020304" pitchFamily="18" charset="0"/>
              </a:rPr>
              <a:t>пунктов</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5747" y="4707484"/>
            <a:ext cx="2268637" cy="369332"/>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b="1" dirty="0" smtClean="0">
                <a:latin typeface="Times New Roman" panose="02020603050405020304" pitchFamily="18" charset="0"/>
                <a:cs typeface="Times New Roman" panose="02020603050405020304" pitchFamily="18" charset="0"/>
              </a:rPr>
              <a:t>50 тыс. рублей</a:t>
            </a:r>
            <a:endParaRPr lang="ru-RU"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479402" y="2245271"/>
            <a:ext cx="4340506" cy="52322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проведение мероприятий в целях популяризации малого и среднего </a:t>
            </a:r>
            <a:r>
              <a:rPr lang="ru-RU" sz="1400" dirty="0" smtClean="0">
                <a:latin typeface="Times New Roman" panose="02020603050405020304" pitchFamily="18" charset="0"/>
                <a:cs typeface="Times New Roman" panose="02020603050405020304" pitchFamily="18" charset="0"/>
              </a:rPr>
              <a:t>предпринимательства.</a:t>
            </a:r>
            <a:endParaRPr lang="ru-RU"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79402" y="2768491"/>
            <a:ext cx="2639028" cy="369332"/>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10 тыс. рублей</a:t>
            </a:r>
            <a:endParaRPr lang="ru-RU"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0"/>
          </p:nvPr>
        </p:nvSpPr>
        <p:spPr>
          <a:xfrm>
            <a:off x="8681012" y="6446838"/>
            <a:ext cx="424887" cy="278053"/>
          </a:xfrm>
        </p:spPr>
        <p:txBody>
          <a:bodyPr/>
          <a:lstStyle/>
          <a:p>
            <a:pPr>
              <a:defRPr/>
            </a:pPr>
            <a:fld id="{D0A3B2CF-79A4-4F95-8E14-34636ADF833E}" type="slidenum">
              <a:rPr lang="ru-RU" smtClean="0"/>
              <a:pPr>
                <a:defRPr/>
              </a:pPr>
              <a:t>43</a:t>
            </a:fld>
            <a:endParaRPr lang="ru-RU" dirty="0"/>
          </a:p>
        </p:txBody>
      </p:sp>
      <p:pic>
        <p:nvPicPr>
          <p:cNvPr id="13" name="Picture 2" descr="C:\Users\econ11\Desktop\Для презентации\slyudyansky_rayon_co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31791"/>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44</a:t>
            </a:fld>
            <a:endParaRPr lang="ru-RU" dirty="0"/>
          </a:p>
        </p:txBody>
      </p:sp>
      <p:sp>
        <p:nvSpPr>
          <p:cNvPr id="3" name="Прямоугольник 2"/>
          <p:cNvSpPr/>
          <p:nvPr/>
        </p:nvSpPr>
        <p:spPr>
          <a:xfrm>
            <a:off x="92598" y="109181"/>
            <a:ext cx="8500634" cy="646331"/>
          </a:xfrm>
          <a:prstGeom prst="rect">
            <a:avLst/>
          </a:prstGeom>
        </p:spPr>
        <p:txBody>
          <a:bodyPr wrap="square">
            <a:spAutoFit/>
          </a:bodyPr>
          <a:lstStyle/>
          <a:p>
            <a:pPr lvl="0" algn="ctr"/>
            <a:r>
              <a:rPr lang="ru-RU" b="1" dirty="0">
                <a:latin typeface="Times New Roman" panose="02020603050405020304" pitchFamily="18" charset="0"/>
                <a:cs typeface="Times New Roman" panose="02020603050405020304" pitchFamily="18" charset="0"/>
              </a:rPr>
              <a:t>Муниципальная программа "Совершенствование механизмов управления муниципальным образованием Слюдянский район в </a:t>
            </a:r>
            <a:r>
              <a:rPr lang="ru-RU" b="1" dirty="0" smtClean="0">
                <a:latin typeface="Times New Roman" panose="02020603050405020304" pitchFamily="18" charset="0"/>
                <a:cs typeface="Times New Roman" panose="02020603050405020304" pitchFamily="18" charset="0"/>
              </a:rPr>
              <a:t>2014-2019 </a:t>
            </a:r>
            <a:r>
              <a:rPr lang="ru-RU" b="1" dirty="0">
                <a:latin typeface="Times New Roman" panose="02020603050405020304" pitchFamily="18" charset="0"/>
                <a:cs typeface="Times New Roman" panose="02020603050405020304" pitchFamily="18" charset="0"/>
              </a:rPr>
              <a:t>годах"</a:t>
            </a:r>
          </a:p>
        </p:txBody>
      </p:sp>
      <p:sp>
        <p:nvSpPr>
          <p:cNvPr id="4" name="Прямоугольник 3"/>
          <p:cNvSpPr/>
          <p:nvPr/>
        </p:nvSpPr>
        <p:spPr>
          <a:xfrm>
            <a:off x="124428" y="760125"/>
            <a:ext cx="5963856" cy="584775"/>
          </a:xfrm>
          <a:prstGeom prst="rect">
            <a:avLst/>
          </a:prstGeom>
        </p:spPr>
        <p:txBody>
          <a:bodyPr wrap="square">
            <a:spAutoFit/>
          </a:bodyPr>
          <a:lstStyle/>
          <a:p>
            <a:pPr lvl="0"/>
            <a:r>
              <a:rPr lang="ru-RU" sz="1600" b="1" dirty="0">
                <a:latin typeface="Times New Roman" panose="02020603050405020304" pitchFamily="18" charset="0"/>
                <a:cs typeface="Times New Roman" panose="02020603050405020304" pitchFamily="18" charset="0"/>
              </a:rPr>
              <a:t>Цель Программы: </a:t>
            </a:r>
            <a:r>
              <a:rPr lang="ru-RU" sz="1600" dirty="0">
                <a:latin typeface="Times New Roman" panose="02020603050405020304" pitchFamily="18" charset="0"/>
                <a:cs typeface="Times New Roman" panose="02020603050405020304" pitchFamily="18" charset="0"/>
              </a:rPr>
              <a:t>Обеспечение совершенствования механизмов управления муниципальным образованием Слюдянский район</a:t>
            </a:r>
          </a:p>
        </p:txBody>
      </p:sp>
      <p:sp>
        <p:nvSpPr>
          <p:cNvPr id="5" name="TextBox 4"/>
          <p:cNvSpPr txBox="1"/>
          <p:nvPr/>
        </p:nvSpPr>
        <p:spPr>
          <a:xfrm>
            <a:off x="6088284" y="845621"/>
            <a:ext cx="2951544"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b="1" dirty="0" smtClean="0">
                <a:solidFill>
                  <a:schemeClr val="tx1"/>
                </a:solidFill>
                <a:latin typeface="Times New Roman" panose="02020603050405020304" pitchFamily="18" charset="0"/>
                <a:cs typeface="Times New Roman" panose="02020603050405020304" pitchFamily="18" charset="0"/>
              </a:rPr>
              <a:t>На 2017 год – 123 428,2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4427" y="1344900"/>
            <a:ext cx="7465673" cy="954107"/>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Ресурсное обеспечение </a:t>
            </a:r>
            <a:r>
              <a:rPr lang="ru-RU" sz="1400" b="1" dirty="0" smtClean="0">
                <a:latin typeface="Times New Roman" panose="02020603050405020304" pitchFamily="18" charset="0"/>
                <a:cs typeface="Times New Roman" panose="02020603050405020304" pitchFamily="18" charset="0"/>
              </a:rPr>
              <a:t>программы:</a:t>
            </a:r>
          </a:p>
          <a:p>
            <a:pPr marL="285750" indent="-285750">
              <a:buFontTx/>
              <a:buChar char="-"/>
            </a:pPr>
            <a:r>
              <a:rPr lang="ru-RU" sz="1400" dirty="0" smtClean="0">
                <a:latin typeface="Times New Roman" panose="02020603050405020304" pitchFamily="18" charset="0"/>
                <a:cs typeface="Times New Roman" panose="02020603050405020304" pitchFamily="18" charset="0"/>
              </a:rPr>
              <a:t>за </a:t>
            </a:r>
            <a:r>
              <a:rPr lang="ru-RU" sz="1400" dirty="0">
                <a:latin typeface="Times New Roman" panose="02020603050405020304" pitchFamily="18" charset="0"/>
                <a:cs typeface="Times New Roman" panose="02020603050405020304" pitchFamily="18" charset="0"/>
              </a:rPr>
              <a:t>счет средств местного бюджета  в сумме </a:t>
            </a:r>
            <a:r>
              <a:rPr lang="ru-RU" sz="1400" dirty="0" smtClean="0">
                <a:latin typeface="Times New Roman" panose="02020603050405020304" pitchFamily="18" charset="0"/>
                <a:cs typeface="Times New Roman" panose="02020603050405020304" pitchFamily="18" charset="0"/>
              </a:rPr>
              <a:t>94 667,2 тыс.рублей;</a:t>
            </a:r>
          </a:p>
          <a:p>
            <a:pPr marL="285750" indent="-285750">
              <a:buFontTx/>
              <a:buChar char="-"/>
            </a:pPr>
            <a:r>
              <a:rPr lang="ru-RU" sz="1400" dirty="0" smtClean="0">
                <a:latin typeface="Times New Roman" panose="02020603050405020304" pitchFamily="18" charset="0"/>
                <a:cs typeface="Times New Roman" panose="02020603050405020304" pitchFamily="18" charset="0"/>
              </a:rPr>
              <a:t>за </a:t>
            </a:r>
            <a:r>
              <a:rPr lang="ru-RU" sz="1400" dirty="0">
                <a:latin typeface="Times New Roman" panose="02020603050405020304" pitchFamily="18" charset="0"/>
                <a:cs typeface="Times New Roman" panose="02020603050405020304" pitchFamily="18" charset="0"/>
              </a:rPr>
              <a:t>счет переданных полномочий из бюджетов поселений в сумме  </a:t>
            </a:r>
            <a:r>
              <a:rPr lang="ru-RU" sz="1400" dirty="0" smtClean="0">
                <a:latin typeface="Times New Roman" panose="02020603050405020304" pitchFamily="18" charset="0"/>
                <a:cs typeface="Times New Roman" panose="02020603050405020304" pitchFamily="18" charset="0"/>
              </a:rPr>
              <a:t>3 318,2 тыс.рублей</a:t>
            </a:r>
          </a:p>
          <a:p>
            <a:pPr marL="285750" indent="-285750">
              <a:buFontTx/>
              <a:buChar char="-"/>
            </a:pPr>
            <a:r>
              <a:rPr lang="ru-RU" sz="1400" dirty="0">
                <a:latin typeface="Times New Roman" panose="02020603050405020304" pitchFamily="18" charset="0"/>
                <a:cs typeface="Times New Roman" panose="02020603050405020304" pitchFamily="18" charset="0"/>
              </a:rPr>
              <a:t>за счет средств областного бюджета  в сумме </a:t>
            </a:r>
            <a:r>
              <a:rPr lang="ru-RU" sz="1400" dirty="0" smtClean="0">
                <a:latin typeface="Times New Roman" panose="02020603050405020304" pitchFamily="18" charset="0"/>
                <a:cs typeface="Times New Roman" panose="02020603050405020304" pitchFamily="18" charset="0"/>
              </a:rPr>
              <a:t>25 442,8 </a:t>
            </a:r>
            <a:r>
              <a:rPr lang="ru-RU" sz="1400" dirty="0">
                <a:latin typeface="Times New Roman" panose="02020603050405020304" pitchFamily="18" charset="0"/>
                <a:cs typeface="Times New Roman" panose="02020603050405020304" pitchFamily="18" charset="0"/>
              </a:rPr>
              <a:t>тыс. рублей </a:t>
            </a:r>
          </a:p>
        </p:txBody>
      </p:sp>
      <p:sp>
        <p:nvSpPr>
          <p:cNvPr id="7" name="Прямоугольник 6"/>
          <p:cNvSpPr/>
          <p:nvPr/>
        </p:nvSpPr>
        <p:spPr>
          <a:xfrm>
            <a:off x="124428" y="4003957"/>
            <a:ext cx="3732836" cy="584775"/>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Полномочия, переданные </a:t>
            </a:r>
            <a:r>
              <a:rPr lang="ru-RU" sz="1600" b="1" dirty="0">
                <a:latin typeface="Times New Roman" panose="02020603050405020304" pitchFamily="18" charset="0"/>
                <a:cs typeface="Times New Roman" panose="02020603050405020304" pitchFamily="18" charset="0"/>
              </a:rPr>
              <a:t>по соглашениям с поселениями</a:t>
            </a:r>
            <a:endParaRPr lang="ru-RU" sz="1600" dirty="0">
              <a:latin typeface="Times New Roman" panose="02020603050405020304" pitchFamily="18" charset="0"/>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3112100021"/>
              </p:ext>
            </p:extLst>
          </p:nvPr>
        </p:nvGraphicFramePr>
        <p:xfrm>
          <a:off x="0" y="4403721"/>
          <a:ext cx="4352081" cy="24037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377903" y="4660331"/>
            <a:ext cx="792205" cy="230832"/>
          </a:xfrm>
          <a:prstGeom prst="rect">
            <a:avLst/>
          </a:prstGeom>
          <a:noFill/>
        </p:spPr>
        <p:txBody>
          <a:bodyPr wrap="none" rtlCol="0">
            <a:spAutoFit/>
          </a:bodyPr>
          <a:lstStyle/>
          <a:p>
            <a:r>
              <a:rPr lang="ru-RU" sz="900" b="1" dirty="0" smtClean="0">
                <a:latin typeface="Times New Roman" panose="02020603050405020304" pitchFamily="18" charset="0"/>
                <a:cs typeface="Times New Roman" panose="02020603050405020304" pitchFamily="18" charset="0"/>
              </a:rPr>
              <a:t>Тыс.рублей</a:t>
            </a:r>
            <a:endParaRPr lang="ru-RU" sz="9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011839" y="2307197"/>
            <a:ext cx="4027989" cy="338554"/>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Средств </a:t>
            </a:r>
            <a:r>
              <a:rPr lang="ru-RU" sz="1600" b="1" dirty="0">
                <a:latin typeface="Times New Roman" panose="02020603050405020304" pitchFamily="18" charset="0"/>
                <a:cs typeface="Times New Roman" panose="02020603050405020304" pitchFamily="18" charset="0"/>
              </a:rPr>
              <a:t>областного бюджета</a:t>
            </a:r>
          </a:p>
        </p:txBody>
      </p:sp>
      <p:graphicFrame>
        <p:nvGraphicFramePr>
          <p:cNvPr id="11" name="Диаграмма 10"/>
          <p:cNvGraphicFramePr/>
          <p:nvPr>
            <p:extLst>
              <p:ext uri="{D42A27DB-BD31-4B8C-83A1-F6EECF244321}">
                <p14:modId xmlns:p14="http://schemas.microsoft.com/office/powerpoint/2010/main" val="3363858807"/>
              </p:ext>
            </p:extLst>
          </p:nvPr>
        </p:nvGraphicFramePr>
        <p:xfrm>
          <a:off x="4734046" y="2467014"/>
          <a:ext cx="4592584" cy="439098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146635" y="2525396"/>
            <a:ext cx="893193" cy="246221"/>
          </a:xfrm>
          <a:prstGeom prst="rect">
            <a:avLst/>
          </a:prstGeom>
          <a:noFill/>
        </p:spPr>
        <p:txBody>
          <a:bodyPr wrap="none" rtlCol="0">
            <a:spAutoFit/>
          </a:bodyPr>
          <a:lstStyle/>
          <a:p>
            <a:r>
              <a:rPr lang="ru-RU" sz="1000" b="1" dirty="0" smtClean="0">
                <a:latin typeface="Times New Roman" panose="02020603050405020304" pitchFamily="18" charset="0"/>
                <a:cs typeface="Times New Roman" panose="02020603050405020304" pitchFamily="18" charset="0"/>
              </a:rPr>
              <a:t>Тыс. рублей</a:t>
            </a:r>
            <a:endParaRPr lang="ru-RU" sz="1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341" y="2299007"/>
            <a:ext cx="4883069" cy="1546577"/>
          </a:xfrm>
          <a:prstGeom prst="rect">
            <a:avLst/>
          </a:prstGeom>
          <a:noFill/>
        </p:spPr>
        <p:txBody>
          <a:bodyPr wrap="square" rtlCol="0">
            <a:spAutoFit/>
          </a:bodyPr>
          <a:lstStyle/>
          <a:p>
            <a:r>
              <a:rPr lang="ru-RU" sz="1050" dirty="0">
                <a:latin typeface="Times New Roman" panose="02020603050405020304" pitchFamily="18" charset="0"/>
                <a:cs typeface="Times New Roman" panose="02020603050405020304" pitchFamily="18" charset="0"/>
              </a:rPr>
              <a:t>Для обеспечения сбалансированности бюджетов городских и сельских поселений объем </a:t>
            </a:r>
            <a:r>
              <a:rPr lang="ru-RU" sz="1050" b="1" dirty="0">
                <a:latin typeface="Times New Roman" panose="02020603050405020304" pitchFamily="18" charset="0"/>
                <a:cs typeface="Times New Roman" panose="02020603050405020304" pitchFamily="18" charset="0"/>
              </a:rPr>
              <a:t>районного фонда финансовой поддерж</a:t>
            </a:r>
            <a:r>
              <a:rPr lang="ru-RU" sz="1050" dirty="0">
                <a:latin typeface="Times New Roman" panose="02020603050405020304" pitchFamily="18" charset="0"/>
                <a:cs typeface="Times New Roman" panose="02020603050405020304" pitchFamily="18" charset="0"/>
              </a:rPr>
              <a:t>ки  по сравнению с </a:t>
            </a:r>
            <a:r>
              <a:rPr lang="ru-RU" sz="1050" dirty="0" smtClean="0">
                <a:latin typeface="Times New Roman" panose="02020603050405020304" pitchFamily="18" charset="0"/>
                <a:cs typeface="Times New Roman" panose="02020603050405020304" pitchFamily="18" charset="0"/>
              </a:rPr>
              <a:t>2016 годом  </a:t>
            </a:r>
            <a:r>
              <a:rPr lang="ru-RU" sz="1050" dirty="0">
                <a:latin typeface="Times New Roman" panose="02020603050405020304" pitchFamily="18" charset="0"/>
                <a:cs typeface="Times New Roman" panose="02020603050405020304" pitchFamily="18" charset="0"/>
              </a:rPr>
              <a:t>увеличен на </a:t>
            </a:r>
            <a:r>
              <a:rPr lang="ru-RU" sz="1050" dirty="0" smtClean="0">
                <a:latin typeface="Times New Roman" panose="02020603050405020304" pitchFamily="18" charset="0"/>
                <a:cs typeface="Times New Roman" panose="02020603050405020304" pitchFamily="18" charset="0"/>
              </a:rPr>
              <a:t>21 804  </a:t>
            </a:r>
            <a:r>
              <a:rPr lang="ru-RU" sz="1050" dirty="0">
                <a:latin typeface="Times New Roman" panose="02020603050405020304" pitchFamily="18" charset="0"/>
                <a:cs typeface="Times New Roman" panose="02020603050405020304" pitchFamily="18" charset="0"/>
              </a:rPr>
              <a:t>тыс. рублей в </a:t>
            </a:r>
            <a:r>
              <a:rPr lang="ru-RU" sz="1050" dirty="0" smtClean="0">
                <a:latin typeface="Times New Roman" panose="02020603050405020304" pitchFamily="18" charset="0"/>
                <a:cs typeface="Times New Roman" panose="02020603050405020304" pitchFamily="18" charset="0"/>
              </a:rPr>
              <a:t>2017 году </a:t>
            </a:r>
            <a:r>
              <a:rPr lang="ru-RU" sz="1050" dirty="0">
                <a:latin typeface="Times New Roman" panose="02020603050405020304" pitchFamily="18" charset="0"/>
                <a:cs typeface="Times New Roman" panose="02020603050405020304" pitchFamily="18" charset="0"/>
              </a:rPr>
              <a:t>(на </a:t>
            </a:r>
            <a:r>
              <a:rPr lang="ru-RU" sz="1050" dirty="0" smtClean="0">
                <a:latin typeface="Times New Roman" panose="02020603050405020304" pitchFamily="18" charset="0"/>
                <a:cs typeface="Times New Roman" panose="02020603050405020304" pitchFamily="18" charset="0"/>
              </a:rPr>
              <a:t>19%). </a:t>
            </a:r>
            <a:r>
              <a:rPr lang="ru-RU" sz="1050" dirty="0">
                <a:latin typeface="Times New Roman" panose="02020603050405020304" pitchFamily="18" charset="0"/>
                <a:cs typeface="Times New Roman" panose="02020603050405020304" pitchFamily="18" charset="0"/>
              </a:rPr>
              <a:t>В состав фонда включена субсидия на формирование районных фондов финансовой поддержки поселений Иркутской области (ранее не предоставлялась) в объеме 19 220,9 тыс.рублей в 2017году. </a:t>
            </a:r>
            <a:r>
              <a:rPr lang="ru-RU" sz="1050" dirty="0" smtClean="0">
                <a:latin typeface="Times New Roman" panose="02020603050405020304" pitchFamily="18" charset="0"/>
                <a:cs typeface="Times New Roman" panose="02020603050405020304" pitchFamily="18" charset="0"/>
              </a:rPr>
              <a:t>Распределение </a:t>
            </a:r>
            <a:r>
              <a:rPr lang="ru-RU" sz="1050" dirty="0">
                <a:latin typeface="Times New Roman" panose="02020603050405020304" pitchFamily="18" charset="0"/>
                <a:cs typeface="Times New Roman" panose="02020603050405020304" pitchFamily="18" charset="0"/>
              </a:rPr>
              <a:t>межбюджетных трансфертов производилось  в соответствие с </a:t>
            </a:r>
            <a:r>
              <a:rPr lang="ru-RU" sz="1050" dirty="0" smtClean="0">
                <a:latin typeface="Times New Roman" panose="02020603050405020304" pitchFamily="18" charset="0"/>
                <a:cs typeface="Times New Roman" panose="02020603050405020304" pitchFamily="18" charset="0"/>
              </a:rPr>
              <a:t>законом </a:t>
            </a:r>
            <a:r>
              <a:rPr lang="ru-RU" sz="1050" dirty="0">
                <a:latin typeface="Times New Roman" panose="02020603050405020304" pitchFamily="18" charset="0"/>
                <a:cs typeface="Times New Roman" panose="02020603050405020304" pitchFamily="18" charset="0"/>
              </a:rPr>
              <a:t>Иркутской области «О внесении изменений в отдельные законы Иркутской области  в части Закона № 74-оз «О межбюджетных трансфертах и нормативах отчислений доходов в местные бюджеты</a:t>
            </a:r>
          </a:p>
        </p:txBody>
      </p:sp>
      <p:pic>
        <p:nvPicPr>
          <p:cNvPr id="14" name="Picture 2" descr="C:\Users\econ11\Desktop\Для презентации\slyudyansky_rayon_co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432198"/>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3106" y="732227"/>
            <a:ext cx="7720314"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 за счет средств местного бюджета</a:t>
            </a:r>
            <a:endParaRPr lang="ru-RU" dirty="0"/>
          </a:p>
        </p:txBody>
      </p:sp>
      <p:sp>
        <p:nvSpPr>
          <p:cNvPr id="4" name="Прямоугольник 3"/>
          <p:cNvSpPr/>
          <p:nvPr/>
        </p:nvSpPr>
        <p:spPr>
          <a:xfrm>
            <a:off x="92596" y="73447"/>
            <a:ext cx="8947231" cy="646331"/>
          </a:xfrm>
          <a:prstGeom prst="rect">
            <a:avLst/>
          </a:prstGeom>
        </p:spPr>
        <p:txBody>
          <a:bodyPr wrap="square">
            <a:spAutoFit/>
          </a:bodyPr>
          <a:lstStyle/>
          <a:p>
            <a:pPr lvl="0" algn="ctr"/>
            <a:r>
              <a:rPr lang="ru-RU" b="1" dirty="0">
                <a:latin typeface="Times New Roman" panose="02020603050405020304" pitchFamily="18" charset="0"/>
                <a:cs typeface="Times New Roman" panose="02020603050405020304" pitchFamily="18" charset="0"/>
              </a:rPr>
              <a:t>Муниципальная программа "Совершенствование механизмов управления муниципальным образованием Слюдянский район в </a:t>
            </a:r>
            <a:r>
              <a:rPr lang="ru-RU" b="1" dirty="0" smtClean="0">
                <a:latin typeface="Times New Roman" panose="02020603050405020304" pitchFamily="18" charset="0"/>
                <a:cs typeface="Times New Roman" panose="02020603050405020304" pitchFamily="18" charset="0"/>
              </a:rPr>
              <a:t>2014-2019 </a:t>
            </a:r>
            <a:r>
              <a:rPr lang="ru-RU" b="1" dirty="0">
                <a:latin typeface="Times New Roman" panose="02020603050405020304" pitchFamily="18" charset="0"/>
                <a:cs typeface="Times New Roman" panose="02020603050405020304" pitchFamily="18" charset="0"/>
              </a:rPr>
              <a:t>годах"</a:t>
            </a:r>
          </a:p>
        </p:txBody>
      </p:sp>
      <p:sp>
        <p:nvSpPr>
          <p:cNvPr id="5" name="Прямоугольник 4"/>
          <p:cNvSpPr/>
          <p:nvPr/>
        </p:nvSpPr>
        <p:spPr>
          <a:xfrm>
            <a:off x="156256" y="1561605"/>
            <a:ext cx="1649396" cy="1015663"/>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функционирование высшего </a:t>
            </a:r>
            <a:r>
              <a:rPr lang="ru-RU" sz="1200" dirty="0" smtClean="0">
                <a:latin typeface="Times New Roman" panose="02020603050405020304" pitchFamily="18" charset="0"/>
                <a:cs typeface="Times New Roman" panose="02020603050405020304" pitchFamily="18" charset="0"/>
              </a:rPr>
              <a:t>должностного </a:t>
            </a:r>
            <a:r>
              <a:rPr lang="ru-RU" sz="1200" dirty="0">
                <a:latin typeface="Times New Roman" panose="02020603050405020304" pitchFamily="18" charset="0"/>
                <a:cs typeface="Times New Roman" panose="02020603050405020304" pitchFamily="18" charset="0"/>
              </a:rPr>
              <a:t>лица муниципального</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образования </a:t>
            </a:r>
            <a:endParaRPr lang="ru-RU" sz="1200" dirty="0" smtClean="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379807" y="1558325"/>
            <a:ext cx="1770928" cy="1569660"/>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реализацию функций по формированию и реализации бюджетной </a:t>
            </a:r>
            <a:r>
              <a:rPr lang="ru-RU" sz="1200" dirty="0" smtClean="0">
                <a:latin typeface="Times New Roman" panose="02020603050405020304" pitchFamily="18" charset="0"/>
                <a:cs typeface="Times New Roman" panose="02020603050405020304" pitchFamily="18" charset="0"/>
              </a:rPr>
              <a:t>и налоговой </a:t>
            </a:r>
            <a:r>
              <a:rPr lang="ru-RU" sz="1200" dirty="0">
                <a:latin typeface="Times New Roman" panose="02020603050405020304" pitchFamily="18" charset="0"/>
                <a:cs typeface="Times New Roman" panose="02020603050405020304" pitchFamily="18" charset="0"/>
              </a:rPr>
              <a:t>политики муниципального образования Слюдянский </a:t>
            </a:r>
            <a:r>
              <a:rPr lang="ru-RU" sz="1200" dirty="0" smtClean="0">
                <a:latin typeface="Times New Roman" panose="02020603050405020304" pitchFamily="18" charset="0"/>
                <a:cs typeface="Times New Roman" panose="02020603050405020304" pitchFamily="18" charset="0"/>
              </a:rPr>
              <a:t>район</a:t>
            </a:r>
            <a:endParaRPr lang="ru-RU" sz="12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216345" y="1561605"/>
            <a:ext cx="2040982" cy="193899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процентные платежи по муниципальному долгу </a:t>
            </a:r>
            <a:r>
              <a:rPr lang="ru-RU" sz="1200" dirty="0" smtClean="0">
                <a:latin typeface="Times New Roman" panose="02020603050405020304" pitchFamily="18" charset="0"/>
                <a:cs typeface="Times New Roman" panose="02020603050405020304" pitchFamily="18" charset="0"/>
              </a:rPr>
              <a:t>муниципального образования </a:t>
            </a:r>
            <a:r>
              <a:rPr lang="ru-RU" sz="1200" dirty="0">
                <a:latin typeface="Times New Roman" panose="02020603050405020304" pitchFamily="18" charset="0"/>
                <a:cs typeface="Times New Roman" panose="02020603050405020304" pitchFamily="18" charset="0"/>
              </a:rPr>
              <a:t>Слюдянский район </a:t>
            </a: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основании заключенных договоров о предоставлении бюджетных кредитов  и в соответствии с графиками возврата бюджетных кредитов;</a:t>
            </a:r>
          </a:p>
        </p:txBody>
      </p:sp>
      <p:sp>
        <p:nvSpPr>
          <p:cNvPr id="8" name="Прямоугольник 7"/>
          <p:cNvSpPr/>
          <p:nvPr/>
        </p:nvSpPr>
        <p:spPr>
          <a:xfrm>
            <a:off x="7349924" y="1558325"/>
            <a:ext cx="1689903" cy="1569660"/>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предоставление дотаций на выравнивание бюджетной </a:t>
            </a:r>
            <a:r>
              <a:rPr lang="ru-RU" sz="1200" dirty="0" smtClean="0">
                <a:latin typeface="Times New Roman" panose="02020603050405020304" pitchFamily="18" charset="0"/>
                <a:cs typeface="Times New Roman" panose="02020603050405020304" pitchFamily="18" charset="0"/>
              </a:rPr>
              <a:t>обеспеченности поселений </a:t>
            </a:r>
            <a:r>
              <a:rPr lang="ru-RU" sz="1200" dirty="0">
                <a:latin typeface="Times New Roman" panose="02020603050405020304" pitchFamily="18" charset="0"/>
                <a:cs typeface="Times New Roman" panose="02020603050405020304" pitchFamily="18" charset="0"/>
              </a:rPr>
              <a:t>из бюджета муниципального </a:t>
            </a:r>
            <a:r>
              <a:rPr lang="ru-RU" sz="1200" dirty="0" smtClean="0">
                <a:latin typeface="Times New Roman" panose="02020603050405020304" pitchFamily="18" charset="0"/>
                <a:cs typeface="Times New Roman" panose="02020603050405020304" pitchFamily="18" charset="0"/>
              </a:rPr>
              <a:t>района</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950334" y="1561605"/>
            <a:ext cx="1325301" cy="1200329"/>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осуществление функций администрации муниципального района</a:t>
            </a:r>
            <a:endParaRPr lang="ru-RU" sz="1200" dirty="0"/>
          </a:p>
        </p:txBody>
      </p:sp>
      <p:sp>
        <p:nvSpPr>
          <p:cNvPr id="10" name="Прямоугольник 9"/>
          <p:cNvSpPr/>
          <p:nvPr/>
        </p:nvSpPr>
        <p:spPr>
          <a:xfrm>
            <a:off x="5216345" y="3500597"/>
            <a:ext cx="2040982" cy="307777"/>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b="1" dirty="0" smtClean="0">
                <a:latin typeface="Times New Roman" panose="02020603050405020304" pitchFamily="18" charset="0"/>
                <a:cs typeface="Times New Roman" panose="02020603050405020304" pitchFamily="18" charset="0"/>
              </a:rPr>
              <a:t>2 019,6 </a:t>
            </a:r>
            <a:r>
              <a:rPr lang="ru-RU" sz="1400" b="1" dirty="0">
                <a:latin typeface="Times New Roman" panose="02020603050405020304" pitchFamily="18" charset="0"/>
                <a:cs typeface="Times New Roman" panose="02020603050405020304" pitchFamily="18" charset="0"/>
              </a:rPr>
              <a:t>тыс. рублей</a:t>
            </a:r>
            <a:endParaRPr lang="ru-RU" sz="1400" b="1" dirty="0"/>
          </a:p>
        </p:txBody>
      </p:sp>
      <p:sp>
        <p:nvSpPr>
          <p:cNvPr id="11" name="TextBox 10"/>
          <p:cNvSpPr txBox="1"/>
          <p:nvPr/>
        </p:nvSpPr>
        <p:spPr>
          <a:xfrm>
            <a:off x="92596" y="2565693"/>
            <a:ext cx="1713056" cy="307777"/>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2 942 тыс. рублей</a:t>
            </a:r>
            <a:endParaRPr lang="ru-RU" sz="1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950334" y="2719581"/>
            <a:ext cx="1325301" cy="523220"/>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32 128,6 тыс.рублей</a:t>
            </a:r>
            <a:endParaRPr lang="ru-RU" sz="14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379807" y="3088912"/>
            <a:ext cx="1796025" cy="307777"/>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b="1" dirty="0" smtClean="0">
                <a:latin typeface="Times New Roman" panose="02020603050405020304" pitchFamily="18" charset="0"/>
                <a:cs typeface="Times New Roman" panose="02020603050405020304" pitchFamily="18" charset="0"/>
              </a:rPr>
              <a:t>17 450,3 тыс</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рублей</a:t>
            </a:r>
            <a:endParaRPr lang="ru-RU" sz="14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7356953" y="3127985"/>
            <a:ext cx="1765612" cy="307777"/>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ru-RU" sz="1400" b="1" dirty="0" smtClean="0">
                <a:latin typeface="Times New Roman" panose="02020603050405020304" pitchFamily="18" charset="0"/>
                <a:cs typeface="Times New Roman" panose="02020603050405020304" pitchFamily="18" charset="0"/>
              </a:rPr>
              <a:t>15 996,1тыс</a:t>
            </a:r>
            <a:r>
              <a:rPr lang="ru-RU" sz="1400" b="1" dirty="0">
                <a:latin typeface="Times New Roman" panose="02020603050405020304" pitchFamily="18" charset="0"/>
                <a:cs typeface="Times New Roman" panose="02020603050405020304" pitchFamily="18" charset="0"/>
              </a:rPr>
              <a:t>. рублей</a:t>
            </a:r>
            <a:endParaRPr lang="ru-RU" sz="1400" b="1" dirty="0"/>
          </a:p>
        </p:txBody>
      </p:sp>
      <p:sp>
        <p:nvSpPr>
          <p:cNvPr id="15" name="Прямоугольник 14"/>
          <p:cNvSpPr/>
          <p:nvPr/>
        </p:nvSpPr>
        <p:spPr>
          <a:xfrm>
            <a:off x="104170" y="3350522"/>
            <a:ext cx="2303364" cy="304698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latin typeface="Times New Roman" panose="02020603050405020304" pitchFamily="18" charset="0"/>
                <a:cs typeface="Times New Roman" panose="02020603050405020304" pitchFamily="18" charset="0"/>
              </a:rPr>
              <a:t>На выполнение </a:t>
            </a:r>
            <a:r>
              <a:rPr lang="ru-RU" sz="1200" dirty="0">
                <a:latin typeface="Times New Roman" panose="02020603050405020304" pitchFamily="18" charset="0"/>
                <a:cs typeface="Times New Roman" panose="02020603050405020304" pitchFamily="18" charset="0"/>
              </a:rPr>
              <a:t>функций </a:t>
            </a:r>
            <a:r>
              <a:rPr lang="ru-RU" sz="1200" dirty="0" smtClean="0">
                <a:latin typeface="Times New Roman" panose="02020603050405020304" pitchFamily="18" charset="0"/>
                <a:cs typeface="Times New Roman" panose="02020603050405020304" pitchFamily="18" charset="0"/>
              </a:rPr>
              <a:t>МКУ «КУМИ», переоборудование </a:t>
            </a:r>
            <a:r>
              <a:rPr lang="ru-RU" sz="1200" dirty="0">
                <a:latin typeface="Times New Roman" panose="02020603050405020304" pitchFamily="18" charset="0"/>
                <a:cs typeface="Times New Roman" panose="02020603050405020304" pitchFamily="18" charset="0"/>
              </a:rPr>
              <a:t>зданий под специализированный муниципальный жилищный </a:t>
            </a:r>
            <a:r>
              <a:rPr lang="ru-RU" sz="1200" dirty="0" smtClean="0">
                <a:latin typeface="Times New Roman" panose="02020603050405020304" pitchFamily="18" charset="0"/>
                <a:cs typeface="Times New Roman" panose="02020603050405020304" pitchFamily="18" charset="0"/>
              </a:rPr>
              <a:t>фонд, инвентаризацию </a:t>
            </a:r>
            <a:r>
              <a:rPr lang="ru-RU" sz="1200" dirty="0">
                <a:latin typeface="Times New Roman" panose="02020603050405020304" pitchFamily="18" charset="0"/>
                <a:cs typeface="Times New Roman" panose="02020603050405020304" pitchFamily="18" charset="0"/>
              </a:rPr>
              <a:t>объектов недвижимости собственности </a:t>
            </a:r>
            <a:r>
              <a:rPr lang="ru-RU" sz="1200" dirty="0" smtClean="0">
                <a:latin typeface="Times New Roman" panose="02020603050405020304" pitchFamily="18" charset="0"/>
                <a:cs typeface="Times New Roman" panose="02020603050405020304" pitchFamily="18" charset="0"/>
              </a:rPr>
              <a:t>МО, определение </a:t>
            </a:r>
            <a:r>
              <a:rPr lang="ru-RU" sz="1200" dirty="0">
                <a:latin typeface="Times New Roman" panose="02020603050405020304" pitchFamily="18" charset="0"/>
                <a:cs typeface="Times New Roman" panose="02020603050405020304" pitchFamily="18" charset="0"/>
              </a:rPr>
              <a:t>рыночной стоимости начальной цены арендной платы для проведения торгов </a:t>
            </a: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заключение договоров аренды муниципального </a:t>
            </a:r>
            <a:r>
              <a:rPr lang="ru-RU" sz="1200" dirty="0" smtClean="0">
                <a:latin typeface="Times New Roman" panose="02020603050405020304" pitchFamily="18" charset="0"/>
                <a:cs typeface="Times New Roman" panose="02020603050405020304" pitchFamily="18" charset="0"/>
              </a:rPr>
              <a:t>имущества, </a:t>
            </a:r>
            <a:r>
              <a:rPr lang="ru-RU" sz="1200" dirty="0">
                <a:latin typeface="Times New Roman" panose="02020603050405020304" pitchFamily="18" charset="0"/>
                <a:cs typeface="Times New Roman" panose="02020603050405020304" pitchFamily="18" charset="0"/>
              </a:rPr>
              <a:t>в целях </a:t>
            </a:r>
            <a:r>
              <a:rPr lang="ru-RU" sz="1200" dirty="0" smtClean="0">
                <a:latin typeface="Times New Roman" panose="02020603050405020304" pitchFamily="18" charset="0"/>
                <a:cs typeface="Times New Roman" panose="02020603050405020304" pitchFamily="18" charset="0"/>
              </a:rPr>
              <a:t>приватизации, </a:t>
            </a:r>
            <a:r>
              <a:rPr lang="ru-RU" sz="1200" dirty="0">
                <a:latin typeface="Times New Roman" panose="02020603050405020304" pitchFamily="18" charset="0"/>
                <a:cs typeface="Times New Roman" panose="02020603050405020304" pitchFamily="18" charset="0"/>
              </a:rPr>
              <a:t>на заключение договоров аренды земельных участков</a:t>
            </a:r>
          </a:p>
        </p:txBody>
      </p:sp>
      <p:sp>
        <p:nvSpPr>
          <p:cNvPr id="16" name="TextBox 15"/>
          <p:cNvSpPr txBox="1"/>
          <p:nvPr/>
        </p:nvSpPr>
        <p:spPr>
          <a:xfrm>
            <a:off x="104170" y="6397510"/>
            <a:ext cx="2303364"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8 714 тыс. рублей</a:t>
            </a:r>
            <a:endParaRPr lang="ru-RU" sz="1600" b="1"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543538" y="3904520"/>
            <a:ext cx="2803966" cy="2492990"/>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a:latin typeface="Times New Roman" panose="02020603050405020304" pitchFamily="18" charset="0"/>
                <a:cs typeface="Times New Roman" panose="02020603050405020304" pitchFamily="18" charset="0"/>
              </a:rPr>
              <a:t>Проведение мероприятий по замене и модернизации устаревшего </a:t>
            </a:r>
            <a:r>
              <a:rPr lang="ru-RU" sz="1200" dirty="0" smtClean="0">
                <a:latin typeface="Times New Roman" panose="02020603050405020304" pitchFamily="18" charset="0"/>
                <a:cs typeface="Times New Roman" panose="02020603050405020304" pitchFamily="18" charset="0"/>
              </a:rPr>
              <a:t>компьютерного оборудования </a:t>
            </a:r>
            <a:r>
              <a:rPr lang="ru-RU" sz="1200" dirty="0">
                <a:latin typeface="Times New Roman" panose="02020603050405020304" pitchFamily="18" charset="0"/>
                <a:cs typeface="Times New Roman" panose="02020603050405020304" pitchFamily="18" charset="0"/>
              </a:rPr>
              <a:t>и модернизации локальных вычислительных </a:t>
            </a:r>
            <a:r>
              <a:rPr lang="ru-RU" sz="1200" dirty="0" smtClean="0">
                <a:latin typeface="Times New Roman" panose="02020603050405020304" pitchFamily="18" charset="0"/>
                <a:cs typeface="Times New Roman" panose="02020603050405020304" pitchFamily="18" charset="0"/>
              </a:rPr>
              <a:t>сетей,</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приобретение </a:t>
            </a:r>
            <a:r>
              <a:rPr lang="ru-RU" sz="1200" dirty="0">
                <a:latin typeface="Times New Roman" panose="02020603050405020304" pitchFamily="18" charset="0"/>
                <a:cs typeface="Times New Roman" panose="02020603050405020304" pitchFamily="18" charset="0"/>
              </a:rPr>
              <a:t>лицензионного  программного </a:t>
            </a:r>
            <a:r>
              <a:rPr lang="ru-RU" sz="1200" dirty="0" smtClean="0">
                <a:latin typeface="Times New Roman" panose="02020603050405020304" pitchFamily="18" charset="0"/>
                <a:cs typeface="Times New Roman" panose="02020603050405020304" pitchFamily="18" charset="0"/>
              </a:rPr>
              <a:t>обеспечения, </a:t>
            </a:r>
            <a:r>
              <a:rPr lang="ru-RU" sz="1200" dirty="0">
                <a:latin typeface="Times New Roman" panose="02020603050405020304" pitchFamily="18" charset="0"/>
                <a:cs typeface="Times New Roman" panose="02020603050405020304" pitchFamily="18" charset="0"/>
              </a:rPr>
              <a:t>запасных частей, расходных материалов, проведение ремонтов </a:t>
            </a:r>
            <a:r>
              <a:rPr lang="ru-RU" sz="1200" dirty="0" smtClean="0">
                <a:latin typeface="Times New Roman" panose="02020603050405020304" pitchFamily="18" charset="0"/>
                <a:cs typeface="Times New Roman" panose="02020603050405020304" pitchFamily="18" charset="0"/>
              </a:rPr>
              <a:t>материально-технической базы, проведение </a:t>
            </a:r>
            <a:r>
              <a:rPr lang="ru-RU" sz="1200" dirty="0">
                <a:latin typeface="Times New Roman" panose="02020603050405020304" pitchFamily="18" charset="0"/>
                <a:cs typeface="Times New Roman" panose="02020603050405020304" pitchFamily="18" charset="0"/>
              </a:rPr>
              <a:t>организационно-технических мероприятий по обеспечению бесперебойного доступа к сети "</a:t>
            </a:r>
            <a:r>
              <a:rPr lang="ru-RU" sz="1200" dirty="0" smtClean="0">
                <a:latin typeface="Times New Roman" panose="02020603050405020304" pitchFamily="18" charset="0"/>
                <a:cs typeface="Times New Roman" panose="02020603050405020304" pitchFamily="18" charset="0"/>
              </a:rPr>
              <a:t>Интернет«, модернизация </a:t>
            </a:r>
            <a:r>
              <a:rPr lang="ru-RU" sz="1200" dirty="0">
                <a:latin typeface="Times New Roman" panose="02020603050405020304" pitchFamily="18" charset="0"/>
                <a:cs typeface="Times New Roman" panose="02020603050405020304" pitchFamily="18" charset="0"/>
              </a:rPr>
              <a:t>сайта</a:t>
            </a:r>
          </a:p>
        </p:txBody>
      </p:sp>
      <p:sp>
        <p:nvSpPr>
          <p:cNvPr id="18" name="TextBox 17"/>
          <p:cNvSpPr txBox="1"/>
          <p:nvPr/>
        </p:nvSpPr>
        <p:spPr>
          <a:xfrm>
            <a:off x="2543538" y="6397510"/>
            <a:ext cx="2803969"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3 439,1 тыс. рублей</a:t>
            </a:r>
            <a:endParaRPr lang="ru-RU" sz="1600" b="1"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454868" y="3904520"/>
            <a:ext cx="2140608" cy="2492990"/>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a:latin typeface="Times New Roman" panose="02020603050405020304" pitchFamily="18" charset="0"/>
                <a:cs typeface="Times New Roman" panose="02020603050405020304" pitchFamily="18" charset="0"/>
              </a:rPr>
              <a:t>Обнародование (официальное опубликование) правовых актов органов местного самоуправления, </a:t>
            </a:r>
            <a:r>
              <a:rPr lang="ru-RU" sz="1200" dirty="0" smtClean="0">
                <a:latin typeface="Times New Roman" panose="02020603050405020304" pitchFamily="18" charset="0"/>
                <a:cs typeface="Times New Roman" panose="02020603050405020304" pitchFamily="18" charset="0"/>
              </a:rPr>
              <a:t>информирование </a:t>
            </a:r>
            <a:r>
              <a:rPr lang="ru-RU" sz="1200" dirty="0">
                <a:latin typeface="Times New Roman" panose="02020603050405020304" pitchFamily="18" charset="0"/>
                <a:cs typeface="Times New Roman" panose="02020603050405020304" pitchFamily="18" charset="0"/>
              </a:rPr>
              <a:t>населения муниципального образования о деятельности органов власти, а также по вопросам, имеющим большую социальную значимость, путем производства и выпуска печатных средств массовой информации.</a:t>
            </a:r>
          </a:p>
        </p:txBody>
      </p:sp>
      <p:sp>
        <p:nvSpPr>
          <p:cNvPr id="20" name="TextBox 19"/>
          <p:cNvSpPr txBox="1"/>
          <p:nvPr/>
        </p:nvSpPr>
        <p:spPr>
          <a:xfrm>
            <a:off x="5461897" y="6397510"/>
            <a:ext cx="2133579"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1 909,9 тыс. рублей</a:t>
            </a:r>
            <a:endParaRPr lang="ru-RU" sz="1600" b="1"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7731889" y="3808374"/>
            <a:ext cx="1300907" cy="212365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обеспечение функционирования МКУ «Комитет по социальной</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политике и культуре муниципального образования Слюдянский </a:t>
            </a:r>
            <a:r>
              <a:rPr lang="ru-RU" sz="1200" dirty="0" smtClean="0">
                <a:latin typeface="Times New Roman" panose="02020603050405020304" pitchFamily="18" charset="0"/>
                <a:cs typeface="Times New Roman" panose="02020603050405020304" pitchFamily="18" charset="0"/>
              </a:rPr>
              <a:t>район</a:t>
            </a:r>
            <a:endParaRPr lang="ru-RU" sz="1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731889" y="5910199"/>
            <a:ext cx="1300907" cy="523220"/>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10 067,7тыс</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рублей</a:t>
            </a:r>
            <a:endParaRPr lang="ru-RU" sz="1400" b="1" dirty="0"/>
          </a:p>
        </p:txBody>
      </p:sp>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45</a:t>
            </a:fld>
            <a:endParaRPr lang="ru-RU" dirty="0"/>
          </a:p>
        </p:txBody>
      </p:sp>
      <p:pic>
        <p:nvPicPr>
          <p:cNvPr id="23"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830097"/>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810" y="86827"/>
            <a:ext cx="8434914" cy="830997"/>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"Профилактика безнадзорности и правонарушений несовершеннолетних в муниципальном образовании Слюдянский район на </a:t>
            </a:r>
            <a:r>
              <a:rPr lang="ru-RU" sz="1600" b="1" dirty="0" smtClean="0">
                <a:latin typeface="Times New Roman" panose="02020603050405020304" pitchFamily="18" charset="0"/>
                <a:cs typeface="Times New Roman" panose="02020603050405020304" pitchFamily="18" charset="0"/>
              </a:rPr>
              <a:t>2014-2019 </a:t>
            </a:r>
            <a:r>
              <a:rPr lang="ru-RU" sz="1600" b="1" dirty="0">
                <a:latin typeface="Times New Roman" panose="02020603050405020304" pitchFamily="18" charset="0"/>
                <a:cs typeface="Times New Roman" panose="02020603050405020304" pitchFamily="18" charset="0"/>
              </a:rPr>
              <a:t>годы"</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6810" y="845222"/>
            <a:ext cx="4982901" cy="1077218"/>
          </a:xfrm>
          <a:prstGeom prst="rect">
            <a:avLst/>
          </a:prstGeom>
        </p:spPr>
        <p:txBody>
          <a:bodyPr wrap="square">
            <a:spAutoFit/>
          </a:bodyPr>
          <a:lstStyle/>
          <a:p>
            <a:pPr lvl="0" algn="ctr"/>
            <a:r>
              <a:rPr lang="ru-RU" sz="1600" b="1" u="sng" dirty="0">
                <a:latin typeface="Times New Roman" panose="02020603050405020304" pitchFamily="18" charset="0"/>
                <a:cs typeface="Times New Roman" panose="02020603050405020304" pitchFamily="18" charset="0"/>
              </a:rPr>
              <a:t>Цель программы</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Комплексное решение проблемы профилактики безнадзорности и правонарушений детей и подростков, их социальной реабилитации в современном обществе.</a:t>
            </a:r>
          </a:p>
        </p:txBody>
      </p:sp>
      <p:sp>
        <p:nvSpPr>
          <p:cNvPr id="5" name="TextBox 4"/>
          <p:cNvSpPr txBox="1"/>
          <p:nvPr/>
        </p:nvSpPr>
        <p:spPr>
          <a:xfrm>
            <a:off x="6142520" y="845222"/>
            <a:ext cx="2159980"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2017 год - 130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74562" y="2083606"/>
            <a:ext cx="7720314"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7" name="Прямоугольник 6"/>
          <p:cNvSpPr/>
          <p:nvPr/>
        </p:nvSpPr>
        <p:spPr>
          <a:xfrm>
            <a:off x="144462" y="2450440"/>
            <a:ext cx="4033997" cy="2031325"/>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Мероприятия</a:t>
            </a:r>
            <a:r>
              <a:rPr lang="ru-RU" sz="1400" dirty="0">
                <a:latin typeface="Times New Roman" panose="02020603050405020304" pitchFamily="18" charset="0"/>
                <a:cs typeface="Times New Roman" panose="02020603050405020304" pitchFamily="18" charset="0"/>
              </a:rPr>
              <a:t>, направленные на профилактику </a:t>
            </a:r>
            <a:r>
              <a:rPr lang="ru-RU" sz="1400" dirty="0" smtClean="0">
                <a:latin typeface="Times New Roman" panose="02020603050405020304" pitchFamily="18" charset="0"/>
                <a:cs typeface="Times New Roman" panose="02020603050405020304" pitchFamily="18" charset="0"/>
              </a:rPr>
              <a:t>безнадзорности и</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правонарушений несовершеннолетних (изготовление информационных</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буклетов, содержащих информацию о правах и обязанностях детей и родителей, оказание помощи в оформлении документов, удостоверяющих личность (паспорт) и др.) организациях, призванных защищать их права</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4722471"/>
            <a:ext cx="4033999" cy="2003164"/>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460" y="3129382"/>
            <a:ext cx="4861367" cy="3596253"/>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46</a:t>
            </a:fld>
            <a:endParaRPr lang="ru-RU" dirty="0"/>
          </a:p>
        </p:txBody>
      </p:sp>
      <p:sp>
        <p:nvSpPr>
          <p:cNvPr id="8" name="TextBox 7"/>
          <p:cNvSpPr txBox="1"/>
          <p:nvPr/>
        </p:nvSpPr>
        <p:spPr>
          <a:xfrm>
            <a:off x="144462" y="4481765"/>
            <a:ext cx="1905522" cy="369332"/>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b="1" dirty="0" smtClean="0">
                <a:latin typeface="Times New Roman" panose="02020603050405020304" pitchFamily="18" charset="0"/>
                <a:cs typeface="Times New Roman" panose="02020603050405020304" pitchFamily="18" charset="0"/>
              </a:rPr>
              <a:t>100 тыс. рублей</a:t>
            </a:r>
            <a:endParaRPr lang="ru-RU"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348221" y="2450439"/>
            <a:ext cx="4033997" cy="30777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Профилактика социального сиротства</a:t>
            </a:r>
            <a:endParaRPr lang="ru-RU"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348221" y="2760050"/>
            <a:ext cx="1905522" cy="369332"/>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b="1" dirty="0" smtClean="0">
                <a:latin typeface="Times New Roman" panose="02020603050405020304" pitchFamily="18" charset="0"/>
                <a:cs typeface="Times New Roman" panose="02020603050405020304" pitchFamily="18" charset="0"/>
              </a:rPr>
              <a:t>30 тыс. рублей</a:t>
            </a:r>
            <a:endParaRPr lang="ru-RU" b="1" dirty="0">
              <a:latin typeface="Times New Roman" panose="02020603050405020304" pitchFamily="18" charset="0"/>
              <a:cs typeface="Times New Roman" panose="02020603050405020304" pitchFamily="18" charset="0"/>
            </a:endParaRPr>
          </a:p>
        </p:txBody>
      </p:sp>
      <p:pic>
        <p:nvPicPr>
          <p:cNvPr id="13" name="Picture 2" descr="C:\Users\econ11\Desktop\Для презентации\slyudyansky_rayon_co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41229"/>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810" y="86827"/>
            <a:ext cx="8434914" cy="830997"/>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"Создание условий для оказания медицинской помощи населению на территории муниципального образования Слюдянский район на 2014-2019 годы"</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6810" y="845222"/>
            <a:ext cx="4982901" cy="1384995"/>
          </a:xfrm>
          <a:prstGeom prst="rect">
            <a:avLst/>
          </a:prstGeom>
        </p:spPr>
        <p:txBody>
          <a:bodyPr wrap="square">
            <a:spAutoFit/>
          </a:bodyPr>
          <a:lstStyle/>
          <a:p>
            <a:pPr lvl="0"/>
            <a:r>
              <a:rPr lang="ru-RU" sz="1400" b="1" u="sng" dirty="0">
                <a:latin typeface="Times New Roman" panose="02020603050405020304" pitchFamily="18" charset="0"/>
                <a:cs typeface="Times New Roman" panose="02020603050405020304" pitchFamily="18" charset="0"/>
              </a:rPr>
              <a:t>Цель программы</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Совершенствование системы организации медицинской помощи населению путем укрепления материально – технической базы учреждений здравоохранения МО Слюдянский район.</a:t>
            </a:r>
          </a:p>
          <a:p>
            <a:r>
              <a:rPr lang="ru-RU" sz="1400" dirty="0">
                <a:latin typeface="Times New Roman" panose="02020603050405020304" pitchFamily="18" charset="0"/>
                <a:cs typeface="Times New Roman" panose="02020603050405020304" pitchFamily="18" charset="0"/>
              </a:rPr>
              <a:t>Улучшение качества оказания медицинской помощи путем привлечения на территорию молодых </a:t>
            </a:r>
            <a:r>
              <a:rPr lang="ru-RU" sz="1400" dirty="0" smtClean="0">
                <a:latin typeface="Times New Roman" panose="02020603050405020304" pitchFamily="18" charset="0"/>
                <a:cs typeface="Times New Roman" panose="02020603050405020304" pitchFamily="18" charset="0"/>
              </a:rPr>
              <a:t>специалистов.</a:t>
            </a:r>
            <a:endParaRPr lang="ru-RU" sz="1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142520" y="845222"/>
            <a:ext cx="2159980"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2017 год - 100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82186" y="2475192"/>
            <a:ext cx="7720314"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47</a:t>
            </a:fld>
            <a:endParaRPr lang="ru-RU" dirty="0"/>
          </a:p>
        </p:txBody>
      </p:sp>
      <p:sp>
        <p:nvSpPr>
          <p:cNvPr id="13" name="TextBox 12"/>
          <p:cNvSpPr txBox="1"/>
          <p:nvPr/>
        </p:nvSpPr>
        <p:spPr>
          <a:xfrm>
            <a:off x="438128" y="3185766"/>
            <a:ext cx="3555137" cy="646331"/>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dirty="0" smtClean="0">
                <a:solidFill>
                  <a:schemeClr val="tx1"/>
                </a:solidFill>
                <a:latin typeface="Times New Roman" panose="02020603050405020304" pitchFamily="18" charset="0"/>
                <a:cs typeface="Times New Roman" panose="02020603050405020304" pitchFamily="18" charset="0"/>
              </a:rPr>
              <a:t>Выплаты </a:t>
            </a:r>
            <a:r>
              <a:rPr lang="ru-RU" dirty="0">
                <a:solidFill>
                  <a:schemeClr val="tx1"/>
                </a:solidFill>
                <a:latin typeface="Times New Roman" panose="02020603050405020304" pitchFamily="18" charset="0"/>
                <a:cs typeface="Times New Roman" panose="02020603050405020304" pitchFamily="18" charset="0"/>
              </a:rPr>
              <a:t>подъемных специалистам здравоохранения</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http://www.pharmvestnik.ru/images/publs/736/15ed3317ddff447d6fe6c2024fd728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405" y="2867228"/>
            <a:ext cx="5421087" cy="351042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52" name="Picture 4" descr="http://www.proftat.ru/user/images/trade-unions_doctop_selo-20-10-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0" y="3832097"/>
            <a:ext cx="4355533" cy="300007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 name="Picture 2" descr="C:\Users\econ11\Desktop\Для презентации\slyudyansky_rayon_co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9723"/>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48</a:t>
            </a:fld>
            <a:endParaRPr lang="ru-RU" dirty="0"/>
          </a:p>
        </p:txBody>
      </p:sp>
      <p:sp>
        <p:nvSpPr>
          <p:cNvPr id="3" name="TextBox 2"/>
          <p:cNvSpPr txBox="1"/>
          <p:nvPr/>
        </p:nvSpPr>
        <p:spPr>
          <a:xfrm>
            <a:off x="230115" y="67979"/>
            <a:ext cx="8209208"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Непрограммные направления деятельности муниципального образования Слюдянский район</a:t>
            </a:r>
            <a:endParaRPr lang="ru-RU"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74562" y="1203930"/>
            <a:ext cx="7720314"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2017 году</a:t>
            </a:r>
            <a:endParaRPr lang="ru-RU" dirty="0"/>
          </a:p>
        </p:txBody>
      </p:sp>
      <p:sp>
        <p:nvSpPr>
          <p:cNvPr id="5" name="TextBox 4"/>
          <p:cNvSpPr txBox="1"/>
          <p:nvPr/>
        </p:nvSpPr>
        <p:spPr>
          <a:xfrm>
            <a:off x="5906668" y="530217"/>
            <a:ext cx="2534034" cy="646331"/>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2017 год – 12 539,1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15346" y="1620615"/>
            <a:ext cx="1916279" cy="1600438"/>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r"/>
            <a:r>
              <a:rPr lang="ru-RU" sz="1400" dirty="0" smtClean="0">
                <a:latin typeface="Times New Roman" panose="02020603050405020304" pitchFamily="18" charset="0"/>
                <a:cs typeface="Times New Roman" panose="02020603050405020304" pitchFamily="18" charset="0"/>
              </a:rPr>
              <a:t>Обеспечение </a:t>
            </a:r>
            <a:r>
              <a:rPr lang="ru-RU" sz="1400" dirty="0">
                <a:latin typeface="Times New Roman" panose="02020603050405020304" pitchFamily="18" charset="0"/>
                <a:cs typeface="Times New Roman" panose="02020603050405020304" pitchFamily="18" charset="0"/>
              </a:rPr>
              <a:t>деятельности представительного органа муниципального образования Слюдянский </a:t>
            </a:r>
            <a:r>
              <a:rPr lang="ru-RU" sz="1400" dirty="0" smtClean="0">
                <a:latin typeface="Times New Roman" panose="02020603050405020304" pitchFamily="18" charset="0"/>
                <a:cs typeface="Times New Roman" panose="02020603050405020304" pitchFamily="18" charset="0"/>
              </a:rPr>
              <a:t>район</a:t>
            </a:r>
            <a:endParaRPr lang="ru-RU"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177" y="3166082"/>
            <a:ext cx="1782501" cy="307777"/>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lvl="0"/>
            <a:r>
              <a:rPr lang="ru-RU" sz="1400" b="1" dirty="0">
                <a:solidFill>
                  <a:schemeClr val="tx1"/>
                </a:solidFill>
                <a:latin typeface="Times New Roman" panose="02020603050405020304" pitchFamily="18" charset="0"/>
                <a:cs typeface="Times New Roman" panose="02020603050405020304" pitchFamily="18" charset="0"/>
              </a:rPr>
              <a:t>5 </a:t>
            </a:r>
            <a:r>
              <a:rPr lang="ru-RU" sz="1400" b="1" dirty="0" smtClean="0">
                <a:solidFill>
                  <a:schemeClr val="tx1"/>
                </a:solidFill>
                <a:latin typeface="Times New Roman" panose="02020603050405020304" pitchFamily="18" charset="0"/>
                <a:cs typeface="Times New Roman" panose="02020603050405020304" pitchFamily="18" charset="0"/>
              </a:rPr>
              <a:t>471,2 </a:t>
            </a:r>
            <a:r>
              <a:rPr lang="ru-RU" sz="1400" b="1" dirty="0">
                <a:solidFill>
                  <a:schemeClr val="tx1"/>
                </a:solidFill>
                <a:latin typeface="Times New Roman" panose="02020603050405020304" pitchFamily="18" charset="0"/>
                <a:cs typeface="Times New Roman" panose="02020603050405020304" pitchFamily="18" charset="0"/>
              </a:rPr>
              <a:t>тыс. </a:t>
            </a:r>
            <a:r>
              <a:rPr lang="ru-RU" sz="1400" b="1" dirty="0" smtClean="0">
                <a:solidFill>
                  <a:schemeClr val="tx1"/>
                </a:solidFill>
                <a:latin typeface="Times New Roman" panose="02020603050405020304" pitchFamily="18" charset="0"/>
                <a:cs typeface="Times New Roman" panose="02020603050405020304" pitchFamily="18" charset="0"/>
              </a:rPr>
              <a:t>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343" y="1573262"/>
            <a:ext cx="729813" cy="52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397169" y="2528555"/>
            <a:ext cx="1985058"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r"/>
            <a:r>
              <a:rPr lang="ru-RU" sz="1400" dirty="0" smtClean="0">
                <a:latin typeface="Times New Roman" panose="02020603050405020304" pitchFamily="18" charset="0"/>
                <a:cs typeface="Times New Roman" panose="02020603050405020304" pitchFamily="18" charset="0"/>
              </a:rPr>
              <a:t>Мобилизационная подготовка экономики</a:t>
            </a:r>
            <a:endParaRPr lang="ru-RU"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18113" y="3067164"/>
            <a:ext cx="1985058" cy="307777"/>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lvl="0" algn="r"/>
            <a:r>
              <a:rPr lang="ru-RU" sz="1400" b="1" dirty="0" smtClean="0">
                <a:solidFill>
                  <a:schemeClr val="tx1"/>
                </a:solidFill>
                <a:latin typeface="Times New Roman" panose="02020603050405020304" pitchFamily="18" charset="0"/>
                <a:cs typeface="Times New Roman" panose="02020603050405020304" pitchFamily="18" charset="0"/>
              </a:rPr>
              <a:t>115 </a:t>
            </a:r>
            <a:r>
              <a:rPr lang="ru-RU" sz="1400" b="1" dirty="0">
                <a:solidFill>
                  <a:schemeClr val="tx1"/>
                </a:solidFill>
                <a:latin typeface="Times New Roman" panose="02020603050405020304" pitchFamily="18" charset="0"/>
                <a:cs typeface="Times New Roman" panose="02020603050405020304" pitchFamily="18" charset="0"/>
              </a:rPr>
              <a:t>тыс. </a:t>
            </a:r>
            <a:r>
              <a:rPr lang="ru-RU" sz="1400" b="1" dirty="0" smtClean="0">
                <a:solidFill>
                  <a:schemeClr val="tx1"/>
                </a:solidFill>
                <a:latin typeface="Times New Roman" panose="02020603050405020304" pitchFamily="18" charset="0"/>
                <a:cs typeface="Times New Roman" panose="02020603050405020304" pitchFamily="18" charset="0"/>
              </a:rPr>
              <a:t>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293" y="1991359"/>
            <a:ext cx="831927" cy="75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6441307" y="1716447"/>
            <a:ext cx="1916280" cy="523220"/>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ru-RU" sz="1400" dirty="0" smtClean="0">
                <a:latin typeface="Times New Roman" panose="02020603050405020304" pitchFamily="18" charset="0"/>
                <a:cs typeface="Times New Roman" panose="02020603050405020304" pitchFamily="18" charset="0"/>
              </a:rPr>
              <a:t>Резервный </a:t>
            </a:r>
            <a:r>
              <a:rPr lang="ru-RU" sz="1400" dirty="0">
                <a:latin typeface="Times New Roman" panose="02020603050405020304" pitchFamily="18" charset="0"/>
                <a:cs typeface="Times New Roman" panose="02020603050405020304" pitchFamily="18" charset="0"/>
              </a:rPr>
              <a:t>фонд в </a:t>
            </a:r>
            <a:r>
              <a:rPr lang="ru-RU" sz="1400" dirty="0" smtClean="0">
                <a:latin typeface="Times New Roman" panose="02020603050405020304" pitchFamily="18" charset="0"/>
                <a:cs typeface="Times New Roman" panose="02020603050405020304" pitchFamily="18" charset="0"/>
              </a:rPr>
              <a:t>сумме</a:t>
            </a:r>
            <a:endParaRPr lang="ru-RU"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841459" y="2205390"/>
            <a:ext cx="1516128" cy="584775"/>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r"/>
            <a:r>
              <a:rPr lang="ru-RU" sz="1600" b="1" dirty="0">
                <a:solidFill>
                  <a:schemeClr val="tx1"/>
                </a:solidFill>
                <a:latin typeface="Times New Roman" panose="02020603050405020304" pitchFamily="18" charset="0"/>
                <a:cs typeface="Times New Roman" panose="02020603050405020304" pitchFamily="18" charset="0"/>
              </a:rPr>
              <a:t>235 тыс. рублей</a:t>
            </a:r>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7914" y="2100376"/>
            <a:ext cx="746786" cy="77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474562" y="4658799"/>
            <a:ext cx="1893185" cy="95410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ru-RU" sz="1400" dirty="0" smtClean="0">
                <a:latin typeface="Times New Roman" panose="02020603050405020304" pitchFamily="18" charset="0"/>
                <a:cs typeface="Times New Roman" panose="02020603050405020304" pitchFamily="18" charset="0"/>
              </a:rPr>
              <a:t>Обеспечение</a:t>
            </a:r>
          </a:p>
          <a:p>
            <a:pPr algn="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выплаты муниципальных </a:t>
            </a:r>
            <a:r>
              <a:rPr lang="ru-RU" sz="1400" dirty="0" smtClean="0">
                <a:latin typeface="Times New Roman" panose="02020603050405020304" pitchFamily="18" charset="0"/>
                <a:cs typeface="Times New Roman" panose="02020603050405020304" pitchFamily="18" charset="0"/>
              </a:rPr>
              <a:t>пенсий</a:t>
            </a:r>
            <a:endParaRPr lang="ru-RU"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97711" y="5612906"/>
            <a:ext cx="1889363" cy="338554"/>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ru-RU" sz="1600" b="1" dirty="0" smtClean="0">
                <a:solidFill>
                  <a:schemeClr val="tx1"/>
                </a:solidFill>
                <a:latin typeface="Times New Roman" panose="02020603050405020304" pitchFamily="18" charset="0"/>
                <a:cs typeface="Times New Roman" panose="02020603050405020304" pitchFamily="18" charset="0"/>
              </a:rPr>
              <a:t>4 096,8тыс</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рублей</a:t>
            </a: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610" y="4322509"/>
            <a:ext cx="896772" cy="67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5515116" y="3521214"/>
            <a:ext cx="3437681" cy="95410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ru-RU" sz="1400" dirty="0" smtClean="0">
                <a:latin typeface="Times New Roman" panose="02020603050405020304" pitchFamily="18" charset="0"/>
                <a:cs typeface="Times New Roman" panose="02020603050405020304" pitchFamily="18" charset="0"/>
              </a:rPr>
              <a:t>Осуществление </a:t>
            </a:r>
            <a:r>
              <a:rPr lang="ru-RU" sz="1400" dirty="0">
                <a:latin typeface="Times New Roman" panose="02020603050405020304" pitchFamily="18" charset="0"/>
                <a:cs typeface="Times New Roman" panose="02020603050405020304" pitchFamily="18" charset="0"/>
              </a:rPr>
              <a:t>областных государственных полномочий </a:t>
            </a:r>
            <a:endParaRPr lang="ru-RU" sz="1400" dirty="0" smtClean="0">
              <a:latin typeface="Times New Roman" panose="02020603050405020304" pitchFamily="18" charset="0"/>
              <a:cs typeface="Times New Roman" panose="02020603050405020304" pitchFamily="18" charset="0"/>
            </a:endParaRPr>
          </a:p>
          <a:p>
            <a:pPr algn="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сфере обращения с безнадзорными собаками и кошками в Иркутской </a:t>
            </a:r>
            <a:r>
              <a:rPr lang="ru-RU" sz="1400" dirty="0" smtClean="0">
                <a:latin typeface="Times New Roman" panose="02020603050405020304" pitchFamily="18" charset="0"/>
                <a:cs typeface="Times New Roman" panose="02020603050405020304" pitchFamily="18" charset="0"/>
              </a:rPr>
              <a:t>области</a:t>
            </a:r>
            <a:endParaRPr lang="ru-RU" sz="14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7439508" y="4440995"/>
            <a:ext cx="1510735" cy="307777"/>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none">
            <a:spAutoFit/>
          </a:bodyPr>
          <a:lstStyle/>
          <a:p>
            <a:pPr algn="r"/>
            <a:r>
              <a:rPr lang="ru-RU" sz="1400" b="1" dirty="0" smtClean="0">
                <a:solidFill>
                  <a:schemeClr val="tx1"/>
                </a:solidFill>
                <a:latin typeface="Times New Roman" panose="02020603050405020304" pitchFamily="18" charset="0"/>
                <a:cs typeface="Times New Roman" panose="02020603050405020304" pitchFamily="18" charset="0"/>
              </a:rPr>
              <a:t>322 </a:t>
            </a:r>
            <a:r>
              <a:rPr lang="ru-RU" sz="1400" b="1" dirty="0">
                <a:solidFill>
                  <a:schemeClr val="tx1"/>
                </a:solidFill>
                <a:latin typeface="Times New Roman" panose="02020603050405020304" pitchFamily="18" charset="0"/>
                <a:cs typeface="Times New Roman" panose="02020603050405020304" pitchFamily="18" charset="0"/>
              </a:rPr>
              <a:t>тыс. рублей;</a:t>
            </a:r>
            <a:endParaRPr lang="ru-RU" sz="1400" b="1" dirty="0">
              <a:solidFill>
                <a:schemeClr val="tx1"/>
              </a:solidFill>
            </a:endParaRPr>
          </a:p>
        </p:txBody>
      </p:sp>
      <p:sp>
        <p:nvSpPr>
          <p:cNvPr id="24" name="Скругленный прямоугольник 23"/>
          <p:cNvSpPr/>
          <p:nvPr/>
        </p:nvSpPr>
        <p:spPr>
          <a:xfrm>
            <a:off x="5382227" y="3221053"/>
            <a:ext cx="1090585" cy="71406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Прямоугольник 18"/>
          <p:cNvSpPr/>
          <p:nvPr/>
        </p:nvSpPr>
        <p:spPr>
          <a:xfrm>
            <a:off x="3575958" y="4748772"/>
            <a:ext cx="2442144" cy="1384995"/>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ru-RU" sz="1400" dirty="0">
                <a:latin typeface="Times New Roman" panose="02020603050405020304" pitchFamily="18" charset="0"/>
                <a:cs typeface="Times New Roman" panose="02020603050405020304" pitchFamily="18" charset="0"/>
              </a:rPr>
              <a:t>Выборы мэра муниципального образования Слюдянский район, депутатов думы муниципального образования Слюдянский район</a:t>
            </a:r>
          </a:p>
        </p:txBody>
      </p:sp>
      <p:sp>
        <p:nvSpPr>
          <p:cNvPr id="20" name="Прямоугольник 19"/>
          <p:cNvSpPr/>
          <p:nvPr/>
        </p:nvSpPr>
        <p:spPr>
          <a:xfrm>
            <a:off x="4797030" y="6133767"/>
            <a:ext cx="1991956" cy="338554"/>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none">
            <a:spAutoFit/>
          </a:bodyPr>
          <a:lstStyle/>
          <a:p>
            <a:r>
              <a:rPr lang="ru-RU" sz="1600" b="1" dirty="0" smtClean="0">
                <a:solidFill>
                  <a:schemeClr val="tx1"/>
                </a:solidFill>
                <a:latin typeface="Times New Roman" panose="02020603050405020304" pitchFamily="18" charset="0"/>
                <a:cs typeface="Times New Roman" panose="02020603050405020304" pitchFamily="18" charset="0"/>
              </a:rPr>
              <a:t>2 299,2 </a:t>
            </a:r>
            <a:r>
              <a:rPr lang="ru-RU" sz="1600" b="1" dirty="0">
                <a:solidFill>
                  <a:schemeClr val="tx1"/>
                </a:solidFill>
                <a:latin typeface="Times New Roman" panose="02020603050405020304" pitchFamily="18" charset="0"/>
                <a:cs typeface="Times New Roman" panose="02020603050405020304" pitchFamily="18" charset="0"/>
              </a:rPr>
              <a:t>тыс. рублей.</a:t>
            </a:r>
          </a:p>
        </p:txBody>
      </p:sp>
      <p:pic>
        <p:nvPicPr>
          <p:cNvPr id="3074" name="Picture 2" descr="http://cdn-st1.rtr-vesti.ru/p/xw_92490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2722" y="4227910"/>
            <a:ext cx="1127920" cy="7835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econ11\Desktop\Для презентации\slyudyansky_rayon_co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33111"/>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322" y="214290"/>
            <a:ext cx="8394402" cy="792707"/>
          </a:xfrm>
          <a:effectLst>
            <a:outerShdw blurRad="50800" dist="38100" algn="l" rotWithShape="0">
              <a:prstClr val="black">
                <a:alpha val="40000"/>
              </a:prstClr>
            </a:outerShdw>
          </a:effectLst>
        </p:spPr>
        <p:txBody>
          <a:bodyPr>
            <a:normAutofit/>
          </a:bodyPr>
          <a:lstStyle/>
          <a:p>
            <a:pPr algn="ctr"/>
            <a:r>
              <a:rPr lang="ru-RU" sz="1800" cap="all" dirty="0">
                <a:solidFill>
                  <a:schemeClr val="accent5">
                    <a:lumMod val="50000"/>
                  </a:schemeClr>
                </a:solidFill>
                <a:latin typeface="+mn-lt"/>
                <a:cs typeface="Times New Roman" panose="02020603050405020304" pitchFamily="18" charset="0"/>
              </a:rPr>
              <a:t>ДЕФИЦИТ БЮДЖЕТА, ИСТОЧНИКИ </a:t>
            </a:r>
            <a:r>
              <a:rPr lang="ru-RU" sz="1800" cap="all" dirty="0" smtClean="0">
                <a:solidFill>
                  <a:schemeClr val="accent5">
                    <a:lumMod val="50000"/>
                  </a:schemeClr>
                </a:solidFill>
                <a:latin typeface="+mn-lt"/>
                <a:cs typeface="Times New Roman" panose="02020603050405020304" pitchFamily="18" charset="0"/>
              </a:rPr>
              <a:t>ФИНАНСИРОВАНИЯ ДЕФИЦИТА БЮДЖЕТА МУНИЦИПАЛЬНОГО </a:t>
            </a:r>
            <a:r>
              <a:rPr lang="ru-RU" sz="1800" cap="all" dirty="0">
                <a:solidFill>
                  <a:schemeClr val="accent5">
                    <a:lumMod val="50000"/>
                  </a:schemeClr>
                </a:solidFill>
                <a:latin typeface="+mn-lt"/>
                <a:cs typeface="Times New Roman" panose="02020603050405020304" pitchFamily="18" charset="0"/>
              </a:rPr>
              <a:t>ОБРАЗОВАНИЯ СЛЮДЯНСКИЙ РАЙОН</a:t>
            </a:r>
          </a:p>
        </p:txBody>
      </p:sp>
      <p:graphicFrame>
        <p:nvGraphicFramePr>
          <p:cNvPr id="4" name="Group 258"/>
          <p:cNvGraphicFramePr>
            <a:graphicFrameLocks noGrp="1"/>
          </p:cNvGraphicFramePr>
          <p:nvPr>
            <p:ph idx="1"/>
            <p:extLst>
              <p:ext uri="{D42A27DB-BD31-4B8C-83A1-F6EECF244321}">
                <p14:modId xmlns:p14="http://schemas.microsoft.com/office/powerpoint/2010/main" val="1093659817"/>
              </p:ext>
            </p:extLst>
          </p:nvPr>
        </p:nvGraphicFramePr>
        <p:xfrm>
          <a:off x="127321" y="1898249"/>
          <a:ext cx="4861368" cy="4796819"/>
        </p:xfrm>
        <a:graphic>
          <a:graphicData uri="http://schemas.openxmlformats.org/drawingml/2006/table">
            <a:tbl>
              <a:tblPr>
                <a:tableStyleId>{16D9F66E-5EB9-4882-86FB-DCBF35E3C3E4}</a:tableStyleId>
              </a:tblPr>
              <a:tblGrid>
                <a:gridCol w="410556"/>
                <a:gridCol w="3166022"/>
                <a:gridCol w="1284790"/>
              </a:tblGrid>
              <a:tr h="9013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 п/п</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Показатель</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2017 год (прогноз)</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r>
              <a:tr h="49519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1</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Всего источников</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kern="1200" cap="none" normalizeH="0" baseline="0" dirty="0" smtClean="0">
                          <a:ln>
                            <a:noFill/>
                          </a:ln>
                          <a:solidFill>
                            <a:schemeClr val="dk1"/>
                          </a:solidFill>
                          <a:effectLst/>
                          <a:latin typeface="Times New Roman" pitchFamily="18" charset="0"/>
                          <a:ea typeface="+mn-ea"/>
                          <a:cs typeface="Times New Roman" pitchFamily="18" charset="0"/>
                        </a:rPr>
                        <a:t>18 849,4</a:t>
                      </a:r>
                    </a:p>
                  </a:txBody>
                  <a:tcPr marL="90000" marR="90000" marT="46800" marB="46800" anchor="ctr" horzOverflow="overflow"/>
                </a:tc>
              </a:tr>
              <a:tr h="49519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2</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Кредиты кредитных организаций в валюте РФ</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kern="1200" cap="none" normalizeH="0" baseline="0" dirty="0" smtClean="0">
                          <a:ln>
                            <a:noFill/>
                          </a:ln>
                          <a:solidFill>
                            <a:schemeClr val="dk1"/>
                          </a:solidFill>
                          <a:effectLst/>
                          <a:latin typeface="Times New Roman" pitchFamily="18" charset="0"/>
                          <a:ea typeface="+mn-ea"/>
                          <a:cs typeface="Times New Roman" pitchFamily="18" charset="0"/>
                        </a:rPr>
                        <a:t>22 499,4</a:t>
                      </a:r>
                    </a:p>
                  </a:txBody>
                  <a:tcPr marL="90000" marR="90000" marT="46800" marB="46800" anchor="ctr" horzOverflow="overflow"/>
                </a:tc>
              </a:tr>
              <a:tr h="495198">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Pct val="70000"/>
                        <a:buFont typeface="Times New Roman" pitchFamily="18" charset="0"/>
                        <a:buChar char="•"/>
                        <a:tabLst/>
                      </a:pPr>
                      <a:r>
                        <a:rPr kumimoji="0" lang="ru-RU" sz="1400" b="1" u="none" strike="noStrike" kern="1200" cap="none" normalizeH="0" baseline="0" dirty="0" smtClean="0">
                          <a:ln>
                            <a:noFill/>
                          </a:ln>
                          <a:effectLst/>
                          <a:latin typeface="Times New Roman" pitchFamily="18" charset="0"/>
                          <a:cs typeface="Times New Roman" pitchFamily="18" charset="0"/>
                        </a:rPr>
                        <a:t>  получение</a:t>
                      </a:r>
                      <a:endParaRPr kumimoji="0" lang="ru-RU" sz="1400" b="1" i="0" u="none" strike="noStrike" kern="1200" cap="none" normalizeH="0" baseline="0" dirty="0" smtClean="0">
                        <a:ln>
                          <a:noFill/>
                        </a:ln>
                        <a:solidFill>
                          <a:schemeClr val="bg1"/>
                        </a:solidFill>
                        <a:effectLst/>
                        <a:latin typeface="Times New Roman" pitchFamily="18" charset="0"/>
                        <a:ea typeface="+mn-ea"/>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kern="1200" cap="none" normalizeH="0" baseline="0" dirty="0" smtClean="0">
                          <a:ln>
                            <a:noFill/>
                          </a:ln>
                          <a:solidFill>
                            <a:schemeClr val="dk1"/>
                          </a:solidFill>
                          <a:effectLst/>
                          <a:latin typeface="Times New Roman" pitchFamily="18" charset="0"/>
                          <a:ea typeface="+mn-ea"/>
                          <a:cs typeface="Times New Roman" pitchFamily="18" charset="0"/>
                        </a:rPr>
                        <a:t>22 499,4</a:t>
                      </a:r>
                    </a:p>
                  </a:txBody>
                  <a:tcPr marL="90000" marR="90000" marT="46800" marB="46800" anchor="ctr" horzOverflow="overflow"/>
                </a:tc>
              </a:tr>
              <a:tr h="351668">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Times New Roman" pitchFamily="18" charset="0"/>
                        <a:buChar char="•"/>
                        <a:tabLst/>
                      </a:pPr>
                      <a:r>
                        <a:rPr kumimoji="0" lang="ru-RU" sz="1400" b="1" u="none" strike="noStrike" cap="none" normalizeH="0" baseline="0" dirty="0" smtClean="0">
                          <a:ln>
                            <a:noFill/>
                          </a:ln>
                          <a:effectLst/>
                          <a:latin typeface="Times New Roman" pitchFamily="18" charset="0"/>
                          <a:cs typeface="Times New Roman" pitchFamily="18" charset="0"/>
                        </a:rPr>
                        <a:t>  погашение</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kern="1200" cap="none" normalizeH="0" baseline="0" dirty="0" smtClean="0">
                          <a:ln>
                            <a:noFill/>
                          </a:ln>
                          <a:solidFill>
                            <a:schemeClr val="dk1"/>
                          </a:solidFill>
                          <a:effectLst/>
                          <a:latin typeface="Times New Roman" pitchFamily="18" charset="0"/>
                          <a:ea typeface="+mn-ea"/>
                          <a:cs typeface="Times New Roman" pitchFamily="18" charset="0"/>
                        </a:rPr>
                        <a:t>-</a:t>
                      </a:r>
                    </a:p>
                  </a:txBody>
                  <a:tcPr marL="90000" marR="90000" marT="46800" marB="46800" anchor="ctr" horzOverflow="overflow"/>
                </a:tc>
              </a:tr>
              <a:tr h="5961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3</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Бюджетные кредиты от других бюджетов бюджетной системы РФ</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u="none" strike="noStrike" kern="1200" cap="none" normalizeH="0" baseline="0" dirty="0" smtClean="0">
                        <a:ln>
                          <a:noFill/>
                        </a:ln>
                        <a:solidFill>
                          <a:schemeClr val="dk1"/>
                        </a:solidFill>
                        <a:effectLst/>
                        <a:latin typeface="Times New Roman" pitchFamily="18" charset="0"/>
                        <a:ea typeface="+mn-ea"/>
                        <a:cs typeface="Times New Roman" pitchFamily="18" charset="0"/>
                      </a:endParaRPr>
                    </a:p>
                  </a:txBody>
                  <a:tcPr marL="90000" marR="90000" marT="46800" marB="46800" anchor="ctr" horzOverflow="overflow"/>
                </a:tc>
              </a:tr>
              <a:tr h="351668">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Pct val="70000"/>
                        <a:buFont typeface="Times New Roman" pitchFamily="18" charset="0"/>
                        <a:buChar char="•"/>
                        <a:tabLst/>
                      </a:pPr>
                      <a:r>
                        <a:rPr kumimoji="0" lang="ru-RU" sz="1400" b="1" u="none" strike="noStrike" cap="none" normalizeH="0" baseline="0" dirty="0" smtClean="0">
                          <a:ln>
                            <a:noFill/>
                          </a:ln>
                          <a:effectLst/>
                          <a:latin typeface="Times New Roman" pitchFamily="18" charset="0"/>
                          <a:cs typeface="Times New Roman" pitchFamily="18" charset="0"/>
                        </a:rPr>
                        <a:t>  получение</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u="none" strike="noStrike" kern="1200" cap="none" normalizeH="0" baseline="0" dirty="0" smtClean="0">
                        <a:ln>
                          <a:noFill/>
                        </a:ln>
                        <a:solidFill>
                          <a:schemeClr val="dk1"/>
                        </a:solidFill>
                        <a:effectLst/>
                        <a:latin typeface="Times New Roman" pitchFamily="18" charset="0"/>
                        <a:ea typeface="+mn-ea"/>
                        <a:cs typeface="Times New Roman" pitchFamily="18" charset="0"/>
                      </a:endParaRPr>
                    </a:p>
                  </a:txBody>
                  <a:tcPr marL="90000" marR="90000" marT="46800" marB="46800" anchor="ctr" horzOverflow="overflow"/>
                </a:tc>
              </a:tr>
              <a:tr h="351668">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ru-RU" sz="14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Arial" pitchFamily="34" charset="0"/>
                        <a:buChar char="•"/>
                        <a:tabLst/>
                      </a:pPr>
                      <a:r>
                        <a:rPr kumimoji="0" lang="ru-RU" sz="1400" b="1" u="none" strike="noStrike" cap="none" normalizeH="0" baseline="0" dirty="0" smtClean="0">
                          <a:ln>
                            <a:noFill/>
                          </a:ln>
                          <a:effectLst/>
                          <a:latin typeface="Times New Roman" pitchFamily="18" charset="0"/>
                          <a:cs typeface="Times New Roman" pitchFamily="18" charset="0"/>
                        </a:rPr>
                        <a:t>  погашение</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kern="1200" cap="none" normalizeH="0" baseline="0" dirty="0" smtClean="0">
                          <a:ln>
                            <a:noFill/>
                          </a:ln>
                          <a:solidFill>
                            <a:schemeClr val="dk1"/>
                          </a:solidFill>
                          <a:effectLst/>
                          <a:latin typeface="Times New Roman" pitchFamily="18" charset="0"/>
                          <a:ea typeface="+mn-ea"/>
                          <a:cs typeface="Times New Roman" pitchFamily="18" charset="0"/>
                        </a:rPr>
                        <a:t>-4 000</a:t>
                      </a:r>
                    </a:p>
                  </a:txBody>
                  <a:tcPr marL="90000" marR="90000" marT="46800" marB="46800" anchor="ctr" horzOverflow="overflow"/>
                </a:tc>
              </a:tr>
              <a:tr h="6613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4</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cap="none" normalizeH="0" baseline="0" dirty="0" smtClean="0">
                          <a:ln>
                            <a:noFill/>
                          </a:ln>
                          <a:effectLst/>
                          <a:latin typeface="Times New Roman" pitchFamily="18" charset="0"/>
                          <a:cs typeface="Times New Roman" pitchFamily="18" charset="0"/>
                        </a:rPr>
                        <a:t>Иные источники внутреннего финансирования дефицитов бюджетов</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ru-RU" sz="1400" b="1" u="none" strike="noStrike" kern="1200" cap="none" normalizeH="0" baseline="0" dirty="0" smtClean="0">
                          <a:ln>
                            <a:noFill/>
                          </a:ln>
                          <a:solidFill>
                            <a:schemeClr val="dk1"/>
                          </a:solidFill>
                          <a:effectLst/>
                          <a:latin typeface="Times New Roman" pitchFamily="18" charset="0"/>
                          <a:ea typeface="+mn-ea"/>
                          <a:cs typeface="Times New Roman" pitchFamily="18" charset="0"/>
                        </a:rPr>
                        <a:t>350</a:t>
                      </a:r>
                    </a:p>
                  </a:txBody>
                  <a:tcPr marL="90000" marR="90000" marT="46800" marB="46800" anchor="ctr" horzOverflow="overflow"/>
                </a:tc>
              </a:tr>
            </a:tbl>
          </a:graphicData>
        </a:graphic>
      </p:graphicFrame>
      <p:sp>
        <p:nvSpPr>
          <p:cNvPr id="7" name="TextBox 6"/>
          <p:cNvSpPr txBox="1"/>
          <p:nvPr/>
        </p:nvSpPr>
        <p:spPr>
          <a:xfrm>
            <a:off x="5092860" y="3409226"/>
            <a:ext cx="3970115" cy="1384995"/>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smtClean="0">
                <a:solidFill>
                  <a:schemeClr val="tx1">
                    <a:lumMod val="75000"/>
                    <a:lumOff val="25000"/>
                  </a:schemeClr>
                </a:solidFill>
                <a:latin typeface="Times New Roman" pitchFamily="18" charset="0"/>
                <a:cs typeface="Times New Roman" pitchFamily="18" charset="0"/>
              </a:rPr>
              <a:t>Дефицит бюджета муниципального образования </a:t>
            </a:r>
          </a:p>
          <a:p>
            <a:pPr algn="ctr"/>
            <a:r>
              <a:rPr lang="ru-RU" sz="1400" b="1" dirty="0" smtClean="0">
                <a:solidFill>
                  <a:schemeClr val="tx1"/>
                </a:solidFill>
                <a:latin typeface="Times New Roman" pitchFamily="18" charset="0"/>
                <a:cs typeface="Times New Roman" pitchFamily="18" charset="0"/>
              </a:rPr>
              <a:t>не должен превышать 10 %</a:t>
            </a:r>
            <a:r>
              <a:rPr lang="ru-RU" sz="1400" dirty="0" smtClean="0">
                <a:solidFill>
                  <a:schemeClr val="tx1"/>
                </a:solidFill>
                <a:latin typeface="Times New Roman" pitchFamily="18" charset="0"/>
                <a:cs typeface="Times New Roman" pitchFamily="18" charset="0"/>
              </a:rPr>
              <a:t> </a:t>
            </a:r>
            <a:r>
              <a:rPr lang="ru-RU" sz="1400" dirty="0" smtClean="0">
                <a:solidFill>
                  <a:schemeClr val="tx1">
                    <a:lumMod val="75000"/>
                    <a:lumOff val="25000"/>
                  </a:schemeClr>
                </a:solidFill>
                <a:latin typeface="Times New Roman" pitchFamily="18" charset="0"/>
                <a:cs typeface="Times New Roman" pitchFamily="18" charset="0"/>
              </a:rPr>
              <a:t>утвержденного общего годового объема доходов бюджета муниципального образования без учета утвержденного объема безвозмездных поступлений.</a:t>
            </a:r>
            <a:endParaRPr lang="ru-RU" sz="1400" dirty="0">
              <a:solidFill>
                <a:schemeClr val="tx1">
                  <a:lumMod val="75000"/>
                  <a:lumOff val="25000"/>
                </a:schemeClr>
              </a:solidFill>
              <a:latin typeface="Times New Roman" pitchFamily="18" charset="0"/>
              <a:cs typeface="Times New Roman" pitchFamily="18" charset="0"/>
            </a:endParaRPr>
          </a:p>
        </p:txBody>
      </p:sp>
      <p:sp>
        <p:nvSpPr>
          <p:cNvPr id="10" name="TextBox 9"/>
          <p:cNvSpPr txBox="1"/>
          <p:nvPr/>
        </p:nvSpPr>
        <p:spPr>
          <a:xfrm>
            <a:off x="127321" y="924288"/>
            <a:ext cx="8935656" cy="830997"/>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600" dirty="0" smtClean="0">
                <a:solidFill>
                  <a:schemeClr val="tx1"/>
                </a:solidFill>
                <a:latin typeface="Times New Roman" pitchFamily="18" charset="0"/>
                <a:cs typeface="Times New Roman" pitchFamily="18" charset="0"/>
              </a:rPr>
              <a:t>При превышении расходов над доходами принимается решение об источниках покрытия </a:t>
            </a:r>
            <a:r>
              <a:rPr lang="ru-RU" sz="1600" dirty="0">
                <a:solidFill>
                  <a:schemeClr val="tx1"/>
                </a:solidFill>
                <a:latin typeface="Times New Roman" pitchFamily="18" charset="0"/>
                <a:cs typeface="Times New Roman" pitchFamily="18" charset="0"/>
              </a:rPr>
              <a:t> дефицита. </a:t>
            </a:r>
            <a:r>
              <a:rPr lang="ru-RU" sz="1600" dirty="0" smtClean="0">
                <a:solidFill>
                  <a:schemeClr val="tx1"/>
                </a:solidFill>
                <a:latin typeface="Times New Roman" pitchFamily="18" charset="0"/>
                <a:cs typeface="Times New Roman" pitchFamily="18" charset="0"/>
              </a:rPr>
              <a:t> </a:t>
            </a:r>
          </a:p>
          <a:p>
            <a:pPr algn="ctr"/>
            <a:r>
              <a:rPr lang="ru-RU" sz="1600" dirty="0" smtClean="0">
                <a:solidFill>
                  <a:schemeClr val="tx1"/>
                </a:solidFill>
                <a:latin typeface="Times New Roman" pitchFamily="18" charset="0"/>
                <a:cs typeface="Times New Roman" pitchFamily="18" charset="0"/>
              </a:rPr>
              <a:t>На 2017 год привлечение кредитов </a:t>
            </a:r>
            <a:r>
              <a:rPr lang="ru-RU" sz="1600" b="1" dirty="0">
                <a:latin typeface="Times New Roman" pitchFamily="18" charset="0"/>
                <a:cs typeface="Times New Roman" pitchFamily="18" charset="0"/>
              </a:rPr>
              <a:t>кредитных </a:t>
            </a:r>
            <a:r>
              <a:rPr lang="ru-RU" sz="1600" b="1" dirty="0" smtClean="0">
                <a:latin typeface="Times New Roman" pitchFamily="18" charset="0"/>
                <a:cs typeface="Times New Roman" pitchFamily="18" charset="0"/>
              </a:rPr>
              <a:t>организаций </a:t>
            </a:r>
            <a:r>
              <a:rPr lang="ru-RU" sz="1600" dirty="0" smtClean="0">
                <a:solidFill>
                  <a:schemeClr val="tx1"/>
                </a:solidFill>
                <a:latin typeface="Times New Roman" pitchFamily="18" charset="0"/>
                <a:cs typeface="Times New Roman" pitchFamily="18" charset="0"/>
              </a:rPr>
              <a:t>являются основным источником покрытия дефицита бюджета муниципального образования Слюдянский район.</a:t>
            </a:r>
            <a:endParaRPr lang="ru-RU" sz="1600" dirty="0">
              <a:solidFill>
                <a:schemeClr val="tx1"/>
              </a:solidFill>
              <a:latin typeface="Times New Roman" pitchFamily="18" charset="0"/>
              <a:cs typeface="Times New Roman" pitchFamily="18" charset="0"/>
            </a:endParaRPr>
          </a:p>
        </p:txBody>
      </p:sp>
      <p:sp>
        <p:nvSpPr>
          <p:cNvPr id="11" name="Прямоугольная выноска 10"/>
          <p:cNvSpPr/>
          <p:nvPr/>
        </p:nvSpPr>
        <p:spPr>
          <a:xfrm>
            <a:off x="5521126" y="2024655"/>
            <a:ext cx="3541850" cy="1285703"/>
          </a:xfrm>
          <a:prstGeom prst="wedgeRectCallout">
            <a:avLst>
              <a:gd name="adj1" fmla="val -67975"/>
              <a:gd name="adj2" fmla="val 30783"/>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1"/>
                </a:solidFill>
                <a:latin typeface="Times New Roman" pitchFamily="18" charset="0"/>
                <a:cs typeface="Times New Roman" pitchFamily="18" charset="0"/>
              </a:rPr>
              <a:t>Объем дефицита в 2017 году запланирован в размере </a:t>
            </a:r>
            <a:r>
              <a:rPr lang="ru-RU" sz="1400" b="1" dirty="0" smtClean="0">
                <a:solidFill>
                  <a:schemeClr val="tx1"/>
                </a:solidFill>
                <a:latin typeface="Times New Roman" pitchFamily="18" charset="0"/>
                <a:cs typeface="Times New Roman" pitchFamily="18" charset="0"/>
              </a:rPr>
              <a:t>18 849,4 тыс. рублей </a:t>
            </a:r>
            <a:r>
              <a:rPr lang="ru-RU" sz="1400" dirty="0" smtClean="0">
                <a:solidFill>
                  <a:schemeClr val="tx1"/>
                </a:solidFill>
                <a:latin typeface="Times New Roman" pitchFamily="18" charset="0"/>
                <a:cs typeface="Times New Roman" pitchFamily="18" charset="0"/>
              </a:rPr>
              <a:t>или </a:t>
            </a:r>
            <a:r>
              <a:rPr lang="ru-RU" sz="1400" b="1" dirty="0" smtClean="0">
                <a:solidFill>
                  <a:schemeClr val="tx1"/>
                </a:solidFill>
                <a:latin typeface="Times New Roman" pitchFamily="18" charset="0"/>
                <a:cs typeface="Times New Roman" pitchFamily="18" charset="0"/>
              </a:rPr>
              <a:t>9,6 % </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к доходам без учета безвозмездных поступлений) с учетом разницы между полученными и погашенными бюджетными кредитами</a:t>
            </a:r>
            <a:endParaRPr lang="ru-RU" sz="1400" b="1" dirty="0">
              <a:solidFill>
                <a:schemeClr val="tx1"/>
              </a:solidFill>
              <a:latin typeface="Times New Roman" pitchFamily="18" charset="0"/>
              <a:cs typeface="Times New Roman" pitchFamily="18" charset="0"/>
            </a:endParaRPr>
          </a:p>
        </p:txBody>
      </p:sp>
      <p:sp>
        <p:nvSpPr>
          <p:cNvPr id="12" name="Прямоугольная выноска 11"/>
          <p:cNvSpPr/>
          <p:nvPr/>
        </p:nvSpPr>
        <p:spPr>
          <a:xfrm>
            <a:off x="5521127" y="4907666"/>
            <a:ext cx="3541850" cy="1736201"/>
          </a:xfrm>
          <a:prstGeom prst="wedgeRectCallout">
            <a:avLst>
              <a:gd name="adj1" fmla="val -67975"/>
              <a:gd name="adj2" fmla="val 30783"/>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Иные источники финансирования дефицита бюджета на 2017год в сумме - </a:t>
            </a:r>
            <a:r>
              <a:rPr lang="ru-RU" sz="1400" dirty="0" smtClean="0">
                <a:latin typeface="Times New Roman" panose="02020603050405020304" pitchFamily="18" charset="0"/>
                <a:cs typeface="Times New Roman" panose="02020603050405020304" pitchFamily="18" charset="0"/>
              </a:rPr>
              <a:t>350 тыс.рублей составляют суммы </a:t>
            </a:r>
            <a:r>
              <a:rPr lang="ru-RU" sz="1400" dirty="0">
                <a:latin typeface="Times New Roman" panose="02020603050405020304" pitchFamily="18" charset="0"/>
                <a:cs typeface="Times New Roman" panose="02020603050405020304" pitchFamily="18" charset="0"/>
              </a:rPr>
              <a:t>возвратов бюджетных кредитов, предоставленного из бюджета муниципального образования Слюдянский район в 2016 </a:t>
            </a:r>
            <a:r>
              <a:rPr lang="ru-RU" sz="1400" dirty="0" smtClean="0">
                <a:latin typeface="Times New Roman" panose="02020603050405020304" pitchFamily="18" charset="0"/>
                <a:cs typeface="Times New Roman" panose="02020603050405020304" pitchFamily="18" charset="0"/>
              </a:rPr>
              <a:t>году</a:t>
            </a:r>
            <a:endParaRPr lang="ru-RU" sz="1400" b="1" dirty="0">
              <a:solidFill>
                <a:schemeClr val="tx1"/>
              </a:solidFill>
              <a:latin typeface="Times New Roman" pitchFamily="18" charset="0"/>
              <a:cs typeface="Times New Roman" pitchFamily="18" charset="0"/>
            </a:endParaRPr>
          </a:p>
        </p:txBody>
      </p:sp>
      <p:sp>
        <p:nvSpPr>
          <p:cNvPr id="8" name="Номер слайда 3"/>
          <p:cNvSpPr>
            <a:spLocks noGrp="1"/>
          </p:cNvSpPr>
          <p:nvPr>
            <p:ph type="sldNum" sz="quarter" idx="10"/>
          </p:nvPr>
        </p:nvSpPr>
        <p:spPr>
          <a:xfrm>
            <a:off x="8682038" y="6492875"/>
            <a:ext cx="461962" cy="365125"/>
          </a:xfrm>
        </p:spPr>
        <p:txBody>
          <a:bodyPr/>
          <a:lstStyle/>
          <a:p>
            <a:pPr>
              <a:defRPr/>
            </a:pPr>
            <a:fld id="{4E9ED5B1-A891-4EC1-A0FA-F733B810D979}" type="slidenum">
              <a:rPr lang="ru-RU" smtClean="0"/>
              <a:pPr>
                <a:defRPr/>
              </a:pPr>
              <a:t>49</a:t>
            </a:fld>
            <a:endParaRPr lang="ru-RU" dirty="0"/>
          </a:p>
        </p:txBody>
      </p:sp>
      <p:pic>
        <p:nvPicPr>
          <p:cNvPr id="9"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5</a:t>
            </a:fld>
            <a:endParaRPr lang="ru-RU" dirty="0"/>
          </a:p>
        </p:txBody>
      </p:sp>
      <p:sp>
        <p:nvSpPr>
          <p:cNvPr id="12" name="Заголовок 1"/>
          <p:cNvSpPr txBox="1">
            <a:spLocks/>
          </p:cNvSpPr>
          <p:nvPr/>
        </p:nvSpPr>
        <p:spPr>
          <a:xfrm>
            <a:off x="119062" y="4189833"/>
            <a:ext cx="8920766" cy="659569"/>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fontScale="97500"/>
          </a:bodyPr>
          <a:lstStyle/>
          <a:p>
            <a:pPr algn="ctr"/>
            <a:r>
              <a:rPr lang="ru-RU" sz="2000" b="1" dirty="0" smtClean="0">
                <a:solidFill>
                  <a:srgbClr val="DD7E0E"/>
                </a:solidFill>
                <a:latin typeface="Times New Roman" pitchFamily="18" charset="0"/>
                <a:ea typeface="+mj-ea"/>
                <a:cs typeface="Times New Roman" pitchFamily="18" charset="0"/>
              </a:rPr>
              <a:t>Нормативные правовые акты, регулирующие бюджетные правоотношения</a:t>
            </a:r>
          </a:p>
        </p:txBody>
      </p:sp>
      <p:sp>
        <p:nvSpPr>
          <p:cNvPr id="14" name="Содержимое 2"/>
          <p:cNvSpPr txBox="1">
            <a:spLocks/>
          </p:cNvSpPr>
          <p:nvPr/>
        </p:nvSpPr>
        <p:spPr bwMode="auto">
          <a:xfrm>
            <a:off x="272942" y="4758171"/>
            <a:ext cx="8458199"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Прогноз социально – экономического развития муниципального образования Слюдянский район</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Содержимое 2"/>
          <p:cNvSpPr txBox="1">
            <a:spLocks/>
          </p:cNvSpPr>
          <p:nvPr/>
        </p:nvSpPr>
        <p:spPr bwMode="auto">
          <a:xfrm>
            <a:off x="272941" y="5470210"/>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just"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Основные направления</a:t>
            </a:r>
            <a:r>
              <a:rPr kumimoji="0" lang="ru-RU" sz="1400" b="0" i="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бюджетной политики</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6" name="Содержимое 2"/>
          <p:cNvSpPr txBox="1">
            <a:spLocks/>
          </p:cNvSpPr>
          <p:nvPr/>
        </p:nvSpPr>
        <p:spPr bwMode="auto">
          <a:xfrm>
            <a:off x="272941" y="6072389"/>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Муниципальные программы муниципального образования Слюдян</a:t>
            </a:r>
            <a:r>
              <a:rPr lang="ru-RU" sz="1400" i="1" dirty="0" smtClean="0">
                <a:latin typeface="Times New Roman" pitchFamily="18" charset="0"/>
                <a:cs typeface="Times New Roman" pitchFamily="18" charset="0"/>
              </a:rPr>
              <a:t>ский  район</a:t>
            </a:r>
            <a:endParaRPr kumimoji="0" lang="ru-RU"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17" name="Группа 16"/>
          <p:cNvGrpSpPr/>
          <p:nvPr/>
        </p:nvGrpSpPr>
        <p:grpSpPr>
          <a:xfrm>
            <a:off x="381666" y="1081513"/>
            <a:ext cx="2048949" cy="863599"/>
            <a:chOff x="0" y="603627"/>
            <a:chExt cx="2418582" cy="1041837"/>
          </a:xfrm>
          <a:scene3d>
            <a:camera prst="orthographicFront"/>
            <a:lightRig rig="flat" dir="t"/>
          </a:scene3d>
        </p:grpSpPr>
        <p:sp>
          <p:nvSpPr>
            <p:cNvPr id="18" name="Скругленный прямоугольник 17"/>
            <p:cNvSpPr/>
            <p:nvPr/>
          </p:nvSpPr>
          <p:spPr>
            <a:xfrm>
              <a:off x="0" y="603627"/>
              <a:ext cx="2418582" cy="1041837"/>
            </a:xfrm>
            <a:prstGeom prst="roundRect">
              <a:avLst/>
            </a:prstGeom>
            <a:ln/>
          </p:spPr>
          <p:style>
            <a:lnRef idx="0">
              <a:schemeClr val="accent1"/>
            </a:lnRef>
            <a:fillRef idx="3">
              <a:schemeClr val="accent1"/>
            </a:fillRef>
            <a:effectRef idx="3">
              <a:schemeClr val="accent1"/>
            </a:effectRef>
            <a:fontRef idx="minor">
              <a:schemeClr val="lt1"/>
            </a:fontRef>
          </p:style>
        </p:sp>
        <p:sp>
          <p:nvSpPr>
            <p:cNvPr id="19" name="Скругленный прямоугольник 4"/>
            <p:cNvSpPr/>
            <p:nvPr/>
          </p:nvSpPr>
          <p:spPr>
            <a:xfrm>
              <a:off x="50858" y="654485"/>
              <a:ext cx="2316866" cy="940121"/>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entury Schoolbook"/>
                  <a:ea typeface="+mn-ea"/>
                  <a:cs typeface="+mn-cs"/>
                </a:rPr>
                <a:t>Составление проекта бюджета</a:t>
              </a:r>
              <a:endParaRPr kumimoji="0" lang="ru-RU" sz="1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entury Schoolbook"/>
                <a:ea typeface="+mn-ea"/>
                <a:cs typeface="+mn-cs"/>
              </a:endParaRPr>
            </a:p>
          </p:txBody>
        </p:sp>
      </p:grpSp>
      <p:sp>
        <p:nvSpPr>
          <p:cNvPr id="20" name="TextBox 19"/>
          <p:cNvSpPr txBox="1"/>
          <p:nvPr/>
        </p:nvSpPr>
        <p:spPr>
          <a:xfrm>
            <a:off x="2746872" y="1049540"/>
            <a:ext cx="6292956" cy="861774"/>
          </a:xfrm>
          <a:prstGeom prst="rect">
            <a:avLst/>
          </a:prstGeom>
          <a:solidFill>
            <a:schemeClr val="accent1">
              <a:lumMod val="20000"/>
              <a:lumOff val="80000"/>
            </a:schemeClr>
          </a:solidFill>
          <a:ln w="38100">
            <a:solidFill>
              <a:schemeClr val="accent1">
                <a:lumMod val="75000"/>
              </a:schemeClr>
            </a:solidFill>
          </a:ln>
        </p:spPr>
        <p:txBody>
          <a:bodyPr wrap="square">
            <a:spAutoFit/>
          </a:bodyPr>
          <a:lstStyle/>
          <a:p>
            <a:pPr algn="ctr"/>
            <a:r>
              <a:rPr lang="ru-RU" sz="1000" dirty="0" smtClean="0">
                <a:latin typeface="Times New Roman"/>
              </a:rPr>
              <a:t>Формирование проекта бюджета района регламентируется Постановлением администрации МО Слюдянского района от </a:t>
            </a:r>
            <a:r>
              <a:rPr lang="en-US" sz="1000" dirty="0" smtClean="0">
                <a:latin typeface="Times New Roman"/>
              </a:rPr>
              <a:t>10</a:t>
            </a:r>
            <a:r>
              <a:rPr lang="ru-RU" sz="1000" dirty="0" smtClean="0">
                <a:latin typeface="Times New Roman"/>
              </a:rPr>
              <a:t>.</a:t>
            </a:r>
            <a:r>
              <a:rPr lang="en-US" sz="1000" dirty="0" smtClean="0">
                <a:latin typeface="Times New Roman"/>
              </a:rPr>
              <a:t>08</a:t>
            </a:r>
            <a:r>
              <a:rPr lang="ru-RU" sz="1000" dirty="0" smtClean="0">
                <a:latin typeface="Times New Roman"/>
              </a:rPr>
              <a:t>.201</a:t>
            </a:r>
            <a:r>
              <a:rPr lang="en-US" sz="1000" dirty="0" smtClean="0">
                <a:latin typeface="Times New Roman"/>
              </a:rPr>
              <a:t>6</a:t>
            </a:r>
            <a:r>
              <a:rPr lang="ru-RU" sz="1000" dirty="0" smtClean="0">
                <a:latin typeface="Times New Roman"/>
              </a:rPr>
              <a:t>  </a:t>
            </a:r>
            <a:r>
              <a:rPr lang="ru-RU" sz="1000" dirty="0">
                <a:latin typeface="Times New Roman"/>
              </a:rPr>
              <a:t>№ </a:t>
            </a:r>
            <a:r>
              <a:rPr lang="en-US" sz="1000" dirty="0" smtClean="0">
                <a:latin typeface="Times New Roman"/>
              </a:rPr>
              <a:t>291</a:t>
            </a:r>
            <a:r>
              <a:rPr lang="ru-RU" sz="1000" dirty="0" smtClean="0">
                <a:latin typeface="Times New Roman"/>
              </a:rPr>
              <a:t> «О порядке и сроках  </a:t>
            </a:r>
            <a:r>
              <a:rPr lang="ru-RU" sz="1000" dirty="0">
                <a:latin typeface="Times New Roman"/>
              </a:rPr>
              <a:t>составления проекта </a:t>
            </a:r>
            <a:r>
              <a:rPr lang="ru-RU" sz="1000" dirty="0" smtClean="0">
                <a:latin typeface="Times New Roman"/>
              </a:rPr>
              <a:t>бюджета муниципального образования Слюдянский район, и порядке работы над документами и материалами, предоставляемыми в Думу муниципального образования Слюдянский район одновременно с проектом бюджета муниципального образования Слюдянский район»</a:t>
            </a:r>
            <a:endParaRPr lang="ru-RU" sz="1000" dirty="0">
              <a:latin typeface="Times New Roman"/>
            </a:endParaRPr>
          </a:p>
        </p:txBody>
      </p:sp>
      <p:grpSp>
        <p:nvGrpSpPr>
          <p:cNvPr id="21" name="Группа 20"/>
          <p:cNvGrpSpPr/>
          <p:nvPr/>
        </p:nvGrpSpPr>
        <p:grpSpPr>
          <a:xfrm>
            <a:off x="313843" y="2182394"/>
            <a:ext cx="2184593" cy="863599"/>
            <a:chOff x="0" y="2623517"/>
            <a:chExt cx="2418582" cy="1041837"/>
          </a:xfrm>
          <a:scene3d>
            <a:camera prst="orthographicFront"/>
            <a:lightRig rig="flat" dir="t"/>
          </a:scene3d>
        </p:grpSpPr>
        <p:sp>
          <p:nvSpPr>
            <p:cNvPr id="22" name="Скругленный прямоугольник 21"/>
            <p:cNvSpPr/>
            <p:nvPr/>
          </p:nvSpPr>
          <p:spPr>
            <a:xfrm>
              <a:off x="0" y="2623517"/>
              <a:ext cx="2418582" cy="1041837"/>
            </a:xfrm>
            <a:prstGeom prst="roundRect">
              <a:avLst/>
            </a:prstGeom>
            <a:ln/>
          </p:spPr>
          <p:style>
            <a:lnRef idx="0">
              <a:schemeClr val="accent2"/>
            </a:lnRef>
            <a:fillRef idx="3">
              <a:schemeClr val="accent2"/>
            </a:fillRef>
            <a:effectRef idx="3">
              <a:schemeClr val="accent2"/>
            </a:effectRef>
            <a:fontRef idx="minor">
              <a:schemeClr val="lt1"/>
            </a:fontRef>
          </p:style>
        </p:sp>
        <p:sp>
          <p:nvSpPr>
            <p:cNvPr id="23" name="Скругленный прямоугольник 4"/>
            <p:cNvSpPr/>
            <p:nvPr/>
          </p:nvSpPr>
          <p:spPr>
            <a:xfrm>
              <a:off x="50858" y="2674375"/>
              <a:ext cx="2316866" cy="940121"/>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uLnTx/>
                  <a:uFillTx/>
                  <a:latin typeface="Century Schoolbook"/>
                  <a:ea typeface="+mn-ea"/>
                  <a:cs typeface="+mn-cs"/>
                </a:rPr>
                <a:t>Рассмотрение проекта бюджета</a:t>
              </a:r>
              <a:endParaRPr kumimoji="0" lang="ru-RU" sz="1400" b="0" i="0" u="none" strike="noStrike" kern="1200" cap="none" spc="0" normalizeH="0" baseline="0" noProof="0" dirty="0">
                <a:ln>
                  <a:noFill/>
                </a:ln>
                <a:solidFill>
                  <a:sysClr val="window" lastClr="FFFFFF"/>
                </a:solidFill>
                <a:effectLst/>
                <a:uLnTx/>
                <a:uFillTx/>
                <a:latin typeface="Century Schoolbook"/>
                <a:ea typeface="+mn-ea"/>
                <a:cs typeface="+mn-cs"/>
              </a:endParaRPr>
            </a:p>
          </p:txBody>
        </p:sp>
      </p:grpSp>
      <p:sp>
        <p:nvSpPr>
          <p:cNvPr id="24" name="TextBox 7"/>
          <p:cNvSpPr txBox="1">
            <a:spLocks noChangeArrowheads="1"/>
          </p:cNvSpPr>
          <p:nvPr/>
        </p:nvSpPr>
        <p:spPr bwMode="auto">
          <a:xfrm>
            <a:off x="2746872" y="2159013"/>
            <a:ext cx="6292956" cy="861774"/>
          </a:xfrm>
          <a:prstGeom prst="rect">
            <a:avLst/>
          </a:prstGeom>
          <a:solidFill>
            <a:srgbClr val="FFE8D1"/>
          </a:solidFill>
          <a:ln w="38100">
            <a:solidFill>
              <a:srgbClr val="FFC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000" dirty="0" smtClean="0">
                <a:latin typeface="Times New Roman" panose="02020603050405020304" pitchFamily="18" charset="0"/>
                <a:cs typeface="Times New Roman" panose="02020603050405020304" pitchFamily="18" charset="0"/>
              </a:rPr>
              <a:t>Мэр МО Слюдянский район </a:t>
            </a:r>
            <a:r>
              <a:rPr lang="ru-RU" altLang="ru-RU" sz="1000" dirty="0">
                <a:latin typeface="Times New Roman" panose="02020603050405020304" pitchFamily="18" charset="0"/>
                <a:cs typeface="Times New Roman" panose="02020603050405020304" pitchFamily="18" charset="0"/>
              </a:rPr>
              <a:t>представляет проект бюджета </a:t>
            </a:r>
            <a:r>
              <a:rPr lang="ru-RU" altLang="ru-RU" sz="1000" dirty="0" smtClean="0">
                <a:latin typeface="Times New Roman" panose="02020603050405020304" pitchFamily="18" charset="0"/>
                <a:cs typeface="Times New Roman" panose="02020603050405020304" pitchFamily="18" charset="0"/>
              </a:rPr>
              <a:t>района на </a:t>
            </a:r>
            <a:r>
              <a:rPr lang="ru-RU" altLang="ru-RU" sz="1000" dirty="0">
                <a:latin typeface="Times New Roman" panose="02020603050405020304" pitchFamily="18" charset="0"/>
                <a:cs typeface="Times New Roman" panose="02020603050405020304" pitchFamily="18" charset="0"/>
              </a:rPr>
              <a:t>рассмотрение Думы </a:t>
            </a:r>
            <a:r>
              <a:rPr lang="ru-RU" altLang="ru-RU" sz="1000" dirty="0" smtClean="0">
                <a:latin typeface="Times New Roman" panose="02020603050405020304" pitchFamily="18" charset="0"/>
                <a:cs typeface="Times New Roman" panose="02020603050405020304" pitchFamily="18" charset="0"/>
              </a:rPr>
              <a:t>муниципального образования Слюдянский район до 25 </a:t>
            </a:r>
            <a:r>
              <a:rPr lang="ru-RU" altLang="ru-RU" sz="1000" dirty="0">
                <a:latin typeface="Times New Roman" panose="02020603050405020304" pitchFamily="18" charset="0"/>
                <a:cs typeface="Times New Roman" panose="02020603050405020304" pitchFamily="18" charset="0"/>
              </a:rPr>
              <a:t>ноября текущего года.</a:t>
            </a:r>
          </a:p>
          <a:p>
            <a:pPr algn="ctr" eaLnBrk="1" hangingPunct="1">
              <a:buClr>
                <a:schemeClr val="accent1"/>
              </a:buClr>
              <a:buSzPct val="85000"/>
              <a:buFont typeface="Wingdings 2" pitchFamily="18" charset="2"/>
              <a:buNone/>
            </a:pPr>
            <a:r>
              <a:rPr lang="ru-RU" altLang="ru-RU" sz="1000" dirty="0">
                <a:latin typeface="Times New Roman" panose="02020603050405020304" pitchFamily="18" charset="0"/>
                <a:cs typeface="Times New Roman" panose="02020603050405020304" pitchFamily="18" charset="0"/>
              </a:rPr>
              <a:t>Председатель Думы </a:t>
            </a:r>
            <a:r>
              <a:rPr lang="ru-RU" altLang="ru-RU" sz="1000" dirty="0" smtClean="0">
                <a:latin typeface="Times New Roman" panose="02020603050405020304" pitchFamily="18" charset="0"/>
                <a:cs typeface="Times New Roman" panose="02020603050405020304" pitchFamily="18" charset="0"/>
              </a:rPr>
              <a:t>района направляет проект решения о бюджете района в постоянные комиссии Думы для внесения предложений и замечаний, а также в Контрольно- счетную палату для подготовки заключения.</a:t>
            </a:r>
          </a:p>
          <a:p>
            <a:pPr algn="ctr" eaLnBrk="1" hangingPunct="1"/>
            <a:r>
              <a:rPr lang="ru-RU" altLang="ru-RU" sz="1000" dirty="0" smtClean="0">
                <a:latin typeface="Times New Roman" panose="02020603050405020304" pitchFamily="18" charset="0"/>
                <a:cs typeface="Times New Roman" panose="02020603050405020304" pitchFamily="18" charset="0"/>
              </a:rPr>
              <a:t>Дума района рассматривает </a:t>
            </a:r>
            <a:r>
              <a:rPr lang="ru-RU" altLang="ru-RU" sz="1000" dirty="0">
                <a:latin typeface="Times New Roman" panose="02020603050405020304" pitchFamily="18" charset="0"/>
                <a:cs typeface="Times New Roman" panose="02020603050405020304" pitchFamily="18" charset="0"/>
              </a:rPr>
              <a:t>проект решения о бюджете </a:t>
            </a:r>
            <a:r>
              <a:rPr lang="ru-RU" altLang="ru-RU" sz="1000" dirty="0" smtClean="0">
                <a:latin typeface="Times New Roman" panose="02020603050405020304" pitchFamily="18" charset="0"/>
                <a:cs typeface="Times New Roman" panose="02020603050405020304" pitchFamily="18" charset="0"/>
              </a:rPr>
              <a:t>района </a:t>
            </a:r>
            <a:r>
              <a:rPr lang="ru-RU" altLang="ru-RU" sz="1000" dirty="0">
                <a:latin typeface="Times New Roman" panose="02020603050405020304" pitchFamily="18" charset="0"/>
                <a:cs typeface="Times New Roman" panose="02020603050405020304" pitchFamily="18" charset="0"/>
              </a:rPr>
              <a:t>в </a:t>
            </a:r>
            <a:r>
              <a:rPr lang="ru-RU" altLang="ru-RU" sz="1000" dirty="0" smtClean="0">
                <a:latin typeface="Times New Roman" panose="02020603050405020304" pitchFamily="18" charset="0"/>
                <a:cs typeface="Times New Roman" panose="02020603050405020304" pitchFamily="18" charset="0"/>
              </a:rPr>
              <a:t>одном чтении.</a:t>
            </a:r>
            <a:endParaRPr lang="ru-RU" altLang="ru-RU" sz="1000" dirty="0">
              <a:latin typeface="Times New Roman" panose="02020603050405020304" pitchFamily="18" charset="0"/>
              <a:cs typeface="Times New Roman" panose="02020603050405020304" pitchFamily="18" charset="0"/>
            </a:endParaRPr>
          </a:p>
        </p:txBody>
      </p:sp>
      <p:grpSp>
        <p:nvGrpSpPr>
          <p:cNvPr id="25" name="Группа 24"/>
          <p:cNvGrpSpPr/>
          <p:nvPr/>
        </p:nvGrpSpPr>
        <p:grpSpPr>
          <a:xfrm>
            <a:off x="336006" y="3326234"/>
            <a:ext cx="2140267" cy="863599"/>
            <a:chOff x="38571" y="4629907"/>
            <a:chExt cx="2418582" cy="1041837"/>
          </a:xfrm>
          <a:scene3d>
            <a:camera prst="orthographicFront"/>
            <a:lightRig rig="flat" dir="t"/>
          </a:scene3d>
        </p:grpSpPr>
        <p:sp>
          <p:nvSpPr>
            <p:cNvPr id="26" name="Скругленный прямоугольник 25"/>
            <p:cNvSpPr/>
            <p:nvPr/>
          </p:nvSpPr>
          <p:spPr>
            <a:xfrm>
              <a:off x="38571" y="4629907"/>
              <a:ext cx="2418582" cy="1041837"/>
            </a:xfrm>
            <a:prstGeom prst="roundRect">
              <a:avLst/>
            </a:prstGeom>
            <a:ln/>
          </p:spPr>
          <p:style>
            <a:lnRef idx="1">
              <a:schemeClr val="accent6"/>
            </a:lnRef>
            <a:fillRef idx="3">
              <a:schemeClr val="accent6"/>
            </a:fillRef>
            <a:effectRef idx="2">
              <a:schemeClr val="accent6"/>
            </a:effectRef>
            <a:fontRef idx="minor">
              <a:schemeClr val="lt1"/>
            </a:fontRef>
          </p:style>
        </p:sp>
        <p:sp>
          <p:nvSpPr>
            <p:cNvPr id="27" name="Скругленный прямоугольник 4"/>
            <p:cNvSpPr/>
            <p:nvPr/>
          </p:nvSpPr>
          <p:spPr>
            <a:xfrm>
              <a:off x="89429" y="4680765"/>
              <a:ext cx="2316866" cy="940121"/>
            </a:xfrm>
            <a:prstGeom prst="rect">
              <a:avLst/>
            </a:prstGeom>
            <a:ln/>
          </p:spPr>
          <p:style>
            <a:lnRef idx="1">
              <a:schemeClr val="accent6"/>
            </a:lnRef>
            <a:fillRef idx="3">
              <a:schemeClr val="accent6"/>
            </a:fillRef>
            <a:effectRef idx="2">
              <a:schemeClr val="accent6"/>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uLnTx/>
                  <a:uFillTx/>
                  <a:latin typeface="Century Schoolbook"/>
                  <a:ea typeface="+mn-ea"/>
                  <a:cs typeface="+mn-cs"/>
                </a:rPr>
                <a:t>Утверждение проекта бюджета</a:t>
              </a:r>
              <a:endParaRPr kumimoji="0" lang="ru-RU" sz="1400" b="0" i="0" u="none" strike="noStrike" kern="1200" cap="none" spc="0" normalizeH="0" baseline="0" noProof="0" dirty="0">
                <a:ln>
                  <a:noFill/>
                </a:ln>
                <a:solidFill>
                  <a:sysClr val="window" lastClr="FFFFFF"/>
                </a:solidFill>
                <a:effectLst/>
                <a:uLnTx/>
                <a:uFillTx/>
                <a:latin typeface="Century Schoolbook"/>
                <a:ea typeface="+mn-ea"/>
                <a:cs typeface="+mn-cs"/>
              </a:endParaRPr>
            </a:p>
          </p:txBody>
        </p:sp>
      </p:grpSp>
      <p:sp>
        <p:nvSpPr>
          <p:cNvPr id="28" name="TextBox 27"/>
          <p:cNvSpPr txBox="1"/>
          <p:nvPr/>
        </p:nvSpPr>
        <p:spPr>
          <a:xfrm>
            <a:off x="2746872" y="3481034"/>
            <a:ext cx="6292956" cy="553998"/>
          </a:xfrm>
          <a:prstGeom prst="rect">
            <a:avLst/>
          </a:prstGeom>
          <a:solidFill>
            <a:schemeClr val="accent6">
              <a:lumMod val="20000"/>
              <a:lumOff val="80000"/>
            </a:schemeClr>
          </a:solidFill>
          <a:ln w="38100">
            <a:solidFill>
              <a:schemeClr val="accent6"/>
            </a:solidFill>
          </a:ln>
        </p:spPr>
        <p:txBody>
          <a:bodyPr wrap="square">
            <a:spAutoFit/>
          </a:bodyPr>
          <a:lstStyle/>
          <a:p>
            <a:pPr algn="ctr">
              <a:defRPr/>
            </a:pPr>
            <a:r>
              <a:rPr lang="ru-RU" sz="1000" dirty="0">
                <a:solidFill>
                  <a:srgbClr val="000000"/>
                </a:solidFill>
                <a:latin typeface="Times New Roman" panose="02020603050405020304" pitchFamily="18" charset="0"/>
                <a:cs typeface="Times New Roman" panose="02020603050405020304" pitchFamily="18" charset="0"/>
              </a:rPr>
              <a:t>Проект бюджета </a:t>
            </a:r>
            <a:r>
              <a:rPr lang="ru-RU" sz="1000" dirty="0" smtClean="0">
                <a:solidFill>
                  <a:srgbClr val="000000"/>
                </a:solidFill>
                <a:latin typeface="Times New Roman" panose="02020603050405020304" pitchFamily="18" charset="0"/>
                <a:cs typeface="Times New Roman" panose="02020603050405020304" pitchFamily="18" charset="0"/>
              </a:rPr>
              <a:t>района </a:t>
            </a:r>
            <a:r>
              <a:rPr lang="ru-RU" sz="1000" dirty="0">
                <a:solidFill>
                  <a:srgbClr val="000000"/>
                </a:solidFill>
                <a:latin typeface="Times New Roman" panose="02020603050405020304" pitchFamily="18" charset="0"/>
                <a:cs typeface="Times New Roman" panose="02020603050405020304" pitchFamily="18" charset="0"/>
              </a:rPr>
              <a:t>утверждается Думой </a:t>
            </a:r>
            <a:r>
              <a:rPr lang="ru-RU" sz="1000" dirty="0" smtClean="0">
                <a:solidFill>
                  <a:srgbClr val="000000"/>
                </a:solidFill>
                <a:latin typeface="Times New Roman" panose="02020603050405020304" pitchFamily="18" charset="0"/>
                <a:cs typeface="Times New Roman" panose="02020603050405020304" pitchFamily="18" charset="0"/>
              </a:rPr>
              <a:t>МО Слюдянский район в </a:t>
            </a:r>
            <a:r>
              <a:rPr lang="ru-RU" sz="1000" dirty="0">
                <a:solidFill>
                  <a:srgbClr val="000000"/>
                </a:solidFill>
                <a:latin typeface="Times New Roman" panose="02020603050405020304" pitchFamily="18" charset="0"/>
                <a:cs typeface="Times New Roman" panose="02020603050405020304" pitchFamily="18" charset="0"/>
              </a:rPr>
              <a:t>форме решения Думы </a:t>
            </a:r>
            <a:r>
              <a:rPr lang="ru-RU" sz="1000" dirty="0" smtClean="0">
                <a:solidFill>
                  <a:srgbClr val="000000"/>
                </a:solidFill>
                <a:latin typeface="Times New Roman" panose="02020603050405020304" pitchFamily="18" charset="0"/>
                <a:cs typeface="Times New Roman" panose="02020603050405020304" pitchFamily="18" charset="0"/>
              </a:rPr>
              <a:t>Принятое </a:t>
            </a:r>
            <a:r>
              <a:rPr lang="ru-RU" sz="1000" dirty="0">
                <a:solidFill>
                  <a:srgbClr val="000000"/>
                </a:solidFill>
                <a:latin typeface="Times New Roman" panose="02020603050405020304" pitchFamily="18" charset="0"/>
                <a:cs typeface="Times New Roman" panose="02020603050405020304" pitchFamily="18" charset="0"/>
              </a:rPr>
              <a:t>Думой </a:t>
            </a:r>
            <a:r>
              <a:rPr lang="ru-RU" sz="1000" dirty="0" smtClean="0">
                <a:solidFill>
                  <a:srgbClr val="000000"/>
                </a:solidFill>
                <a:latin typeface="Times New Roman" panose="02020603050405020304" pitchFamily="18" charset="0"/>
                <a:cs typeface="Times New Roman" panose="02020603050405020304" pitchFamily="18" charset="0"/>
              </a:rPr>
              <a:t>МО Слюдянский район. решение, </a:t>
            </a:r>
            <a:r>
              <a:rPr lang="ru-RU" sz="1000" dirty="0">
                <a:solidFill>
                  <a:srgbClr val="000000"/>
                </a:solidFill>
                <a:latin typeface="Times New Roman" panose="02020603050405020304" pitchFamily="18" charset="0"/>
                <a:cs typeface="Times New Roman" panose="02020603050405020304" pitchFamily="18" charset="0"/>
              </a:rPr>
              <a:t>подлежит обнародованию путем опубликования его </a:t>
            </a:r>
            <a:r>
              <a:rPr lang="ru-RU" sz="1000" dirty="0" smtClean="0">
                <a:solidFill>
                  <a:srgbClr val="000000"/>
                </a:solidFill>
                <a:latin typeface="Times New Roman" panose="02020603050405020304" pitchFamily="18" charset="0"/>
                <a:cs typeface="Times New Roman" panose="02020603050405020304" pitchFamily="18" charset="0"/>
              </a:rPr>
              <a:t>в специальном выпуске газеты «Славное море» и размещению на официальном сайте администрации Слюдянского района.</a:t>
            </a:r>
            <a:endParaRPr lang="ru-RU" sz="1000" dirty="0">
              <a:solidFill>
                <a:srgbClr val="000000"/>
              </a:solidFill>
              <a:latin typeface="Times New Roman" panose="02020603050405020304" pitchFamily="18" charset="0"/>
              <a:cs typeface="Times New Roman" panose="02020603050405020304" pitchFamily="18" charset="0"/>
            </a:endParaRPr>
          </a:p>
        </p:txBody>
      </p:sp>
      <p:sp>
        <p:nvSpPr>
          <p:cNvPr id="29" name="Содержимое 2"/>
          <p:cNvSpPr txBox="1">
            <a:spLocks/>
          </p:cNvSpPr>
          <p:nvPr/>
        </p:nvSpPr>
        <p:spPr bwMode="auto">
          <a:xfrm>
            <a:off x="281667" y="5765400"/>
            <a:ext cx="8490376"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just"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Основные </a:t>
            </a:r>
            <a:r>
              <a:rPr kumimoji="0" lang="ru-RU" sz="1400" b="0" i="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направления налоговой политики</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 name="Заголовок 2"/>
          <p:cNvSpPr>
            <a:spLocks noGrp="1"/>
          </p:cNvSpPr>
          <p:nvPr>
            <p:ph type="title"/>
          </p:nvPr>
        </p:nvSpPr>
        <p:spPr>
          <a:xfrm>
            <a:off x="119061" y="-52561"/>
            <a:ext cx="8560973" cy="887412"/>
          </a:xfrm>
        </p:spPr>
        <p:txBody>
          <a:bodyPr>
            <a:normAutofit/>
          </a:bodyPr>
          <a:lstStyle/>
          <a:p>
            <a:pPr algn="ctr"/>
            <a:r>
              <a:rPr lang="ru-RU" sz="1800" dirty="0">
                <a:solidFill>
                  <a:schemeClr val="tx1">
                    <a:lumMod val="85000"/>
                    <a:lumOff val="15000"/>
                  </a:schemeClr>
                </a:solidFill>
                <a:latin typeface="Times New Roman" pitchFamily="18" charset="0"/>
                <a:cs typeface="Times New Roman" pitchFamily="18" charset="0"/>
              </a:rPr>
              <a:t>Этапы составления и утверждения бюджета муниципального образования Слюдянский район</a:t>
            </a:r>
            <a:endParaRPr lang="ru-RU" sz="1800" dirty="0">
              <a:solidFill>
                <a:schemeClr val="tx1">
                  <a:lumMod val="85000"/>
                  <a:lumOff val="15000"/>
                </a:schemeClr>
              </a:solidFill>
            </a:endParaRPr>
          </a:p>
        </p:txBody>
      </p:sp>
      <p:pic>
        <p:nvPicPr>
          <p:cNvPr id="30"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31" name="Содержимое 2"/>
          <p:cNvSpPr txBox="1">
            <a:spLocks/>
          </p:cNvSpPr>
          <p:nvPr/>
        </p:nvSpPr>
        <p:spPr bwMode="auto">
          <a:xfrm>
            <a:off x="272941" y="5095661"/>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Бюджетный прогноз муниципального образования Слюдянский район</a:t>
            </a:r>
            <a:endParaRPr kumimoji="0" lang="ru-RU"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425" y="905289"/>
            <a:ext cx="8497092" cy="616455"/>
          </a:xfrm>
        </p:spPr>
        <p:txBody>
          <a:bodyPr/>
          <a:lstStyle/>
          <a:p>
            <a:pPr algn="ctr"/>
            <a:r>
              <a:rPr lang="ru-RU" dirty="0" smtClean="0">
                <a:latin typeface="Times New Roman" pitchFamily="18" charset="0"/>
                <a:cs typeface="Times New Roman" pitchFamily="18" charset="0"/>
              </a:rPr>
              <a:t>КОНТАКТНАЯ ИНФОРМАЦИЯ</a:t>
            </a:r>
            <a:endParaRPr lang="ru-RU" dirty="0">
              <a:latin typeface="Times New Roman" pitchFamily="18" charset="0"/>
              <a:cs typeface="Times New Roman" pitchFamily="18" charset="0"/>
            </a:endParaRPr>
          </a:p>
        </p:txBody>
      </p:sp>
      <p:sp>
        <p:nvSpPr>
          <p:cNvPr id="3" name="Текст 2"/>
          <p:cNvSpPr>
            <a:spLocks noGrp="1"/>
          </p:cNvSpPr>
          <p:nvPr>
            <p:ph type="body" sz="quarter" idx="13"/>
          </p:nvPr>
        </p:nvSpPr>
        <p:spPr>
          <a:xfrm>
            <a:off x="323850" y="854994"/>
            <a:ext cx="8496300" cy="1945356"/>
          </a:xfrm>
        </p:spPr>
        <p:txBody>
          <a:bodyPr/>
          <a:lstStyle/>
          <a:p>
            <a:pPr algn="ctr"/>
            <a:endParaRPr lang="en-US" sz="3200" dirty="0" smtClean="0">
              <a:latin typeface="Times New Roman" pitchFamily="18" charset="0"/>
              <a:cs typeface="Times New Roman" pitchFamily="18" charset="0"/>
            </a:endParaRPr>
          </a:p>
          <a:p>
            <a:pPr algn="ctr"/>
            <a:endParaRPr lang="en-US"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Комитет финансов муниципального образования Слюдянский район</a:t>
            </a:r>
          </a:p>
          <a:p>
            <a:pPr algn="ctr"/>
            <a:r>
              <a:rPr lang="ru-RU" sz="3200" dirty="0" smtClean="0">
                <a:latin typeface="Times New Roman" pitchFamily="18" charset="0"/>
                <a:cs typeface="Times New Roman" pitchFamily="18" charset="0"/>
              </a:rPr>
              <a:t>Адрес: 665904  г. Слюдянка, ул. Ленина, 110.</a:t>
            </a:r>
          </a:p>
          <a:p>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тел./факс (39544) 51-6-10 </a:t>
            </a:r>
          </a:p>
          <a:p>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E-mail</a:t>
            </a:r>
            <a:r>
              <a:rPr lang="en-US" sz="3200" dirty="0">
                <a:latin typeface="Times New Roman" pitchFamily="18" charset="0"/>
                <a:cs typeface="Times New Roman" pitchFamily="18" charset="0"/>
              </a:rPr>
              <a:t>: </a:t>
            </a:r>
            <a:r>
              <a:rPr lang="en-US" sz="3200" dirty="0">
                <a:solidFill>
                  <a:schemeClr val="accent6">
                    <a:lumMod val="50000"/>
                  </a:schemeClr>
                </a:solidFill>
                <a:latin typeface="Times New Roman" pitchFamily="18" charset="0"/>
                <a:cs typeface="Times New Roman" pitchFamily="18" charset="0"/>
                <a:hlinkClick r:id="rId2"/>
              </a:rPr>
              <a:t>fin30@gfu.ru</a:t>
            </a:r>
            <a:endParaRPr lang="ru-RU" sz="3200" dirty="0">
              <a:solidFill>
                <a:schemeClr val="accent6">
                  <a:lumMod val="5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6"/>
          </p:nvPr>
        </p:nvSpPr>
        <p:spPr/>
        <p:txBody>
          <a:bodyPr/>
          <a:lstStyle/>
          <a:p>
            <a:pPr>
              <a:defRPr/>
            </a:pPr>
            <a:fld id="{165C93FF-0F0F-4F92-B7A8-E827C7A1BB16}" type="slidenum">
              <a:rPr lang="de-DE" smtClean="0"/>
              <a:pPr>
                <a:defRPr/>
              </a:pPr>
              <a:t>50</a:t>
            </a:fld>
            <a:endParaRPr lang="de-DE" dirty="0"/>
          </a:p>
        </p:txBody>
      </p:sp>
      <p:pic>
        <p:nvPicPr>
          <p:cNvPr id="5"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781714"/>
            <a:ext cx="8497092" cy="616455"/>
          </a:xfrm>
        </p:spPr>
        <p:txBody>
          <a:bodyPr/>
          <a:lstStyle/>
          <a:p>
            <a:pPr algn="ctr"/>
            <a:r>
              <a:rPr lang="ru-RU" sz="5400" dirty="0" smtClean="0">
                <a:latin typeface="Times New Roman" pitchFamily="18" charset="0"/>
                <a:cs typeface="Times New Roman" pitchFamily="18" charset="0"/>
              </a:rPr>
              <a:t>Спасибо за внимание!</a:t>
            </a:r>
            <a:endParaRPr lang="ru-RU" sz="5400" dirty="0">
              <a:latin typeface="Times New Roman" pitchFamily="18" charset="0"/>
              <a:cs typeface="Times New Roman" pitchFamily="18" charset="0"/>
            </a:endParaRPr>
          </a:p>
        </p:txBody>
      </p:sp>
      <p:sp>
        <p:nvSpPr>
          <p:cNvPr id="4" name="Номер слайда 3"/>
          <p:cNvSpPr>
            <a:spLocks noGrp="1"/>
          </p:cNvSpPr>
          <p:nvPr>
            <p:ph type="sldNum" sz="quarter" idx="16"/>
          </p:nvPr>
        </p:nvSpPr>
        <p:spPr/>
        <p:txBody>
          <a:bodyPr/>
          <a:lstStyle/>
          <a:p>
            <a:pPr>
              <a:defRPr/>
            </a:pPr>
            <a:fld id="{165C93FF-0F0F-4F92-B7A8-E827C7A1BB16}" type="slidenum">
              <a:rPr lang="de-DE" smtClean="0"/>
              <a:pPr>
                <a:defRPr/>
              </a:pPr>
              <a:t>51</a:t>
            </a:fld>
            <a:endParaRPr lang="de-DE" dirty="0"/>
          </a:p>
        </p:txBody>
      </p:sp>
      <p:pic>
        <p:nvPicPr>
          <p:cNvPr id="5" name="Picture 2" descr="C:\Users\econ11\Desktop\Для презентации\slyudyansky_rayon_co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econ11\Desktop\Для презентации\________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20" y="5379111"/>
            <a:ext cx="2059710" cy="1369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6</a:t>
            </a:fld>
            <a:endParaRPr lang="ru-RU" dirty="0"/>
          </a:p>
        </p:txBody>
      </p:sp>
      <p:sp>
        <p:nvSpPr>
          <p:cNvPr id="5" name="Заголовок 1"/>
          <p:cNvSpPr>
            <a:spLocks noGrp="1"/>
          </p:cNvSpPr>
          <p:nvPr>
            <p:ph type="title"/>
          </p:nvPr>
        </p:nvSpPr>
        <p:spPr>
          <a:xfrm>
            <a:off x="374662" y="-52561"/>
            <a:ext cx="8458200" cy="887412"/>
          </a:xfrm>
        </p:spPr>
        <p:txBody>
          <a:bodyPr>
            <a:normAutofit/>
          </a:bodyPr>
          <a:lstStyle/>
          <a:p>
            <a:pPr algn="ctr"/>
            <a:r>
              <a:rPr lang="ru-RU" sz="1800" b="1" dirty="0" smtClean="0">
                <a:solidFill>
                  <a:schemeClr val="tx1">
                    <a:lumMod val="85000"/>
                    <a:lumOff val="15000"/>
                  </a:schemeClr>
                </a:solidFill>
                <a:latin typeface="Times New Roman" panose="02020603050405020304" pitchFamily="18" charset="0"/>
                <a:cs typeface="Times New Roman" panose="02020603050405020304" pitchFamily="18" charset="0"/>
              </a:rPr>
              <a:t>Муниципальное образование Слюдянский район</a:t>
            </a:r>
            <a:endParaRPr lang="ru-RU" sz="1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8"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econ11\Desktop\Для презентации\litso.jpg"/>
          <p:cNvPicPr>
            <a:picLocks noChangeAspect="1" noChangeArrowheads="1"/>
          </p:cNvPicPr>
          <p:nvPr/>
        </p:nvPicPr>
        <p:blipFill rotWithShape="1">
          <a:blip r:embed="rId4">
            <a:extLst>
              <a:ext uri="{28A0092B-C50C-407E-A947-70E740481C1C}">
                <a14:useLocalDpi xmlns:a14="http://schemas.microsoft.com/office/drawing/2010/main" val="0"/>
              </a:ext>
            </a:extLst>
          </a:blip>
          <a:srcRect l="7297" t="3776" r="1990" b="4695"/>
          <a:stretch/>
        </p:blipFill>
        <p:spPr bwMode="auto">
          <a:xfrm>
            <a:off x="2812647" y="881604"/>
            <a:ext cx="6331353" cy="4641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Овал 9"/>
          <p:cNvSpPr/>
          <p:nvPr/>
        </p:nvSpPr>
        <p:spPr>
          <a:xfrm>
            <a:off x="4218972" y="2673753"/>
            <a:ext cx="196769" cy="208344"/>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5</a:t>
            </a:r>
            <a:endParaRPr lang="ru-RU" sz="1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Овал 11"/>
          <p:cNvSpPr/>
          <p:nvPr/>
        </p:nvSpPr>
        <p:spPr>
          <a:xfrm>
            <a:off x="5251047" y="2010139"/>
            <a:ext cx="196769" cy="208344"/>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3</a:t>
            </a:r>
            <a:endParaRPr lang="ru-RU" sz="1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3" name="Овал 12"/>
          <p:cNvSpPr/>
          <p:nvPr/>
        </p:nvSpPr>
        <p:spPr>
          <a:xfrm>
            <a:off x="5102506" y="2826153"/>
            <a:ext cx="196769" cy="208344"/>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85000"/>
                    <a:lumOff val="15000"/>
                  </a:schemeClr>
                </a:solidFill>
                <a:latin typeface="Times New Roman" panose="02020603050405020304" pitchFamily="18" charset="0"/>
                <a:cs typeface="Times New Roman" panose="02020603050405020304" pitchFamily="18" charset="0"/>
              </a:rPr>
              <a:t>1</a:t>
            </a:r>
            <a:endParaRPr lang="ru-RU" sz="14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Овал 13"/>
          <p:cNvSpPr/>
          <p:nvPr/>
        </p:nvSpPr>
        <p:spPr>
          <a:xfrm>
            <a:off x="5795057" y="3312290"/>
            <a:ext cx="196769" cy="208344"/>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6</a:t>
            </a:r>
            <a:endParaRPr lang="ru-RU" sz="1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Овал 14"/>
          <p:cNvSpPr/>
          <p:nvPr/>
        </p:nvSpPr>
        <p:spPr>
          <a:xfrm>
            <a:off x="6084425" y="4087793"/>
            <a:ext cx="196769" cy="208344"/>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2</a:t>
            </a:r>
            <a:endParaRPr lang="ru-RU" sz="1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6" name="Овал 15"/>
          <p:cNvSpPr/>
          <p:nvPr/>
        </p:nvSpPr>
        <p:spPr>
          <a:xfrm>
            <a:off x="7681731" y="4041493"/>
            <a:ext cx="196769" cy="208344"/>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7</a:t>
            </a:r>
            <a:endParaRPr lang="ru-RU" sz="1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Овал 16"/>
          <p:cNvSpPr/>
          <p:nvPr/>
        </p:nvSpPr>
        <p:spPr>
          <a:xfrm>
            <a:off x="7311341" y="1576087"/>
            <a:ext cx="196769" cy="208344"/>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8</a:t>
            </a:r>
            <a:endParaRPr lang="ru-RU" sz="1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Овал 17"/>
          <p:cNvSpPr/>
          <p:nvPr/>
        </p:nvSpPr>
        <p:spPr>
          <a:xfrm>
            <a:off x="8109994" y="1657109"/>
            <a:ext cx="196769" cy="208344"/>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4</a:t>
            </a:r>
            <a:endParaRPr lang="ru-RU" sz="1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8610" y="1383748"/>
            <a:ext cx="2812647" cy="3093154"/>
          </a:xfrm>
          <a:prstGeom prst="rect">
            <a:avLst/>
          </a:prstGeom>
        </p:spPr>
        <p:txBody>
          <a:bodyPr wrap="square">
            <a:spAutoFit/>
          </a:bodyPr>
          <a:lstStyle/>
          <a:p>
            <a:r>
              <a:rPr lang="ru-RU" sz="1500" b="1" dirty="0" smtClean="0">
                <a:latin typeface="Times New Roman" panose="02020603050405020304" pitchFamily="18" charset="0"/>
                <a:cs typeface="Times New Roman" panose="02020603050405020304" pitchFamily="18" charset="0"/>
              </a:rPr>
              <a:t>Муниципальные образования городских поселений: </a:t>
            </a:r>
          </a:p>
          <a:p>
            <a:r>
              <a:rPr lang="ru-RU" sz="1500" dirty="0" smtClean="0">
                <a:latin typeface="Times New Roman" panose="02020603050405020304" pitchFamily="18" charset="0"/>
                <a:cs typeface="Times New Roman" panose="02020603050405020304" pitchFamily="18" charset="0"/>
              </a:rPr>
              <a:t>1) Слюдянское</a:t>
            </a:r>
            <a:r>
              <a:rPr lang="ru-RU" sz="1500" dirty="0">
                <a:latin typeface="Times New Roman" panose="02020603050405020304" pitchFamily="18" charset="0"/>
                <a:cs typeface="Times New Roman" panose="02020603050405020304" pitchFamily="18" charset="0"/>
              </a:rPr>
              <a:t>;</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2) Байкальское;</a:t>
            </a:r>
          </a:p>
          <a:p>
            <a:r>
              <a:rPr lang="ru-RU" sz="1500" dirty="0" smtClean="0">
                <a:latin typeface="Times New Roman" panose="02020603050405020304" pitchFamily="18" charset="0"/>
                <a:cs typeface="Times New Roman" panose="02020603050405020304" pitchFamily="18" charset="0"/>
              </a:rPr>
              <a:t>3) Култукское</a:t>
            </a:r>
          </a:p>
          <a:p>
            <a:endParaRPr lang="ru-RU" sz="1500" b="1" dirty="0">
              <a:latin typeface="Times New Roman" panose="02020603050405020304" pitchFamily="18" charset="0"/>
              <a:cs typeface="Times New Roman" panose="02020603050405020304" pitchFamily="18" charset="0"/>
            </a:endParaRPr>
          </a:p>
          <a:p>
            <a:r>
              <a:rPr lang="ru-RU" sz="1500" b="1" dirty="0">
                <a:latin typeface="Times New Roman" panose="02020603050405020304" pitchFamily="18" charset="0"/>
                <a:cs typeface="Times New Roman" panose="02020603050405020304" pitchFamily="18" charset="0"/>
              </a:rPr>
              <a:t>Муниципальные образования </a:t>
            </a:r>
            <a:r>
              <a:rPr lang="ru-RU" sz="1500" b="1" dirty="0" smtClean="0">
                <a:latin typeface="Times New Roman" panose="02020603050405020304" pitchFamily="18" charset="0"/>
                <a:cs typeface="Times New Roman" panose="02020603050405020304" pitchFamily="18" charset="0"/>
              </a:rPr>
              <a:t>сельских поселений: </a:t>
            </a:r>
          </a:p>
          <a:p>
            <a:r>
              <a:rPr lang="ru-RU" sz="1500" dirty="0" smtClean="0">
                <a:latin typeface="Times New Roman" panose="02020603050405020304" pitchFamily="18" charset="0"/>
                <a:cs typeface="Times New Roman" panose="02020603050405020304" pitchFamily="18" charset="0"/>
              </a:rPr>
              <a:t>4) Портбайкальское;</a:t>
            </a:r>
          </a:p>
          <a:p>
            <a:r>
              <a:rPr lang="ru-RU" sz="1500" dirty="0" smtClean="0">
                <a:latin typeface="Times New Roman" panose="02020603050405020304" pitchFamily="18" charset="0"/>
                <a:cs typeface="Times New Roman" panose="02020603050405020304" pitchFamily="18" charset="0"/>
              </a:rPr>
              <a:t>5) Быстринское;</a:t>
            </a:r>
          </a:p>
          <a:p>
            <a:r>
              <a:rPr lang="ru-RU" sz="1500" dirty="0" smtClean="0">
                <a:latin typeface="Times New Roman" panose="02020603050405020304" pitchFamily="18" charset="0"/>
                <a:cs typeface="Times New Roman" panose="02020603050405020304" pitchFamily="18" charset="0"/>
              </a:rPr>
              <a:t>6) Утуликское;</a:t>
            </a:r>
          </a:p>
          <a:p>
            <a:r>
              <a:rPr lang="ru-RU" sz="1500" dirty="0" smtClean="0">
                <a:latin typeface="Times New Roman" panose="02020603050405020304" pitchFamily="18" charset="0"/>
                <a:cs typeface="Times New Roman" panose="02020603050405020304" pitchFamily="18" charset="0"/>
              </a:rPr>
              <a:t>7) Новоснежнинское;</a:t>
            </a:r>
          </a:p>
          <a:p>
            <a:r>
              <a:rPr lang="ru-RU" sz="1500" dirty="0" smtClean="0">
                <a:latin typeface="Times New Roman" panose="02020603050405020304" pitchFamily="18" charset="0"/>
                <a:cs typeface="Times New Roman" panose="02020603050405020304" pitchFamily="18" charset="0"/>
              </a:rPr>
              <a:t>8) Маритуйское.</a:t>
            </a:r>
            <a:endParaRPr lang="ru-RU" sz="1500" dirty="0">
              <a:latin typeface="Times New Roman" panose="02020603050405020304" pitchFamily="18" charset="0"/>
              <a:cs typeface="Times New Roman" panose="02020603050405020304" pitchFamily="18" charset="0"/>
            </a:endParaRPr>
          </a:p>
        </p:txBody>
      </p:sp>
      <p:pic>
        <p:nvPicPr>
          <p:cNvPr id="21" name="Picture 3" descr="C:\Users\econ11\Desktop\Для презентации\f_305-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7615" y="5474378"/>
            <a:ext cx="2054883" cy="1369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7" descr="C:\Users\econ11\Desktop\Для презентации\d7995fce381b1779075a036de0dce6c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4158" y="5497974"/>
            <a:ext cx="2057045" cy="1369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6100" y="5474378"/>
            <a:ext cx="2054883" cy="13767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96386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con11\Desktop\Для презентации\large-bag-money-coins-47378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30" t="3003" r="5453" b="12746"/>
          <a:stretch/>
        </p:blipFill>
        <p:spPr bwMode="auto">
          <a:xfrm>
            <a:off x="16790" y="1982930"/>
            <a:ext cx="1820149" cy="1675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Минус 3"/>
          <p:cNvSpPr/>
          <p:nvPr/>
        </p:nvSpPr>
        <p:spPr>
          <a:xfrm>
            <a:off x="1836939" y="2592641"/>
            <a:ext cx="570596" cy="377284"/>
          </a:xfrm>
          <a:prstGeom prst="mathMinus">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2851" y="2058577"/>
            <a:ext cx="1682654" cy="15240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5" name="TextBox 4"/>
          <p:cNvSpPr txBox="1"/>
          <p:nvPr/>
        </p:nvSpPr>
        <p:spPr>
          <a:xfrm>
            <a:off x="693821" y="2565360"/>
            <a:ext cx="948721" cy="369332"/>
          </a:xfrm>
          <a:prstGeom prst="rect">
            <a:avLst/>
          </a:prstGeom>
          <a:noFill/>
        </p:spPr>
        <p:txBody>
          <a:bodyPr wrap="none" rtlCol="0">
            <a:spAutoFit/>
          </a:bodyPr>
          <a:lstStyle/>
          <a:p>
            <a:r>
              <a:rPr lang="ru-RU" b="1" i="1" dirty="0" smtClean="0">
                <a:latin typeface="Times New Roman" panose="02020603050405020304" pitchFamily="18" charset="0"/>
                <a:cs typeface="Times New Roman" panose="02020603050405020304" pitchFamily="18" charset="0"/>
              </a:rPr>
              <a:t>Доходы</a:t>
            </a:r>
            <a:endParaRPr lang="ru-RU"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50127" y="1897012"/>
            <a:ext cx="1028102" cy="369332"/>
          </a:xfrm>
          <a:prstGeom prst="rect">
            <a:avLst/>
          </a:prstGeom>
          <a:noFill/>
        </p:spPr>
        <p:txBody>
          <a:bodyPr wrap="none" rtlCol="0">
            <a:spAutoFit/>
          </a:bodyPr>
          <a:lstStyle/>
          <a:p>
            <a:r>
              <a:rPr lang="ru-RU" b="1" i="1" dirty="0" smtClean="0">
                <a:latin typeface="Times New Roman" panose="02020603050405020304" pitchFamily="18" charset="0"/>
                <a:cs typeface="Times New Roman" panose="02020603050405020304" pitchFamily="18" charset="0"/>
              </a:rPr>
              <a:t>Расходы</a:t>
            </a:r>
            <a:endParaRPr lang="ru-RU" b="1" i="1" dirty="0">
              <a:latin typeface="Times New Roman" panose="02020603050405020304" pitchFamily="18" charset="0"/>
              <a:cs typeface="Times New Roman" panose="02020603050405020304" pitchFamily="18" charset="0"/>
            </a:endParaRPr>
          </a:p>
        </p:txBody>
      </p:sp>
      <p:sp>
        <p:nvSpPr>
          <p:cNvPr id="9" name="Стрелка вправо с вырезом 8"/>
          <p:cNvSpPr/>
          <p:nvPr/>
        </p:nvSpPr>
        <p:spPr>
          <a:xfrm rot="20643183">
            <a:off x="4309870" y="1916831"/>
            <a:ext cx="1439560" cy="699027"/>
          </a:xfrm>
          <a:prstGeom prst="notchedRightArrow">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13" name="Стрелка вправо с вырезом 12"/>
          <p:cNvSpPr/>
          <p:nvPr/>
        </p:nvSpPr>
        <p:spPr>
          <a:xfrm rot="800945">
            <a:off x="4323185" y="2938630"/>
            <a:ext cx="1503367" cy="651182"/>
          </a:xfrm>
          <a:prstGeom prst="notchedRightArrow">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31" name="Picture 7" descr="C:\Users\econ11\Desktop\Для презентации\14_1.jpg"/>
          <p:cNvPicPr>
            <a:picLocks noChangeAspect="1" noChangeArrowheads="1"/>
          </p:cNvPicPr>
          <p:nvPr/>
        </p:nvPicPr>
        <p:blipFill rotWithShape="1">
          <a:blip r:embed="rId4">
            <a:extLst>
              <a:ext uri="{28A0092B-C50C-407E-A947-70E740481C1C}">
                <a14:useLocalDpi xmlns:a14="http://schemas.microsoft.com/office/drawing/2010/main" val="0"/>
              </a:ext>
            </a:extLst>
          </a:blip>
          <a:srcRect l="1814" r="-1814"/>
          <a:stretch/>
        </p:blipFill>
        <p:spPr bwMode="auto">
          <a:xfrm>
            <a:off x="5850436" y="2596690"/>
            <a:ext cx="1187942" cy="1585096"/>
          </a:xfrm>
          <a:prstGeom prst="rect">
            <a:avLst/>
          </a:prstGeom>
          <a:ln>
            <a:noFill/>
          </a:ln>
          <a:effectLst>
            <a:outerShdw blurRad="292100" dist="139700" dir="2700000" algn="tl" rotWithShape="0">
              <a:srgbClr val="333333">
                <a:alpha val="65000"/>
              </a:srgbClr>
            </a:outerShdw>
          </a:effectLst>
          <a:extLst/>
        </p:spPr>
      </p:pic>
      <p:pic>
        <p:nvPicPr>
          <p:cNvPr id="1032" name="Picture 8" descr="C:\Users\econ11\Desktop\Для презентации\7263635-3d-small-people-saving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33" r="10349"/>
          <a:stretch/>
        </p:blipFill>
        <p:spPr bwMode="auto">
          <a:xfrm>
            <a:off x="5850435" y="908720"/>
            <a:ext cx="1169375" cy="1493113"/>
          </a:xfrm>
          <a:prstGeom prst="rect">
            <a:avLst/>
          </a:prstGeom>
          <a:ln>
            <a:noFill/>
          </a:ln>
          <a:effectLst>
            <a:outerShdw blurRad="292100" dist="139700" dir="2700000" algn="tl" rotWithShape="0">
              <a:srgbClr val="333333">
                <a:alpha val="65000"/>
              </a:srgbClr>
            </a:outerShdw>
          </a:effectLst>
          <a:extLst/>
        </p:spPr>
      </p:pic>
      <p:sp>
        <p:nvSpPr>
          <p:cNvPr id="10" name="TextBox 9"/>
          <p:cNvSpPr txBox="1"/>
          <p:nvPr/>
        </p:nvSpPr>
        <p:spPr>
          <a:xfrm rot="838073">
            <a:off x="4486444" y="3059260"/>
            <a:ext cx="1152128" cy="369332"/>
          </a:xfrm>
          <a:prstGeom prst="rect">
            <a:avLst/>
          </a:prstGeom>
          <a:noFill/>
        </p:spPr>
        <p:txBody>
          <a:bodyPr wrap="square" rtlCol="0">
            <a:spAutoFit/>
          </a:bodyPr>
          <a:lstStyle/>
          <a:p>
            <a:r>
              <a:rPr lang="ru-RU" b="1" dirty="0" smtClean="0">
                <a:solidFill>
                  <a:srgbClr val="FF0000"/>
                </a:solidFill>
                <a:latin typeface="Times New Roman" panose="02020603050405020304" pitchFamily="18" charset="0"/>
                <a:cs typeface="Times New Roman" panose="02020603050405020304" pitchFamily="18" charset="0"/>
              </a:rPr>
              <a:t>Дефицит</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rot="20593086">
            <a:off x="4434308" y="2059320"/>
            <a:ext cx="1281120" cy="369332"/>
          </a:xfrm>
          <a:prstGeom prst="rect">
            <a:avLst/>
          </a:prstGeom>
          <a:noFill/>
          <a:ln>
            <a:noFill/>
          </a:ln>
        </p:spPr>
        <p:txBody>
          <a:bodyPr wrap="none" rtlCol="0">
            <a:spAutoFit/>
          </a:bodyPr>
          <a:lstStyle/>
          <a:p>
            <a:r>
              <a:rPr lang="ru-RU" b="1" dirty="0" smtClean="0">
                <a:solidFill>
                  <a:srgbClr val="FF0000"/>
                </a:solidFill>
                <a:latin typeface="Times New Roman" panose="02020603050405020304" pitchFamily="18" charset="0"/>
                <a:cs typeface="Times New Roman" panose="02020603050405020304" pitchFamily="18" charset="0"/>
              </a:rPr>
              <a:t>Профицит</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096877" y="2571723"/>
            <a:ext cx="1939619" cy="1569660"/>
          </a:xfrm>
          <a:prstGeom prst="rect">
            <a:avLst/>
          </a:prstGeom>
          <a:solidFill>
            <a:schemeClr val="accent1">
              <a:lumMod val="60000"/>
              <a:lumOff val="40000"/>
            </a:schemeClr>
          </a:solidFill>
        </p:spPr>
        <p:txBody>
          <a:bodyPr wrap="square">
            <a:spAutoFit/>
          </a:bodyPr>
          <a:lstStyle/>
          <a:p>
            <a:pPr algn="just">
              <a:spcBef>
                <a:spcPct val="50000"/>
              </a:spcBef>
            </a:pPr>
            <a:r>
              <a:rPr lang="ru-RU" altLang="ru-RU" sz="1200" dirty="0" smtClean="0">
                <a:latin typeface="Times New Roman" panose="02020603050405020304" pitchFamily="18" charset="0"/>
                <a:cs typeface="Times New Roman" panose="02020603050405020304" pitchFamily="18" charset="0"/>
              </a:rPr>
              <a:t>При</a:t>
            </a:r>
            <a:r>
              <a:rPr lang="en-US" altLang="ru-RU" sz="12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превышении </a:t>
            </a:r>
            <a:r>
              <a:rPr lang="ru-RU" altLang="ru-RU" sz="1200" dirty="0">
                <a:latin typeface="Times New Roman" panose="02020603050405020304" pitchFamily="18" charset="0"/>
                <a:cs typeface="Times New Roman" panose="02020603050405020304" pitchFamily="18" charset="0"/>
              </a:rPr>
              <a:t>расходов над доходами  принимается решение об источниках </a:t>
            </a:r>
            <a:r>
              <a:rPr lang="ru-RU" altLang="ru-RU" sz="1200" dirty="0" smtClean="0">
                <a:latin typeface="Times New Roman" panose="02020603050405020304" pitchFamily="18" charset="0"/>
                <a:cs typeface="Times New Roman" panose="02020603050405020304" pitchFamily="18" charset="0"/>
              </a:rPr>
              <a:t>покрытия</a:t>
            </a:r>
            <a:r>
              <a:rPr lang="en-US" altLang="ru-RU" sz="12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дефицита</a:t>
            </a:r>
            <a:r>
              <a:rPr lang="en-US" altLang="ru-RU" sz="1200" dirty="0" smtClean="0">
                <a:latin typeface="Times New Roman" panose="02020603050405020304" pitchFamily="18" charset="0"/>
                <a:cs typeface="Times New Roman" panose="02020603050405020304" pitchFamily="18" charset="0"/>
              </a:rPr>
              <a:t> </a:t>
            </a:r>
            <a:r>
              <a:rPr lang="ru-RU" altLang="ru-RU" sz="1200" dirty="0" smtClean="0">
                <a:latin typeface="Times New Roman" panose="02020603050405020304" pitchFamily="18" charset="0"/>
                <a:cs typeface="Times New Roman" panose="02020603050405020304" pitchFamily="18" charset="0"/>
              </a:rPr>
              <a:t>(например</a:t>
            </a:r>
            <a:r>
              <a:rPr lang="ru-RU" altLang="ru-RU" sz="1200" dirty="0">
                <a:latin typeface="Times New Roman" panose="02020603050405020304" pitchFamily="18" charset="0"/>
                <a:cs typeface="Times New Roman" panose="02020603050405020304" pitchFamily="18" charset="0"/>
              </a:rPr>
              <a:t>, использовать имеющиеся накопления, остатки, взять в долг).</a:t>
            </a:r>
          </a:p>
        </p:txBody>
      </p:sp>
      <p:sp>
        <p:nvSpPr>
          <p:cNvPr id="3" name="Прямоугольник 2"/>
          <p:cNvSpPr/>
          <p:nvPr/>
        </p:nvSpPr>
        <p:spPr>
          <a:xfrm>
            <a:off x="7096877" y="984962"/>
            <a:ext cx="1939619" cy="1384995"/>
          </a:xfrm>
          <a:prstGeom prst="rect">
            <a:avLst/>
          </a:prstGeom>
          <a:solidFill>
            <a:schemeClr val="accent1">
              <a:lumMod val="60000"/>
              <a:lumOff val="40000"/>
            </a:schemeClr>
          </a:solidFill>
          <a:ln>
            <a:noFill/>
          </a:ln>
        </p:spPr>
        <p:txBody>
          <a:bodyPr wrap="square">
            <a:spAutoFit/>
          </a:bodyPr>
          <a:lstStyle/>
          <a:p>
            <a:pPr algn="just">
              <a:spcBef>
                <a:spcPct val="50000"/>
              </a:spcBef>
            </a:pPr>
            <a:r>
              <a:rPr lang="ru-RU" altLang="ru-RU" sz="1200" dirty="0">
                <a:latin typeface="Times New Roman"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sp>
        <p:nvSpPr>
          <p:cNvPr id="7" name="Прямоугольник 6"/>
          <p:cNvSpPr/>
          <p:nvPr/>
        </p:nvSpPr>
        <p:spPr>
          <a:xfrm>
            <a:off x="179512" y="4574962"/>
            <a:ext cx="8856984" cy="1569660"/>
          </a:xfrm>
          <a:prstGeom prst="rect">
            <a:avLst/>
          </a:prstGeom>
          <a:solidFill>
            <a:schemeClr val="accent6">
              <a:lumMod val="60000"/>
              <a:lumOff val="40000"/>
            </a:schemeClr>
          </a:solidFill>
        </p:spPr>
        <p:txBody>
          <a:bodyPr wrap="square">
            <a:spAutoFit/>
          </a:bodyPr>
          <a:lstStyle/>
          <a:p>
            <a:pPr algn="just"/>
            <a:r>
              <a:rPr lang="ru-RU" altLang="ru-RU" sz="1600" dirty="0" smtClean="0">
                <a:latin typeface="Times New Roman" pitchFamily="18" charset="0"/>
              </a:rPr>
              <a:t>Долговым </a:t>
            </a:r>
            <a:r>
              <a:rPr lang="ru-RU" altLang="ru-RU" sz="1600" dirty="0">
                <a:latin typeface="Times New Roman" pitchFamily="18" charset="0"/>
              </a:rPr>
              <a:t>обязательством, входящим в структуру муниципального долга муниципального образования Слюдянский район на </a:t>
            </a:r>
            <a:r>
              <a:rPr lang="ru-RU" altLang="ru-RU" sz="1600" dirty="0" smtClean="0">
                <a:latin typeface="Times New Roman" pitchFamily="18" charset="0"/>
              </a:rPr>
              <a:t>2017 год и плановый период 2018-2019 годов </a:t>
            </a:r>
            <a:r>
              <a:rPr lang="ru-RU" altLang="ru-RU" sz="1600" dirty="0">
                <a:latin typeface="Times New Roman" pitchFamily="18" charset="0"/>
              </a:rPr>
              <a:t>являются кредиты, полученные  </a:t>
            </a:r>
            <a:r>
              <a:rPr lang="ru-RU" altLang="ru-RU" sz="1600" dirty="0" smtClean="0">
                <a:latin typeface="Times New Roman" pitchFamily="18" charset="0"/>
              </a:rPr>
              <a:t>от </a:t>
            </a:r>
            <a:r>
              <a:rPr lang="ru-RU" altLang="ru-RU" sz="1600" dirty="0">
                <a:latin typeface="Times New Roman" pitchFamily="18" charset="0"/>
              </a:rPr>
              <a:t>кредитных </a:t>
            </a:r>
            <a:r>
              <a:rPr lang="ru-RU" altLang="ru-RU" sz="1600" dirty="0" smtClean="0">
                <a:latin typeface="Times New Roman" pitchFamily="18" charset="0"/>
              </a:rPr>
              <a:t>организаций. </a:t>
            </a:r>
            <a:r>
              <a:rPr lang="ru-RU" altLang="ru-RU" sz="1600" dirty="0">
                <a:latin typeface="Times New Roman" pitchFamily="18" charset="0"/>
              </a:rPr>
              <a:t>Учет и регистрация муниципальных долговых обязательств осуществляется в</a:t>
            </a:r>
            <a:r>
              <a:rPr lang="ru-RU" altLang="ru-RU" sz="1600" b="1" dirty="0">
                <a:latin typeface="Times New Roman" pitchFamily="18" charset="0"/>
              </a:rPr>
              <a:t> </a:t>
            </a:r>
            <a:r>
              <a:rPr lang="ru-RU" altLang="ru-RU" sz="1600" b="1" i="1" dirty="0">
                <a:latin typeface="Times New Roman" pitchFamily="18" charset="0"/>
              </a:rPr>
              <a:t>муниципальной долговой книге. </a:t>
            </a:r>
            <a:r>
              <a:rPr lang="ru-RU" altLang="ru-RU" sz="1600" dirty="0">
                <a:latin typeface="Times New Roman" pitchFamily="18" charset="0"/>
              </a:rPr>
              <a:t>В муниципальную долговую книгу вносятся сведения об объеме долговых обязательств по видам этих обязательств, дате их возникновения и исполнения полностью или частично, формах обеспечения обязательств.</a:t>
            </a:r>
          </a:p>
        </p:txBody>
      </p:sp>
      <p:sp>
        <p:nvSpPr>
          <p:cNvPr id="8" name="TextBox 7"/>
          <p:cNvSpPr txBox="1"/>
          <p:nvPr/>
        </p:nvSpPr>
        <p:spPr>
          <a:xfrm>
            <a:off x="3075061" y="4183222"/>
            <a:ext cx="2516266" cy="369332"/>
          </a:xfrm>
          <a:prstGeom prst="rect">
            <a:avLst/>
          </a:prstGeom>
          <a:noFill/>
        </p:spPr>
        <p:txBody>
          <a:bodyPr wrap="none" rtlCol="0">
            <a:spAutoFit/>
          </a:bodyPr>
          <a:lstStyle/>
          <a:p>
            <a:r>
              <a:rPr lang="ru-RU" b="1" dirty="0" smtClean="0">
                <a:solidFill>
                  <a:schemeClr val="tx1">
                    <a:lumMod val="85000"/>
                    <a:lumOff val="15000"/>
                  </a:schemeClr>
                </a:solidFill>
                <a:latin typeface="Times New Roman" panose="02020603050405020304" pitchFamily="18" charset="0"/>
                <a:cs typeface="Times New Roman" panose="02020603050405020304" pitchFamily="18" charset="0"/>
              </a:rPr>
              <a:t>Муниципальный долг</a:t>
            </a:r>
            <a:endParaRPr lang="ru-RU"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14" name="Picture 2" descr="C:\Users\econ11\Desktop\Для презентации\slyudyansky_rayon_co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20" name="Заголовок 1"/>
          <p:cNvSpPr>
            <a:spLocks noGrp="1"/>
          </p:cNvSpPr>
          <p:nvPr>
            <p:ph type="title"/>
          </p:nvPr>
        </p:nvSpPr>
        <p:spPr>
          <a:xfrm>
            <a:off x="468774" y="-52561"/>
            <a:ext cx="8458200" cy="887412"/>
          </a:xfrm>
        </p:spPr>
        <p:txBody>
          <a:bodyPr>
            <a:normAutofit/>
          </a:bodyPr>
          <a:lstStyle/>
          <a:p>
            <a:pPr algn="ctr"/>
            <a:r>
              <a:rPr lang="ru-RU" sz="1800" dirty="0">
                <a:solidFill>
                  <a:schemeClr val="tx1">
                    <a:lumMod val="85000"/>
                    <a:lumOff val="15000"/>
                  </a:schemeClr>
                </a:solidFill>
                <a:latin typeface="Times New Roman" panose="02020603050405020304" pitchFamily="18" charset="0"/>
                <a:cs typeface="Times New Roman" panose="02020603050405020304" pitchFamily="18" charset="0"/>
              </a:rPr>
              <a:t>Структура бюджета </a:t>
            </a: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муниципального образования Слюдянский район</a:t>
            </a:r>
            <a:endParaRPr lang="ru-RU" sz="1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49547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p14="http://schemas.microsoft.com/office/powerpoint/2010/main" val="2151747291"/>
              </p:ext>
            </p:extLst>
          </p:nvPr>
        </p:nvGraphicFramePr>
        <p:xfrm>
          <a:off x="133564" y="2157573"/>
          <a:ext cx="8832862" cy="461309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C:\Users\econ11\Desktop\Для презентации\slyudyansky_rayon_co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8</a:t>
            </a:fld>
            <a:endParaRPr lang="ru-RU" dirty="0"/>
          </a:p>
        </p:txBody>
      </p:sp>
      <p:sp>
        <p:nvSpPr>
          <p:cNvPr id="5" name="Заголовок 1"/>
          <p:cNvSpPr>
            <a:spLocks noGrp="1"/>
          </p:cNvSpPr>
          <p:nvPr>
            <p:ph type="title"/>
          </p:nvPr>
        </p:nvSpPr>
        <p:spPr>
          <a:xfrm>
            <a:off x="-91440" y="0"/>
            <a:ext cx="8743003" cy="887412"/>
          </a:xfrm>
        </p:spPr>
        <p:txBody>
          <a:bodyPr>
            <a:normAutofit/>
          </a:bodyPr>
          <a:lstStyle/>
          <a:p>
            <a:pPr algn="ctr"/>
            <a:r>
              <a:rPr lang="ru-RU" sz="1800" dirty="0">
                <a:solidFill>
                  <a:schemeClr val="tx1">
                    <a:lumMod val="85000"/>
                    <a:lumOff val="15000"/>
                  </a:schemeClr>
                </a:solidFill>
                <a:latin typeface="Times New Roman" pitchFamily="18" charset="0"/>
                <a:cs typeface="Times New Roman" pitchFamily="18" charset="0"/>
              </a:rPr>
              <a:t>Основные </a:t>
            </a:r>
            <a:r>
              <a:rPr lang="ru-RU" sz="1800" dirty="0" smtClean="0">
                <a:solidFill>
                  <a:schemeClr val="tx1">
                    <a:lumMod val="85000"/>
                    <a:lumOff val="15000"/>
                  </a:schemeClr>
                </a:solidFill>
                <a:latin typeface="Times New Roman" pitchFamily="18" charset="0"/>
                <a:cs typeface="Times New Roman" pitchFamily="18" charset="0"/>
              </a:rPr>
              <a:t>характеристики бюджета </a:t>
            </a:r>
            <a:r>
              <a:rPr lang="ru-RU" sz="1800" dirty="0">
                <a:solidFill>
                  <a:schemeClr val="tx1">
                    <a:lumMod val="85000"/>
                    <a:lumOff val="15000"/>
                  </a:schemeClr>
                </a:solidFill>
                <a:latin typeface="Times New Roman" pitchFamily="18" charset="0"/>
                <a:cs typeface="Times New Roman" pitchFamily="18" charset="0"/>
              </a:rPr>
              <a:t>муниципального образования Слюдянский район на </a:t>
            </a:r>
            <a:r>
              <a:rPr lang="ru-RU" sz="1800" dirty="0" smtClean="0">
                <a:solidFill>
                  <a:schemeClr val="tx1">
                    <a:lumMod val="85000"/>
                    <a:lumOff val="15000"/>
                  </a:schemeClr>
                </a:solidFill>
                <a:latin typeface="Times New Roman" pitchFamily="18" charset="0"/>
                <a:cs typeface="Times New Roman" pitchFamily="18" charset="0"/>
              </a:rPr>
              <a:t>2017 - 2019 годы (тыс.руб.)</a:t>
            </a:r>
            <a:endParaRPr lang="ru-RU" sz="1800" dirty="0">
              <a:solidFill>
                <a:schemeClr val="tx1">
                  <a:lumMod val="85000"/>
                  <a:lumOff val="1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548392826"/>
              </p:ext>
            </p:extLst>
          </p:nvPr>
        </p:nvGraphicFramePr>
        <p:xfrm>
          <a:off x="2453833" y="782290"/>
          <a:ext cx="6481825" cy="1241929"/>
        </p:xfrm>
        <a:graphic>
          <a:graphicData uri="http://schemas.openxmlformats.org/drawingml/2006/table">
            <a:tbl>
              <a:tblPr firstRow="1" bandRow="1">
                <a:tableStyleId>{93296810-A885-4BE3-A3E7-6D5BEEA58F35}</a:tableStyleId>
              </a:tblPr>
              <a:tblGrid>
                <a:gridCol w="2284311"/>
                <a:gridCol w="989658"/>
                <a:gridCol w="1092036"/>
                <a:gridCol w="1040847"/>
                <a:gridCol w="1074973"/>
              </a:tblGrid>
              <a:tr h="472484">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Наименование</a:t>
                      </a:r>
                      <a:endParaRPr lang="ru-RU" sz="1400" b="1"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Оценка 2016 год</a:t>
                      </a:r>
                      <a:endParaRPr lang="ru-RU" sz="1400" b="1"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2017 год</a:t>
                      </a:r>
                      <a:endParaRPr lang="ru-RU" sz="1400" b="1"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2018 год</a:t>
                      </a:r>
                      <a:endParaRPr lang="ru-RU" sz="1400" b="1"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2019 год</a:t>
                      </a:r>
                      <a:endParaRPr lang="ru-RU" sz="1400" b="1"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261939">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Доходы</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746 373</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703 826</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666 428</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647 125</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253753">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Расходы</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749 386</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722 675</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685 464</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666 558</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253753">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Дефицит</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-3 013</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-18 849</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a:effectLst/>
                          <a:latin typeface="Times New Roman" panose="02020603050405020304" pitchFamily="18" charset="0"/>
                          <a:cs typeface="Times New Roman" panose="02020603050405020304" pitchFamily="18" charset="0"/>
                        </a:rPr>
                        <a:t>-19 036</a:t>
                      </a:r>
                      <a:endParaRPr lang="ru-RU" sz="14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-19 433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bl>
          </a:graphicData>
        </a:graphic>
      </p:graphicFrame>
    </p:spTree>
    <p:extLst>
      <p:ext uri="{BB962C8B-B14F-4D97-AF65-F5344CB8AC3E}">
        <p14:creationId xmlns:p14="http://schemas.microsoft.com/office/powerpoint/2010/main" val="206388994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565232162"/>
              </p:ext>
            </p:extLst>
          </p:nvPr>
        </p:nvGraphicFramePr>
        <p:xfrm>
          <a:off x="0" y="555585"/>
          <a:ext cx="9051403" cy="6302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Диаграмма 8"/>
          <p:cNvGraphicFramePr/>
          <p:nvPr>
            <p:extLst>
              <p:ext uri="{D42A27DB-BD31-4B8C-83A1-F6EECF244321}">
                <p14:modId xmlns:p14="http://schemas.microsoft.com/office/powerpoint/2010/main" val="100759829"/>
              </p:ext>
            </p:extLst>
          </p:nvPr>
        </p:nvGraphicFramePr>
        <p:xfrm>
          <a:off x="5796136" y="4653136"/>
          <a:ext cx="3498414" cy="2115616"/>
        </p:xfrm>
        <a:graphic>
          <a:graphicData uri="http://schemas.openxmlformats.org/drawingml/2006/chart">
            <c:chart xmlns:c="http://schemas.openxmlformats.org/drawingml/2006/chart" xmlns:r="http://schemas.openxmlformats.org/officeDocument/2006/relationships" r:id="rId7"/>
          </a:graphicData>
        </a:graphic>
      </p:graphicFrame>
      <p:pic>
        <p:nvPicPr>
          <p:cNvPr id="5" name="Picture 2" descr="C:\Users\econ11\Desktop\Для презентации\slyudyansky_rayon_co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1724" y="0"/>
            <a:ext cx="622276" cy="7822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Диаграмма 6"/>
          <p:cNvGraphicFramePr/>
          <p:nvPr>
            <p:extLst>
              <p:ext uri="{D42A27DB-BD31-4B8C-83A1-F6EECF244321}">
                <p14:modId xmlns:p14="http://schemas.microsoft.com/office/powerpoint/2010/main" val="618502454"/>
              </p:ext>
            </p:extLst>
          </p:nvPr>
        </p:nvGraphicFramePr>
        <p:xfrm>
          <a:off x="5580112" y="1009101"/>
          <a:ext cx="3563888" cy="19813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Диаграмма 7"/>
          <p:cNvGraphicFramePr/>
          <p:nvPr>
            <p:extLst>
              <p:ext uri="{D42A27DB-BD31-4B8C-83A1-F6EECF244321}">
                <p14:modId xmlns:p14="http://schemas.microsoft.com/office/powerpoint/2010/main" val="3129153322"/>
              </p:ext>
            </p:extLst>
          </p:nvPr>
        </p:nvGraphicFramePr>
        <p:xfrm>
          <a:off x="5724128" y="2780928"/>
          <a:ext cx="3419872" cy="2016224"/>
        </p:xfrm>
        <a:graphic>
          <a:graphicData uri="http://schemas.openxmlformats.org/drawingml/2006/chart">
            <c:chart xmlns:c="http://schemas.openxmlformats.org/drawingml/2006/chart" xmlns:r="http://schemas.openxmlformats.org/officeDocument/2006/relationships" r:id="rId10"/>
          </a:graphicData>
        </a:graphic>
      </p:graphicFrame>
      <p:sp>
        <p:nvSpPr>
          <p:cNvPr id="2" name="Заголовок 1"/>
          <p:cNvSpPr>
            <a:spLocks noGrp="1"/>
          </p:cNvSpPr>
          <p:nvPr>
            <p:ph type="title"/>
          </p:nvPr>
        </p:nvSpPr>
        <p:spPr>
          <a:xfrm>
            <a:off x="0" y="66025"/>
            <a:ext cx="8657863" cy="887412"/>
          </a:xfrm>
        </p:spPr>
        <p:txBody>
          <a:bodyPr>
            <a:normAutofit/>
          </a:bodyPr>
          <a:lstStyle/>
          <a:p>
            <a:pPr algn="ct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Структура доходов бюджета Слюдянского района в 2017-2019 годах</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451593"/>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8839</TotalTime>
  <Words>6880</Words>
  <Application>Microsoft Office PowerPoint</Application>
  <PresentationFormat>Экран (4:3)</PresentationFormat>
  <Paragraphs>937</Paragraphs>
  <Slides>51</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51</vt:i4>
      </vt:variant>
    </vt:vector>
  </HeadingPairs>
  <TitlesOfParts>
    <vt:vector size="60" baseType="lpstr">
      <vt:lpstr>BatangChe</vt:lpstr>
      <vt:lpstr>黑体</vt:lpstr>
      <vt:lpstr>Arial</vt:lpstr>
      <vt:lpstr>Calibri</vt:lpstr>
      <vt:lpstr>Century Schoolbook</vt:lpstr>
      <vt:lpstr>Times New Roman</vt:lpstr>
      <vt:lpstr>Wingdings</vt:lpstr>
      <vt:lpstr>Wingdings 2</vt:lpstr>
      <vt:lpstr>Тема Office</vt:lpstr>
      <vt:lpstr>Презентация PowerPoint</vt:lpstr>
      <vt:lpstr>Презентация PowerPoint</vt:lpstr>
      <vt:lpstr>Основные понятия</vt:lpstr>
      <vt:lpstr>Бюджет – это план доходов и расходов на определенный период</vt:lpstr>
      <vt:lpstr>Этапы составления и утверждения бюджета муниципального образования Слюдянский район</vt:lpstr>
      <vt:lpstr>Муниципальное образование Слюдянский район</vt:lpstr>
      <vt:lpstr>Структура бюджета муниципального образования Слюдянский район</vt:lpstr>
      <vt:lpstr>Основные характеристики бюджета муниципального образования Слюдянский район на 2017 - 2019 годы (тыс.руб.)</vt:lpstr>
      <vt:lpstr>Структура доходов бюджета Слюдянского района в 2017-2019 годах</vt:lpstr>
      <vt:lpstr>Структура доходной части бюджета муниципального образования Слюдянский район на 2017-2019 годы</vt:lpstr>
      <vt:lpstr>Структура налоговых и неналоговых доходов бюджета муниципального образования Слюдянский район на 2017-2019 годы (тыс.руб.)</vt:lpstr>
      <vt:lpstr>Структура налоговых и неналоговых доходов в 2017-2019 годы</vt:lpstr>
      <vt:lpstr>Презентация PowerPoint</vt:lpstr>
      <vt:lpstr>Презентация PowerPoint</vt:lpstr>
      <vt:lpstr>Презентация PowerPoint</vt:lpstr>
      <vt:lpstr>Презентация PowerPoint</vt:lpstr>
      <vt:lpstr>Презентация PowerPoint</vt:lpstr>
      <vt:lpstr>Плата за негативное воздействие на окружающую среду</vt:lpstr>
      <vt:lpstr>Доходы от продажи материальных и нематериальных активов</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 </vt:lpstr>
      <vt:lpstr>Структура расходов бюджета муниципального образования Слюдянский район на 2017 год и плановый период 2018-2019 годов</vt:lpstr>
      <vt:lpstr>Структура расходов бюджета муниципального образования Слюдянский район  на 2017 год и плановый период 2018-2019 годов</vt:lpstr>
      <vt:lpstr>Бюджет муниципального образования Слюдянский район на 2017 год и плановый период 2018-2019 годов – социальный бюджет</vt:lpstr>
      <vt:lpstr>Структура расходов муниципального образования Слюдянский район на 2017 год и плановый период 2018-2019 годов</vt:lpstr>
      <vt:lpstr>Презентация PowerPoint</vt:lpstr>
      <vt:lpstr>Презентация PowerPoint</vt:lpstr>
      <vt:lpstr>Муниципальная программа «Развитие культуры в муниципальном образовании Слюдянский район на 2014-2019 годы» </vt:lpstr>
      <vt:lpstr>Муниципальная программа «Развитие системы отдыха и оздоровления детей в МО Слюдянский район на 2014-2019 годы» </vt:lpstr>
      <vt:lpstr>Муниципальная программа "Содействие развитию учреждений образования и культуры в муниципальном образовании Слюдянский район на 2014-2019 годы"</vt:lpstr>
      <vt:lpstr>Муниципальная программа «Развитие физической культуры и спорта в муниципальном образовании Слюдянский район на 2014-2019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ДЕФИЦИТ БЮДЖЕТА, ИСТОЧНИКИ ФИНАНСИРОВАНИЯ ДЕФИЦИТА БЮДЖЕТА МУНИЦИПАЛЬНОГО ОБРАЗОВАНИЯ СЛЮДЯНСКИЙ РАЙОН</vt:lpstr>
      <vt:lpstr>КОНТАКТНАЯ ИНФОРМАЦИЯ</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Wolf</dc:creator>
  <cp:lastModifiedBy>Buhfin42</cp:lastModifiedBy>
  <cp:revision>754</cp:revision>
  <dcterms:created xsi:type="dcterms:W3CDTF">2010-06-18T09:27:04Z</dcterms:created>
  <dcterms:modified xsi:type="dcterms:W3CDTF">2016-12-23T00:31:28Z</dcterms:modified>
</cp:coreProperties>
</file>