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notesMasterIdLst>
    <p:notesMasterId r:id="rId50"/>
  </p:notesMasterIdLst>
  <p:sldIdLst>
    <p:sldId id="294" r:id="rId2"/>
    <p:sldId id="308" r:id="rId3"/>
    <p:sldId id="296" r:id="rId4"/>
    <p:sldId id="297" r:id="rId5"/>
    <p:sldId id="309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59" r:id="rId15"/>
    <p:sldId id="260" r:id="rId16"/>
    <p:sldId id="262" r:id="rId17"/>
    <p:sldId id="258" r:id="rId18"/>
    <p:sldId id="26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00"/>
    <a:srgbClr val="00CC00"/>
    <a:srgbClr val="00FF00"/>
    <a:srgbClr val="FBD89F"/>
    <a:srgbClr val="FFCC99"/>
    <a:srgbClr val="CCFFCC"/>
    <a:srgbClr val="CCFFF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53" autoAdjust="0"/>
  </p:normalViewPr>
  <p:slideViewPr>
    <p:cSldViewPr snapToGrid="0">
      <p:cViewPr>
        <p:scale>
          <a:sx n="75" d="100"/>
          <a:sy n="75" d="100"/>
        </p:scale>
        <p:origin x="189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n36\Doc.fin\&#1054;&#1058;&#1044;&#1045;&#1051;%20&#1059;&#1055;&#1056;&#1040;&#1042;&#1051;&#1045;&#1053;&#1048;&#1071;%20&#1044;&#1054;&#1061;&#1054;&#1044;&#1040;&#1052;&#1048;\2025%20&#1075;&#1086;&#1076;\&#1055;&#1077;&#1088;&#1074;&#1086;&#1085;&#1072;&#1095;&#1072;&#1083;&#1100;&#1085;&#1086;&#1077;%20&#1056;&#1044;%20&#1085;&#1072;%202025-2027&#1075;&#1075;\&#1044;&#1048;&#1040;&#1043;&#1056;&#1040;&#1052;&#1052;&#1067;%20&#1050;%20&#1041;&#1070;&#1044;&#1046;&#1045;&#1058;&#1059;%20&#1044;&#1051;&#1071;%20&#1043;&#1056;&#1040;&#1046;&#1044;&#1040;&#1053;%202025-20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безработицы, %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безработных  в общей численности экономически активного населения определенной возрастной группы)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809293798834294"/>
          <c:y val="4.2594013006785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110215296091E-2"/>
          <c:y val="0.45298586845701982"/>
          <c:w val="0.9184897795694078"/>
          <c:h val="0.3296302609248264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FF00">
                  <a:alpha val="94000"/>
                </a:srgbClr>
              </a:solidFill>
              <a:ln>
                <a:solidFill>
                  <a:srgbClr val="FF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0755110215296091E-2"/>
                  <c:y val="-0.10029841316402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E9-4A18-9D5E-2F4C12B801A0}"/>
                </c:ext>
              </c:extLst>
            </c:dLbl>
            <c:dLbl>
              <c:idx val="1"/>
              <c:layout>
                <c:manualLayout>
                  <c:x val="-5.9280160313157949E-2"/>
                  <c:y val="-8.5970068426307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E9-4A18-9D5E-2F4C12B801A0}"/>
                </c:ext>
              </c:extLst>
            </c:dLbl>
            <c:dLbl>
              <c:idx val="2"/>
              <c:layout>
                <c:manualLayout>
                  <c:x val="-5.7035566054056457E-2"/>
                  <c:y val="-6.9812885356318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05210411019815E-2"/>
                      <c:h val="0.11104467171731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07A-47F6-BFD8-D0FB8971C51C}"/>
                </c:ext>
              </c:extLst>
            </c:dLbl>
            <c:dLbl>
              <c:idx val="3"/>
              <c:layout>
                <c:manualLayout>
                  <c:x val="-6.4024615269717436E-2"/>
                  <c:y val="-8.41412300940368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05210411019815E-2"/>
                      <c:h val="0.11104467171731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07A-47F6-BFD8-D0FB8971C51C}"/>
                </c:ext>
              </c:extLst>
            </c:dLbl>
            <c:dLbl>
              <c:idx val="4"/>
              <c:layout>
                <c:manualLayout>
                  <c:x val="-5.6895242446228622E-2"/>
                  <c:y val="-6.623079917188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7A-47F6-BFD8-D0FB8971C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Лист1!$A$90:$A$94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Лист1!$B$90:$B$94</c:f>
              <c:numCache>
                <c:formatCode>#,##0.00</c:formatCode>
                <c:ptCount val="5"/>
                <c:pt idx="0">
                  <c:v>0.06</c:v>
                </c:pt>
                <c:pt idx="1">
                  <c:v>0.15</c:v>
                </c:pt>
                <c:pt idx="2" formatCode="#\ ##0.0">
                  <c:v>0.3</c:v>
                </c:pt>
                <c:pt idx="3" formatCode="#\ ##0.0">
                  <c:v>0.3</c:v>
                </c:pt>
                <c:pt idx="4" formatCode="#\ ##0.0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7A-47F6-BFD8-D0FB8971C5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21872"/>
        <c:axId val="741722264"/>
      </c:lineChart>
      <c:catAx>
        <c:axId val="74172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22264"/>
        <c:crosses val="autoZero"/>
        <c:auto val="1"/>
        <c:lblAlgn val="ctr"/>
        <c:lblOffset val="100"/>
        <c:noMultiLvlLbl val="0"/>
      </c:catAx>
      <c:valAx>
        <c:axId val="7417222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417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СМР 2025-2026г.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47747395300522"/>
          <c:y val="0.20060521767574929"/>
          <c:w val="0.74522526046994786"/>
          <c:h val="0.753573817393554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 (прогноз)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УСН</c:v>
                </c:pt>
                <c:pt idx="2">
                  <c:v>Патент</c:v>
                </c:pt>
                <c:pt idx="3">
                  <c:v>Акцизы</c:v>
                </c:pt>
                <c:pt idx="4">
                  <c:v>Госпошлина</c:v>
                </c:pt>
                <c:pt idx="5">
                  <c:v>Прочие налоговые и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358168.2</c:v>
                </c:pt>
                <c:pt idx="1">
                  <c:v>70173.2</c:v>
                </c:pt>
                <c:pt idx="2">
                  <c:v>11210.8</c:v>
                </c:pt>
                <c:pt idx="3">
                  <c:v>8721.1</c:v>
                </c:pt>
                <c:pt idx="4">
                  <c:v>25879.599999999999</c:v>
                </c:pt>
                <c:pt idx="5">
                  <c:v>15454.1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3-4394-8A39-14B096AC7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УСН</c:v>
                </c:pt>
                <c:pt idx="2">
                  <c:v>Патент</c:v>
                </c:pt>
                <c:pt idx="3">
                  <c:v>Акцизы</c:v>
                </c:pt>
                <c:pt idx="4">
                  <c:v>Госпошлина</c:v>
                </c:pt>
                <c:pt idx="5">
                  <c:v>Прочие налоговые и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349774.2</c:v>
                </c:pt>
                <c:pt idx="1">
                  <c:v>47387.7</c:v>
                </c:pt>
                <c:pt idx="2">
                  <c:v>10780</c:v>
                </c:pt>
                <c:pt idx="3">
                  <c:v>8156.5</c:v>
                </c:pt>
                <c:pt idx="4">
                  <c:v>24974.7</c:v>
                </c:pt>
                <c:pt idx="5">
                  <c:v>21271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93-4394-8A39-14B096AC7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1588560"/>
        <c:axId val="171586896"/>
      </c:barChart>
      <c:catAx>
        <c:axId val="171588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586896"/>
        <c:crosses val="autoZero"/>
        <c:auto val="1"/>
        <c:lblAlgn val="ctr"/>
        <c:lblOffset val="100"/>
        <c:noMultiLvlLbl val="0"/>
      </c:catAx>
      <c:valAx>
        <c:axId val="17158689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7158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062997954554669"/>
          <c:y val="0.24384254942071934"/>
          <c:w val="0.19379488919418775"/>
          <c:h val="0.1516110861573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целевых межбюджетных трансфертов в бюджет СМР из областного бюджета, тыс. руб.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324260.59999999998</c:v>
                </c:pt>
                <c:pt idx="1">
                  <c:v>132697.1</c:v>
                </c:pt>
                <c:pt idx="2">
                  <c:v>78194.2</c:v>
                </c:pt>
                <c:pt idx="3">
                  <c:v>61813.4</c:v>
                </c:pt>
                <c:pt idx="4">
                  <c:v>60764.4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3-428D-AA76-A2B3949E9E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1250253.3999999999</c:v>
                </c:pt>
                <c:pt idx="1">
                  <c:v>1245974</c:v>
                </c:pt>
                <c:pt idx="2">
                  <c:v>1128916.6000000001</c:v>
                </c:pt>
                <c:pt idx="3">
                  <c:v>1083353.7</c:v>
                </c:pt>
                <c:pt idx="4">
                  <c:v>1087048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3-428D-AA76-A2B3949E9E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МБТ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81431.8</c:v>
                </c:pt>
                <c:pt idx="1">
                  <c:v>75801.3</c:v>
                </c:pt>
                <c:pt idx="2">
                  <c:v>14457.6</c:v>
                </c:pt>
                <c:pt idx="3">
                  <c:v>2093.1</c:v>
                </c:pt>
                <c:pt idx="4">
                  <c:v>2093.1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C3-428D-AA76-A2B3949E9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49440"/>
        <c:axId val="36037376"/>
      </c:barChart>
      <c:catAx>
        <c:axId val="3604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037376"/>
        <c:crosses val="autoZero"/>
        <c:auto val="1"/>
        <c:lblAlgn val="ctr"/>
        <c:lblOffset val="100"/>
        <c:noMultiLvlLbl val="0"/>
      </c:catAx>
      <c:valAx>
        <c:axId val="360373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604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нецелевой финансовой помощи из областного бюджета, млн. руб.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334289323243609"/>
          <c:y val="4.23671564465631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8229082744755947E-2"/>
          <c:y val="0.1686212826573214"/>
          <c:w val="0.94354183451048812"/>
          <c:h val="0.603485449216958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на выравнивание бюджетной лбеспеченности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numCache>
            </c:num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78305.3</c:v>
                </c:pt>
                <c:pt idx="1">
                  <c:v>89148.5</c:v>
                </c:pt>
                <c:pt idx="2">
                  <c:v>96780.6</c:v>
                </c:pt>
                <c:pt idx="3">
                  <c:v>93407.9</c:v>
                </c:pt>
                <c:pt idx="4">
                  <c:v>86586.6</c:v>
                </c:pt>
                <c:pt idx="5">
                  <c:v>219753.3</c:v>
                </c:pt>
                <c:pt idx="6">
                  <c:v>148722</c:v>
                </c:pt>
                <c:pt idx="7">
                  <c:v>116802</c:v>
                </c:pt>
                <c:pt idx="8">
                  <c:v>96004.3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8-426B-86C1-92FB0502D9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Дотация на сбалансированность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numCache>
            </c:numRef>
          </c:cat>
          <c:val>
            <c:numRef>
              <c:f>Лист1!$C$2:$C$10</c:f>
              <c:numCache>
                <c:formatCode>#,##0</c:formatCode>
                <c:ptCount val="9"/>
                <c:pt idx="0">
                  <c:v>47185.3</c:v>
                </c:pt>
                <c:pt idx="1">
                  <c:v>42210.6</c:v>
                </c:pt>
                <c:pt idx="2">
                  <c:v>104652.5</c:v>
                </c:pt>
                <c:pt idx="3">
                  <c:v>147271.9</c:v>
                </c:pt>
                <c:pt idx="4">
                  <c:v>230584.2</c:v>
                </c:pt>
                <c:pt idx="5">
                  <c:v>93902.3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8-426B-86C1-92FB0502D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9384000"/>
        <c:axId val="1109377760"/>
      </c:barChart>
      <c:catAx>
        <c:axId val="110938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9377760"/>
        <c:crosses val="autoZero"/>
        <c:auto val="1"/>
        <c:lblAlgn val="ctr"/>
        <c:lblOffset val="100"/>
        <c:noMultiLvlLbl val="0"/>
      </c:catAx>
      <c:valAx>
        <c:axId val="11093777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0938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715106519826952E-2"/>
          <c:y val="0.87108374852590653"/>
          <c:w val="0.93596726638817496"/>
          <c:h val="8.6549095027530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7000"/>
                    <a:satMod val="100000"/>
                    <a:lumMod val="102000"/>
                  </a:schemeClr>
                </a:gs>
                <a:gs pos="50000">
                  <a:schemeClr val="accent1">
                    <a:shade val="100000"/>
                    <a:satMod val="103000"/>
                    <a:lumMod val="100000"/>
                  </a:schemeClr>
                </a:gs>
                <a:gs pos="100000">
                  <a:schemeClr val="accent1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2540309967297031"/>
                  <c:y val="-3.1384774992281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14084916203541"/>
                      <c:h val="0.112343059222133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30196.2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7-4975-90B7-8FBE54E50E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7000"/>
                    <a:satMod val="100000"/>
                    <a:lumMod val="102000"/>
                  </a:schemeClr>
                </a:gs>
                <a:gs pos="50000">
                  <a:schemeClr val="accent2">
                    <a:shade val="100000"/>
                    <a:satMod val="103000"/>
                    <a:lumMod val="100000"/>
                  </a:schemeClr>
                </a:gs>
                <a:gs pos="100000">
                  <a:schemeClr val="accent2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1546364132997081"/>
                  <c:y val="6.0885456717630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33694.1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7-4975-90B7-8FBE54E50E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7000"/>
                    <a:satMod val="100000"/>
                    <a:lumMod val="102000"/>
                  </a:schemeClr>
                </a:gs>
                <a:gs pos="50000">
                  <a:schemeClr val="accent3">
                    <a:shade val="100000"/>
                    <a:satMod val="103000"/>
                    <a:lumMod val="100000"/>
                  </a:schemeClr>
                </a:gs>
                <a:gs pos="100000">
                  <a:schemeClr val="accent3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7888750028063183"/>
                  <c:y val="-1.1614260428671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7-4975-90B7-8FBE54E50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7574480"/>
        <c:axId val="747574088"/>
        <c:axId val="0"/>
      </c:bar3DChart>
      <c:catAx>
        <c:axId val="74757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7574088"/>
        <c:crosses val="autoZero"/>
        <c:auto val="1"/>
        <c:lblAlgn val="ctr"/>
        <c:lblOffset val="100"/>
        <c:noMultiLvlLbl val="0"/>
      </c:catAx>
      <c:valAx>
        <c:axId val="74757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757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33136592483534"/>
          <c:y val="1.2365290143744065E-2"/>
          <c:w val="0.59317672936959676"/>
          <c:h val="0.919625614065663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3281785248192227"/>
                  <c:y val="-2.4730580287488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30196.2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A-453A-91BB-786779A66A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01.01.2028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231670717497846"/>
                  <c:y val="-6.18264507187203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63890.3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A-453A-91BB-786779A66A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01.01.2029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513765142928911"/>
                  <c:y val="-6.18264507187208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99249.3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A-453A-91BB-786779A66A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6683272"/>
        <c:axId val="746682488"/>
        <c:axId val="0"/>
      </c:bar3DChart>
      <c:catAx>
        <c:axId val="74668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2488"/>
        <c:crosses val="autoZero"/>
        <c:auto val="1"/>
        <c:lblAlgn val="ctr"/>
        <c:lblOffset val="100"/>
        <c:noMultiLvlLbl val="0"/>
      </c:catAx>
      <c:valAx>
        <c:axId val="746682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668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94827336900078"/>
          <c:y val="0.49984592069564987"/>
          <c:w val="0.20933484769245686"/>
          <c:h val="0.3959969563860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914192732662633"/>
          <c:w val="0.79239766081871343"/>
          <c:h val="0.56049090179366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798150349166224E-3"/>
                  <c:y val="0.16639689043081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9-4248-B889-F24881FC46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438520279332921E-2"/>
                  <c:y val="3.17956774947502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59-4248-B889-F24881FC46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078890209499735E-2"/>
                  <c:y val="6.933203767950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59-4248-B889-F24881FC4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746682880"/>
        <c:axId val="746681704"/>
        <c:axId val="0"/>
      </c:bar3DChart>
      <c:catAx>
        <c:axId val="7466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1704"/>
        <c:crosses val="autoZero"/>
        <c:auto val="1"/>
        <c:lblAlgn val="ctr"/>
        <c:lblOffset val="100"/>
        <c:noMultiLvlLbl val="0"/>
      </c:catAx>
      <c:valAx>
        <c:axId val="746681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66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</a:t>
            </a:r>
            <a:r>
              <a:rPr lang="ru-RU" sz="1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реализации продукции, работ, услуг по полному кругу организаций, млн. руб. (</a:t>
            </a:r>
            <a:r>
              <a:rPr lang="ru-RU" sz="1000" b="0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выражает денежные отношения между производителями и потребителями товаров)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450245189939491"/>
          <c:y val="2.596308834985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9878618113912233E-2"/>
          <c:y val="0.45864856671078663"/>
          <c:w val="0.91783380018674132"/>
          <c:h val="0.3233687259291196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solidFill>
                  <a:srgbClr val="FF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0.10830999066293184"/>
                  <c:y val="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C0-41EF-8325-4E675279294C}"/>
                </c:ext>
              </c:extLst>
            </c:dLbl>
            <c:dLbl>
              <c:idx val="1"/>
              <c:layout>
                <c:manualLayout>
                  <c:x val="-0.10457516339869284"/>
                  <c:y val="8.0888152898696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C0-41EF-8325-4E675279294C}"/>
                </c:ext>
              </c:extLst>
            </c:dLbl>
            <c:dLbl>
              <c:idx val="2"/>
              <c:layout>
                <c:manualLayout>
                  <c:x val="-8.9635854341736765E-2"/>
                  <c:y val="8.0888152898696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C0-41EF-8325-4E675279294C}"/>
                </c:ext>
              </c:extLst>
            </c:dLbl>
            <c:dLbl>
              <c:idx val="3"/>
              <c:layout>
                <c:manualLayout>
                  <c:x val="-0.11204481792717087"/>
                  <c:y val="8.39992357024922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59757236227826"/>
                      <c:h val="9.64435669176763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C0-41EF-8325-4E675279294C}"/>
                </c:ext>
              </c:extLst>
            </c:dLbl>
            <c:dLbl>
              <c:idx val="4"/>
              <c:layout>
                <c:manualLayout>
                  <c:x val="-4.8552754435107377E-2"/>
                  <c:y val="4.9777324860736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C0-41EF-8325-4E6752792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Лист1!$A$7:$A$11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Лист1!$B$7:$B$11</c:f>
              <c:numCache>
                <c:formatCode>#\ ##0.0</c:formatCode>
                <c:ptCount val="5"/>
                <c:pt idx="0">
                  <c:v>13148.06</c:v>
                </c:pt>
                <c:pt idx="1">
                  <c:v>13763.43</c:v>
                </c:pt>
                <c:pt idx="2">
                  <c:v>14471.34</c:v>
                </c:pt>
                <c:pt idx="3">
                  <c:v>15034.78</c:v>
                </c:pt>
                <c:pt idx="4">
                  <c:v>15490.58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C0-41EF-8325-4E67527929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4816"/>
        <c:axId val="741715208"/>
      </c:lineChart>
      <c:catAx>
        <c:axId val="74171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5208"/>
        <c:crosses val="autoZero"/>
        <c:auto val="1"/>
        <c:lblAlgn val="ctr"/>
        <c:lblOffset val="100"/>
        <c:noMultiLvlLbl val="0"/>
      </c:catAx>
      <c:valAx>
        <c:axId val="7417152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74171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населения, тыс. чел.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(среднее арифметическое из численности на начало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конец соответствующего периоду)</a:t>
            </a:r>
            <a:endPara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868048002912662"/>
          <c:y val="9.3332484113880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7059716575568183E-2"/>
          <c:y val="0.36750216795927659"/>
          <c:w val="0.92721257237386268"/>
          <c:h val="0.3501888696725769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9.0145110559369926E-2"/>
                  <c:y val="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9F-4E43-B9BA-E79CF6C674BF}"/>
                </c:ext>
              </c:extLst>
            </c:dLbl>
            <c:dLbl>
              <c:idx val="1"/>
              <c:layout>
                <c:manualLayout>
                  <c:x val="-9.7657203105984094E-2"/>
                  <c:y val="9.3332484113880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9F-4E43-B9BA-E79CF6C674BF}"/>
                </c:ext>
              </c:extLst>
            </c:dLbl>
            <c:dLbl>
              <c:idx val="2"/>
              <c:layout>
                <c:manualLayout>
                  <c:x val="-0.10516929565259832"/>
                  <c:y val="8.0888152898696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9F-4E43-B9BA-E79CF6C674BF}"/>
                </c:ext>
              </c:extLst>
            </c:dLbl>
            <c:dLbl>
              <c:idx val="3"/>
              <c:layout>
                <c:manualLayout>
                  <c:x val="-9.7657203105984164E-2"/>
                  <c:y val="7.466598729110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9F-4E43-B9BA-E79CF6C674BF}"/>
                </c:ext>
              </c:extLst>
            </c:dLbl>
            <c:dLbl>
              <c:idx val="4"/>
              <c:layout>
                <c:manualLayout>
                  <c:x val="-6.3852786646220502E-2"/>
                  <c:y val="6.844382168351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9F-4E43-B9BA-E79CF6C674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Лист1!$A$37:$A$41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Лист1!$B$37:$B$41</c:f>
              <c:numCache>
                <c:formatCode>#\ ##0.000</c:formatCode>
                <c:ptCount val="5"/>
                <c:pt idx="0">
                  <c:v>38.423999999999999</c:v>
                </c:pt>
                <c:pt idx="1">
                  <c:v>38.252000000000002</c:v>
                </c:pt>
                <c:pt idx="2">
                  <c:v>37.878</c:v>
                </c:pt>
                <c:pt idx="3">
                  <c:v>37.585000000000001</c:v>
                </c:pt>
                <c:pt idx="4">
                  <c:v>37.341999999999999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9F-4E43-B9BA-E79CF6C674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7168"/>
        <c:axId val="741717560"/>
      </c:lineChart>
      <c:catAx>
        <c:axId val="74171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7560"/>
        <c:crosses val="autoZero"/>
        <c:auto val="1"/>
        <c:lblAlgn val="ctr"/>
        <c:lblOffset val="100"/>
        <c:noMultiLvlLbl val="0"/>
      </c:catAx>
      <c:valAx>
        <c:axId val="741717560"/>
        <c:scaling>
          <c:orientation val="minMax"/>
        </c:scaling>
        <c:delete val="1"/>
        <c:axPos val="l"/>
        <c:numFmt formatCode="#\ ##0.000" sourceLinked="1"/>
        <c:majorTickMark val="none"/>
        <c:minorTickMark val="none"/>
        <c:tickLblPos val="nextTo"/>
        <c:crossAx val="74171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действие жилых домов, м²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828601552992047E-2"/>
          <c:y val="0.40376996969015483"/>
          <c:w val="0.9173669819872442"/>
          <c:h val="0.3657195113439710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7.8876971739448687E-2"/>
                  <c:y val="4.355518059232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96-46D5-B805-B2F68BE3CB5D}"/>
                </c:ext>
              </c:extLst>
            </c:dLbl>
            <c:dLbl>
              <c:idx val="1"/>
              <c:layout>
                <c:manualLayout>
                  <c:x val="-8.6389064286062855E-2"/>
                  <c:y val="0.11822120446487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96-46D5-B805-B2F68BE3CB5D}"/>
                </c:ext>
              </c:extLst>
            </c:dLbl>
            <c:dLbl>
              <c:idx val="2"/>
              <c:layout>
                <c:manualLayout>
                  <c:x val="-8.2633018012755771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96-46D5-B805-B2F68BE3CB5D}"/>
                </c:ext>
              </c:extLst>
            </c:dLbl>
            <c:dLbl>
              <c:idx val="3"/>
              <c:layout>
                <c:manualLayout>
                  <c:x val="-8.2633018012755771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6-46D5-B805-B2F68BE3CB5D}"/>
                </c:ext>
              </c:extLst>
            </c:dLbl>
            <c:dLbl>
              <c:idx val="4"/>
              <c:layout>
                <c:manualLayout>
                  <c:x val="-6.7608832919527587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96-46D5-B805-B2F68BE3C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Лист1!$A$61:$A$65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Лист1!$B$61:$B$65</c:f>
              <c:numCache>
                <c:formatCode>#,##0</c:formatCode>
                <c:ptCount val="5"/>
                <c:pt idx="0">
                  <c:v>17390</c:v>
                </c:pt>
                <c:pt idx="1">
                  <c:v>28867.4</c:v>
                </c:pt>
                <c:pt idx="2">
                  <c:v>18000</c:v>
                </c:pt>
                <c:pt idx="3">
                  <c:v>18000</c:v>
                </c:pt>
                <c:pt idx="4">
                  <c:v>18000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96-46D5-B805-B2F68BE3CB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9520"/>
        <c:axId val="741719912"/>
      </c:lineChart>
      <c:catAx>
        <c:axId val="741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9912"/>
        <c:crosses val="autoZero"/>
        <c:auto val="1"/>
        <c:lblAlgn val="ctr"/>
        <c:lblOffset val="100"/>
        <c:noMultiLvlLbl val="0"/>
      </c:catAx>
      <c:valAx>
        <c:axId val="7417199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</a:t>
            </a:r>
            <a:r>
              <a:rPr lang="ru-RU" sz="1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потребительских цен, % 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(соотношение затрат на покупку товаров и услуг потребительской корзины за определенный промежуток времени, между базовым периодом и периодом индексации)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024832855778411E-2"/>
          <c:y val="0.45714688570684608"/>
          <c:w val="0.91595033428844319"/>
          <c:h val="0.2909282620083920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6.4634696108444856E-2"/>
                  <c:y val="6.844382168351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3D-40D2-9AEA-F3F9C703FD3A}"/>
                </c:ext>
              </c:extLst>
            </c:dLbl>
            <c:dLbl>
              <c:idx val="1"/>
              <c:layout>
                <c:manualLayout>
                  <c:x val="-7.1438348330386425E-2"/>
                  <c:y val="7.466598729110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3D-40D2-9AEA-F3F9C703FD3A}"/>
                </c:ext>
              </c:extLst>
            </c:dLbl>
            <c:dLbl>
              <c:idx val="2"/>
              <c:layout>
                <c:manualLayout>
                  <c:x val="-6.4634696108444856E-2"/>
                  <c:y val="-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3D-40D2-9AEA-F3F9C703FD3A}"/>
                </c:ext>
              </c:extLst>
            </c:dLbl>
            <c:dLbl>
              <c:idx val="3"/>
              <c:layout>
                <c:manualLayout>
                  <c:x val="-6.1232869997474078E-2"/>
                  <c:y val="-8.7110318506288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3D-40D2-9AEA-F3F9C703FD3A}"/>
                </c:ext>
              </c:extLst>
            </c:dLbl>
            <c:dLbl>
              <c:idx val="4"/>
              <c:layout>
                <c:manualLayout>
                  <c:x val="-6.803652221941564E-2"/>
                  <c:y val="-5.5999490468328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3D-40D2-9AEA-F3F9C703FD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Лист1!$A$22:$A$26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Лист1!$B$22:$B$26</c:f>
              <c:numCache>
                <c:formatCode>#\ ##0.0</c:formatCode>
                <c:ptCount val="5"/>
                <c:pt idx="0">
                  <c:v>108.5</c:v>
                </c:pt>
                <c:pt idx="1">
                  <c:v>109</c:v>
                </c:pt>
                <c:pt idx="2">
                  <c:v>105.1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3D-40D2-9AEA-F3F9C703FD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5992"/>
        <c:axId val="741716384"/>
      </c:lineChart>
      <c:catAx>
        <c:axId val="7417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6384"/>
        <c:crosses val="autoZero"/>
        <c:auto val="1"/>
        <c:lblAlgn val="ctr"/>
        <c:lblOffset val="100"/>
        <c:noMultiLvlLbl val="0"/>
      </c:catAx>
      <c:valAx>
        <c:axId val="7417163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7417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Прожиточный минимум, руб. в месяц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условной потребительской корзины – ключевых продовольственных продуктов, непродовольственных товаров, а также услуг, в том числе платежей за ЖКХ)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606075166193038"/>
          <c:y val="5.5038242300208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110215296091E-2"/>
          <c:y val="0.40388685651534245"/>
          <c:w val="0.9184897795694078"/>
          <c:h val="0.350796879687659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7.1438329194892444E-2"/>
                  <c:y val="6.180120838394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93-492D-95E6-BCE80C43FDAA}"/>
                </c:ext>
              </c:extLst>
            </c:dLbl>
            <c:dLbl>
              <c:idx val="1"/>
              <c:layout>
                <c:manualLayout>
                  <c:x val="-5.4429203196108555E-2"/>
                  <c:y val="6.798132922233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93-492D-95E6-BCE80C43FDAA}"/>
                </c:ext>
              </c:extLst>
            </c:dLbl>
            <c:dLbl>
              <c:idx val="2"/>
              <c:layout>
                <c:manualLayout>
                  <c:x val="-8.1643804794162847E-2"/>
                  <c:y val="5.5621087545547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93-492D-95E6-BCE80C43FDAA}"/>
                </c:ext>
              </c:extLst>
            </c:dLbl>
            <c:dLbl>
              <c:idx val="3"/>
              <c:layout>
                <c:manualLayout>
                  <c:x val="-8.5045629993919569E-2"/>
                  <c:y val="6.798132922233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93-492D-95E6-BCE80C43FDAA}"/>
                </c:ext>
              </c:extLst>
            </c:dLbl>
            <c:dLbl>
              <c:idx val="4"/>
              <c:layout>
                <c:manualLayout>
                  <c:x val="-5.4429203196108528E-2"/>
                  <c:y val="6.180120838394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93-492D-95E6-BCE80C43F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Лист1!$A$49:$A$53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Лист1!$B$49:$B$53</c:f>
              <c:numCache>
                <c:formatCode>#,##0</c:formatCode>
                <c:ptCount val="5"/>
                <c:pt idx="0">
                  <c:v>15315</c:v>
                </c:pt>
                <c:pt idx="1">
                  <c:v>17575</c:v>
                </c:pt>
                <c:pt idx="2">
                  <c:v>18770</c:v>
                </c:pt>
                <c:pt idx="3">
                  <c:v>19520.8</c:v>
                </c:pt>
                <c:pt idx="4">
                  <c:v>20301.63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3-492D-95E6-BCE80C43FD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8344"/>
        <c:axId val="741718736"/>
      </c:lineChart>
      <c:catAx>
        <c:axId val="7417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8736"/>
        <c:crosses val="autoZero"/>
        <c:auto val="1"/>
        <c:lblAlgn val="ctr"/>
        <c:lblOffset val="100"/>
        <c:noMultiLvlLbl val="0"/>
      </c:catAx>
      <c:valAx>
        <c:axId val="7417187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8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плата, руб.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(отражает начисленную работниками заработную плату до вычета налогов и других удержаний в соответствии с действующим законодательством РФ)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098325686037E-2"/>
          <c:y val="0.49863860224139839"/>
          <c:w val="0.91848980334862795"/>
          <c:h val="0.2809264546471035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9971607041453731E-2"/>
                  <c:y val="-7.3380194794564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0B-41D2-8DCB-637C727CF65E}"/>
                </c:ext>
              </c:extLst>
            </c:dLbl>
            <c:dLbl>
              <c:idx val="1"/>
              <c:layout>
                <c:manualLayout>
                  <c:x val="-5.224304372515616E-2"/>
                  <c:y val="-0.11414696968043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0B-41D2-8DCB-637C727CF65E}"/>
                </c:ext>
              </c:extLst>
            </c:dLbl>
            <c:dLbl>
              <c:idx val="2"/>
              <c:layout>
                <c:manualLayout>
                  <c:x val="-4.7700170357751363E-2"/>
                  <c:y val="-8.1533549771738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0B-41D2-8DCB-637C727CF65E}"/>
                </c:ext>
              </c:extLst>
            </c:dLbl>
            <c:dLbl>
              <c:idx val="3"/>
              <c:layout>
                <c:manualLayout>
                  <c:x val="-4.3157296990346476E-2"/>
                  <c:y val="-8.968690474891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0B-41D2-8DCB-637C727CF65E}"/>
                </c:ext>
              </c:extLst>
            </c:dLbl>
            <c:dLbl>
              <c:idx val="4"/>
              <c:layout>
                <c:manualLayout>
                  <c:x val="-5.2243043725156327E-2"/>
                  <c:y val="-9.7840259726085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0B-41D2-8DCB-637C727CF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Лист1!$A$78:$A$82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Лист1!$B$78:$B$82</c:f>
              <c:numCache>
                <c:formatCode>#,##0</c:formatCode>
                <c:ptCount val="5"/>
                <c:pt idx="0">
                  <c:v>49836.5</c:v>
                </c:pt>
                <c:pt idx="1">
                  <c:v>52506.9</c:v>
                </c:pt>
                <c:pt idx="2">
                  <c:v>55198.8</c:v>
                </c:pt>
                <c:pt idx="3">
                  <c:v>56322.3</c:v>
                </c:pt>
                <c:pt idx="4">
                  <c:v>56363.199999999997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D7-428B-9696-B12AF87723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20696"/>
        <c:axId val="741721088"/>
      </c:lineChart>
      <c:catAx>
        <c:axId val="74172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21088"/>
        <c:crosses val="autoZero"/>
        <c:auto val="1"/>
        <c:lblAlgn val="ctr"/>
        <c:lblOffset val="100"/>
        <c:noMultiLvlLbl val="0"/>
      </c:catAx>
      <c:valAx>
        <c:axId val="7417210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2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28222380701373"/>
          <c:y val="3.0423732689288101E-2"/>
          <c:w val="0.78171777619298621"/>
          <c:h val="0.820737356293052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Лист1!$A$104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Лист1!$B$104:$F$104</c:f>
              <c:numCache>
                <c:formatCode>#,##0</c:formatCode>
                <c:ptCount val="5"/>
                <c:pt idx="0">
                  <c:v>1973223.8</c:v>
                </c:pt>
                <c:pt idx="1">
                  <c:v>1768610.3</c:v>
                </c:pt>
                <c:pt idx="2">
                  <c:v>1370290.4</c:v>
                </c:pt>
                <c:pt idx="3">
                  <c:v>1264062.2</c:v>
                </c:pt>
                <c:pt idx="4">
                  <c:v>1245909.8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1-4667-A99F-D2CE2E49A659}"/>
            </c:ext>
          </c:extLst>
        </c:ser>
        <c:ser>
          <c:idx val="1"/>
          <c:order val="1"/>
          <c:tx>
            <c:strRef>
              <c:f>Лист1!$A$105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Лист1!$B$105:$F$105</c:f>
              <c:numCache>
                <c:formatCode>#,##0</c:formatCode>
                <c:ptCount val="5"/>
                <c:pt idx="0">
                  <c:v>386942.6</c:v>
                </c:pt>
                <c:pt idx="1">
                  <c:v>441179.5</c:v>
                </c:pt>
                <c:pt idx="2">
                  <c:v>474227.6</c:v>
                </c:pt>
                <c:pt idx="3">
                  <c:v>492392.7</c:v>
                </c:pt>
                <c:pt idx="4">
                  <c:v>509309.2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1-4667-A99F-D2CE2E49A659}"/>
            </c:ext>
          </c:extLst>
        </c:ser>
        <c:ser>
          <c:idx val="2"/>
          <c:order val="2"/>
          <c:tx>
            <c:strRef>
              <c:f>Лист1!$A$106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Лист1!$B$106:$F$106</c:f>
              <c:numCache>
                <c:formatCode>#,##0</c:formatCode>
                <c:ptCount val="5"/>
                <c:pt idx="0">
                  <c:v>43336.9</c:v>
                </c:pt>
                <c:pt idx="1">
                  <c:v>21164.6</c:v>
                </c:pt>
                <c:pt idx="2">
                  <c:v>15379.3</c:v>
                </c:pt>
                <c:pt idx="3">
                  <c:v>15191</c:v>
                </c:pt>
                <c:pt idx="4">
                  <c:v>15084.1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31-4667-A99F-D2CE2E49A6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9320264"/>
        <c:axId val="569320656"/>
      </c:barChart>
      <c:catAx>
        <c:axId val="569320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9320656"/>
        <c:crosses val="autoZero"/>
        <c:auto val="1"/>
        <c:lblAlgn val="ctr"/>
        <c:lblOffset val="100"/>
        <c:noMultiLvlLbl val="0"/>
      </c:catAx>
      <c:valAx>
        <c:axId val="56932065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932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СМР 2023-2028гг.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451959994950186"/>
          <c:y val="0.10962881544562011"/>
          <c:w val="0.89548045086907091"/>
          <c:h val="0.6961368810652298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281.52199999999999</c:v>
                </c:pt>
                <c:pt idx="1">
                  <c:v>324.03300000000002</c:v>
                </c:pt>
                <c:pt idx="2">
                  <c:v>349.774</c:v>
                </c:pt>
                <c:pt idx="3">
                  <c:v>358.16800000000001</c:v>
                </c:pt>
                <c:pt idx="4">
                  <c:v>372.13600000000002</c:v>
                </c:pt>
                <c:pt idx="5">
                  <c:v>384.04500000000002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7-4938-BBA2-36F100720C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0.224</c:v>
                </c:pt>
                <c:pt idx="1">
                  <c:v>0.249</c:v>
                </c:pt>
                <c:pt idx="2">
                  <c:v>8.1560000000000006</c:v>
                </c:pt>
                <c:pt idx="3">
                  <c:v>8.7210000000000001</c:v>
                </c:pt>
                <c:pt idx="4">
                  <c:v>9.0690000000000008</c:v>
                </c:pt>
                <c:pt idx="5">
                  <c:v>9.4320000000000004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27-4938-BBA2-36F100720C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сововупный доход (УСН, ЕСХН, патент)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0233780440458522E-3"/>
                  <c:y val="1.78428987623060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303914572596075E-2"/>
                      <c:h val="6.13747390857119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627-4938-BBA2-36F100720C8F}"/>
                </c:ext>
              </c:extLst>
            </c:dLbl>
            <c:dLbl>
              <c:idx val="1"/>
              <c:layout>
                <c:manualLayout>
                  <c:x val="-2.0116890220229261E-3"/>
                  <c:y val="3.56829878405301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327292616641926E-2"/>
                      <c:h val="7.20796354378710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A627-4938-BBA2-36F100720C8F}"/>
                </c:ext>
              </c:extLst>
            </c:dLbl>
            <c:dLbl>
              <c:idx val="2"/>
              <c:layout>
                <c:manualLayout>
                  <c:x val="-3.0175335330344258E-3"/>
                  <c:y val="-3.56815829984898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292225550573152E-2"/>
                      <c:h val="4.35332451654468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A627-4938-BBA2-36F100720C8F}"/>
                </c:ext>
              </c:extLst>
            </c:dLbl>
            <c:dLbl>
              <c:idx val="3"/>
              <c:layout>
                <c:manualLayout>
                  <c:x val="-2.011689022022963E-3"/>
                  <c:y val="3.5682987840530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27-4938-BBA2-36F100720C8F}"/>
                </c:ext>
              </c:extLst>
            </c:dLbl>
            <c:dLbl>
              <c:idx val="4"/>
              <c:layout>
                <c:manualLayout>
                  <c:x val="-4.0233780440458522E-3"/>
                  <c:y val="7.1365975681060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27-4938-BBA2-36F100720C8F}"/>
                </c:ext>
              </c:extLst>
            </c:dLbl>
            <c:dLbl>
              <c:idx val="5"/>
              <c:layout>
                <c:manualLayout>
                  <c:x val="0"/>
                  <c:y val="7.1365975681060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46.963999999999999</c:v>
                </c:pt>
                <c:pt idx="1">
                  <c:v>50.149000000000001</c:v>
                </c:pt>
                <c:pt idx="2">
                  <c:v>58.274000000000001</c:v>
                </c:pt>
                <c:pt idx="3">
                  <c:v>81.457999999999998</c:v>
                </c:pt>
                <c:pt idx="4">
                  <c:v>84.266999999999996</c:v>
                </c:pt>
                <c:pt idx="5">
                  <c:v>87.299000000000007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27-4938-BBA2-36F100720C8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0134132137592E-2"/>
                  <c:y val="-7.1365975681060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627-4938-BBA2-36F100720C8F}"/>
                </c:ext>
              </c:extLst>
            </c:dLbl>
            <c:dLbl>
              <c:idx val="1"/>
              <c:layout>
                <c:manualLayout>
                  <c:x val="-1.005844511011463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627-4938-BBA2-36F100720C8F}"/>
                </c:ext>
              </c:extLst>
            </c:dLbl>
            <c:dLbl>
              <c:idx val="2"/>
              <c:layout>
                <c:manualLayout>
                  <c:x val="-1.207013413213755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627-4938-BBA2-36F100720C8F}"/>
                </c:ext>
              </c:extLst>
            </c:dLbl>
            <c:dLbl>
              <c:idx val="3"/>
              <c:layout>
                <c:manualLayout>
                  <c:x val="-1.207013413213755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627-4938-BBA2-36F100720C8F}"/>
                </c:ext>
              </c:extLst>
            </c:dLbl>
            <c:dLbl>
              <c:idx val="4"/>
              <c:layout>
                <c:manualLayout>
                  <c:x val="-2.212857924225218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627-4938-BBA2-36F100720C8F}"/>
                </c:ext>
              </c:extLst>
            </c:dLbl>
            <c:dLbl>
              <c:idx val="5"/>
              <c:layout>
                <c:manualLayout>
                  <c:x val="-1.005844511011463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Лист1!$E$2:$E$7</c:f>
              <c:numCache>
                <c:formatCode>#\ ##0.0</c:formatCode>
                <c:ptCount val="6"/>
                <c:pt idx="0">
                  <c:v>7.6079999999999997</c:v>
                </c:pt>
                <c:pt idx="1">
                  <c:v>12.509</c:v>
                </c:pt>
                <c:pt idx="2">
                  <c:v>24.974</c:v>
                </c:pt>
                <c:pt idx="3">
                  <c:v>25.879000000000001</c:v>
                </c:pt>
                <c:pt idx="4">
                  <c:v>26.917999999999999</c:v>
                </c:pt>
                <c:pt idx="5">
                  <c:v>28.532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27-4938-BBA2-36F100720C8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292225550573152E-2"/>
                  <c:y val="-6.4229378112954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27-4938-BBA2-36F100720C8F}"/>
                </c:ext>
              </c:extLst>
            </c:dLbl>
            <c:dLbl>
              <c:idx val="1"/>
              <c:layout>
                <c:manualLayout>
                  <c:x val="3.8222091418435557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627-4938-BBA2-36F100720C8F}"/>
                </c:ext>
              </c:extLst>
            </c:dLbl>
            <c:dLbl>
              <c:idx val="2"/>
              <c:layout>
                <c:manualLayout>
                  <c:x val="3.6210402396412669E-2"/>
                  <c:y val="-6.7797676897007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627-4938-BBA2-36F100720C8F}"/>
                </c:ext>
              </c:extLst>
            </c:dLbl>
            <c:dLbl>
              <c:idx val="3"/>
              <c:layout>
                <c:manualLayout>
                  <c:x val="3.8222091418435557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627-4938-BBA2-36F100720C8F}"/>
                </c:ext>
              </c:extLst>
            </c:dLbl>
            <c:dLbl>
              <c:idx val="4"/>
              <c:layout>
                <c:manualLayout>
                  <c:x val="3.6210402396412628E-2"/>
                  <c:y val="-6.06610793289013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57158484504372E-2"/>
                      <c:h val="5.4238141517605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627-4938-BBA2-36F100720C8F}"/>
                </c:ext>
              </c:extLst>
            </c:dLbl>
            <c:dLbl>
              <c:idx val="5"/>
              <c:layout>
                <c:manualLayout>
                  <c:x val="3.2187024352366776E-2"/>
                  <c:y val="-4.2819585408636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Лист1!$F$2:$F$7</c:f>
              <c:numCache>
                <c:formatCode>#\ ##0.0</c:formatCode>
                <c:ptCount val="6"/>
                <c:pt idx="0">
                  <c:v>58.003999999999998</c:v>
                </c:pt>
                <c:pt idx="1">
                  <c:v>43.335999999999999</c:v>
                </c:pt>
                <c:pt idx="2">
                  <c:v>21.164000000000001</c:v>
                </c:pt>
                <c:pt idx="3">
                  <c:v>15.379</c:v>
                </c:pt>
                <c:pt idx="4">
                  <c:v>15.191000000000001</c:v>
                </c:pt>
                <c:pt idx="5">
                  <c:v>15.084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27-4938-BBA2-36F100720C8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Лист1!$G$2:$G$7</c:f>
              <c:numCache>
                <c:formatCode>#\ ##0.0</c:formatCode>
                <c:ptCount val="6"/>
                <c:pt idx="0">
                  <c:v>1669.16</c:v>
                </c:pt>
                <c:pt idx="1">
                  <c:v>1973.223</c:v>
                </c:pt>
                <c:pt idx="2">
                  <c:v>1768.61</c:v>
                </c:pt>
                <c:pt idx="3">
                  <c:v>1370.29</c:v>
                </c:pt>
                <c:pt idx="4">
                  <c:v>1264.0619999999999</c:v>
                </c:pt>
                <c:pt idx="5">
                  <c:v>1245.9090000000001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27-4938-BBA2-36F10072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51472"/>
        <c:axId val="57146480"/>
      </c:barChart>
      <c:catAx>
        <c:axId val="5715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146480"/>
        <c:crosses val="autoZero"/>
        <c:auto val="1"/>
        <c:lblAlgn val="ctr"/>
        <c:lblOffset val="100"/>
        <c:noMultiLvlLbl val="0"/>
      </c:catAx>
      <c:valAx>
        <c:axId val="57146480"/>
        <c:scaling>
          <c:orientation val="minMax"/>
          <c:max val="2500"/>
        </c:scaling>
        <c:delete val="1"/>
        <c:axPos val="b"/>
        <c:numFmt formatCode="#\ ##0.0" sourceLinked="1"/>
        <c:majorTickMark val="none"/>
        <c:minorTickMark val="none"/>
        <c:tickLblPos val="nextTo"/>
        <c:crossAx val="5715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59573731016278E-3"/>
          <c:y val="0.84307745821367597"/>
          <c:w val="0.93626231328617426"/>
          <c:h val="0.14264934665011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FB500-8A3D-4993-887E-2F3E22BE9333}" type="doc">
      <dgm:prSet loTypeId="urn:microsoft.com/office/officeart/2005/8/layout/pyramid1" loCatId="pyramid" qsTypeId="urn:microsoft.com/office/officeart/2005/8/quickstyle/3d2" qsCatId="3D" csTypeId="urn:microsoft.com/office/officeart/2005/8/colors/accent1_2" csCatId="accent1" phldr="1"/>
      <dgm:spPr/>
    </dgm:pt>
    <dgm:pt modelId="{AFD787FB-5462-4511-AE2D-AC0416EABA2E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1%</a:t>
          </a:r>
        </a:p>
      </dgm:t>
    </dgm:pt>
    <dgm:pt modelId="{B79B55FA-8AB1-40C6-A99C-691744FD289C}" type="parTrans" cxnId="{91399EFC-BEC6-4522-AA0E-CF333EF39C44}">
      <dgm:prSet/>
      <dgm:spPr/>
      <dgm:t>
        <a:bodyPr/>
        <a:lstStyle/>
        <a:p>
          <a:endParaRPr lang="ru-RU"/>
        </a:p>
      </dgm:t>
    </dgm:pt>
    <dgm:pt modelId="{DA260B2D-961D-48B5-B80B-5FA8EDDF2F47}" type="sibTrans" cxnId="{91399EFC-BEC6-4522-AA0E-CF333EF39C44}">
      <dgm:prSet/>
      <dgm:spPr/>
      <dgm:t>
        <a:bodyPr/>
        <a:lstStyle/>
        <a:p>
          <a:endParaRPr lang="ru-RU"/>
        </a:p>
      </dgm:t>
    </dgm:pt>
    <dgm:pt modelId="{01DFBEF5-24A8-4D1E-82FA-68DAC5D30D8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dirty="0"/>
            <a:t>25%</a:t>
          </a:r>
        </a:p>
      </dgm:t>
    </dgm:pt>
    <dgm:pt modelId="{371ADB1A-B428-42CF-B486-F259F9C6215B}" type="parTrans" cxnId="{24F6ED84-885B-4D80-BFFD-69C7027C019D}">
      <dgm:prSet/>
      <dgm:spPr/>
      <dgm:t>
        <a:bodyPr/>
        <a:lstStyle/>
        <a:p>
          <a:endParaRPr lang="ru-RU"/>
        </a:p>
      </dgm:t>
    </dgm:pt>
    <dgm:pt modelId="{077482F5-1154-4F5C-8BBB-2AE87468D33F}" type="sibTrans" cxnId="{24F6ED84-885B-4D80-BFFD-69C7027C019D}">
      <dgm:prSet/>
      <dgm:spPr/>
      <dgm:t>
        <a:bodyPr/>
        <a:lstStyle/>
        <a:p>
          <a:endParaRPr lang="ru-RU"/>
        </a:p>
      </dgm:t>
    </dgm:pt>
    <dgm:pt modelId="{CB743D2C-31B0-498D-9B17-59AE5903C3DD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3600" dirty="0"/>
            <a:t>74%</a:t>
          </a:r>
        </a:p>
      </dgm:t>
    </dgm:pt>
    <dgm:pt modelId="{C80F91FE-0CFE-4387-8578-257C02192E63}" type="parTrans" cxnId="{387D710A-7D45-4A9A-948F-9DF26A9C6A00}">
      <dgm:prSet/>
      <dgm:spPr/>
      <dgm:t>
        <a:bodyPr/>
        <a:lstStyle/>
        <a:p>
          <a:endParaRPr lang="ru-RU"/>
        </a:p>
      </dgm:t>
    </dgm:pt>
    <dgm:pt modelId="{48E7FEF3-0D46-4A35-8722-5E3E642BC3B6}" type="sibTrans" cxnId="{387D710A-7D45-4A9A-948F-9DF26A9C6A00}">
      <dgm:prSet/>
      <dgm:spPr/>
      <dgm:t>
        <a:bodyPr/>
        <a:lstStyle/>
        <a:p>
          <a:endParaRPr lang="ru-RU"/>
        </a:p>
      </dgm:t>
    </dgm:pt>
    <dgm:pt modelId="{92774537-EE72-45E2-96BB-E3F905CB7F13}" type="pres">
      <dgm:prSet presAssocID="{DAFFB500-8A3D-4993-887E-2F3E22BE9333}" presName="Name0" presStyleCnt="0">
        <dgm:presLayoutVars>
          <dgm:dir/>
          <dgm:animLvl val="lvl"/>
          <dgm:resizeHandles val="exact"/>
        </dgm:presLayoutVars>
      </dgm:prSet>
      <dgm:spPr/>
    </dgm:pt>
    <dgm:pt modelId="{EFDF0502-A481-48A8-8EFA-2FB196C6EEF5}" type="pres">
      <dgm:prSet presAssocID="{AFD787FB-5462-4511-AE2D-AC0416EABA2E}" presName="Name8" presStyleCnt="0"/>
      <dgm:spPr/>
    </dgm:pt>
    <dgm:pt modelId="{22F3ECD7-7939-42F7-9FCB-125E7FA6AD13}" type="pres">
      <dgm:prSet presAssocID="{AFD787FB-5462-4511-AE2D-AC0416EABA2E}" presName="level" presStyleLbl="node1" presStyleIdx="0" presStyleCnt="3" custLinFactNeighborX="0" custLinFactNeighborY="356">
        <dgm:presLayoutVars>
          <dgm:chMax val="1"/>
          <dgm:bulletEnabled val="1"/>
        </dgm:presLayoutVars>
      </dgm:prSet>
      <dgm:spPr/>
    </dgm:pt>
    <dgm:pt modelId="{0F327BEF-A702-40E2-BD9E-1170BF317C81}" type="pres">
      <dgm:prSet presAssocID="{AFD787FB-5462-4511-AE2D-AC0416EABA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FC497B-7A0F-477F-9534-22431E273A54}" type="pres">
      <dgm:prSet presAssocID="{01DFBEF5-24A8-4D1E-82FA-68DAC5D30D84}" presName="Name8" presStyleCnt="0"/>
      <dgm:spPr/>
    </dgm:pt>
    <dgm:pt modelId="{01B67A18-483D-49E7-9295-3902ADF01AE7}" type="pres">
      <dgm:prSet presAssocID="{01DFBEF5-24A8-4D1E-82FA-68DAC5D30D84}" presName="level" presStyleLbl="node1" presStyleIdx="1" presStyleCnt="3">
        <dgm:presLayoutVars>
          <dgm:chMax val="1"/>
          <dgm:bulletEnabled val="1"/>
        </dgm:presLayoutVars>
      </dgm:prSet>
      <dgm:spPr/>
    </dgm:pt>
    <dgm:pt modelId="{A3E0925B-6F22-4B62-894A-A5C84E08F493}" type="pres">
      <dgm:prSet presAssocID="{01DFBEF5-24A8-4D1E-82FA-68DAC5D30D8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FBAD6D-2F10-4C40-8303-FBE6441E4D33}" type="pres">
      <dgm:prSet presAssocID="{CB743D2C-31B0-498D-9B17-59AE5903C3DD}" presName="Name8" presStyleCnt="0"/>
      <dgm:spPr/>
    </dgm:pt>
    <dgm:pt modelId="{6B6833DC-3519-4FA4-A238-1D4D6F75F573}" type="pres">
      <dgm:prSet presAssocID="{CB743D2C-31B0-498D-9B17-59AE5903C3DD}" presName="level" presStyleLbl="node1" presStyleIdx="2" presStyleCnt="3">
        <dgm:presLayoutVars>
          <dgm:chMax val="1"/>
          <dgm:bulletEnabled val="1"/>
        </dgm:presLayoutVars>
      </dgm:prSet>
      <dgm:spPr/>
    </dgm:pt>
    <dgm:pt modelId="{4C72CEC3-4142-48B4-B4A2-049A1586074D}" type="pres">
      <dgm:prSet presAssocID="{CB743D2C-31B0-498D-9B17-59AE5903C3D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87D710A-7D45-4A9A-948F-9DF26A9C6A00}" srcId="{DAFFB500-8A3D-4993-887E-2F3E22BE9333}" destId="{CB743D2C-31B0-498D-9B17-59AE5903C3DD}" srcOrd="2" destOrd="0" parTransId="{C80F91FE-0CFE-4387-8578-257C02192E63}" sibTransId="{48E7FEF3-0D46-4A35-8722-5E3E642BC3B6}"/>
    <dgm:cxn modelId="{59A29F14-0F59-475C-90AC-5B5955097715}" type="presOf" srcId="{01DFBEF5-24A8-4D1E-82FA-68DAC5D30D84}" destId="{A3E0925B-6F22-4B62-894A-A5C84E08F493}" srcOrd="1" destOrd="0" presId="urn:microsoft.com/office/officeart/2005/8/layout/pyramid1"/>
    <dgm:cxn modelId="{24F6ED84-885B-4D80-BFFD-69C7027C019D}" srcId="{DAFFB500-8A3D-4993-887E-2F3E22BE9333}" destId="{01DFBEF5-24A8-4D1E-82FA-68DAC5D30D84}" srcOrd="1" destOrd="0" parTransId="{371ADB1A-B428-42CF-B486-F259F9C6215B}" sibTransId="{077482F5-1154-4F5C-8BBB-2AE87468D33F}"/>
    <dgm:cxn modelId="{A93FCC89-EE90-4F7B-A0ED-CE8918CD655B}" type="presOf" srcId="{01DFBEF5-24A8-4D1E-82FA-68DAC5D30D84}" destId="{01B67A18-483D-49E7-9295-3902ADF01AE7}" srcOrd="0" destOrd="0" presId="urn:microsoft.com/office/officeart/2005/8/layout/pyramid1"/>
    <dgm:cxn modelId="{EBA4369E-0F60-4E07-8116-2EFFDA9C84C6}" type="presOf" srcId="{CB743D2C-31B0-498D-9B17-59AE5903C3DD}" destId="{4C72CEC3-4142-48B4-B4A2-049A1586074D}" srcOrd="1" destOrd="0" presId="urn:microsoft.com/office/officeart/2005/8/layout/pyramid1"/>
    <dgm:cxn modelId="{9DB38B9E-DE39-4959-9ADE-623304283865}" type="presOf" srcId="{AFD787FB-5462-4511-AE2D-AC0416EABA2E}" destId="{0F327BEF-A702-40E2-BD9E-1170BF317C81}" srcOrd="1" destOrd="0" presId="urn:microsoft.com/office/officeart/2005/8/layout/pyramid1"/>
    <dgm:cxn modelId="{F9EA1AA0-C5A0-431A-9B37-FC715C526198}" type="presOf" srcId="{CB743D2C-31B0-498D-9B17-59AE5903C3DD}" destId="{6B6833DC-3519-4FA4-A238-1D4D6F75F573}" srcOrd="0" destOrd="0" presId="urn:microsoft.com/office/officeart/2005/8/layout/pyramid1"/>
    <dgm:cxn modelId="{30F4CFA0-412C-4161-9755-3EE91279D63A}" type="presOf" srcId="{AFD787FB-5462-4511-AE2D-AC0416EABA2E}" destId="{22F3ECD7-7939-42F7-9FCB-125E7FA6AD13}" srcOrd="0" destOrd="0" presId="urn:microsoft.com/office/officeart/2005/8/layout/pyramid1"/>
    <dgm:cxn modelId="{B331BFE2-E893-46DF-B0BC-B7743B5AFDE8}" type="presOf" srcId="{DAFFB500-8A3D-4993-887E-2F3E22BE9333}" destId="{92774537-EE72-45E2-96BB-E3F905CB7F13}" srcOrd="0" destOrd="0" presId="urn:microsoft.com/office/officeart/2005/8/layout/pyramid1"/>
    <dgm:cxn modelId="{91399EFC-BEC6-4522-AA0E-CF333EF39C44}" srcId="{DAFFB500-8A3D-4993-887E-2F3E22BE9333}" destId="{AFD787FB-5462-4511-AE2D-AC0416EABA2E}" srcOrd="0" destOrd="0" parTransId="{B79B55FA-8AB1-40C6-A99C-691744FD289C}" sibTransId="{DA260B2D-961D-48B5-B80B-5FA8EDDF2F47}"/>
    <dgm:cxn modelId="{D1BBB359-B1F2-4074-B047-2508EA93EAFE}" type="presParOf" srcId="{92774537-EE72-45E2-96BB-E3F905CB7F13}" destId="{EFDF0502-A481-48A8-8EFA-2FB196C6EEF5}" srcOrd="0" destOrd="0" presId="urn:microsoft.com/office/officeart/2005/8/layout/pyramid1"/>
    <dgm:cxn modelId="{684C1D04-CAA8-4815-9402-BCF6627EDE03}" type="presParOf" srcId="{EFDF0502-A481-48A8-8EFA-2FB196C6EEF5}" destId="{22F3ECD7-7939-42F7-9FCB-125E7FA6AD13}" srcOrd="0" destOrd="0" presId="urn:microsoft.com/office/officeart/2005/8/layout/pyramid1"/>
    <dgm:cxn modelId="{CEDDE963-DB2E-430E-8019-A4BCB3171E7F}" type="presParOf" srcId="{EFDF0502-A481-48A8-8EFA-2FB196C6EEF5}" destId="{0F327BEF-A702-40E2-BD9E-1170BF317C81}" srcOrd="1" destOrd="0" presId="urn:microsoft.com/office/officeart/2005/8/layout/pyramid1"/>
    <dgm:cxn modelId="{79BC5B4C-B6F7-4490-BB42-5F0FD78BC97F}" type="presParOf" srcId="{92774537-EE72-45E2-96BB-E3F905CB7F13}" destId="{9BFC497B-7A0F-477F-9534-22431E273A54}" srcOrd="1" destOrd="0" presId="urn:microsoft.com/office/officeart/2005/8/layout/pyramid1"/>
    <dgm:cxn modelId="{19E9B43F-FB8C-424F-B238-DF3E4423DFB3}" type="presParOf" srcId="{9BFC497B-7A0F-477F-9534-22431E273A54}" destId="{01B67A18-483D-49E7-9295-3902ADF01AE7}" srcOrd="0" destOrd="0" presId="urn:microsoft.com/office/officeart/2005/8/layout/pyramid1"/>
    <dgm:cxn modelId="{398BCB8A-5D52-440E-83EC-041854C5F45B}" type="presParOf" srcId="{9BFC497B-7A0F-477F-9534-22431E273A54}" destId="{A3E0925B-6F22-4B62-894A-A5C84E08F493}" srcOrd="1" destOrd="0" presId="urn:microsoft.com/office/officeart/2005/8/layout/pyramid1"/>
    <dgm:cxn modelId="{430FB79E-BE1B-460E-AE72-B6882B72EEE1}" type="presParOf" srcId="{92774537-EE72-45E2-96BB-E3F905CB7F13}" destId="{47FBAD6D-2F10-4C40-8303-FBE6441E4D33}" srcOrd="2" destOrd="0" presId="urn:microsoft.com/office/officeart/2005/8/layout/pyramid1"/>
    <dgm:cxn modelId="{AAE4B9B3-B615-4421-B31E-6FF3565D23CB}" type="presParOf" srcId="{47FBAD6D-2F10-4C40-8303-FBE6441E4D33}" destId="{6B6833DC-3519-4FA4-A238-1D4D6F75F573}" srcOrd="0" destOrd="0" presId="urn:microsoft.com/office/officeart/2005/8/layout/pyramid1"/>
    <dgm:cxn modelId="{2C3B61C6-21F4-4DC4-A8C3-B68CD01E4994}" type="presParOf" srcId="{47FBAD6D-2F10-4C40-8303-FBE6441E4D33}" destId="{4C72CEC3-4142-48B4-B4A2-049A1586074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37 903,8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38 492,0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37 763,1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99 783,1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96 637,5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96 093,8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316 331,4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16,7%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260 190,7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259 799,9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16 066,1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15 502,8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15 397,0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123 397,6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116 835,5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116 572,2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13 559,6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17 504,6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13 093,6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AC5C7-3AB1-4A96-BF11-665FFC9B198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76B84B-1209-4846-9B66-03BDE463832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2024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2 405 764,0 тыс. рублей</a:t>
          </a:r>
        </a:p>
      </dgm:t>
    </dgm:pt>
    <dgm:pt modelId="{BA200046-19D1-43FC-AA9D-8A664A3A6995}" type="par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65790-A37F-4AA1-AFFB-AF51BD05C58C}" type="sib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8CECA-8734-4A5D-8BC3-545ABAEE7B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2025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2 249 006,8 тыс. рублей</a:t>
          </a:r>
        </a:p>
      </dgm:t>
    </dgm:pt>
    <dgm:pt modelId="{30182ADF-4FA4-4593-9574-598A201F99E9}" type="par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18069-F37D-4811-A0C7-F842ECED5683}" type="sib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97C6C-AF64-4169-9282-19C2CA03458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1 890 093,6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E1BB6DCC-5851-47D8-905F-33C8C6B6133E}" type="par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D9380-E1B5-4EC2-A557-328D13D5F5AA}" type="sib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41C71-6687-4D5E-B2C2-2619A8BC670D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1 805 340,0 тыс. рублей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16 497,9 тыс. рублей</a:t>
          </a:r>
        </a:p>
      </dgm:t>
    </dgm:pt>
    <dgm:pt modelId="{7E17374A-CEFE-44BC-8A77-C3DD0F0CC223}" type="par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FD686-18A2-47D8-B98F-A53014C92F78}" type="sib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99C59-A676-44E4-8AE1-8152C3DFCF5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2028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1 805 662,1 тыс. рублей 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32 855,3 тыс. рублей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3BA58-8FFF-4F3D-B97D-DCCC65FC5B34}" type="par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8AC4E-09E4-46FC-ACF4-A449842E1111}" type="sib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AB5F6-C074-4D54-8E54-D1422571DBB4}" type="pres">
      <dgm:prSet presAssocID="{361AC5C7-3AB1-4A96-BF11-665FFC9B198F}" presName="Name0" presStyleCnt="0">
        <dgm:presLayoutVars>
          <dgm:dir/>
          <dgm:animLvl val="lvl"/>
          <dgm:resizeHandles val="exact"/>
        </dgm:presLayoutVars>
      </dgm:prSet>
      <dgm:spPr/>
    </dgm:pt>
    <dgm:pt modelId="{B2B4130D-5EBC-4D25-9FBE-73E6E264B72D}" type="pres">
      <dgm:prSet presAssocID="{7176B84B-1209-4846-9B66-03BDE463832E}" presName="parTxOnly" presStyleLbl="node1" presStyleIdx="0" presStyleCnt="5" custScaleX="150707" custScaleY="199830">
        <dgm:presLayoutVars>
          <dgm:chMax val="0"/>
          <dgm:chPref val="0"/>
          <dgm:bulletEnabled val="1"/>
        </dgm:presLayoutVars>
      </dgm:prSet>
      <dgm:spPr/>
    </dgm:pt>
    <dgm:pt modelId="{15AA4D93-88DF-43D8-AE8A-99D5BDFD1618}" type="pres">
      <dgm:prSet presAssocID="{FA965790-A37F-4AA1-AFFB-AF51BD05C58C}" presName="parTxOnlySpace" presStyleCnt="0"/>
      <dgm:spPr/>
    </dgm:pt>
    <dgm:pt modelId="{DBD74E3A-DEE3-4238-8F19-3032FB964D7B}" type="pres">
      <dgm:prSet presAssocID="{A788CECA-8734-4A5D-8BC3-545ABAEE7B04}" presName="parTxOnly" presStyleLbl="node1" presStyleIdx="1" presStyleCnt="5" custScaleX="153219" custScaleY="199830">
        <dgm:presLayoutVars>
          <dgm:chMax val="0"/>
          <dgm:chPref val="0"/>
          <dgm:bulletEnabled val="1"/>
        </dgm:presLayoutVars>
      </dgm:prSet>
      <dgm:spPr/>
    </dgm:pt>
    <dgm:pt modelId="{FE1CF454-53EE-40D6-B540-E93993111BF9}" type="pres">
      <dgm:prSet presAssocID="{88818069-F37D-4811-A0C7-F842ECED5683}" presName="parTxOnlySpace" presStyleCnt="0"/>
      <dgm:spPr/>
    </dgm:pt>
    <dgm:pt modelId="{8D317E0F-2BAC-4EDA-9295-D75778D99BE4}" type="pres">
      <dgm:prSet presAssocID="{3CC97C6C-AF64-4169-9282-19C2CA034580}" presName="parTxOnly" presStyleLbl="node1" presStyleIdx="2" presStyleCnt="5" custScaleX="156057" custScaleY="199830">
        <dgm:presLayoutVars>
          <dgm:chMax val="0"/>
          <dgm:chPref val="0"/>
          <dgm:bulletEnabled val="1"/>
        </dgm:presLayoutVars>
      </dgm:prSet>
      <dgm:spPr/>
    </dgm:pt>
    <dgm:pt modelId="{2C2288E9-B9ED-46DB-BB0D-4A0F9014EEDA}" type="pres">
      <dgm:prSet presAssocID="{07CD9380-E1B5-4EC2-A557-328D13D5F5AA}" presName="parTxOnlySpace" presStyleCnt="0"/>
      <dgm:spPr/>
    </dgm:pt>
    <dgm:pt modelId="{F175062F-B481-4724-84B0-36712754953E}" type="pres">
      <dgm:prSet presAssocID="{3AF41C71-6687-4D5E-B2C2-2619A8BC670D}" presName="parTxOnly" presStyleLbl="node1" presStyleIdx="3" presStyleCnt="5" custScaleX="225505" custScaleY="199830">
        <dgm:presLayoutVars>
          <dgm:chMax val="0"/>
          <dgm:chPref val="0"/>
          <dgm:bulletEnabled val="1"/>
        </dgm:presLayoutVars>
      </dgm:prSet>
      <dgm:spPr/>
    </dgm:pt>
    <dgm:pt modelId="{52FE6FCA-F2E1-4991-86D9-F98943AAF540}" type="pres">
      <dgm:prSet presAssocID="{8ABFD686-18A2-47D8-B98F-A53014C92F78}" presName="parTxOnlySpace" presStyleCnt="0"/>
      <dgm:spPr/>
    </dgm:pt>
    <dgm:pt modelId="{2678ADD7-E7E5-424D-969F-3352B9662863}" type="pres">
      <dgm:prSet presAssocID="{2C699C59-A676-44E4-8AE1-8152C3DFCF50}" presName="parTxOnly" presStyleLbl="node1" presStyleIdx="4" presStyleCnt="5" custScaleX="216566" custScaleY="199830">
        <dgm:presLayoutVars>
          <dgm:chMax val="0"/>
          <dgm:chPref val="0"/>
          <dgm:bulletEnabled val="1"/>
        </dgm:presLayoutVars>
      </dgm:prSet>
      <dgm:spPr/>
    </dgm:pt>
  </dgm:ptLst>
  <dgm:cxnLst>
    <dgm:cxn modelId="{D1F7DA0A-20EC-46BD-A8A8-9AE1A55735FC}" srcId="{361AC5C7-3AB1-4A96-BF11-665FFC9B198F}" destId="{2C699C59-A676-44E4-8AE1-8152C3DFCF50}" srcOrd="4" destOrd="0" parTransId="{0883BA58-8FFF-4F3D-B97D-DCCC65FC5B34}" sibTransId="{B7D8AC4E-09E4-46FC-ACF4-A449842E1111}"/>
    <dgm:cxn modelId="{43116B29-DB00-47A9-BDE9-34A4E87C11AB}" type="presOf" srcId="{3AF41C71-6687-4D5E-B2C2-2619A8BC670D}" destId="{F175062F-B481-4724-84B0-36712754953E}" srcOrd="0" destOrd="0" presId="urn:microsoft.com/office/officeart/2005/8/layout/chevron1"/>
    <dgm:cxn modelId="{FAEFE82D-1184-44C5-AF5A-58F83E265E9E}" type="presOf" srcId="{2C699C59-A676-44E4-8AE1-8152C3DFCF50}" destId="{2678ADD7-E7E5-424D-969F-3352B9662863}" srcOrd="0" destOrd="0" presId="urn:microsoft.com/office/officeart/2005/8/layout/chevron1"/>
    <dgm:cxn modelId="{ABA3703C-435E-4697-9797-84E8E5F249AB}" type="presOf" srcId="{3CC97C6C-AF64-4169-9282-19C2CA034580}" destId="{8D317E0F-2BAC-4EDA-9295-D75778D99BE4}" srcOrd="0" destOrd="0" presId="urn:microsoft.com/office/officeart/2005/8/layout/chevron1"/>
    <dgm:cxn modelId="{1017EB5F-78FE-4212-84E7-57962E9A8C13}" type="presOf" srcId="{361AC5C7-3AB1-4A96-BF11-665FFC9B198F}" destId="{12AAB5F6-C074-4D54-8E54-D1422571DBB4}" srcOrd="0" destOrd="0" presId="urn:microsoft.com/office/officeart/2005/8/layout/chevron1"/>
    <dgm:cxn modelId="{43FD6A6D-32CA-40B3-BAF5-4F5BBFD6171B}" type="presOf" srcId="{A788CECA-8734-4A5D-8BC3-545ABAEE7B04}" destId="{DBD74E3A-DEE3-4238-8F19-3032FB964D7B}" srcOrd="0" destOrd="0" presId="urn:microsoft.com/office/officeart/2005/8/layout/chevron1"/>
    <dgm:cxn modelId="{57DBA4AD-A3A5-4317-89EA-F289947DAAD8}" srcId="{361AC5C7-3AB1-4A96-BF11-665FFC9B198F}" destId="{A788CECA-8734-4A5D-8BC3-545ABAEE7B04}" srcOrd="1" destOrd="0" parTransId="{30182ADF-4FA4-4593-9574-598A201F99E9}" sibTransId="{88818069-F37D-4811-A0C7-F842ECED5683}"/>
    <dgm:cxn modelId="{337757C3-BC83-435C-A4D0-5A00633F523A}" srcId="{361AC5C7-3AB1-4A96-BF11-665FFC9B198F}" destId="{7176B84B-1209-4846-9B66-03BDE463832E}" srcOrd="0" destOrd="0" parTransId="{BA200046-19D1-43FC-AA9D-8A664A3A6995}" sibTransId="{FA965790-A37F-4AA1-AFFB-AF51BD05C58C}"/>
    <dgm:cxn modelId="{DBB00DCF-46D7-437C-BE29-D81D0D0E31A4}" srcId="{361AC5C7-3AB1-4A96-BF11-665FFC9B198F}" destId="{3CC97C6C-AF64-4169-9282-19C2CA034580}" srcOrd="2" destOrd="0" parTransId="{E1BB6DCC-5851-47D8-905F-33C8C6B6133E}" sibTransId="{07CD9380-E1B5-4EC2-A557-328D13D5F5AA}"/>
    <dgm:cxn modelId="{A20440F1-D99B-4C93-888B-42F2E99267C4}" type="presOf" srcId="{7176B84B-1209-4846-9B66-03BDE463832E}" destId="{B2B4130D-5EBC-4D25-9FBE-73E6E264B72D}" srcOrd="0" destOrd="0" presId="urn:microsoft.com/office/officeart/2005/8/layout/chevron1"/>
    <dgm:cxn modelId="{59CBDDFC-64BF-4A12-A495-A3111E9AA8C8}" srcId="{361AC5C7-3AB1-4A96-BF11-665FFC9B198F}" destId="{3AF41C71-6687-4D5E-B2C2-2619A8BC670D}" srcOrd="3" destOrd="0" parTransId="{7E17374A-CEFE-44BC-8A77-C3DD0F0CC223}" sibTransId="{8ABFD686-18A2-47D8-B98F-A53014C92F78}"/>
    <dgm:cxn modelId="{C01F6EB2-D3C1-4A2B-AC24-7AC223AA9848}" type="presParOf" srcId="{12AAB5F6-C074-4D54-8E54-D1422571DBB4}" destId="{B2B4130D-5EBC-4D25-9FBE-73E6E264B72D}" srcOrd="0" destOrd="0" presId="urn:microsoft.com/office/officeart/2005/8/layout/chevron1"/>
    <dgm:cxn modelId="{799C35E8-C6D3-4717-AF6D-B401C885C60A}" type="presParOf" srcId="{12AAB5F6-C074-4D54-8E54-D1422571DBB4}" destId="{15AA4D93-88DF-43D8-AE8A-99D5BDFD1618}" srcOrd="1" destOrd="0" presId="urn:microsoft.com/office/officeart/2005/8/layout/chevron1"/>
    <dgm:cxn modelId="{D527FB0E-211C-4042-AE91-194D235EE19B}" type="presParOf" srcId="{12AAB5F6-C074-4D54-8E54-D1422571DBB4}" destId="{DBD74E3A-DEE3-4238-8F19-3032FB964D7B}" srcOrd="2" destOrd="0" presId="urn:microsoft.com/office/officeart/2005/8/layout/chevron1"/>
    <dgm:cxn modelId="{00E93E47-C75F-4913-B0A7-9D5AC6425515}" type="presParOf" srcId="{12AAB5F6-C074-4D54-8E54-D1422571DBB4}" destId="{FE1CF454-53EE-40D6-B540-E93993111BF9}" srcOrd="3" destOrd="0" presId="urn:microsoft.com/office/officeart/2005/8/layout/chevron1"/>
    <dgm:cxn modelId="{E4FD37DB-58F4-4D2B-89DA-829983C6ADD5}" type="presParOf" srcId="{12AAB5F6-C074-4D54-8E54-D1422571DBB4}" destId="{8D317E0F-2BAC-4EDA-9295-D75778D99BE4}" srcOrd="4" destOrd="0" presId="urn:microsoft.com/office/officeart/2005/8/layout/chevron1"/>
    <dgm:cxn modelId="{AC51C0E1-3456-4695-AFF0-7F3C664CB6F1}" type="presParOf" srcId="{12AAB5F6-C074-4D54-8E54-D1422571DBB4}" destId="{2C2288E9-B9ED-46DB-BB0D-4A0F9014EEDA}" srcOrd="5" destOrd="0" presId="urn:microsoft.com/office/officeart/2005/8/layout/chevron1"/>
    <dgm:cxn modelId="{D946CBAE-392C-4F22-8B50-D05947961B3B}" type="presParOf" srcId="{12AAB5F6-C074-4D54-8E54-D1422571DBB4}" destId="{F175062F-B481-4724-84B0-36712754953E}" srcOrd="6" destOrd="0" presId="urn:microsoft.com/office/officeart/2005/8/layout/chevron1"/>
    <dgm:cxn modelId="{B2E8C996-7623-4881-8C07-4437C700D2E6}" type="presParOf" srcId="{12AAB5F6-C074-4D54-8E54-D1422571DBB4}" destId="{52FE6FCA-F2E1-4991-86D9-F98943AAF540}" srcOrd="7" destOrd="0" presId="urn:microsoft.com/office/officeart/2005/8/layout/chevron1"/>
    <dgm:cxn modelId="{227885E4-9713-425C-926C-4E2FB50887E9}" type="presParOf" srcId="{12AAB5F6-C074-4D54-8E54-D1422571DBB4}" destId="{2678ADD7-E7E5-424D-969F-3352B96628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706AF4-4976-4B83-A796-8CC0B05C731B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8AFB0F-42AE-42E1-B015-74978960AF7E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8F2C9666-73AA-4CA2-A8D5-1B4A3E4B9C00}" type="par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DF66B-39D9-4C77-9632-AD957A1449E3}" type="sib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9DB4D-C144-4F5A-B780-D7B56767A2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6 523,0 тыс. рублей</a:t>
          </a:r>
        </a:p>
      </dgm:t>
    </dgm:pt>
    <dgm:pt modelId="{0DCD6FF2-910D-49F9-9969-4D6B4145F347}" type="par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F209-7EBA-41B5-899F-7324BAA169EA}" type="sib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EC9E1-C4D3-4B2E-9191-7DD431CFE5FD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523,0 тыс. рублей</a:t>
          </a:r>
        </a:p>
      </dgm:t>
    </dgm:pt>
    <dgm:pt modelId="{91C121A5-A4AF-4492-897B-41C433EDFA66}" type="par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96A1-F68E-41D9-9F2C-1BC5AE80EEB1}" type="sib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4DEFB-F601-4605-B215-2CC3D16FC4E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FA287E94-145B-4D94-9E5B-788884961B42}" type="par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CAAF-BADA-4CDE-B165-1EA10E5611C6}" type="sib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8FF85-35E2-41FE-BFB9-76B2E95D102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6 594,0 тыс. рублей</a:t>
          </a:r>
        </a:p>
      </dgm:t>
    </dgm:pt>
    <dgm:pt modelId="{A6DEDC96-96A1-4AF6-A4AD-3D828B18C8F2}" type="par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E97E-2544-4D13-A59C-4AB7389981CC}" type="sib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A37F9-FA48-4DBA-89A0-0C849626A5BF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594,0 тыс. рублей</a:t>
          </a:r>
        </a:p>
      </dgm:t>
    </dgm:pt>
    <dgm:pt modelId="{48A250F6-7D12-43B0-B429-228699F8D24C}" type="par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78A34-6671-40DC-AD6D-CF3C243E435D}" type="sib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65EDF-EBD7-4099-8065-8A437642EB6C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8947D2A4-B61F-436C-BF2C-8205C69C4648}" type="par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205DE-4C9D-4F4F-A8F0-DB0195F88FCB}" type="sib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29257-B995-4740-9789-1DAA9D6938B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6 034,5 тыс. рублей</a:t>
          </a:r>
        </a:p>
      </dgm:t>
    </dgm:pt>
    <dgm:pt modelId="{66768967-0EBB-4B7C-9CEB-61EEA232C4BE}" type="par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88F-D4E7-44B6-84B9-4E5F89251730}" type="sib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8783D-BDAB-4C90-98F8-1441D6C3A1D6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34,5 тыс. рублей</a:t>
          </a:r>
        </a:p>
      </dgm:t>
    </dgm:pt>
    <dgm:pt modelId="{153C7837-5851-4393-B2E3-49DDB20A99F6}" type="par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51822-4C96-401E-B99A-6C58B8034EBF}" type="sib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5EDD-7D6A-4457-AF56-67CC480888B2}" type="pres">
      <dgm:prSet presAssocID="{A5706AF4-4976-4B83-A796-8CC0B05C731B}" presName="theList" presStyleCnt="0">
        <dgm:presLayoutVars>
          <dgm:dir/>
          <dgm:animLvl val="lvl"/>
          <dgm:resizeHandles val="exact"/>
        </dgm:presLayoutVars>
      </dgm:prSet>
      <dgm:spPr/>
    </dgm:pt>
    <dgm:pt modelId="{4A6F840A-5990-4E56-BED1-F7504812593A}" type="pres">
      <dgm:prSet presAssocID="{3F8AFB0F-42AE-42E1-B015-74978960AF7E}" presName="compNode" presStyleCnt="0"/>
      <dgm:spPr/>
    </dgm:pt>
    <dgm:pt modelId="{2998917D-EB23-40E1-BBFA-8242A09CA473}" type="pres">
      <dgm:prSet presAssocID="{3F8AFB0F-42AE-42E1-B015-74978960AF7E}" presName="aNode" presStyleLbl="bgShp" presStyleIdx="0" presStyleCnt="3" custLinFactNeighborX="-38"/>
      <dgm:spPr/>
    </dgm:pt>
    <dgm:pt modelId="{F73BAA62-83CA-4592-8135-0D88DDAA8BCF}" type="pres">
      <dgm:prSet presAssocID="{3F8AFB0F-42AE-42E1-B015-74978960AF7E}" presName="textNode" presStyleLbl="bgShp" presStyleIdx="0" presStyleCnt="3"/>
      <dgm:spPr/>
    </dgm:pt>
    <dgm:pt modelId="{1962D968-DDB8-4B21-8698-B4BEAA0092D3}" type="pres">
      <dgm:prSet presAssocID="{3F8AFB0F-42AE-42E1-B015-74978960AF7E}" presName="compChildNode" presStyleCnt="0"/>
      <dgm:spPr/>
    </dgm:pt>
    <dgm:pt modelId="{15F1314C-A0A8-4F85-94D3-8B13B7A4E8A3}" type="pres">
      <dgm:prSet presAssocID="{3F8AFB0F-42AE-42E1-B015-74978960AF7E}" presName="theInnerList" presStyleCnt="0"/>
      <dgm:spPr/>
    </dgm:pt>
    <dgm:pt modelId="{ED0741FF-AD47-484D-8528-280A26F831E3}" type="pres">
      <dgm:prSet presAssocID="{B049DB4D-C144-4F5A-B780-D7B56767A23D}" presName="childNode" presStyleLbl="node1" presStyleIdx="0" presStyleCnt="6" custScaleY="65972">
        <dgm:presLayoutVars>
          <dgm:bulletEnabled val="1"/>
        </dgm:presLayoutVars>
      </dgm:prSet>
      <dgm:spPr/>
    </dgm:pt>
    <dgm:pt modelId="{73AC264F-3C5C-48EA-BE5B-21DFF343E9AB}" type="pres">
      <dgm:prSet presAssocID="{B049DB4D-C144-4F5A-B780-D7B56767A23D}" presName="aSpace2" presStyleCnt="0"/>
      <dgm:spPr/>
    </dgm:pt>
    <dgm:pt modelId="{4359B678-972A-4300-8796-CC7B65C2B30C}" type="pres">
      <dgm:prSet presAssocID="{4E2EC9E1-C4D3-4B2E-9191-7DD431CFE5FD}" presName="childNode" presStyleLbl="node1" presStyleIdx="1" presStyleCnt="6" custScaleX="117830" custScaleY="166804">
        <dgm:presLayoutVars>
          <dgm:bulletEnabled val="1"/>
        </dgm:presLayoutVars>
      </dgm:prSet>
      <dgm:spPr/>
    </dgm:pt>
    <dgm:pt modelId="{25F3CF0A-673E-4625-92DB-876851C56D87}" type="pres">
      <dgm:prSet presAssocID="{3F8AFB0F-42AE-42E1-B015-74978960AF7E}" presName="aSpace" presStyleCnt="0"/>
      <dgm:spPr/>
    </dgm:pt>
    <dgm:pt modelId="{3CA0EEAE-6591-4A5F-B5C2-6CE58EF547D1}" type="pres">
      <dgm:prSet presAssocID="{AA94DEFB-F601-4605-B215-2CC3D16FC4E0}" presName="compNode" presStyleCnt="0"/>
      <dgm:spPr/>
    </dgm:pt>
    <dgm:pt modelId="{E656F543-1B4E-4095-BDE5-4CBEB365F89C}" type="pres">
      <dgm:prSet presAssocID="{AA94DEFB-F601-4605-B215-2CC3D16FC4E0}" presName="aNode" presStyleLbl="bgShp" presStyleIdx="1" presStyleCnt="3"/>
      <dgm:spPr/>
    </dgm:pt>
    <dgm:pt modelId="{46D8DEEE-262D-414E-8348-4BB979791176}" type="pres">
      <dgm:prSet presAssocID="{AA94DEFB-F601-4605-B215-2CC3D16FC4E0}" presName="textNode" presStyleLbl="bgShp" presStyleIdx="1" presStyleCnt="3"/>
      <dgm:spPr/>
    </dgm:pt>
    <dgm:pt modelId="{E43A9B6A-0A59-4BFB-8424-70311D0C169B}" type="pres">
      <dgm:prSet presAssocID="{AA94DEFB-F601-4605-B215-2CC3D16FC4E0}" presName="compChildNode" presStyleCnt="0"/>
      <dgm:spPr/>
    </dgm:pt>
    <dgm:pt modelId="{75A1F043-CBB8-4A54-A598-EA9E03E0DDC6}" type="pres">
      <dgm:prSet presAssocID="{AA94DEFB-F601-4605-B215-2CC3D16FC4E0}" presName="theInnerList" presStyleCnt="0"/>
      <dgm:spPr/>
    </dgm:pt>
    <dgm:pt modelId="{24E83C89-CCA0-499A-9A1F-73CAAB6320C2}" type="pres">
      <dgm:prSet presAssocID="{1908FF85-35E2-41FE-BFB9-76B2E95D102C}" presName="childNode" presStyleLbl="node1" presStyleIdx="2" presStyleCnt="6" custScaleY="73733">
        <dgm:presLayoutVars>
          <dgm:bulletEnabled val="1"/>
        </dgm:presLayoutVars>
      </dgm:prSet>
      <dgm:spPr/>
    </dgm:pt>
    <dgm:pt modelId="{E267C2AA-9A54-4859-9545-49471D8C9FE5}" type="pres">
      <dgm:prSet presAssocID="{1908FF85-35E2-41FE-BFB9-76B2E95D102C}" presName="aSpace2" presStyleCnt="0"/>
      <dgm:spPr/>
    </dgm:pt>
    <dgm:pt modelId="{F419B9B9-86CC-42F1-B09B-4BE0A43F6F64}" type="pres">
      <dgm:prSet presAssocID="{FC4A37F9-FA48-4DBA-89A0-0C849626A5BF}" presName="childNode" presStyleLbl="node1" presStyleIdx="3" presStyleCnt="6" custScaleX="119105" custScaleY="159971">
        <dgm:presLayoutVars>
          <dgm:bulletEnabled val="1"/>
        </dgm:presLayoutVars>
      </dgm:prSet>
      <dgm:spPr/>
    </dgm:pt>
    <dgm:pt modelId="{71761060-D5F1-4A04-A9E4-8415AC2AE920}" type="pres">
      <dgm:prSet presAssocID="{AA94DEFB-F601-4605-B215-2CC3D16FC4E0}" presName="aSpace" presStyleCnt="0"/>
      <dgm:spPr/>
    </dgm:pt>
    <dgm:pt modelId="{918C54EA-FD4E-4896-B19F-8434A3D4AA3E}" type="pres">
      <dgm:prSet presAssocID="{D4865EDF-EBD7-4099-8065-8A437642EB6C}" presName="compNode" presStyleCnt="0"/>
      <dgm:spPr/>
    </dgm:pt>
    <dgm:pt modelId="{980B56C3-420A-41D4-B260-D335A827221C}" type="pres">
      <dgm:prSet presAssocID="{D4865EDF-EBD7-4099-8065-8A437642EB6C}" presName="aNode" presStyleLbl="bgShp" presStyleIdx="2" presStyleCnt="3"/>
      <dgm:spPr/>
    </dgm:pt>
    <dgm:pt modelId="{B14E09E8-06EA-4CA9-9065-A536C443A956}" type="pres">
      <dgm:prSet presAssocID="{D4865EDF-EBD7-4099-8065-8A437642EB6C}" presName="textNode" presStyleLbl="bgShp" presStyleIdx="2" presStyleCnt="3"/>
      <dgm:spPr/>
    </dgm:pt>
    <dgm:pt modelId="{C30DB883-7241-44B2-A2FE-2E9D04FB888A}" type="pres">
      <dgm:prSet presAssocID="{D4865EDF-EBD7-4099-8065-8A437642EB6C}" presName="compChildNode" presStyleCnt="0"/>
      <dgm:spPr/>
    </dgm:pt>
    <dgm:pt modelId="{49D08F63-6EAF-4CE7-A4FE-F86C6FFEBA78}" type="pres">
      <dgm:prSet presAssocID="{D4865EDF-EBD7-4099-8065-8A437642EB6C}" presName="theInnerList" presStyleCnt="0"/>
      <dgm:spPr/>
    </dgm:pt>
    <dgm:pt modelId="{3E27061C-5FFA-4C52-AD74-EE484F6FCE99}" type="pres">
      <dgm:prSet presAssocID="{8E629257-B995-4740-9789-1DAA9D6938B7}" presName="childNode" presStyleLbl="node1" presStyleIdx="4" presStyleCnt="6" custScaleY="64380">
        <dgm:presLayoutVars>
          <dgm:bulletEnabled val="1"/>
        </dgm:presLayoutVars>
      </dgm:prSet>
      <dgm:spPr/>
    </dgm:pt>
    <dgm:pt modelId="{5E73AB1C-A26B-4F10-8D6E-79CE867202F5}" type="pres">
      <dgm:prSet presAssocID="{8E629257-B995-4740-9789-1DAA9D6938B7}" presName="aSpace2" presStyleCnt="0"/>
      <dgm:spPr/>
    </dgm:pt>
    <dgm:pt modelId="{F0051F51-1D6B-433C-8DE2-D2F3F4B96F4B}" type="pres">
      <dgm:prSet presAssocID="{9398783D-BDAB-4C90-98F8-1441D6C3A1D6}" presName="childNode" presStyleLbl="node1" presStyleIdx="5" presStyleCnt="6" custScaleX="118021" custScaleY="162574">
        <dgm:presLayoutVars>
          <dgm:bulletEnabled val="1"/>
        </dgm:presLayoutVars>
      </dgm:prSet>
      <dgm:spPr/>
    </dgm:pt>
  </dgm:ptLst>
  <dgm:cxnLst>
    <dgm:cxn modelId="{DC60B51F-0DF7-4CE3-98E4-AAEF7C48F338}" srcId="{AA94DEFB-F601-4605-B215-2CC3D16FC4E0}" destId="{FC4A37F9-FA48-4DBA-89A0-0C849626A5BF}" srcOrd="1" destOrd="0" parTransId="{48A250F6-7D12-43B0-B429-228699F8D24C}" sibTransId="{7B078A34-6671-40DC-AD6D-CF3C243E435D}"/>
    <dgm:cxn modelId="{2005DB22-C248-42AF-A92C-7C6C022548B0}" type="presOf" srcId="{8E629257-B995-4740-9789-1DAA9D6938B7}" destId="{3E27061C-5FFA-4C52-AD74-EE484F6FCE99}" srcOrd="0" destOrd="0" presId="urn:microsoft.com/office/officeart/2005/8/layout/lProcess2"/>
    <dgm:cxn modelId="{6B14DA2D-5A8F-48E8-A086-12D823558FD6}" type="presOf" srcId="{3F8AFB0F-42AE-42E1-B015-74978960AF7E}" destId="{F73BAA62-83CA-4592-8135-0D88DDAA8BCF}" srcOrd="1" destOrd="0" presId="urn:microsoft.com/office/officeart/2005/8/layout/lProcess2"/>
    <dgm:cxn modelId="{9C40145B-42F3-44BE-B663-30EE30E64CC3}" type="presOf" srcId="{4E2EC9E1-C4D3-4B2E-9191-7DD431CFE5FD}" destId="{4359B678-972A-4300-8796-CC7B65C2B30C}" srcOrd="0" destOrd="0" presId="urn:microsoft.com/office/officeart/2005/8/layout/lProcess2"/>
    <dgm:cxn modelId="{AEED7565-1BA6-4856-B96B-BB41653F47D8}" type="presOf" srcId="{D4865EDF-EBD7-4099-8065-8A437642EB6C}" destId="{980B56C3-420A-41D4-B260-D335A827221C}" srcOrd="0" destOrd="0" presId="urn:microsoft.com/office/officeart/2005/8/layout/lProcess2"/>
    <dgm:cxn modelId="{A04C1C68-1D37-4C7D-9541-C1116B9C1A56}" srcId="{AA94DEFB-F601-4605-B215-2CC3D16FC4E0}" destId="{1908FF85-35E2-41FE-BFB9-76B2E95D102C}" srcOrd="0" destOrd="0" parTransId="{A6DEDC96-96A1-4AF6-A4AD-3D828B18C8F2}" sibTransId="{19BEE97E-2544-4D13-A59C-4AB7389981CC}"/>
    <dgm:cxn modelId="{11C9906E-8C20-4CDF-9E5C-CFB97FFB2F2F}" srcId="{3F8AFB0F-42AE-42E1-B015-74978960AF7E}" destId="{4E2EC9E1-C4D3-4B2E-9191-7DD431CFE5FD}" srcOrd="1" destOrd="0" parTransId="{91C121A5-A4AF-4492-897B-41C433EDFA66}" sibTransId="{AB0F96A1-F68E-41D9-9F2C-1BC5AE80EEB1}"/>
    <dgm:cxn modelId="{4389F97D-FC1B-4B97-8F45-0EF5FE54CB88}" type="presOf" srcId="{FC4A37F9-FA48-4DBA-89A0-0C849626A5BF}" destId="{F419B9B9-86CC-42F1-B09B-4BE0A43F6F64}" srcOrd="0" destOrd="0" presId="urn:microsoft.com/office/officeart/2005/8/layout/lProcess2"/>
    <dgm:cxn modelId="{C9C4278E-0A7D-4DC0-BCD4-D7C0DA5007FC}" srcId="{A5706AF4-4976-4B83-A796-8CC0B05C731B}" destId="{D4865EDF-EBD7-4099-8065-8A437642EB6C}" srcOrd="2" destOrd="0" parTransId="{8947D2A4-B61F-436C-BF2C-8205C69C4648}" sibTransId="{45B205DE-4C9D-4F4F-A8F0-DB0195F88FCB}"/>
    <dgm:cxn modelId="{0678279B-2FDC-4B4E-B55C-0935ED3425AE}" type="presOf" srcId="{AA94DEFB-F601-4605-B215-2CC3D16FC4E0}" destId="{E656F543-1B4E-4095-BDE5-4CBEB365F89C}" srcOrd="0" destOrd="0" presId="urn:microsoft.com/office/officeart/2005/8/layout/lProcess2"/>
    <dgm:cxn modelId="{EB4D609B-C104-4384-92DE-D8308829B68F}" srcId="{A5706AF4-4976-4B83-A796-8CC0B05C731B}" destId="{AA94DEFB-F601-4605-B215-2CC3D16FC4E0}" srcOrd="1" destOrd="0" parTransId="{FA287E94-145B-4D94-9E5B-788884961B42}" sibTransId="{C073CAAF-BADA-4CDE-B165-1EA10E5611C6}"/>
    <dgm:cxn modelId="{BF14399C-9814-4FA0-BBB7-4EEB4E7CB8A3}" srcId="{D4865EDF-EBD7-4099-8065-8A437642EB6C}" destId="{8E629257-B995-4740-9789-1DAA9D6938B7}" srcOrd="0" destOrd="0" parTransId="{66768967-0EBB-4B7C-9CEB-61EEA232C4BE}" sibTransId="{212B388F-D4E7-44B6-84B9-4E5F89251730}"/>
    <dgm:cxn modelId="{D6F6909C-2905-4E81-B2AB-5944B88D6624}" type="presOf" srcId="{A5706AF4-4976-4B83-A796-8CC0B05C731B}" destId="{74CD5EDD-7D6A-4457-AF56-67CC480888B2}" srcOrd="0" destOrd="0" presId="urn:microsoft.com/office/officeart/2005/8/layout/lProcess2"/>
    <dgm:cxn modelId="{A9242C9F-817F-436A-B633-7FE5610031FD}" srcId="{D4865EDF-EBD7-4099-8065-8A437642EB6C}" destId="{9398783D-BDAB-4C90-98F8-1441D6C3A1D6}" srcOrd="1" destOrd="0" parTransId="{153C7837-5851-4393-B2E3-49DDB20A99F6}" sibTransId="{71B51822-4C96-401E-B99A-6C58B8034EBF}"/>
    <dgm:cxn modelId="{6F7F4AA1-A4C2-4633-923E-5A5B74D8C9F0}" srcId="{A5706AF4-4976-4B83-A796-8CC0B05C731B}" destId="{3F8AFB0F-42AE-42E1-B015-74978960AF7E}" srcOrd="0" destOrd="0" parTransId="{8F2C9666-73AA-4CA2-A8D5-1B4A3E4B9C00}" sibTransId="{D54DF66B-39D9-4C77-9632-AD957A1449E3}"/>
    <dgm:cxn modelId="{8BD616A4-F5AE-4EBF-A953-0D2673E86F1E}" type="presOf" srcId="{1908FF85-35E2-41FE-BFB9-76B2E95D102C}" destId="{24E83C89-CCA0-499A-9A1F-73CAAB6320C2}" srcOrd="0" destOrd="0" presId="urn:microsoft.com/office/officeart/2005/8/layout/lProcess2"/>
    <dgm:cxn modelId="{0BC544B3-4F54-4710-8B94-A6B41C4021A7}" type="presOf" srcId="{D4865EDF-EBD7-4099-8065-8A437642EB6C}" destId="{B14E09E8-06EA-4CA9-9065-A536C443A956}" srcOrd="1" destOrd="0" presId="urn:microsoft.com/office/officeart/2005/8/layout/lProcess2"/>
    <dgm:cxn modelId="{5589A6B6-1A52-472D-81FF-B0E1E455082C}" type="presOf" srcId="{B049DB4D-C144-4F5A-B780-D7B56767A23D}" destId="{ED0741FF-AD47-484D-8528-280A26F831E3}" srcOrd="0" destOrd="0" presId="urn:microsoft.com/office/officeart/2005/8/layout/lProcess2"/>
    <dgm:cxn modelId="{EA8158BA-E10B-4F5C-9423-6ACCCF17B013}" type="presOf" srcId="{9398783D-BDAB-4C90-98F8-1441D6C3A1D6}" destId="{F0051F51-1D6B-433C-8DE2-D2F3F4B96F4B}" srcOrd="0" destOrd="0" presId="urn:microsoft.com/office/officeart/2005/8/layout/lProcess2"/>
    <dgm:cxn modelId="{EC6F47BC-C714-4052-BCE3-99C5D28388B7}" srcId="{3F8AFB0F-42AE-42E1-B015-74978960AF7E}" destId="{B049DB4D-C144-4F5A-B780-D7B56767A23D}" srcOrd="0" destOrd="0" parTransId="{0DCD6FF2-910D-49F9-9969-4D6B4145F347}" sibTransId="{38FAF209-7EBA-41B5-899F-7324BAA169EA}"/>
    <dgm:cxn modelId="{7A1C05E8-0818-45B0-AD9E-70E48E424CD5}" type="presOf" srcId="{3F8AFB0F-42AE-42E1-B015-74978960AF7E}" destId="{2998917D-EB23-40E1-BBFA-8242A09CA473}" srcOrd="0" destOrd="0" presId="urn:microsoft.com/office/officeart/2005/8/layout/lProcess2"/>
    <dgm:cxn modelId="{057CBDFA-40B7-4C2A-92FF-3A0973CF9560}" type="presOf" srcId="{AA94DEFB-F601-4605-B215-2CC3D16FC4E0}" destId="{46D8DEEE-262D-414E-8348-4BB979791176}" srcOrd="1" destOrd="0" presId="urn:microsoft.com/office/officeart/2005/8/layout/lProcess2"/>
    <dgm:cxn modelId="{5D671C52-1BA3-4425-A06F-BDB506EDBD00}" type="presParOf" srcId="{74CD5EDD-7D6A-4457-AF56-67CC480888B2}" destId="{4A6F840A-5990-4E56-BED1-F7504812593A}" srcOrd="0" destOrd="0" presId="urn:microsoft.com/office/officeart/2005/8/layout/lProcess2"/>
    <dgm:cxn modelId="{6698C208-92E0-4780-B1BC-EAF99B3453C3}" type="presParOf" srcId="{4A6F840A-5990-4E56-BED1-F7504812593A}" destId="{2998917D-EB23-40E1-BBFA-8242A09CA473}" srcOrd="0" destOrd="0" presId="urn:microsoft.com/office/officeart/2005/8/layout/lProcess2"/>
    <dgm:cxn modelId="{A9C380B8-F678-49E3-AE71-20909C93C862}" type="presParOf" srcId="{4A6F840A-5990-4E56-BED1-F7504812593A}" destId="{F73BAA62-83CA-4592-8135-0D88DDAA8BCF}" srcOrd="1" destOrd="0" presId="urn:microsoft.com/office/officeart/2005/8/layout/lProcess2"/>
    <dgm:cxn modelId="{A4AAE69F-C866-4941-BB15-70D80344BC4D}" type="presParOf" srcId="{4A6F840A-5990-4E56-BED1-F7504812593A}" destId="{1962D968-DDB8-4B21-8698-B4BEAA0092D3}" srcOrd="2" destOrd="0" presId="urn:microsoft.com/office/officeart/2005/8/layout/lProcess2"/>
    <dgm:cxn modelId="{ACE32694-9E83-4BD7-A2C1-9B8638D40DF5}" type="presParOf" srcId="{1962D968-DDB8-4B21-8698-B4BEAA0092D3}" destId="{15F1314C-A0A8-4F85-94D3-8B13B7A4E8A3}" srcOrd="0" destOrd="0" presId="urn:microsoft.com/office/officeart/2005/8/layout/lProcess2"/>
    <dgm:cxn modelId="{99C3319A-EE9F-4234-A44E-31FC5B0E883A}" type="presParOf" srcId="{15F1314C-A0A8-4F85-94D3-8B13B7A4E8A3}" destId="{ED0741FF-AD47-484D-8528-280A26F831E3}" srcOrd="0" destOrd="0" presId="urn:microsoft.com/office/officeart/2005/8/layout/lProcess2"/>
    <dgm:cxn modelId="{68091CF1-F3CD-48D0-9989-C4995A26124D}" type="presParOf" srcId="{15F1314C-A0A8-4F85-94D3-8B13B7A4E8A3}" destId="{73AC264F-3C5C-48EA-BE5B-21DFF343E9AB}" srcOrd="1" destOrd="0" presId="urn:microsoft.com/office/officeart/2005/8/layout/lProcess2"/>
    <dgm:cxn modelId="{B8568D50-90A6-4F14-A46F-460D0C24EC6F}" type="presParOf" srcId="{15F1314C-A0A8-4F85-94D3-8B13B7A4E8A3}" destId="{4359B678-972A-4300-8796-CC7B65C2B30C}" srcOrd="2" destOrd="0" presId="urn:microsoft.com/office/officeart/2005/8/layout/lProcess2"/>
    <dgm:cxn modelId="{6724B685-48A8-473B-B5A4-C0AB162ED77C}" type="presParOf" srcId="{74CD5EDD-7D6A-4457-AF56-67CC480888B2}" destId="{25F3CF0A-673E-4625-92DB-876851C56D87}" srcOrd="1" destOrd="0" presId="urn:microsoft.com/office/officeart/2005/8/layout/lProcess2"/>
    <dgm:cxn modelId="{17887EC9-F1D2-42B6-B281-9A04988283D7}" type="presParOf" srcId="{74CD5EDD-7D6A-4457-AF56-67CC480888B2}" destId="{3CA0EEAE-6591-4A5F-B5C2-6CE58EF547D1}" srcOrd="2" destOrd="0" presId="urn:microsoft.com/office/officeart/2005/8/layout/lProcess2"/>
    <dgm:cxn modelId="{F6FC37EF-9231-4857-A475-7D29E1203A4B}" type="presParOf" srcId="{3CA0EEAE-6591-4A5F-B5C2-6CE58EF547D1}" destId="{E656F543-1B4E-4095-BDE5-4CBEB365F89C}" srcOrd="0" destOrd="0" presId="urn:microsoft.com/office/officeart/2005/8/layout/lProcess2"/>
    <dgm:cxn modelId="{CEADC2F5-04ED-48D6-9FDF-3ED074D91170}" type="presParOf" srcId="{3CA0EEAE-6591-4A5F-B5C2-6CE58EF547D1}" destId="{46D8DEEE-262D-414E-8348-4BB979791176}" srcOrd="1" destOrd="0" presId="urn:microsoft.com/office/officeart/2005/8/layout/lProcess2"/>
    <dgm:cxn modelId="{6921CB4D-8C0D-457E-B8EA-3F4F6D2CC402}" type="presParOf" srcId="{3CA0EEAE-6591-4A5F-B5C2-6CE58EF547D1}" destId="{E43A9B6A-0A59-4BFB-8424-70311D0C169B}" srcOrd="2" destOrd="0" presId="urn:microsoft.com/office/officeart/2005/8/layout/lProcess2"/>
    <dgm:cxn modelId="{D477114B-9675-49D9-942E-2BE2AD6956E5}" type="presParOf" srcId="{E43A9B6A-0A59-4BFB-8424-70311D0C169B}" destId="{75A1F043-CBB8-4A54-A598-EA9E03E0DDC6}" srcOrd="0" destOrd="0" presId="urn:microsoft.com/office/officeart/2005/8/layout/lProcess2"/>
    <dgm:cxn modelId="{E748533B-2664-4A53-B3C5-F7274D87FD74}" type="presParOf" srcId="{75A1F043-CBB8-4A54-A598-EA9E03E0DDC6}" destId="{24E83C89-CCA0-499A-9A1F-73CAAB6320C2}" srcOrd="0" destOrd="0" presId="urn:microsoft.com/office/officeart/2005/8/layout/lProcess2"/>
    <dgm:cxn modelId="{841C4FFC-6694-4681-88B7-E5980E2BB78E}" type="presParOf" srcId="{75A1F043-CBB8-4A54-A598-EA9E03E0DDC6}" destId="{E267C2AA-9A54-4859-9545-49471D8C9FE5}" srcOrd="1" destOrd="0" presId="urn:microsoft.com/office/officeart/2005/8/layout/lProcess2"/>
    <dgm:cxn modelId="{275C84D8-EF9A-4B2A-B394-F8F087B2FD53}" type="presParOf" srcId="{75A1F043-CBB8-4A54-A598-EA9E03E0DDC6}" destId="{F419B9B9-86CC-42F1-B09B-4BE0A43F6F64}" srcOrd="2" destOrd="0" presId="urn:microsoft.com/office/officeart/2005/8/layout/lProcess2"/>
    <dgm:cxn modelId="{DE63C9FA-FF42-44D2-A2BD-7486A8313863}" type="presParOf" srcId="{74CD5EDD-7D6A-4457-AF56-67CC480888B2}" destId="{71761060-D5F1-4A04-A9E4-8415AC2AE920}" srcOrd="3" destOrd="0" presId="urn:microsoft.com/office/officeart/2005/8/layout/lProcess2"/>
    <dgm:cxn modelId="{E4073B61-844D-48CB-BBA1-3C68DCEBCD09}" type="presParOf" srcId="{74CD5EDD-7D6A-4457-AF56-67CC480888B2}" destId="{918C54EA-FD4E-4896-B19F-8434A3D4AA3E}" srcOrd="4" destOrd="0" presId="urn:microsoft.com/office/officeart/2005/8/layout/lProcess2"/>
    <dgm:cxn modelId="{A296676F-0162-47FD-8471-937E671D964E}" type="presParOf" srcId="{918C54EA-FD4E-4896-B19F-8434A3D4AA3E}" destId="{980B56C3-420A-41D4-B260-D335A827221C}" srcOrd="0" destOrd="0" presId="urn:microsoft.com/office/officeart/2005/8/layout/lProcess2"/>
    <dgm:cxn modelId="{73B958AB-99E8-4EDB-A852-429695258E77}" type="presParOf" srcId="{918C54EA-FD4E-4896-B19F-8434A3D4AA3E}" destId="{B14E09E8-06EA-4CA9-9065-A536C443A956}" srcOrd="1" destOrd="0" presId="urn:microsoft.com/office/officeart/2005/8/layout/lProcess2"/>
    <dgm:cxn modelId="{64060CF0-1A99-4115-820E-6EBED6B1C5C4}" type="presParOf" srcId="{918C54EA-FD4E-4896-B19F-8434A3D4AA3E}" destId="{C30DB883-7241-44B2-A2FE-2E9D04FB888A}" srcOrd="2" destOrd="0" presId="urn:microsoft.com/office/officeart/2005/8/layout/lProcess2"/>
    <dgm:cxn modelId="{0CF7D722-F841-4D28-979F-53A275E64D1A}" type="presParOf" srcId="{C30DB883-7241-44B2-A2FE-2E9D04FB888A}" destId="{49D08F63-6EAF-4CE7-A4FE-F86C6FFEBA78}" srcOrd="0" destOrd="0" presId="urn:microsoft.com/office/officeart/2005/8/layout/lProcess2"/>
    <dgm:cxn modelId="{D7E3E3FA-FDB4-44C1-AC31-2C43B2714F98}" type="presParOf" srcId="{49D08F63-6EAF-4CE7-A4FE-F86C6FFEBA78}" destId="{3E27061C-5FFA-4C52-AD74-EE484F6FCE99}" srcOrd="0" destOrd="0" presId="urn:microsoft.com/office/officeart/2005/8/layout/lProcess2"/>
    <dgm:cxn modelId="{B1DA63B4-E6AE-46BD-AC50-C40B8F084ED9}" type="presParOf" srcId="{49D08F63-6EAF-4CE7-A4FE-F86C6FFEBA78}" destId="{5E73AB1C-A26B-4F10-8D6E-79CE867202F5}" srcOrd="1" destOrd="0" presId="urn:microsoft.com/office/officeart/2005/8/layout/lProcess2"/>
    <dgm:cxn modelId="{FDB2C6D8-BC1D-4CC6-8FF2-3C4627A37EEB}" type="presParOf" srcId="{49D08F63-6EAF-4CE7-A4FE-F86C6FFEBA78}" destId="{F0051F51-1D6B-433C-8DE2-D2F3F4B96F4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706AF4-4976-4B83-A796-8CC0B05C731B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8AFB0F-42AE-42E1-B015-74978960AF7E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8F2C9666-73AA-4CA2-A8D5-1B4A3E4B9C00}" type="par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DF66B-39D9-4C77-9632-AD957A1449E3}" type="sib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9DB4D-C144-4F5A-B780-D7B56767A2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19 426,6 тыс. рублей</a:t>
          </a:r>
        </a:p>
      </dgm:t>
    </dgm:pt>
    <dgm:pt modelId="{0DCD6FF2-910D-49F9-9969-4D6B4145F347}" type="par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F209-7EBA-41B5-899F-7324BAA169EA}" type="sib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EC9E1-C4D3-4B2E-9191-7DD431CFE5FD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1 555,0 тыс. рублей</a:t>
          </a:r>
        </a:p>
      </dgm:t>
    </dgm:pt>
    <dgm:pt modelId="{91C121A5-A4AF-4492-897B-41C433EDFA66}" type="par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96A1-F68E-41D9-9F2C-1BC5AE80EEB1}" type="sib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4DEFB-F601-4605-B215-2CC3D16FC4E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FA287E94-145B-4D94-9E5B-788884961B42}" type="par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CAAF-BADA-4CDE-B165-1EA10E5611C6}" type="sib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8FF85-35E2-41FE-BFB9-76B2E95D102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19639,2 тыс. рублей</a:t>
          </a:r>
        </a:p>
      </dgm:t>
    </dgm:pt>
    <dgm:pt modelId="{A6DEDC96-96A1-4AF6-A4AD-3D828B18C8F2}" type="par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E97E-2544-4D13-A59C-4AB7389981CC}" type="sib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A37F9-FA48-4DBA-89A0-0C849626A5BF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gm:t>
    </dgm:pt>
    <dgm:pt modelId="{48A250F6-7D12-43B0-B429-228699F8D24C}" type="par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78A34-6671-40DC-AD6D-CF3C243E435D}" type="sib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65EDF-EBD7-4099-8065-8A437642EB6C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8947D2A4-B61F-436C-BF2C-8205C69C4648}" type="par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205DE-4C9D-4F4F-A8F0-DB0195F88FCB}" type="sib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29257-B995-4740-9789-1DAA9D6938B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19 639,2 тыс. рублей</a:t>
          </a:r>
        </a:p>
      </dgm:t>
    </dgm:pt>
    <dgm:pt modelId="{66768967-0EBB-4B7C-9CEB-61EEA232C4BE}" type="par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88F-D4E7-44B6-84B9-4E5F89251730}" type="sib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8783D-BDAB-4C90-98F8-1441D6C3A1D6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gm:t>
    </dgm:pt>
    <dgm:pt modelId="{153C7837-5851-4393-B2E3-49DDB20A99F6}" type="par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51822-4C96-401E-B99A-6C58B8034EBF}" type="sib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5EDD-7D6A-4457-AF56-67CC480888B2}" type="pres">
      <dgm:prSet presAssocID="{A5706AF4-4976-4B83-A796-8CC0B05C731B}" presName="theList" presStyleCnt="0">
        <dgm:presLayoutVars>
          <dgm:dir/>
          <dgm:animLvl val="lvl"/>
          <dgm:resizeHandles val="exact"/>
        </dgm:presLayoutVars>
      </dgm:prSet>
      <dgm:spPr/>
    </dgm:pt>
    <dgm:pt modelId="{4A6F840A-5990-4E56-BED1-F7504812593A}" type="pres">
      <dgm:prSet presAssocID="{3F8AFB0F-42AE-42E1-B015-74978960AF7E}" presName="compNode" presStyleCnt="0"/>
      <dgm:spPr/>
    </dgm:pt>
    <dgm:pt modelId="{2998917D-EB23-40E1-BBFA-8242A09CA473}" type="pres">
      <dgm:prSet presAssocID="{3F8AFB0F-42AE-42E1-B015-74978960AF7E}" presName="aNode" presStyleLbl="bgShp" presStyleIdx="0" presStyleCnt="3" custLinFactNeighborX="-38"/>
      <dgm:spPr/>
    </dgm:pt>
    <dgm:pt modelId="{F73BAA62-83CA-4592-8135-0D88DDAA8BCF}" type="pres">
      <dgm:prSet presAssocID="{3F8AFB0F-42AE-42E1-B015-74978960AF7E}" presName="textNode" presStyleLbl="bgShp" presStyleIdx="0" presStyleCnt="3"/>
      <dgm:spPr/>
    </dgm:pt>
    <dgm:pt modelId="{1962D968-DDB8-4B21-8698-B4BEAA0092D3}" type="pres">
      <dgm:prSet presAssocID="{3F8AFB0F-42AE-42E1-B015-74978960AF7E}" presName="compChildNode" presStyleCnt="0"/>
      <dgm:spPr/>
    </dgm:pt>
    <dgm:pt modelId="{15F1314C-A0A8-4F85-94D3-8B13B7A4E8A3}" type="pres">
      <dgm:prSet presAssocID="{3F8AFB0F-42AE-42E1-B015-74978960AF7E}" presName="theInnerList" presStyleCnt="0"/>
      <dgm:spPr/>
    </dgm:pt>
    <dgm:pt modelId="{ED0741FF-AD47-484D-8528-280A26F831E3}" type="pres">
      <dgm:prSet presAssocID="{B049DB4D-C144-4F5A-B780-D7B56767A23D}" presName="childNode" presStyleLbl="node1" presStyleIdx="0" presStyleCnt="6" custScaleY="65972">
        <dgm:presLayoutVars>
          <dgm:bulletEnabled val="1"/>
        </dgm:presLayoutVars>
      </dgm:prSet>
      <dgm:spPr/>
    </dgm:pt>
    <dgm:pt modelId="{73AC264F-3C5C-48EA-BE5B-21DFF343E9AB}" type="pres">
      <dgm:prSet presAssocID="{B049DB4D-C144-4F5A-B780-D7B56767A23D}" presName="aSpace2" presStyleCnt="0"/>
      <dgm:spPr/>
    </dgm:pt>
    <dgm:pt modelId="{4359B678-972A-4300-8796-CC7B65C2B30C}" type="pres">
      <dgm:prSet presAssocID="{4E2EC9E1-C4D3-4B2E-9191-7DD431CFE5FD}" presName="childNode" presStyleLbl="node1" presStyleIdx="1" presStyleCnt="6" custScaleX="117830" custScaleY="166804">
        <dgm:presLayoutVars>
          <dgm:bulletEnabled val="1"/>
        </dgm:presLayoutVars>
      </dgm:prSet>
      <dgm:spPr/>
    </dgm:pt>
    <dgm:pt modelId="{25F3CF0A-673E-4625-92DB-876851C56D87}" type="pres">
      <dgm:prSet presAssocID="{3F8AFB0F-42AE-42E1-B015-74978960AF7E}" presName="aSpace" presStyleCnt="0"/>
      <dgm:spPr/>
    </dgm:pt>
    <dgm:pt modelId="{3CA0EEAE-6591-4A5F-B5C2-6CE58EF547D1}" type="pres">
      <dgm:prSet presAssocID="{AA94DEFB-F601-4605-B215-2CC3D16FC4E0}" presName="compNode" presStyleCnt="0"/>
      <dgm:spPr/>
    </dgm:pt>
    <dgm:pt modelId="{E656F543-1B4E-4095-BDE5-4CBEB365F89C}" type="pres">
      <dgm:prSet presAssocID="{AA94DEFB-F601-4605-B215-2CC3D16FC4E0}" presName="aNode" presStyleLbl="bgShp" presStyleIdx="1" presStyleCnt="3"/>
      <dgm:spPr/>
    </dgm:pt>
    <dgm:pt modelId="{46D8DEEE-262D-414E-8348-4BB979791176}" type="pres">
      <dgm:prSet presAssocID="{AA94DEFB-F601-4605-B215-2CC3D16FC4E0}" presName="textNode" presStyleLbl="bgShp" presStyleIdx="1" presStyleCnt="3"/>
      <dgm:spPr/>
    </dgm:pt>
    <dgm:pt modelId="{E43A9B6A-0A59-4BFB-8424-70311D0C169B}" type="pres">
      <dgm:prSet presAssocID="{AA94DEFB-F601-4605-B215-2CC3D16FC4E0}" presName="compChildNode" presStyleCnt="0"/>
      <dgm:spPr/>
    </dgm:pt>
    <dgm:pt modelId="{75A1F043-CBB8-4A54-A598-EA9E03E0DDC6}" type="pres">
      <dgm:prSet presAssocID="{AA94DEFB-F601-4605-B215-2CC3D16FC4E0}" presName="theInnerList" presStyleCnt="0"/>
      <dgm:spPr/>
    </dgm:pt>
    <dgm:pt modelId="{24E83C89-CCA0-499A-9A1F-73CAAB6320C2}" type="pres">
      <dgm:prSet presAssocID="{1908FF85-35E2-41FE-BFB9-76B2E95D102C}" presName="childNode" presStyleLbl="node1" presStyleIdx="2" presStyleCnt="6" custScaleY="73733">
        <dgm:presLayoutVars>
          <dgm:bulletEnabled val="1"/>
        </dgm:presLayoutVars>
      </dgm:prSet>
      <dgm:spPr/>
    </dgm:pt>
    <dgm:pt modelId="{E267C2AA-9A54-4859-9545-49471D8C9FE5}" type="pres">
      <dgm:prSet presAssocID="{1908FF85-35E2-41FE-BFB9-76B2E95D102C}" presName="aSpace2" presStyleCnt="0"/>
      <dgm:spPr/>
    </dgm:pt>
    <dgm:pt modelId="{F419B9B9-86CC-42F1-B09B-4BE0A43F6F64}" type="pres">
      <dgm:prSet presAssocID="{FC4A37F9-FA48-4DBA-89A0-0C849626A5BF}" presName="childNode" presStyleLbl="node1" presStyleIdx="3" presStyleCnt="6" custScaleX="119105" custScaleY="159971">
        <dgm:presLayoutVars>
          <dgm:bulletEnabled val="1"/>
        </dgm:presLayoutVars>
      </dgm:prSet>
      <dgm:spPr/>
    </dgm:pt>
    <dgm:pt modelId="{71761060-D5F1-4A04-A9E4-8415AC2AE920}" type="pres">
      <dgm:prSet presAssocID="{AA94DEFB-F601-4605-B215-2CC3D16FC4E0}" presName="aSpace" presStyleCnt="0"/>
      <dgm:spPr/>
    </dgm:pt>
    <dgm:pt modelId="{918C54EA-FD4E-4896-B19F-8434A3D4AA3E}" type="pres">
      <dgm:prSet presAssocID="{D4865EDF-EBD7-4099-8065-8A437642EB6C}" presName="compNode" presStyleCnt="0"/>
      <dgm:spPr/>
    </dgm:pt>
    <dgm:pt modelId="{980B56C3-420A-41D4-B260-D335A827221C}" type="pres">
      <dgm:prSet presAssocID="{D4865EDF-EBD7-4099-8065-8A437642EB6C}" presName="aNode" presStyleLbl="bgShp" presStyleIdx="2" presStyleCnt="3"/>
      <dgm:spPr/>
    </dgm:pt>
    <dgm:pt modelId="{B14E09E8-06EA-4CA9-9065-A536C443A956}" type="pres">
      <dgm:prSet presAssocID="{D4865EDF-EBD7-4099-8065-8A437642EB6C}" presName="textNode" presStyleLbl="bgShp" presStyleIdx="2" presStyleCnt="3"/>
      <dgm:spPr/>
    </dgm:pt>
    <dgm:pt modelId="{C30DB883-7241-44B2-A2FE-2E9D04FB888A}" type="pres">
      <dgm:prSet presAssocID="{D4865EDF-EBD7-4099-8065-8A437642EB6C}" presName="compChildNode" presStyleCnt="0"/>
      <dgm:spPr/>
    </dgm:pt>
    <dgm:pt modelId="{49D08F63-6EAF-4CE7-A4FE-F86C6FFEBA78}" type="pres">
      <dgm:prSet presAssocID="{D4865EDF-EBD7-4099-8065-8A437642EB6C}" presName="theInnerList" presStyleCnt="0"/>
      <dgm:spPr/>
    </dgm:pt>
    <dgm:pt modelId="{3E27061C-5FFA-4C52-AD74-EE484F6FCE99}" type="pres">
      <dgm:prSet presAssocID="{8E629257-B995-4740-9789-1DAA9D6938B7}" presName="childNode" presStyleLbl="node1" presStyleIdx="4" presStyleCnt="6" custScaleY="64380">
        <dgm:presLayoutVars>
          <dgm:bulletEnabled val="1"/>
        </dgm:presLayoutVars>
      </dgm:prSet>
      <dgm:spPr/>
    </dgm:pt>
    <dgm:pt modelId="{5E73AB1C-A26B-4F10-8D6E-79CE867202F5}" type="pres">
      <dgm:prSet presAssocID="{8E629257-B995-4740-9789-1DAA9D6938B7}" presName="aSpace2" presStyleCnt="0"/>
      <dgm:spPr/>
    </dgm:pt>
    <dgm:pt modelId="{F0051F51-1D6B-433C-8DE2-D2F3F4B96F4B}" type="pres">
      <dgm:prSet presAssocID="{9398783D-BDAB-4C90-98F8-1441D6C3A1D6}" presName="childNode" presStyleLbl="node1" presStyleIdx="5" presStyleCnt="6" custScaleX="118021" custScaleY="162574">
        <dgm:presLayoutVars>
          <dgm:bulletEnabled val="1"/>
        </dgm:presLayoutVars>
      </dgm:prSet>
      <dgm:spPr/>
    </dgm:pt>
  </dgm:ptLst>
  <dgm:cxnLst>
    <dgm:cxn modelId="{DC60B51F-0DF7-4CE3-98E4-AAEF7C48F338}" srcId="{AA94DEFB-F601-4605-B215-2CC3D16FC4E0}" destId="{FC4A37F9-FA48-4DBA-89A0-0C849626A5BF}" srcOrd="1" destOrd="0" parTransId="{48A250F6-7D12-43B0-B429-228699F8D24C}" sibTransId="{7B078A34-6671-40DC-AD6D-CF3C243E435D}"/>
    <dgm:cxn modelId="{2005DB22-C248-42AF-A92C-7C6C022548B0}" type="presOf" srcId="{8E629257-B995-4740-9789-1DAA9D6938B7}" destId="{3E27061C-5FFA-4C52-AD74-EE484F6FCE99}" srcOrd="0" destOrd="0" presId="urn:microsoft.com/office/officeart/2005/8/layout/lProcess2"/>
    <dgm:cxn modelId="{6B14DA2D-5A8F-48E8-A086-12D823558FD6}" type="presOf" srcId="{3F8AFB0F-42AE-42E1-B015-74978960AF7E}" destId="{F73BAA62-83CA-4592-8135-0D88DDAA8BCF}" srcOrd="1" destOrd="0" presId="urn:microsoft.com/office/officeart/2005/8/layout/lProcess2"/>
    <dgm:cxn modelId="{9C40145B-42F3-44BE-B663-30EE30E64CC3}" type="presOf" srcId="{4E2EC9E1-C4D3-4B2E-9191-7DD431CFE5FD}" destId="{4359B678-972A-4300-8796-CC7B65C2B30C}" srcOrd="0" destOrd="0" presId="urn:microsoft.com/office/officeart/2005/8/layout/lProcess2"/>
    <dgm:cxn modelId="{AEED7565-1BA6-4856-B96B-BB41653F47D8}" type="presOf" srcId="{D4865EDF-EBD7-4099-8065-8A437642EB6C}" destId="{980B56C3-420A-41D4-B260-D335A827221C}" srcOrd="0" destOrd="0" presId="urn:microsoft.com/office/officeart/2005/8/layout/lProcess2"/>
    <dgm:cxn modelId="{A04C1C68-1D37-4C7D-9541-C1116B9C1A56}" srcId="{AA94DEFB-F601-4605-B215-2CC3D16FC4E0}" destId="{1908FF85-35E2-41FE-BFB9-76B2E95D102C}" srcOrd="0" destOrd="0" parTransId="{A6DEDC96-96A1-4AF6-A4AD-3D828B18C8F2}" sibTransId="{19BEE97E-2544-4D13-A59C-4AB7389981CC}"/>
    <dgm:cxn modelId="{11C9906E-8C20-4CDF-9E5C-CFB97FFB2F2F}" srcId="{3F8AFB0F-42AE-42E1-B015-74978960AF7E}" destId="{4E2EC9E1-C4D3-4B2E-9191-7DD431CFE5FD}" srcOrd="1" destOrd="0" parTransId="{91C121A5-A4AF-4492-897B-41C433EDFA66}" sibTransId="{AB0F96A1-F68E-41D9-9F2C-1BC5AE80EEB1}"/>
    <dgm:cxn modelId="{4389F97D-FC1B-4B97-8F45-0EF5FE54CB88}" type="presOf" srcId="{FC4A37F9-FA48-4DBA-89A0-0C849626A5BF}" destId="{F419B9B9-86CC-42F1-B09B-4BE0A43F6F64}" srcOrd="0" destOrd="0" presId="urn:microsoft.com/office/officeart/2005/8/layout/lProcess2"/>
    <dgm:cxn modelId="{C9C4278E-0A7D-4DC0-BCD4-D7C0DA5007FC}" srcId="{A5706AF4-4976-4B83-A796-8CC0B05C731B}" destId="{D4865EDF-EBD7-4099-8065-8A437642EB6C}" srcOrd="2" destOrd="0" parTransId="{8947D2A4-B61F-436C-BF2C-8205C69C4648}" sibTransId="{45B205DE-4C9D-4F4F-A8F0-DB0195F88FCB}"/>
    <dgm:cxn modelId="{0678279B-2FDC-4B4E-B55C-0935ED3425AE}" type="presOf" srcId="{AA94DEFB-F601-4605-B215-2CC3D16FC4E0}" destId="{E656F543-1B4E-4095-BDE5-4CBEB365F89C}" srcOrd="0" destOrd="0" presId="urn:microsoft.com/office/officeart/2005/8/layout/lProcess2"/>
    <dgm:cxn modelId="{EB4D609B-C104-4384-92DE-D8308829B68F}" srcId="{A5706AF4-4976-4B83-A796-8CC0B05C731B}" destId="{AA94DEFB-F601-4605-B215-2CC3D16FC4E0}" srcOrd="1" destOrd="0" parTransId="{FA287E94-145B-4D94-9E5B-788884961B42}" sibTransId="{C073CAAF-BADA-4CDE-B165-1EA10E5611C6}"/>
    <dgm:cxn modelId="{BF14399C-9814-4FA0-BBB7-4EEB4E7CB8A3}" srcId="{D4865EDF-EBD7-4099-8065-8A437642EB6C}" destId="{8E629257-B995-4740-9789-1DAA9D6938B7}" srcOrd="0" destOrd="0" parTransId="{66768967-0EBB-4B7C-9CEB-61EEA232C4BE}" sibTransId="{212B388F-D4E7-44B6-84B9-4E5F89251730}"/>
    <dgm:cxn modelId="{D6F6909C-2905-4E81-B2AB-5944B88D6624}" type="presOf" srcId="{A5706AF4-4976-4B83-A796-8CC0B05C731B}" destId="{74CD5EDD-7D6A-4457-AF56-67CC480888B2}" srcOrd="0" destOrd="0" presId="urn:microsoft.com/office/officeart/2005/8/layout/lProcess2"/>
    <dgm:cxn modelId="{A9242C9F-817F-436A-B633-7FE5610031FD}" srcId="{D4865EDF-EBD7-4099-8065-8A437642EB6C}" destId="{9398783D-BDAB-4C90-98F8-1441D6C3A1D6}" srcOrd="1" destOrd="0" parTransId="{153C7837-5851-4393-B2E3-49DDB20A99F6}" sibTransId="{71B51822-4C96-401E-B99A-6C58B8034EBF}"/>
    <dgm:cxn modelId="{6F7F4AA1-A4C2-4633-923E-5A5B74D8C9F0}" srcId="{A5706AF4-4976-4B83-A796-8CC0B05C731B}" destId="{3F8AFB0F-42AE-42E1-B015-74978960AF7E}" srcOrd="0" destOrd="0" parTransId="{8F2C9666-73AA-4CA2-A8D5-1B4A3E4B9C00}" sibTransId="{D54DF66B-39D9-4C77-9632-AD957A1449E3}"/>
    <dgm:cxn modelId="{8BD616A4-F5AE-4EBF-A953-0D2673E86F1E}" type="presOf" srcId="{1908FF85-35E2-41FE-BFB9-76B2E95D102C}" destId="{24E83C89-CCA0-499A-9A1F-73CAAB6320C2}" srcOrd="0" destOrd="0" presId="urn:microsoft.com/office/officeart/2005/8/layout/lProcess2"/>
    <dgm:cxn modelId="{0BC544B3-4F54-4710-8B94-A6B41C4021A7}" type="presOf" srcId="{D4865EDF-EBD7-4099-8065-8A437642EB6C}" destId="{B14E09E8-06EA-4CA9-9065-A536C443A956}" srcOrd="1" destOrd="0" presId="urn:microsoft.com/office/officeart/2005/8/layout/lProcess2"/>
    <dgm:cxn modelId="{5589A6B6-1A52-472D-81FF-B0E1E455082C}" type="presOf" srcId="{B049DB4D-C144-4F5A-B780-D7B56767A23D}" destId="{ED0741FF-AD47-484D-8528-280A26F831E3}" srcOrd="0" destOrd="0" presId="urn:microsoft.com/office/officeart/2005/8/layout/lProcess2"/>
    <dgm:cxn modelId="{EA8158BA-E10B-4F5C-9423-6ACCCF17B013}" type="presOf" srcId="{9398783D-BDAB-4C90-98F8-1441D6C3A1D6}" destId="{F0051F51-1D6B-433C-8DE2-D2F3F4B96F4B}" srcOrd="0" destOrd="0" presId="urn:microsoft.com/office/officeart/2005/8/layout/lProcess2"/>
    <dgm:cxn modelId="{EC6F47BC-C714-4052-BCE3-99C5D28388B7}" srcId="{3F8AFB0F-42AE-42E1-B015-74978960AF7E}" destId="{B049DB4D-C144-4F5A-B780-D7B56767A23D}" srcOrd="0" destOrd="0" parTransId="{0DCD6FF2-910D-49F9-9969-4D6B4145F347}" sibTransId="{38FAF209-7EBA-41B5-899F-7324BAA169EA}"/>
    <dgm:cxn modelId="{7A1C05E8-0818-45B0-AD9E-70E48E424CD5}" type="presOf" srcId="{3F8AFB0F-42AE-42E1-B015-74978960AF7E}" destId="{2998917D-EB23-40E1-BBFA-8242A09CA473}" srcOrd="0" destOrd="0" presId="urn:microsoft.com/office/officeart/2005/8/layout/lProcess2"/>
    <dgm:cxn modelId="{057CBDFA-40B7-4C2A-92FF-3A0973CF9560}" type="presOf" srcId="{AA94DEFB-F601-4605-B215-2CC3D16FC4E0}" destId="{46D8DEEE-262D-414E-8348-4BB979791176}" srcOrd="1" destOrd="0" presId="urn:microsoft.com/office/officeart/2005/8/layout/lProcess2"/>
    <dgm:cxn modelId="{5D671C52-1BA3-4425-A06F-BDB506EDBD00}" type="presParOf" srcId="{74CD5EDD-7D6A-4457-AF56-67CC480888B2}" destId="{4A6F840A-5990-4E56-BED1-F7504812593A}" srcOrd="0" destOrd="0" presId="urn:microsoft.com/office/officeart/2005/8/layout/lProcess2"/>
    <dgm:cxn modelId="{6698C208-92E0-4780-B1BC-EAF99B3453C3}" type="presParOf" srcId="{4A6F840A-5990-4E56-BED1-F7504812593A}" destId="{2998917D-EB23-40E1-BBFA-8242A09CA473}" srcOrd="0" destOrd="0" presId="urn:microsoft.com/office/officeart/2005/8/layout/lProcess2"/>
    <dgm:cxn modelId="{A9C380B8-F678-49E3-AE71-20909C93C862}" type="presParOf" srcId="{4A6F840A-5990-4E56-BED1-F7504812593A}" destId="{F73BAA62-83CA-4592-8135-0D88DDAA8BCF}" srcOrd="1" destOrd="0" presId="urn:microsoft.com/office/officeart/2005/8/layout/lProcess2"/>
    <dgm:cxn modelId="{A4AAE69F-C866-4941-BB15-70D80344BC4D}" type="presParOf" srcId="{4A6F840A-5990-4E56-BED1-F7504812593A}" destId="{1962D968-DDB8-4B21-8698-B4BEAA0092D3}" srcOrd="2" destOrd="0" presId="urn:microsoft.com/office/officeart/2005/8/layout/lProcess2"/>
    <dgm:cxn modelId="{ACE32694-9E83-4BD7-A2C1-9B8638D40DF5}" type="presParOf" srcId="{1962D968-DDB8-4B21-8698-B4BEAA0092D3}" destId="{15F1314C-A0A8-4F85-94D3-8B13B7A4E8A3}" srcOrd="0" destOrd="0" presId="urn:microsoft.com/office/officeart/2005/8/layout/lProcess2"/>
    <dgm:cxn modelId="{99C3319A-EE9F-4234-A44E-31FC5B0E883A}" type="presParOf" srcId="{15F1314C-A0A8-4F85-94D3-8B13B7A4E8A3}" destId="{ED0741FF-AD47-484D-8528-280A26F831E3}" srcOrd="0" destOrd="0" presId="urn:microsoft.com/office/officeart/2005/8/layout/lProcess2"/>
    <dgm:cxn modelId="{68091CF1-F3CD-48D0-9989-C4995A26124D}" type="presParOf" srcId="{15F1314C-A0A8-4F85-94D3-8B13B7A4E8A3}" destId="{73AC264F-3C5C-48EA-BE5B-21DFF343E9AB}" srcOrd="1" destOrd="0" presId="urn:microsoft.com/office/officeart/2005/8/layout/lProcess2"/>
    <dgm:cxn modelId="{B8568D50-90A6-4F14-A46F-460D0C24EC6F}" type="presParOf" srcId="{15F1314C-A0A8-4F85-94D3-8B13B7A4E8A3}" destId="{4359B678-972A-4300-8796-CC7B65C2B30C}" srcOrd="2" destOrd="0" presId="urn:microsoft.com/office/officeart/2005/8/layout/lProcess2"/>
    <dgm:cxn modelId="{6724B685-48A8-473B-B5A4-C0AB162ED77C}" type="presParOf" srcId="{74CD5EDD-7D6A-4457-AF56-67CC480888B2}" destId="{25F3CF0A-673E-4625-92DB-876851C56D87}" srcOrd="1" destOrd="0" presId="urn:microsoft.com/office/officeart/2005/8/layout/lProcess2"/>
    <dgm:cxn modelId="{17887EC9-F1D2-42B6-B281-9A04988283D7}" type="presParOf" srcId="{74CD5EDD-7D6A-4457-AF56-67CC480888B2}" destId="{3CA0EEAE-6591-4A5F-B5C2-6CE58EF547D1}" srcOrd="2" destOrd="0" presId="urn:microsoft.com/office/officeart/2005/8/layout/lProcess2"/>
    <dgm:cxn modelId="{F6FC37EF-9231-4857-A475-7D29E1203A4B}" type="presParOf" srcId="{3CA0EEAE-6591-4A5F-B5C2-6CE58EF547D1}" destId="{E656F543-1B4E-4095-BDE5-4CBEB365F89C}" srcOrd="0" destOrd="0" presId="urn:microsoft.com/office/officeart/2005/8/layout/lProcess2"/>
    <dgm:cxn modelId="{CEADC2F5-04ED-48D6-9FDF-3ED074D91170}" type="presParOf" srcId="{3CA0EEAE-6591-4A5F-B5C2-6CE58EF547D1}" destId="{46D8DEEE-262D-414E-8348-4BB979791176}" srcOrd="1" destOrd="0" presId="urn:microsoft.com/office/officeart/2005/8/layout/lProcess2"/>
    <dgm:cxn modelId="{6921CB4D-8C0D-457E-B8EA-3F4F6D2CC402}" type="presParOf" srcId="{3CA0EEAE-6591-4A5F-B5C2-6CE58EF547D1}" destId="{E43A9B6A-0A59-4BFB-8424-70311D0C169B}" srcOrd="2" destOrd="0" presId="urn:microsoft.com/office/officeart/2005/8/layout/lProcess2"/>
    <dgm:cxn modelId="{D477114B-9675-49D9-942E-2BE2AD6956E5}" type="presParOf" srcId="{E43A9B6A-0A59-4BFB-8424-70311D0C169B}" destId="{75A1F043-CBB8-4A54-A598-EA9E03E0DDC6}" srcOrd="0" destOrd="0" presId="urn:microsoft.com/office/officeart/2005/8/layout/lProcess2"/>
    <dgm:cxn modelId="{E748533B-2664-4A53-B3C5-F7274D87FD74}" type="presParOf" srcId="{75A1F043-CBB8-4A54-A598-EA9E03E0DDC6}" destId="{24E83C89-CCA0-499A-9A1F-73CAAB6320C2}" srcOrd="0" destOrd="0" presId="urn:microsoft.com/office/officeart/2005/8/layout/lProcess2"/>
    <dgm:cxn modelId="{841C4FFC-6694-4681-88B7-E5980E2BB78E}" type="presParOf" srcId="{75A1F043-CBB8-4A54-A598-EA9E03E0DDC6}" destId="{E267C2AA-9A54-4859-9545-49471D8C9FE5}" srcOrd="1" destOrd="0" presId="urn:microsoft.com/office/officeart/2005/8/layout/lProcess2"/>
    <dgm:cxn modelId="{275C84D8-EF9A-4B2A-B394-F8F087B2FD53}" type="presParOf" srcId="{75A1F043-CBB8-4A54-A598-EA9E03E0DDC6}" destId="{F419B9B9-86CC-42F1-B09B-4BE0A43F6F64}" srcOrd="2" destOrd="0" presId="urn:microsoft.com/office/officeart/2005/8/layout/lProcess2"/>
    <dgm:cxn modelId="{DE63C9FA-FF42-44D2-A2BD-7486A8313863}" type="presParOf" srcId="{74CD5EDD-7D6A-4457-AF56-67CC480888B2}" destId="{71761060-D5F1-4A04-A9E4-8415AC2AE920}" srcOrd="3" destOrd="0" presId="urn:microsoft.com/office/officeart/2005/8/layout/lProcess2"/>
    <dgm:cxn modelId="{E4073B61-844D-48CB-BBA1-3C68DCEBCD09}" type="presParOf" srcId="{74CD5EDD-7D6A-4457-AF56-67CC480888B2}" destId="{918C54EA-FD4E-4896-B19F-8434A3D4AA3E}" srcOrd="4" destOrd="0" presId="urn:microsoft.com/office/officeart/2005/8/layout/lProcess2"/>
    <dgm:cxn modelId="{A296676F-0162-47FD-8471-937E671D964E}" type="presParOf" srcId="{918C54EA-FD4E-4896-B19F-8434A3D4AA3E}" destId="{980B56C3-420A-41D4-B260-D335A827221C}" srcOrd="0" destOrd="0" presId="urn:microsoft.com/office/officeart/2005/8/layout/lProcess2"/>
    <dgm:cxn modelId="{73B958AB-99E8-4EDB-A852-429695258E77}" type="presParOf" srcId="{918C54EA-FD4E-4896-B19F-8434A3D4AA3E}" destId="{B14E09E8-06EA-4CA9-9065-A536C443A956}" srcOrd="1" destOrd="0" presId="urn:microsoft.com/office/officeart/2005/8/layout/lProcess2"/>
    <dgm:cxn modelId="{64060CF0-1A99-4115-820E-6EBED6B1C5C4}" type="presParOf" srcId="{918C54EA-FD4E-4896-B19F-8434A3D4AA3E}" destId="{C30DB883-7241-44B2-A2FE-2E9D04FB888A}" srcOrd="2" destOrd="0" presId="urn:microsoft.com/office/officeart/2005/8/layout/lProcess2"/>
    <dgm:cxn modelId="{0CF7D722-F841-4D28-979F-53A275E64D1A}" type="presParOf" srcId="{C30DB883-7241-44B2-A2FE-2E9D04FB888A}" destId="{49D08F63-6EAF-4CE7-A4FE-F86C6FFEBA78}" srcOrd="0" destOrd="0" presId="urn:microsoft.com/office/officeart/2005/8/layout/lProcess2"/>
    <dgm:cxn modelId="{D7E3E3FA-FDB4-44C1-AC31-2C43B2714F98}" type="presParOf" srcId="{49D08F63-6EAF-4CE7-A4FE-F86C6FFEBA78}" destId="{3E27061C-5FFA-4C52-AD74-EE484F6FCE99}" srcOrd="0" destOrd="0" presId="urn:microsoft.com/office/officeart/2005/8/layout/lProcess2"/>
    <dgm:cxn modelId="{B1DA63B4-E6AE-46BD-AC50-C40B8F084ED9}" type="presParOf" srcId="{49D08F63-6EAF-4CE7-A4FE-F86C6FFEBA78}" destId="{5E73AB1C-A26B-4F10-8D6E-79CE867202F5}" srcOrd="1" destOrd="0" presId="urn:microsoft.com/office/officeart/2005/8/layout/lProcess2"/>
    <dgm:cxn modelId="{FDB2C6D8-BC1D-4CC6-8FF2-3C4627A37EEB}" type="presParOf" srcId="{49D08F63-6EAF-4CE7-A4FE-F86C6FFEBA78}" destId="{F0051F51-1D6B-433C-8DE2-D2F3F4B96F4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1 178 976,0 тыс. рублей</a:t>
          </a: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1 145 732,6 тыс. рублей</a:t>
          </a: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1 137 187,3 тыс. рублей</a:t>
          </a: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64,1%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21 959,3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17 100,2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17 085,4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52 248,4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50 359,2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49 657,6 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25 250,0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3ECD7-7939-42F7-9FCB-125E7FA6AD13}">
      <dsp:nvSpPr>
        <dsp:cNvPr id="0" name=""/>
        <dsp:cNvSpPr/>
      </dsp:nvSpPr>
      <dsp:spPr>
        <a:xfrm>
          <a:off x="913057" y="2403"/>
          <a:ext cx="913057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1%</a:t>
          </a:r>
        </a:p>
      </dsp:txBody>
      <dsp:txXfrm>
        <a:off x="913057" y="2403"/>
        <a:ext cx="913057" cy="675240"/>
      </dsp:txXfrm>
    </dsp:sp>
    <dsp:sp modelId="{01B67A18-483D-49E7-9295-3902ADF01AE7}">
      <dsp:nvSpPr>
        <dsp:cNvPr id="0" name=""/>
        <dsp:cNvSpPr/>
      </dsp:nvSpPr>
      <dsp:spPr>
        <a:xfrm>
          <a:off x="456528" y="675240"/>
          <a:ext cx="1826114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25%</a:t>
          </a:r>
        </a:p>
      </dsp:txBody>
      <dsp:txXfrm>
        <a:off x="776098" y="675240"/>
        <a:ext cx="1186974" cy="675240"/>
      </dsp:txXfrm>
    </dsp:sp>
    <dsp:sp modelId="{6B6833DC-3519-4FA4-A238-1D4D6F75F573}">
      <dsp:nvSpPr>
        <dsp:cNvPr id="0" name=""/>
        <dsp:cNvSpPr/>
      </dsp:nvSpPr>
      <dsp:spPr>
        <a:xfrm>
          <a:off x="0" y="1350481"/>
          <a:ext cx="2739172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74%</a:t>
          </a:r>
        </a:p>
      </dsp:txBody>
      <dsp:txXfrm>
        <a:off x="479355" y="1350481"/>
        <a:ext cx="1780461" cy="675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03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03" y="0"/>
        <a:ext cx="1830380" cy="1377775"/>
      </dsp:txXfrm>
    </dsp:sp>
    <dsp:sp modelId="{87D6E651-F4EE-4978-A3A8-2A04518A3B66}">
      <dsp:nvSpPr>
        <dsp:cNvPr id="0" name=""/>
        <dsp:cNvSpPr/>
      </dsp:nvSpPr>
      <dsp:spPr>
        <a:xfrm>
          <a:off x="155473" y="1378549"/>
          <a:ext cx="1520841" cy="12740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89" y="1415865"/>
        <a:ext cx="1446209" cy="1199426"/>
      </dsp:txXfrm>
    </dsp:sp>
    <dsp:sp modelId="{D8B7AACA-AE54-4E21-A77B-E0432B294F97}">
      <dsp:nvSpPr>
        <dsp:cNvPr id="0" name=""/>
        <dsp:cNvSpPr/>
      </dsp:nvSpPr>
      <dsp:spPr>
        <a:xfrm>
          <a:off x="183742" y="3088096"/>
          <a:ext cx="1464304" cy="127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sp:txBody>
      <dsp:txXfrm>
        <a:off x="221059" y="3125413"/>
        <a:ext cx="1389670" cy="1199452"/>
      </dsp:txXfrm>
    </dsp:sp>
    <dsp:sp modelId="{1BB8F054-526E-4CDC-9C7A-A2A0356F3180}">
      <dsp:nvSpPr>
        <dsp:cNvPr id="0" name=""/>
        <dsp:cNvSpPr/>
      </dsp:nvSpPr>
      <dsp:spPr>
        <a:xfrm>
          <a:off x="1968362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968362" y="0"/>
        <a:ext cx="1830380" cy="1377775"/>
      </dsp:txXfrm>
    </dsp:sp>
    <dsp:sp modelId="{30285DA6-3961-49BE-97CC-32FF46879DD9}">
      <dsp:nvSpPr>
        <dsp:cNvPr id="0" name=""/>
        <dsp:cNvSpPr/>
      </dsp:nvSpPr>
      <dsp:spPr>
        <a:xfrm>
          <a:off x="2151400" y="1377910"/>
          <a:ext cx="1464304" cy="12618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8357" y="1414867"/>
        <a:ext cx="1390390" cy="1187895"/>
      </dsp:txXfrm>
    </dsp:sp>
    <dsp:sp modelId="{0EA479FF-3F05-4ABB-A658-DEA9078693E8}">
      <dsp:nvSpPr>
        <dsp:cNvPr id="0" name=""/>
        <dsp:cNvSpPr/>
      </dsp:nvSpPr>
      <dsp:spPr>
        <a:xfrm>
          <a:off x="2151400" y="3083281"/>
          <a:ext cx="1464304" cy="12795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 </a:t>
          </a:r>
        </a:p>
      </dsp:txBody>
      <dsp:txXfrm>
        <a:off x="2188876" y="3120757"/>
        <a:ext cx="1389352" cy="1204589"/>
      </dsp:txXfrm>
    </dsp:sp>
    <dsp:sp modelId="{9F5A46A9-FD03-4A30-9610-344DD42282D0}">
      <dsp:nvSpPr>
        <dsp:cNvPr id="0" name=""/>
        <dsp:cNvSpPr/>
      </dsp:nvSpPr>
      <dsp:spPr>
        <a:xfrm>
          <a:off x="3936021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936021" y="0"/>
        <a:ext cx="1830380" cy="1377775"/>
      </dsp:txXfrm>
    </dsp:sp>
    <dsp:sp modelId="{BFE598FC-8C04-4A1B-8D0D-456A60D737FA}">
      <dsp:nvSpPr>
        <dsp:cNvPr id="0" name=""/>
        <dsp:cNvSpPr/>
      </dsp:nvSpPr>
      <dsp:spPr>
        <a:xfrm>
          <a:off x="4119059" y="1378197"/>
          <a:ext cx="1464304" cy="12855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6711" y="1415849"/>
        <a:ext cx="1389000" cy="1210243"/>
      </dsp:txXfrm>
    </dsp:sp>
    <dsp:sp modelId="{0B61C833-D69E-4BB9-8AEA-39D3F73FBE83}">
      <dsp:nvSpPr>
        <dsp:cNvPr id="0" name=""/>
        <dsp:cNvSpPr/>
      </dsp:nvSpPr>
      <dsp:spPr>
        <a:xfrm>
          <a:off x="4119059" y="3105961"/>
          <a:ext cx="1464304" cy="1256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sp:txBody>
      <dsp:txXfrm>
        <a:off x="4155863" y="3142765"/>
        <a:ext cx="1390696" cy="11829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86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586" y="0"/>
        <a:ext cx="1525050" cy="1708159"/>
      </dsp:txXfrm>
    </dsp:sp>
    <dsp:sp modelId="{87D6E651-F4EE-4978-A3A8-2A04518A3B66}">
      <dsp:nvSpPr>
        <dsp:cNvPr id="0" name=""/>
        <dsp:cNvSpPr/>
      </dsp:nvSpPr>
      <dsp:spPr>
        <a:xfrm>
          <a:off x="129538" y="1709119"/>
          <a:ext cx="1267145" cy="15795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37 903,8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51" y="1746232"/>
        <a:ext cx="1192919" cy="1505345"/>
      </dsp:txXfrm>
    </dsp:sp>
    <dsp:sp modelId="{D8B7AACA-AE54-4E21-A77B-E0432B294F97}">
      <dsp:nvSpPr>
        <dsp:cNvPr id="0" name=""/>
        <dsp:cNvSpPr/>
      </dsp:nvSpPr>
      <dsp:spPr>
        <a:xfrm>
          <a:off x="153091" y="3828606"/>
          <a:ext cx="1220040" cy="1579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2% от общего объема расходов</a:t>
          </a:r>
        </a:p>
      </dsp:txBody>
      <dsp:txXfrm>
        <a:off x="188825" y="3864340"/>
        <a:ext cx="1148572" cy="1508138"/>
      </dsp:txXfrm>
    </dsp:sp>
    <dsp:sp modelId="{1BB8F054-526E-4CDC-9C7A-A2A0356F3180}">
      <dsp:nvSpPr>
        <dsp:cNvPr id="0" name=""/>
        <dsp:cNvSpPr/>
      </dsp:nvSpPr>
      <dsp:spPr>
        <a:xfrm>
          <a:off x="1640015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640015" y="0"/>
        <a:ext cx="1525050" cy="1708159"/>
      </dsp:txXfrm>
    </dsp:sp>
    <dsp:sp modelId="{30285DA6-3961-49BE-97CC-32FF46879DD9}">
      <dsp:nvSpPr>
        <dsp:cNvPr id="0" name=""/>
        <dsp:cNvSpPr/>
      </dsp:nvSpPr>
      <dsp:spPr>
        <a:xfrm>
          <a:off x="1792520" y="1708326"/>
          <a:ext cx="1220040" cy="15643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38 492,0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8254" y="1744060"/>
        <a:ext cx="1148572" cy="1492917"/>
      </dsp:txXfrm>
    </dsp:sp>
    <dsp:sp modelId="{0EA479FF-3F05-4ABB-A658-DEA9078693E8}">
      <dsp:nvSpPr>
        <dsp:cNvPr id="0" name=""/>
        <dsp:cNvSpPr/>
      </dsp:nvSpPr>
      <dsp:spPr>
        <a:xfrm>
          <a:off x="1792520" y="3822637"/>
          <a:ext cx="1220040" cy="1586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 </a:t>
          </a:r>
        </a:p>
      </dsp:txBody>
      <dsp:txXfrm>
        <a:off x="1828254" y="3858371"/>
        <a:ext cx="1148572" cy="1514901"/>
      </dsp:txXfrm>
    </dsp:sp>
    <dsp:sp modelId="{9F5A46A9-FD03-4A30-9610-344DD42282D0}">
      <dsp:nvSpPr>
        <dsp:cNvPr id="0" name=""/>
        <dsp:cNvSpPr/>
      </dsp:nvSpPr>
      <dsp:spPr>
        <a:xfrm>
          <a:off x="3279444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279444" y="0"/>
        <a:ext cx="1525050" cy="1708159"/>
      </dsp:txXfrm>
    </dsp:sp>
    <dsp:sp modelId="{BFE598FC-8C04-4A1B-8D0D-456A60D737FA}">
      <dsp:nvSpPr>
        <dsp:cNvPr id="0" name=""/>
        <dsp:cNvSpPr/>
      </dsp:nvSpPr>
      <dsp:spPr>
        <a:xfrm>
          <a:off x="3431949" y="1708682"/>
          <a:ext cx="1220040" cy="15938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37 763,1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683" y="1744416"/>
        <a:ext cx="1148572" cy="1522348"/>
      </dsp:txXfrm>
    </dsp:sp>
    <dsp:sp modelId="{0B61C833-D69E-4BB9-8AEA-39D3F73FBE83}">
      <dsp:nvSpPr>
        <dsp:cNvPr id="0" name=""/>
        <dsp:cNvSpPr/>
      </dsp:nvSpPr>
      <dsp:spPr>
        <a:xfrm>
          <a:off x="3431949" y="3850755"/>
          <a:ext cx="1220040" cy="15578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</a:t>
          </a:r>
        </a:p>
      </dsp:txBody>
      <dsp:txXfrm>
        <a:off x="3467683" y="3886489"/>
        <a:ext cx="1148572" cy="14864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44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44" y="0"/>
        <a:ext cx="1934765" cy="1326308"/>
      </dsp:txXfrm>
    </dsp:sp>
    <dsp:sp modelId="{87D6E651-F4EE-4978-A3A8-2A04518A3B66}">
      <dsp:nvSpPr>
        <dsp:cNvPr id="0" name=""/>
        <dsp:cNvSpPr/>
      </dsp:nvSpPr>
      <dsp:spPr>
        <a:xfrm>
          <a:off x="164340" y="1327053"/>
          <a:ext cx="1607573" cy="12264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99 783,1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262" y="1362975"/>
        <a:ext cx="1535729" cy="1154621"/>
      </dsp:txXfrm>
    </dsp:sp>
    <dsp:sp modelId="{D8B7AACA-AE54-4E21-A77B-E0432B294F97}">
      <dsp:nvSpPr>
        <dsp:cNvPr id="0" name=""/>
        <dsp:cNvSpPr/>
      </dsp:nvSpPr>
      <dsp:spPr>
        <a:xfrm>
          <a:off x="194220" y="2972739"/>
          <a:ext cx="1547812" cy="12264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5,3% от общего объема расходов</a:t>
          </a:r>
        </a:p>
      </dsp:txBody>
      <dsp:txXfrm>
        <a:off x="230143" y="3008662"/>
        <a:ext cx="1475966" cy="1154646"/>
      </dsp:txXfrm>
    </dsp:sp>
    <dsp:sp modelId="{1BB8F054-526E-4CDC-9C7A-A2A0356F3180}">
      <dsp:nvSpPr>
        <dsp:cNvPr id="0" name=""/>
        <dsp:cNvSpPr/>
      </dsp:nvSpPr>
      <dsp:spPr>
        <a:xfrm>
          <a:off x="2080617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2080617" y="0"/>
        <a:ext cx="1934765" cy="1326308"/>
      </dsp:txXfrm>
    </dsp:sp>
    <dsp:sp modelId="{30285DA6-3961-49BE-97CC-32FF46879DD9}">
      <dsp:nvSpPr>
        <dsp:cNvPr id="0" name=""/>
        <dsp:cNvSpPr/>
      </dsp:nvSpPr>
      <dsp:spPr>
        <a:xfrm>
          <a:off x="2274093" y="1326437"/>
          <a:ext cx="1547812" cy="121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96 637,5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670" y="1362014"/>
        <a:ext cx="1476658" cy="1143520"/>
      </dsp:txXfrm>
    </dsp:sp>
    <dsp:sp modelId="{0EA479FF-3F05-4ABB-A658-DEA9078693E8}">
      <dsp:nvSpPr>
        <dsp:cNvPr id="0" name=""/>
        <dsp:cNvSpPr/>
      </dsp:nvSpPr>
      <dsp:spPr>
        <a:xfrm>
          <a:off x="2274093" y="2968103"/>
          <a:ext cx="1547812" cy="1231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 </a:t>
          </a:r>
        </a:p>
      </dsp:txBody>
      <dsp:txXfrm>
        <a:off x="2310170" y="3004180"/>
        <a:ext cx="1475658" cy="1159589"/>
      </dsp:txXfrm>
    </dsp:sp>
    <dsp:sp modelId="{9F5A46A9-FD03-4A30-9610-344DD42282D0}">
      <dsp:nvSpPr>
        <dsp:cNvPr id="0" name=""/>
        <dsp:cNvSpPr/>
      </dsp:nvSpPr>
      <dsp:spPr>
        <a:xfrm>
          <a:off x="4160490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4160490" y="0"/>
        <a:ext cx="1934765" cy="1326308"/>
      </dsp:txXfrm>
    </dsp:sp>
    <dsp:sp modelId="{BFE598FC-8C04-4A1B-8D0D-456A60D737FA}">
      <dsp:nvSpPr>
        <dsp:cNvPr id="0" name=""/>
        <dsp:cNvSpPr/>
      </dsp:nvSpPr>
      <dsp:spPr>
        <a:xfrm>
          <a:off x="4353966" y="1326714"/>
          <a:ext cx="1547812" cy="1237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96 093,8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0212" y="1362960"/>
        <a:ext cx="1475320" cy="1165033"/>
      </dsp:txXfrm>
    </dsp:sp>
    <dsp:sp modelId="{0B61C833-D69E-4BB9-8AEA-39D3F73FBE83}">
      <dsp:nvSpPr>
        <dsp:cNvPr id="0" name=""/>
        <dsp:cNvSpPr/>
      </dsp:nvSpPr>
      <dsp:spPr>
        <a:xfrm>
          <a:off x="4353966" y="2989936"/>
          <a:ext cx="1547812" cy="12096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</a:t>
          </a:r>
        </a:p>
      </dsp:txBody>
      <dsp:txXfrm>
        <a:off x="4389395" y="3025365"/>
        <a:ext cx="1476954" cy="11387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12" y="0"/>
        <a:ext cx="1593158" cy="1636579"/>
      </dsp:txXfrm>
    </dsp:sp>
    <dsp:sp modelId="{87D6E651-F4EE-4978-A3A8-2A04518A3B66}">
      <dsp:nvSpPr>
        <dsp:cNvPr id="0" name=""/>
        <dsp:cNvSpPr/>
      </dsp:nvSpPr>
      <dsp:spPr>
        <a:xfrm>
          <a:off x="135323" y="1637498"/>
          <a:ext cx="1323736" cy="1513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316 331,4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094" y="1676269"/>
        <a:ext cx="1246194" cy="1435837"/>
      </dsp:txXfrm>
    </dsp:sp>
    <dsp:sp modelId="{D8B7AACA-AE54-4E21-A77B-E0432B294F97}">
      <dsp:nvSpPr>
        <dsp:cNvPr id="0" name=""/>
        <dsp:cNvSpPr/>
      </dsp:nvSpPr>
      <dsp:spPr>
        <a:xfrm>
          <a:off x="159928" y="3668170"/>
          <a:ext cx="1274526" cy="15134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16,7% от общего объема расходов</a:t>
          </a:r>
        </a:p>
      </dsp:txBody>
      <dsp:txXfrm>
        <a:off x="197258" y="3705500"/>
        <a:ext cx="1199866" cy="1438753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13258" y="0"/>
        <a:ext cx="1593158" cy="1636579"/>
      </dsp:txXfrm>
    </dsp:sp>
    <dsp:sp modelId="{30285DA6-3961-49BE-97CC-32FF46879DD9}">
      <dsp:nvSpPr>
        <dsp:cNvPr id="0" name=""/>
        <dsp:cNvSpPr/>
      </dsp:nvSpPr>
      <dsp:spPr>
        <a:xfrm>
          <a:off x="1872574" y="1636739"/>
          <a:ext cx="1274526" cy="14988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260 190,7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904" y="1674069"/>
        <a:ext cx="1199866" cy="1424170"/>
      </dsp:txXfrm>
    </dsp:sp>
    <dsp:sp modelId="{0EA479FF-3F05-4ABB-A658-DEA9078693E8}">
      <dsp:nvSpPr>
        <dsp:cNvPr id="0" name=""/>
        <dsp:cNvSpPr/>
      </dsp:nvSpPr>
      <dsp:spPr>
        <a:xfrm>
          <a:off x="1872574" y="3662450"/>
          <a:ext cx="1274526" cy="151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 </a:t>
          </a:r>
        </a:p>
      </dsp:txBody>
      <dsp:txXfrm>
        <a:off x="1909904" y="3699780"/>
        <a:ext cx="1199866" cy="1445232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425903" y="0"/>
        <a:ext cx="1593158" cy="1636579"/>
      </dsp:txXfrm>
    </dsp:sp>
    <dsp:sp modelId="{BFE598FC-8C04-4A1B-8D0D-456A60D737FA}">
      <dsp:nvSpPr>
        <dsp:cNvPr id="0" name=""/>
        <dsp:cNvSpPr/>
      </dsp:nvSpPr>
      <dsp:spPr>
        <a:xfrm>
          <a:off x="3585219" y="1637080"/>
          <a:ext cx="1274526" cy="1527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259 799,9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2549" y="1674410"/>
        <a:ext cx="1199866" cy="1452367"/>
      </dsp:txXfrm>
    </dsp:sp>
    <dsp:sp modelId="{0B61C833-D69E-4BB9-8AEA-39D3F73FBE83}">
      <dsp:nvSpPr>
        <dsp:cNvPr id="0" name=""/>
        <dsp:cNvSpPr/>
      </dsp:nvSpPr>
      <dsp:spPr>
        <a:xfrm>
          <a:off x="3585219" y="3689390"/>
          <a:ext cx="1274526" cy="1492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14,6% от общего объема расходов</a:t>
          </a:r>
        </a:p>
      </dsp:txBody>
      <dsp:txXfrm>
        <a:off x="3622549" y="3726720"/>
        <a:ext cx="1199866" cy="14179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4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4" y="0"/>
        <a:ext cx="1702135" cy="1364563"/>
      </dsp:txXfrm>
    </dsp:sp>
    <dsp:sp modelId="{87D6E651-F4EE-4978-A3A8-2A04518A3B66}">
      <dsp:nvSpPr>
        <dsp:cNvPr id="0" name=""/>
        <dsp:cNvSpPr/>
      </dsp:nvSpPr>
      <dsp:spPr>
        <a:xfrm>
          <a:off x="144580" y="1365329"/>
          <a:ext cx="1414283" cy="126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16 066,1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538" y="1402287"/>
        <a:ext cx="1340367" cy="1187924"/>
      </dsp:txXfrm>
    </dsp:sp>
    <dsp:sp modelId="{D8B7AACA-AE54-4E21-A77B-E0432B294F97}">
      <dsp:nvSpPr>
        <dsp:cNvPr id="0" name=""/>
        <dsp:cNvSpPr/>
      </dsp:nvSpPr>
      <dsp:spPr>
        <a:xfrm>
          <a:off x="170868" y="3058482"/>
          <a:ext cx="1361708" cy="1261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sp:txBody>
      <dsp:txXfrm>
        <a:off x="207827" y="3095441"/>
        <a:ext cx="1287790" cy="1187950"/>
      </dsp:txXfrm>
    </dsp:sp>
    <dsp:sp modelId="{1BB8F054-526E-4CDC-9C7A-A2A0356F3180}">
      <dsp:nvSpPr>
        <dsp:cNvPr id="0" name=""/>
        <dsp:cNvSpPr/>
      </dsp:nvSpPr>
      <dsp:spPr>
        <a:xfrm>
          <a:off x="1830450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0450" y="0"/>
        <a:ext cx="1702135" cy="1364563"/>
      </dsp:txXfrm>
    </dsp:sp>
    <dsp:sp modelId="{30285DA6-3961-49BE-97CC-32FF46879DD9}">
      <dsp:nvSpPr>
        <dsp:cNvPr id="0" name=""/>
        <dsp:cNvSpPr/>
      </dsp:nvSpPr>
      <dsp:spPr>
        <a:xfrm>
          <a:off x="2000663" y="1364696"/>
          <a:ext cx="1361708" cy="12497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15 502,8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7266" y="1401299"/>
        <a:ext cx="1288502" cy="1176503"/>
      </dsp:txXfrm>
    </dsp:sp>
    <dsp:sp modelId="{0EA479FF-3F05-4ABB-A658-DEA9078693E8}">
      <dsp:nvSpPr>
        <dsp:cNvPr id="0" name=""/>
        <dsp:cNvSpPr/>
      </dsp:nvSpPr>
      <dsp:spPr>
        <a:xfrm>
          <a:off x="2000663" y="3053713"/>
          <a:ext cx="1361708" cy="12672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 </a:t>
          </a:r>
        </a:p>
      </dsp:txBody>
      <dsp:txXfrm>
        <a:off x="2037780" y="3090830"/>
        <a:ext cx="1287474" cy="1193036"/>
      </dsp:txXfrm>
    </dsp:sp>
    <dsp:sp modelId="{9F5A46A9-FD03-4A30-9610-344DD42282D0}">
      <dsp:nvSpPr>
        <dsp:cNvPr id="0" name=""/>
        <dsp:cNvSpPr/>
      </dsp:nvSpPr>
      <dsp:spPr>
        <a:xfrm>
          <a:off x="3660245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60245" y="0"/>
        <a:ext cx="1702135" cy="1364563"/>
      </dsp:txXfrm>
    </dsp:sp>
    <dsp:sp modelId="{BFE598FC-8C04-4A1B-8D0D-456A60D737FA}">
      <dsp:nvSpPr>
        <dsp:cNvPr id="0" name=""/>
        <dsp:cNvSpPr/>
      </dsp:nvSpPr>
      <dsp:spPr>
        <a:xfrm>
          <a:off x="3830459" y="1364981"/>
          <a:ext cx="1361708" cy="1273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15 397,0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7750" y="1402272"/>
        <a:ext cx="1287126" cy="1198637"/>
      </dsp:txXfrm>
    </dsp:sp>
    <dsp:sp modelId="{0B61C833-D69E-4BB9-8AEA-39D3F73FBE83}">
      <dsp:nvSpPr>
        <dsp:cNvPr id="0" name=""/>
        <dsp:cNvSpPr/>
      </dsp:nvSpPr>
      <dsp:spPr>
        <a:xfrm>
          <a:off x="3830459" y="3076176"/>
          <a:ext cx="1361708" cy="1244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</a:t>
          </a:r>
        </a:p>
      </dsp:txBody>
      <dsp:txXfrm>
        <a:off x="3866910" y="3112627"/>
        <a:ext cx="1288806" cy="11716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20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20" y="0"/>
        <a:ext cx="1873329" cy="1057081"/>
      </dsp:txXfrm>
    </dsp:sp>
    <dsp:sp modelId="{87D6E651-F4EE-4978-A3A8-2A04518A3B66}">
      <dsp:nvSpPr>
        <dsp:cNvPr id="0" name=""/>
        <dsp:cNvSpPr/>
      </dsp:nvSpPr>
      <dsp:spPr>
        <a:xfrm>
          <a:off x="159121" y="1057674"/>
          <a:ext cx="1556526" cy="977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123 397,6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751" y="1086304"/>
        <a:ext cx="1499266" cy="920245"/>
      </dsp:txXfrm>
    </dsp:sp>
    <dsp:sp modelId="{D8B7AACA-AE54-4E21-A77B-E0432B294F97}">
      <dsp:nvSpPr>
        <dsp:cNvPr id="0" name=""/>
        <dsp:cNvSpPr/>
      </dsp:nvSpPr>
      <dsp:spPr>
        <a:xfrm>
          <a:off x="188053" y="2369303"/>
          <a:ext cx="1498663" cy="977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</a:t>
          </a:r>
        </a:p>
      </dsp:txBody>
      <dsp:txXfrm>
        <a:off x="216684" y="2397934"/>
        <a:ext cx="1441401" cy="920264"/>
      </dsp:txXfrm>
    </dsp:sp>
    <dsp:sp modelId="{1BB8F054-526E-4CDC-9C7A-A2A0356F3180}">
      <dsp:nvSpPr>
        <dsp:cNvPr id="0" name=""/>
        <dsp:cNvSpPr/>
      </dsp:nvSpPr>
      <dsp:spPr>
        <a:xfrm>
          <a:off x="2014549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2014549" y="0"/>
        <a:ext cx="1873329" cy="1057081"/>
      </dsp:txXfrm>
    </dsp:sp>
    <dsp:sp modelId="{30285DA6-3961-49BE-97CC-32FF46879DD9}">
      <dsp:nvSpPr>
        <dsp:cNvPr id="0" name=""/>
        <dsp:cNvSpPr/>
      </dsp:nvSpPr>
      <dsp:spPr>
        <a:xfrm>
          <a:off x="2201882" y="1057184"/>
          <a:ext cx="1498663" cy="9681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116 835,5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0237" y="1085539"/>
        <a:ext cx="1441953" cy="911397"/>
      </dsp:txXfrm>
    </dsp:sp>
    <dsp:sp modelId="{0EA479FF-3F05-4ABB-A658-DEA9078693E8}">
      <dsp:nvSpPr>
        <dsp:cNvPr id="0" name=""/>
        <dsp:cNvSpPr/>
      </dsp:nvSpPr>
      <dsp:spPr>
        <a:xfrm>
          <a:off x="2201882" y="2365608"/>
          <a:ext cx="1498663" cy="9817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sp:txBody>
      <dsp:txXfrm>
        <a:off x="2230635" y="2394361"/>
        <a:ext cx="1441157" cy="924205"/>
      </dsp:txXfrm>
    </dsp:sp>
    <dsp:sp modelId="{9F5A46A9-FD03-4A30-9610-344DD42282D0}">
      <dsp:nvSpPr>
        <dsp:cNvPr id="0" name=""/>
        <dsp:cNvSpPr/>
      </dsp:nvSpPr>
      <dsp:spPr>
        <a:xfrm>
          <a:off x="4028378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4028378" y="0"/>
        <a:ext cx="1873329" cy="1057081"/>
      </dsp:txXfrm>
    </dsp:sp>
    <dsp:sp modelId="{BFE598FC-8C04-4A1B-8D0D-456A60D737FA}">
      <dsp:nvSpPr>
        <dsp:cNvPr id="0" name=""/>
        <dsp:cNvSpPr/>
      </dsp:nvSpPr>
      <dsp:spPr>
        <a:xfrm>
          <a:off x="4215711" y="1057404"/>
          <a:ext cx="1498663" cy="986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116 572,2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4599" y="1086292"/>
        <a:ext cx="1440887" cy="928544"/>
      </dsp:txXfrm>
    </dsp:sp>
    <dsp:sp modelId="{0B61C833-D69E-4BB9-8AEA-39D3F73FBE83}">
      <dsp:nvSpPr>
        <dsp:cNvPr id="0" name=""/>
        <dsp:cNvSpPr/>
      </dsp:nvSpPr>
      <dsp:spPr>
        <a:xfrm>
          <a:off x="4215711" y="2383009"/>
          <a:ext cx="1498663" cy="9640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6,6% от общего объема расходов</a:t>
          </a:r>
        </a:p>
      </dsp:txBody>
      <dsp:txXfrm>
        <a:off x="4243948" y="2411246"/>
        <a:ext cx="1442189" cy="9076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12" y="0"/>
        <a:ext cx="1593158" cy="975747"/>
      </dsp:txXfrm>
    </dsp:sp>
    <dsp:sp modelId="{87D6E651-F4EE-4978-A3A8-2A04518A3B66}">
      <dsp:nvSpPr>
        <dsp:cNvPr id="0" name=""/>
        <dsp:cNvSpPr/>
      </dsp:nvSpPr>
      <dsp:spPr>
        <a:xfrm>
          <a:off x="135323" y="976295"/>
          <a:ext cx="1323736" cy="902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750" y="1002722"/>
        <a:ext cx="1270882" cy="849439"/>
      </dsp:txXfrm>
    </dsp:sp>
    <dsp:sp modelId="{D8B7AACA-AE54-4E21-A77B-E0432B294F97}">
      <dsp:nvSpPr>
        <dsp:cNvPr id="0" name=""/>
        <dsp:cNvSpPr/>
      </dsp:nvSpPr>
      <dsp:spPr>
        <a:xfrm>
          <a:off x="159928" y="2187003"/>
          <a:ext cx="1274526" cy="9023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sp:txBody>
      <dsp:txXfrm>
        <a:off x="186356" y="2213431"/>
        <a:ext cx="1221670" cy="849457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13258" y="0"/>
        <a:ext cx="1593158" cy="975747"/>
      </dsp:txXfrm>
    </dsp:sp>
    <dsp:sp modelId="{30285DA6-3961-49BE-97CC-32FF46879DD9}">
      <dsp:nvSpPr>
        <dsp:cNvPr id="0" name=""/>
        <dsp:cNvSpPr/>
      </dsp:nvSpPr>
      <dsp:spPr>
        <a:xfrm>
          <a:off x="1872574" y="975842"/>
          <a:ext cx="1274526" cy="8936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8747" y="1002015"/>
        <a:ext cx="1222180" cy="841273"/>
      </dsp:txXfrm>
    </dsp:sp>
    <dsp:sp modelId="{0EA479FF-3F05-4ABB-A658-DEA9078693E8}">
      <dsp:nvSpPr>
        <dsp:cNvPr id="0" name=""/>
        <dsp:cNvSpPr/>
      </dsp:nvSpPr>
      <dsp:spPr>
        <a:xfrm>
          <a:off x="1872574" y="2183593"/>
          <a:ext cx="1274526" cy="906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sp:txBody>
      <dsp:txXfrm>
        <a:off x="1899115" y="2210134"/>
        <a:ext cx="1221444" cy="853094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425903" y="0"/>
        <a:ext cx="1593158" cy="975747"/>
      </dsp:txXfrm>
    </dsp:sp>
    <dsp:sp modelId="{BFE598FC-8C04-4A1B-8D0D-456A60D737FA}">
      <dsp:nvSpPr>
        <dsp:cNvPr id="0" name=""/>
        <dsp:cNvSpPr/>
      </dsp:nvSpPr>
      <dsp:spPr>
        <a:xfrm>
          <a:off x="3585219" y="976045"/>
          <a:ext cx="1274526" cy="9104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1885" y="1002711"/>
        <a:ext cx="1221194" cy="857098"/>
      </dsp:txXfrm>
    </dsp:sp>
    <dsp:sp modelId="{0B61C833-D69E-4BB9-8AEA-39D3F73FBE83}">
      <dsp:nvSpPr>
        <dsp:cNvPr id="0" name=""/>
        <dsp:cNvSpPr/>
      </dsp:nvSpPr>
      <dsp:spPr>
        <a:xfrm>
          <a:off x="3585219" y="2199655"/>
          <a:ext cx="1274526" cy="8899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sp:txBody>
      <dsp:txXfrm>
        <a:off x="3611284" y="2225720"/>
        <a:ext cx="1222396" cy="83778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137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377" y="0"/>
        <a:ext cx="3582339" cy="480060"/>
      </dsp:txXfrm>
    </dsp:sp>
    <dsp:sp modelId="{87D6E651-F4EE-4978-A3A8-2A04518A3B66}">
      <dsp:nvSpPr>
        <dsp:cNvPr id="0" name=""/>
        <dsp:cNvSpPr/>
      </dsp:nvSpPr>
      <dsp:spPr>
        <a:xfrm>
          <a:off x="304286" y="480329"/>
          <a:ext cx="2976522" cy="4439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13 559,6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88" y="493331"/>
        <a:ext cx="2950518" cy="417917"/>
      </dsp:txXfrm>
    </dsp:sp>
    <dsp:sp modelId="{D8B7AACA-AE54-4E21-A77B-E0432B294F97}">
      <dsp:nvSpPr>
        <dsp:cNvPr id="0" name=""/>
        <dsp:cNvSpPr/>
      </dsp:nvSpPr>
      <dsp:spPr>
        <a:xfrm>
          <a:off x="359611" y="1075988"/>
          <a:ext cx="2865871" cy="443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372613" y="1088990"/>
        <a:ext cx="2839867" cy="417927"/>
      </dsp:txXfrm>
    </dsp:sp>
    <dsp:sp modelId="{1BB8F054-526E-4CDC-9C7A-A2A0356F3180}">
      <dsp:nvSpPr>
        <dsp:cNvPr id="0" name=""/>
        <dsp:cNvSpPr/>
      </dsp:nvSpPr>
      <dsp:spPr>
        <a:xfrm>
          <a:off x="3852392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52392" y="0"/>
        <a:ext cx="3582339" cy="480060"/>
      </dsp:txXfrm>
    </dsp:sp>
    <dsp:sp modelId="{30285DA6-3961-49BE-97CC-32FF46879DD9}">
      <dsp:nvSpPr>
        <dsp:cNvPr id="0" name=""/>
        <dsp:cNvSpPr/>
      </dsp:nvSpPr>
      <dsp:spPr>
        <a:xfrm>
          <a:off x="4210626" y="480106"/>
          <a:ext cx="2865871" cy="4396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17 504,6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3503" y="492983"/>
        <a:ext cx="2840117" cy="413899"/>
      </dsp:txXfrm>
    </dsp:sp>
    <dsp:sp modelId="{0EA479FF-3F05-4ABB-A658-DEA9078693E8}">
      <dsp:nvSpPr>
        <dsp:cNvPr id="0" name=""/>
        <dsp:cNvSpPr/>
      </dsp:nvSpPr>
      <dsp:spPr>
        <a:xfrm>
          <a:off x="4210626" y="1074311"/>
          <a:ext cx="2865871" cy="4458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sp:txBody>
      <dsp:txXfrm>
        <a:off x="4223684" y="1087369"/>
        <a:ext cx="2839755" cy="419716"/>
      </dsp:txXfrm>
    </dsp:sp>
    <dsp:sp modelId="{9F5A46A9-FD03-4A30-9610-344DD42282D0}">
      <dsp:nvSpPr>
        <dsp:cNvPr id="0" name=""/>
        <dsp:cNvSpPr/>
      </dsp:nvSpPr>
      <dsp:spPr>
        <a:xfrm>
          <a:off x="770340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703407" y="0"/>
        <a:ext cx="3582339" cy="480060"/>
      </dsp:txXfrm>
    </dsp:sp>
    <dsp:sp modelId="{BFE598FC-8C04-4A1B-8D0D-456A60D737FA}">
      <dsp:nvSpPr>
        <dsp:cNvPr id="0" name=""/>
        <dsp:cNvSpPr/>
      </dsp:nvSpPr>
      <dsp:spPr>
        <a:xfrm>
          <a:off x="8061640" y="480206"/>
          <a:ext cx="2865871" cy="447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13 093,6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759" y="493325"/>
        <a:ext cx="2839633" cy="421686"/>
      </dsp:txXfrm>
    </dsp:sp>
    <dsp:sp modelId="{0B61C833-D69E-4BB9-8AEA-39D3F73FBE83}">
      <dsp:nvSpPr>
        <dsp:cNvPr id="0" name=""/>
        <dsp:cNvSpPr/>
      </dsp:nvSpPr>
      <dsp:spPr>
        <a:xfrm>
          <a:off x="8061640" y="1082213"/>
          <a:ext cx="2865871" cy="437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8074464" y="1095037"/>
        <a:ext cx="2840223" cy="41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4130D-5EBC-4D25-9FBE-73E6E264B72D}">
      <dsp:nvSpPr>
        <dsp:cNvPr id="0" name=""/>
        <dsp:cNvSpPr/>
      </dsp:nvSpPr>
      <dsp:spPr>
        <a:xfrm>
          <a:off x="1787" y="267858"/>
          <a:ext cx="2058018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2024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2 405 764,0 тыс. рублей</a:t>
          </a:r>
        </a:p>
      </dsp:txBody>
      <dsp:txXfrm>
        <a:off x="547553" y="267858"/>
        <a:ext cx="966487" cy="1091531"/>
      </dsp:txXfrm>
    </dsp:sp>
    <dsp:sp modelId="{DBD74E3A-DEE3-4238-8F19-3032FB964D7B}">
      <dsp:nvSpPr>
        <dsp:cNvPr id="0" name=""/>
        <dsp:cNvSpPr/>
      </dsp:nvSpPr>
      <dsp:spPr>
        <a:xfrm>
          <a:off x="1923248" y="267858"/>
          <a:ext cx="2092321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2025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2 249 006,8 тыс. рублей</a:t>
          </a:r>
        </a:p>
      </dsp:txBody>
      <dsp:txXfrm>
        <a:off x="2469014" y="267858"/>
        <a:ext cx="1000790" cy="1091531"/>
      </dsp:txXfrm>
    </dsp:sp>
    <dsp:sp modelId="{8D317E0F-2BAC-4EDA-9295-D75778D99BE4}">
      <dsp:nvSpPr>
        <dsp:cNvPr id="0" name=""/>
        <dsp:cNvSpPr/>
      </dsp:nvSpPr>
      <dsp:spPr>
        <a:xfrm>
          <a:off x="3879011" y="267858"/>
          <a:ext cx="2131076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1 890 093,6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424777" y="267858"/>
        <a:ext cx="1039545" cy="1091531"/>
      </dsp:txXfrm>
    </dsp:sp>
    <dsp:sp modelId="{F175062F-B481-4724-84B0-36712754953E}">
      <dsp:nvSpPr>
        <dsp:cNvPr id="0" name=""/>
        <dsp:cNvSpPr/>
      </dsp:nvSpPr>
      <dsp:spPr>
        <a:xfrm>
          <a:off x="5873530" y="267858"/>
          <a:ext cx="3079441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1 805 340,0 тыс. рублей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16 497,9 тыс. рублей</a:t>
          </a:r>
        </a:p>
      </dsp:txBody>
      <dsp:txXfrm>
        <a:off x="6419296" y="267858"/>
        <a:ext cx="1987910" cy="1091531"/>
      </dsp:txXfrm>
    </dsp:sp>
    <dsp:sp modelId="{2678ADD7-E7E5-424D-969F-3352B9662863}">
      <dsp:nvSpPr>
        <dsp:cNvPr id="0" name=""/>
        <dsp:cNvSpPr/>
      </dsp:nvSpPr>
      <dsp:spPr>
        <a:xfrm>
          <a:off x="8816414" y="267858"/>
          <a:ext cx="2957372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2028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1 805 662,1 тыс. рублей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32 855,3 тыс. рублей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2180" y="267858"/>
        <a:ext cx="1865841" cy="1091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8917D-EB23-40E1-BBFA-8242A09CA473}">
      <dsp:nvSpPr>
        <dsp:cNvPr id="0" name=""/>
        <dsp:cNvSpPr/>
      </dsp:nvSpPr>
      <dsp:spPr>
        <a:xfrm>
          <a:off x="1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6" y="0"/>
        <a:ext cx="3557226" cy="478173"/>
      </dsp:txXfrm>
    </dsp:sp>
    <dsp:sp modelId="{ED0741FF-AD47-484D-8528-280A26F831E3}">
      <dsp:nvSpPr>
        <dsp:cNvPr id="0" name=""/>
        <dsp:cNvSpPr/>
      </dsp:nvSpPr>
      <dsp:spPr>
        <a:xfrm>
          <a:off x="357090" y="478344"/>
          <a:ext cx="2845781" cy="275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6 523,0 тыс. рублей</a:t>
          </a:r>
        </a:p>
      </dsp:txBody>
      <dsp:txXfrm>
        <a:off x="365154" y="486408"/>
        <a:ext cx="2829653" cy="259206"/>
      </dsp:txXfrm>
    </dsp:sp>
    <dsp:sp modelId="{4359B678-972A-4300-8796-CC7B65C2B30C}">
      <dsp:nvSpPr>
        <dsp:cNvPr id="0" name=""/>
        <dsp:cNvSpPr/>
      </dsp:nvSpPr>
      <dsp:spPr>
        <a:xfrm>
          <a:off x="103389" y="817887"/>
          <a:ext cx="3353184" cy="6961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523,0 тыс. рублей</a:t>
          </a:r>
        </a:p>
      </dsp:txBody>
      <dsp:txXfrm>
        <a:off x="123779" y="838277"/>
        <a:ext cx="3312404" cy="655378"/>
      </dsp:txXfrm>
    </dsp:sp>
    <dsp:sp modelId="{E656F543-1B4E-4095-BDE5-4CBEB365F89C}">
      <dsp:nvSpPr>
        <dsp:cNvPr id="0" name=""/>
        <dsp:cNvSpPr/>
      </dsp:nvSpPr>
      <dsp:spPr>
        <a:xfrm>
          <a:off x="382538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25386" y="0"/>
        <a:ext cx="3557226" cy="478173"/>
      </dsp:txXfrm>
    </dsp:sp>
    <dsp:sp modelId="{24E83C89-CCA0-499A-9A1F-73CAAB6320C2}">
      <dsp:nvSpPr>
        <dsp:cNvPr id="0" name=""/>
        <dsp:cNvSpPr/>
      </dsp:nvSpPr>
      <dsp:spPr>
        <a:xfrm>
          <a:off x="4181109" y="478297"/>
          <a:ext cx="2845781" cy="306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6 594,0 тыс. рублей</a:t>
          </a:r>
        </a:p>
      </dsp:txBody>
      <dsp:txXfrm>
        <a:off x="4190089" y="487277"/>
        <a:ext cx="2827821" cy="288646"/>
      </dsp:txXfrm>
    </dsp:sp>
    <dsp:sp modelId="{F419B9B9-86CC-42F1-B09B-4BE0A43F6F64}">
      <dsp:nvSpPr>
        <dsp:cNvPr id="0" name=""/>
        <dsp:cNvSpPr/>
      </dsp:nvSpPr>
      <dsp:spPr>
        <a:xfrm>
          <a:off x="3909266" y="848878"/>
          <a:ext cx="3389467" cy="6652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594,0 тыс. рублей</a:t>
          </a:r>
        </a:p>
      </dsp:txBody>
      <dsp:txXfrm>
        <a:off x="3928749" y="868361"/>
        <a:ext cx="3350501" cy="626247"/>
      </dsp:txXfrm>
    </dsp:sp>
    <dsp:sp modelId="{980B56C3-420A-41D4-B260-D335A827221C}">
      <dsp:nvSpPr>
        <dsp:cNvPr id="0" name=""/>
        <dsp:cNvSpPr/>
      </dsp:nvSpPr>
      <dsp:spPr>
        <a:xfrm>
          <a:off x="7649405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649405" y="0"/>
        <a:ext cx="3557226" cy="478173"/>
      </dsp:txXfrm>
    </dsp:sp>
    <dsp:sp modelId="{3E27061C-5FFA-4C52-AD74-EE484F6FCE99}">
      <dsp:nvSpPr>
        <dsp:cNvPr id="0" name=""/>
        <dsp:cNvSpPr/>
      </dsp:nvSpPr>
      <dsp:spPr>
        <a:xfrm>
          <a:off x="8005127" y="478233"/>
          <a:ext cx="2845781" cy="275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6 034,5 тыс. рублей</a:t>
          </a:r>
        </a:p>
      </dsp:txBody>
      <dsp:txXfrm>
        <a:off x="8013187" y="486293"/>
        <a:ext cx="2829661" cy="259084"/>
      </dsp:txXfrm>
    </dsp:sp>
    <dsp:sp modelId="{F0051F51-1D6B-433C-8DE2-D2F3F4B96F4B}">
      <dsp:nvSpPr>
        <dsp:cNvPr id="0" name=""/>
        <dsp:cNvSpPr/>
      </dsp:nvSpPr>
      <dsp:spPr>
        <a:xfrm>
          <a:off x="7748708" y="819202"/>
          <a:ext cx="3358619" cy="6949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34,5 тыс. рублей</a:t>
          </a:r>
        </a:p>
      </dsp:txBody>
      <dsp:txXfrm>
        <a:off x="7769062" y="839556"/>
        <a:ext cx="3317911" cy="654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8917D-EB23-40E1-BBFA-8242A09CA473}">
      <dsp:nvSpPr>
        <dsp:cNvPr id="0" name=""/>
        <dsp:cNvSpPr/>
      </dsp:nvSpPr>
      <dsp:spPr>
        <a:xfrm>
          <a:off x="1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6" y="0"/>
        <a:ext cx="3557226" cy="478173"/>
      </dsp:txXfrm>
    </dsp:sp>
    <dsp:sp modelId="{ED0741FF-AD47-484D-8528-280A26F831E3}">
      <dsp:nvSpPr>
        <dsp:cNvPr id="0" name=""/>
        <dsp:cNvSpPr/>
      </dsp:nvSpPr>
      <dsp:spPr>
        <a:xfrm>
          <a:off x="357090" y="478344"/>
          <a:ext cx="2845781" cy="275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19 426,6 тыс. рублей</a:t>
          </a:r>
        </a:p>
      </dsp:txBody>
      <dsp:txXfrm>
        <a:off x="365154" y="486408"/>
        <a:ext cx="2829653" cy="259206"/>
      </dsp:txXfrm>
    </dsp:sp>
    <dsp:sp modelId="{4359B678-972A-4300-8796-CC7B65C2B30C}">
      <dsp:nvSpPr>
        <dsp:cNvPr id="0" name=""/>
        <dsp:cNvSpPr/>
      </dsp:nvSpPr>
      <dsp:spPr>
        <a:xfrm>
          <a:off x="103389" y="817887"/>
          <a:ext cx="3353184" cy="6961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1 555,0 тыс. рублей</a:t>
          </a:r>
        </a:p>
      </dsp:txBody>
      <dsp:txXfrm>
        <a:off x="123779" y="838277"/>
        <a:ext cx="3312404" cy="655378"/>
      </dsp:txXfrm>
    </dsp:sp>
    <dsp:sp modelId="{E656F543-1B4E-4095-BDE5-4CBEB365F89C}">
      <dsp:nvSpPr>
        <dsp:cNvPr id="0" name=""/>
        <dsp:cNvSpPr/>
      </dsp:nvSpPr>
      <dsp:spPr>
        <a:xfrm>
          <a:off x="382538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25386" y="0"/>
        <a:ext cx="3557226" cy="478173"/>
      </dsp:txXfrm>
    </dsp:sp>
    <dsp:sp modelId="{24E83C89-CCA0-499A-9A1F-73CAAB6320C2}">
      <dsp:nvSpPr>
        <dsp:cNvPr id="0" name=""/>
        <dsp:cNvSpPr/>
      </dsp:nvSpPr>
      <dsp:spPr>
        <a:xfrm>
          <a:off x="4181109" y="478297"/>
          <a:ext cx="2845781" cy="306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19639,2 тыс. рублей</a:t>
          </a:r>
        </a:p>
      </dsp:txBody>
      <dsp:txXfrm>
        <a:off x="4190089" y="487277"/>
        <a:ext cx="2827821" cy="288646"/>
      </dsp:txXfrm>
    </dsp:sp>
    <dsp:sp modelId="{F419B9B9-86CC-42F1-B09B-4BE0A43F6F64}">
      <dsp:nvSpPr>
        <dsp:cNvPr id="0" name=""/>
        <dsp:cNvSpPr/>
      </dsp:nvSpPr>
      <dsp:spPr>
        <a:xfrm>
          <a:off x="3909266" y="848878"/>
          <a:ext cx="3389467" cy="6652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sp:txBody>
      <dsp:txXfrm>
        <a:off x="3928749" y="868361"/>
        <a:ext cx="3350501" cy="626247"/>
      </dsp:txXfrm>
    </dsp:sp>
    <dsp:sp modelId="{980B56C3-420A-41D4-B260-D335A827221C}">
      <dsp:nvSpPr>
        <dsp:cNvPr id="0" name=""/>
        <dsp:cNvSpPr/>
      </dsp:nvSpPr>
      <dsp:spPr>
        <a:xfrm>
          <a:off x="7649405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649405" y="0"/>
        <a:ext cx="3557226" cy="478173"/>
      </dsp:txXfrm>
    </dsp:sp>
    <dsp:sp modelId="{3E27061C-5FFA-4C52-AD74-EE484F6FCE99}">
      <dsp:nvSpPr>
        <dsp:cNvPr id="0" name=""/>
        <dsp:cNvSpPr/>
      </dsp:nvSpPr>
      <dsp:spPr>
        <a:xfrm>
          <a:off x="8005127" y="478233"/>
          <a:ext cx="2845781" cy="275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19 639,2 тыс. рублей</a:t>
          </a:r>
        </a:p>
      </dsp:txBody>
      <dsp:txXfrm>
        <a:off x="8013187" y="486293"/>
        <a:ext cx="2829661" cy="259084"/>
      </dsp:txXfrm>
    </dsp:sp>
    <dsp:sp modelId="{F0051F51-1D6B-433C-8DE2-D2F3F4B96F4B}">
      <dsp:nvSpPr>
        <dsp:cNvPr id="0" name=""/>
        <dsp:cNvSpPr/>
      </dsp:nvSpPr>
      <dsp:spPr>
        <a:xfrm>
          <a:off x="7748708" y="819202"/>
          <a:ext cx="3358619" cy="6949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sp:txBody>
      <dsp:txXfrm>
        <a:off x="7769062" y="839556"/>
        <a:ext cx="3317911" cy="654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67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567" y="0"/>
        <a:ext cx="1474236" cy="1187625"/>
      </dsp:txXfrm>
    </dsp:sp>
    <dsp:sp modelId="{87D6E651-F4EE-4978-A3A8-2A04518A3B66}">
      <dsp:nvSpPr>
        <dsp:cNvPr id="0" name=""/>
        <dsp:cNvSpPr/>
      </dsp:nvSpPr>
      <dsp:spPr>
        <a:xfrm>
          <a:off x="125222" y="1309754"/>
          <a:ext cx="1224925" cy="11581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1 178 976,0 тыс. рублей</a:t>
          </a:r>
        </a:p>
      </dsp:txBody>
      <dsp:txXfrm>
        <a:off x="159144" y="1343676"/>
        <a:ext cx="1157081" cy="1090322"/>
      </dsp:txXfrm>
    </dsp:sp>
    <dsp:sp modelId="{D8B7AACA-AE54-4E21-A77B-E0432B294F97}">
      <dsp:nvSpPr>
        <dsp:cNvPr id="0" name=""/>
        <dsp:cNvSpPr/>
      </dsp:nvSpPr>
      <dsp:spPr>
        <a:xfrm>
          <a:off x="147990" y="2863796"/>
          <a:ext cx="1179389" cy="7748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62,4% от общего объема расходов</a:t>
          </a:r>
        </a:p>
      </dsp:txBody>
      <dsp:txXfrm>
        <a:off x="170686" y="2886492"/>
        <a:ext cx="1133997" cy="729498"/>
      </dsp:txXfrm>
    </dsp:sp>
    <dsp:sp modelId="{1BB8F054-526E-4CDC-9C7A-A2A0356F3180}">
      <dsp:nvSpPr>
        <dsp:cNvPr id="0" name=""/>
        <dsp:cNvSpPr/>
      </dsp:nvSpPr>
      <dsp:spPr>
        <a:xfrm>
          <a:off x="1585371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585371" y="0"/>
        <a:ext cx="1474236" cy="1187625"/>
      </dsp:txXfrm>
    </dsp:sp>
    <dsp:sp modelId="{30285DA6-3961-49BE-97CC-32FF46879DD9}">
      <dsp:nvSpPr>
        <dsp:cNvPr id="0" name=""/>
        <dsp:cNvSpPr/>
      </dsp:nvSpPr>
      <dsp:spPr>
        <a:xfrm>
          <a:off x="1732794" y="1335383"/>
          <a:ext cx="1179389" cy="11261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1 145 732,6 тыс. рублей</a:t>
          </a:r>
        </a:p>
      </dsp:txBody>
      <dsp:txXfrm>
        <a:off x="1765778" y="1368367"/>
        <a:ext cx="1113421" cy="1060188"/>
      </dsp:txXfrm>
    </dsp:sp>
    <dsp:sp modelId="{0EA479FF-3F05-4ABB-A658-DEA9078693E8}">
      <dsp:nvSpPr>
        <dsp:cNvPr id="0" name=""/>
        <dsp:cNvSpPr/>
      </dsp:nvSpPr>
      <dsp:spPr>
        <a:xfrm>
          <a:off x="1732794" y="2857415"/>
          <a:ext cx="1179389" cy="7556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64,0% от общего объема расходов </a:t>
          </a:r>
        </a:p>
      </dsp:txBody>
      <dsp:txXfrm>
        <a:off x="1754926" y="2879547"/>
        <a:ext cx="1135125" cy="711378"/>
      </dsp:txXfrm>
    </dsp:sp>
    <dsp:sp modelId="{9F5A46A9-FD03-4A30-9610-344DD42282D0}">
      <dsp:nvSpPr>
        <dsp:cNvPr id="0" name=""/>
        <dsp:cNvSpPr/>
      </dsp:nvSpPr>
      <dsp:spPr>
        <a:xfrm>
          <a:off x="3170175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170175" y="0"/>
        <a:ext cx="1474236" cy="1187625"/>
      </dsp:txXfrm>
    </dsp:sp>
    <dsp:sp modelId="{BFE598FC-8C04-4A1B-8D0D-456A60D737FA}">
      <dsp:nvSpPr>
        <dsp:cNvPr id="0" name=""/>
        <dsp:cNvSpPr/>
      </dsp:nvSpPr>
      <dsp:spPr>
        <a:xfrm>
          <a:off x="3317599" y="1326840"/>
          <a:ext cx="1179389" cy="1150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1 137 187,3 тыс. рублей</a:t>
          </a:r>
        </a:p>
      </dsp:txBody>
      <dsp:txXfrm>
        <a:off x="3351306" y="1360547"/>
        <a:ext cx="1111975" cy="1083419"/>
      </dsp:txXfrm>
    </dsp:sp>
    <dsp:sp modelId="{0B61C833-D69E-4BB9-8AEA-39D3F73FBE83}">
      <dsp:nvSpPr>
        <dsp:cNvPr id="0" name=""/>
        <dsp:cNvSpPr/>
      </dsp:nvSpPr>
      <dsp:spPr>
        <a:xfrm>
          <a:off x="3317599" y="2873548"/>
          <a:ext cx="1179389" cy="748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64,1% от общего объема расходов</a:t>
          </a:r>
        </a:p>
      </dsp:txBody>
      <dsp:txXfrm>
        <a:off x="3339509" y="2895458"/>
        <a:ext cx="1135569" cy="704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31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31" y="0"/>
        <a:ext cx="1641721" cy="1077777"/>
      </dsp:txXfrm>
    </dsp:sp>
    <dsp:sp modelId="{87D6E651-F4EE-4978-A3A8-2A04518A3B66}">
      <dsp:nvSpPr>
        <dsp:cNvPr id="0" name=""/>
        <dsp:cNvSpPr/>
      </dsp:nvSpPr>
      <dsp:spPr>
        <a:xfrm>
          <a:off x="139448" y="1188609"/>
          <a:ext cx="1364086" cy="1051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21 959,3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232" y="1219393"/>
        <a:ext cx="1302518" cy="989474"/>
      </dsp:txXfrm>
    </dsp:sp>
    <dsp:sp modelId="{D8B7AACA-AE54-4E21-A77B-E0432B294F97}">
      <dsp:nvSpPr>
        <dsp:cNvPr id="0" name=""/>
        <dsp:cNvSpPr/>
      </dsp:nvSpPr>
      <dsp:spPr>
        <a:xfrm>
          <a:off x="164803" y="2598911"/>
          <a:ext cx="1313377" cy="7032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1,2% от общего объема расходов</a:t>
          </a:r>
        </a:p>
      </dsp:txBody>
      <dsp:txXfrm>
        <a:off x="185400" y="2619508"/>
        <a:ext cx="1272183" cy="662023"/>
      </dsp:txXfrm>
    </dsp:sp>
    <dsp:sp modelId="{1BB8F054-526E-4CDC-9C7A-A2A0356F3180}">
      <dsp:nvSpPr>
        <dsp:cNvPr id="0" name=""/>
        <dsp:cNvSpPr/>
      </dsp:nvSpPr>
      <dsp:spPr>
        <a:xfrm>
          <a:off x="1765481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65481" y="0"/>
        <a:ext cx="1641721" cy="1077777"/>
      </dsp:txXfrm>
    </dsp:sp>
    <dsp:sp modelId="{30285DA6-3961-49BE-97CC-32FF46879DD9}">
      <dsp:nvSpPr>
        <dsp:cNvPr id="0" name=""/>
        <dsp:cNvSpPr/>
      </dsp:nvSpPr>
      <dsp:spPr>
        <a:xfrm>
          <a:off x="1929653" y="1211867"/>
          <a:ext cx="1313377" cy="10219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17 100,2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9586" y="1241800"/>
        <a:ext cx="1253511" cy="962127"/>
      </dsp:txXfrm>
    </dsp:sp>
    <dsp:sp modelId="{0EA479FF-3F05-4ABB-A658-DEA9078693E8}">
      <dsp:nvSpPr>
        <dsp:cNvPr id="0" name=""/>
        <dsp:cNvSpPr/>
      </dsp:nvSpPr>
      <dsp:spPr>
        <a:xfrm>
          <a:off x="1929653" y="2593119"/>
          <a:ext cx="1313377" cy="6857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sp:txBody>
      <dsp:txXfrm>
        <a:off x="1949738" y="2613204"/>
        <a:ext cx="1273207" cy="645579"/>
      </dsp:txXfrm>
    </dsp:sp>
    <dsp:sp modelId="{9F5A46A9-FD03-4A30-9610-344DD42282D0}">
      <dsp:nvSpPr>
        <dsp:cNvPr id="0" name=""/>
        <dsp:cNvSpPr/>
      </dsp:nvSpPr>
      <dsp:spPr>
        <a:xfrm>
          <a:off x="3530332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530332" y="0"/>
        <a:ext cx="1641721" cy="1077777"/>
      </dsp:txXfrm>
    </dsp:sp>
    <dsp:sp modelId="{BFE598FC-8C04-4A1B-8D0D-456A60D737FA}">
      <dsp:nvSpPr>
        <dsp:cNvPr id="0" name=""/>
        <dsp:cNvSpPr/>
      </dsp:nvSpPr>
      <dsp:spPr>
        <a:xfrm>
          <a:off x="3694504" y="1204114"/>
          <a:ext cx="1313377" cy="10443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17 085,4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5093" y="1234703"/>
        <a:ext cx="1252199" cy="983209"/>
      </dsp:txXfrm>
    </dsp:sp>
    <dsp:sp modelId="{0B61C833-D69E-4BB9-8AEA-39D3F73FBE83}">
      <dsp:nvSpPr>
        <dsp:cNvPr id="0" name=""/>
        <dsp:cNvSpPr/>
      </dsp:nvSpPr>
      <dsp:spPr>
        <a:xfrm>
          <a:off x="3694504" y="2607761"/>
          <a:ext cx="1313377" cy="6788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</a:t>
          </a:r>
        </a:p>
      </dsp:txBody>
      <dsp:txXfrm>
        <a:off x="3714387" y="2627644"/>
        <a:ext cx="1273611" cy="6390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803296"/>
      </dsp:txXfrm>
    </dsp:sp>
    <dsp:sp modelId="{87D6E651-F4EE-4978-A3A8-2A04518A3B66}">
      <dsp:nvSpPr>
        <dsp:cNvPr id="0" name=""/>
        <dsp:cNvSpPr/>
      </dsp:nvSpPr>
      <dsp:spPr>
        <a:xfrm>
          <a:off x="145189" y="803747"/>
          <a:ext cx="1420241" cy="742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52 248,4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946" y="825504"/>
        <a:ext cx="1376727" cy="699311"/>
      </dsp:txXfrm>
    </dsp:sp>
    <dsp:sp modelId="{D8B7AACA-AE54-4E21-A77B-E0432B294F97}">
      <dsp:nvSpPr>
        <dsp:cNvPr id="0" name=""/>
        <dsp:cNvSpPr/>
      </dsp:nvSpPr>
      <dsp:spPr>
        <a:xfrm>
          <a:off x="171588" y="1800480"/>
          <a:ext cx="1367444" cy="7428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sp:txBody>
      <dsp:txXfrm>
        <a:off x="193345" y="1822237"/>
        <a:ext cx="1323930" cy="699327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803296"/>
      </dsp:txXfrm>
    </dsp:sp>
    <dsp:sp modelId="{30285DA6-3961-49BE-97CC-32FF46879DD9}">
      <dsp:nvSpPr>
        <dsp:cNvPr id="0" name=""/>
        <dsp:cNvSpPr/>
      </dsp:nvSpPr>
      <dsp:spPr>
        <a:xfrm>
          <a:off x="2009091" y="803375"/>
          <a:ext cx="1367444" cy="735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50 359,2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638" y="824922"/>
        <a:ext cx="1324350" cy="692590"/>
      </dsp:txXfrm>
    </dsp:sp>
    <dsp:sp modelId="{0EA479FF-3F05-4ABB-A658-DEA9078693E8}">
      <dsp:nvSpPr>
        <dsp:cNvPr id="0" name=""/>
        <dsp:cNvSpPr/>
      </dsp:nvSpPr>
      <dsp:spPr>
        <a:xfrm>
          <a:off x="2009091" y="1797672"/>
          <a:ext cx="1367444" cy="746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sp:txBody>
      <dsp:txXfrm>
        <a:off x="2030941" y="1819522"/>
        <a:ext cx="1323744" cy="70232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803296"/>
      </dsp:txXfrm>
    </dsp:sp>
    <dsp:sp modelId="{BFE598FC-8C04-4A1B-8D0D-456A60D737FA}">
      <dsp:nvSpPr>
        <dsp:cNvPr id="0" name=""/>
        <dsp:cNvSpPr/>
      </dsp:nvSpPr>
      <dsp:spPr>
        <a:xfrm>
          <a:off x="3846595" y="803542"/>
          <a:ext cx="1367444" cy="7495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49 657,6 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8548" y="825495"/>
        <a:ext cx="1323538" cy="705618"/>
      </dsp:txXfrm>
    </dsp:sp>
    <dsp:sp modelId="{0B61C833-D69E-4BB9-8AEA-39D3F73FBE83}">
      <dsp:nvSpPr>
        <dsp:cNvPr id="0" name=""/>
        <dsp:cNvSpPr/>
      </dsp:nvSpPr>
      <dsp:spPr>
        <a:xfrm>
          <a:off x="3846595" y="1810895"/>
          <a:ext cx="1367444" cy="7326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sp:txBody>
      <dsp:txXfrm>
        <a:off x="3868053" y="1832353"/>
        <a:ext cx="1324528" cy="6897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1654241"/>
      </dsp:txXfrm>
    </dsp:sp>
    <dsp:sp modelId="{87D6E651-F4EE-4978-A3A8-2A04518A3B66}">
      <dsp:nvSpPr>
        <dsp:cNvPr id="0" name=""/>
        <dsp:cNvSpPr/>
      </dsp:nvSpPr>
      <dsp:spPr>
        <a:xfrm>
          <a:off x="145189" y="1655170"/>
          <a:ext cx="1420241" cy="15297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25 250,0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786" y="1696767"/>
        <a:ext cx="1337047" cy="1446517"/>
      </dsp:txXfrm>
    </dsp:sp>
    <dsp:sp modelId="{D8B7AACA-AE54-4E21-A77B-E0432B294F97}">
      <dsp:nvSpPr>
        <dsp:cNvPr id="0" name=""/>
        <dsp:cNvSpPr/>
      </dsp:nvSpPr>
      <dsp:spPr>
        <a:xfrm>
          <a:off x="171588" y="3707755"/>
          <a:ext cx="1367444" cy="15297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1,3% от общего объема расходов</a:t>
          </a:r>
        </a:p>
      </dsp:txBody>
      <dsp:txXfrm>
        <a:off x="211639" y="3747806"/>
        <a:ext cx="1287342" cy="1449643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1654241"/>
      </dsp:txXfrm>
    </dsp:sp>
    <dsp:sp modelId="{30285DA6-3961-49BE-97CC-32FF46879DD9}">
      <dsp:nvSpPr>
        <dsp:cNvPr id="0" name=""/>
        <dsp:cNvSpPr/>
      </dsp:nvSpPr>
      <dsp:spPr>
        <a:xfrm>
          <a:off x="2009091" y="1654402"/>
          <a:ext cx="1367444" cy="151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9142" y="1694453"/>
        <a:ext cx="1287342" cy="1434903"/>
      </dsp:txXfrm>
    </dsp:sp>
    <dsp:sp modelId="{0EA479FF-3F05-4ABB-A658-DEA9078693E8}">
      <dsp:nvSpPr>
        <dsp:cNvPr id="0" name=""/>
        <dsp:cNvSpPr/>
      </dsp:nvSpPr>
      <dsp:spPr>
        <a:xfrm>
          <a:off x="2009091" y="3701974"/>
          <a:ext cx="1367444" cy="1536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sp:txBody>
      <dsp:txXfrm>
        <a:off x="2049142" y="3742025"/>
        <a:ext cx="1287342" cy="145619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1654241"/>
      </dsp:txXfrm>
    </dsp:sp>
    <dsp:sp modelId="{BFE598FC-8C04-4A1B-8D0D-456A60D737FA}">
      <dsp:nvSpPr>
        <dsp:cNvPr id="0" name=""/>
        <dsp:cNvSpPr/>
      </dsp:nvSpPr>
      <dsp:spPr>
        <a:xfrm>
          <a:off x="3846595" y="1654747"/>
          <a:ext cx="1367444" cy="15435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6646" y="1694798"/>
        <a:ext cx="1287342" cy="1463404"/>
      </dsp:txXfrm>
    </dsp:sp>
    <dsp:sp modelId="{0B61C833-D69E-4BB9-8AEA-39D3F73FBE83}">
      <dsp:nvSpPr>
        <dsp:cNvPr id="0" name=""/>
        <dsp:cNvSpPr/>
      </dsp:nvSpPr>
      <dsp:spPr>
        <a:xfrm>
          <a:off x="3846595" y="3729205"/>
          <a:ext cx="1367444" cy="15087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</a:t>
          </a:r>
        </a:p>
      </dsp:txBody>
      <dsp:txXfrm>
        <a:off x="3886646" y="3769256"/>
        <a:ext cx="1287342" cy="1428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1146371"/>
      </dsp:txXfrm>
    </dsp:sp>
    <dsp:sp modelId="{87D6E651-F4EE-4978-A3A8-2A04518A3B66}">
      <dsp:nvSpPr>
        <dsp:cNvPr id="0" name=""/>
        <dsp:cNvSpPr/>
      </dsp:nvSpPr>
      <dsp:spPr>
        <a:xfrm>
          <a:off x="145189" y="1147015"/>
          <a:ext cx="1420241" cy="1060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237" y="1178063"/>
        <a:ext cx="1358145" cy="997977"/>
      </dsp:txXfrm>
    </dsp:sp>
    <dsp:sp modelId="{D8B7AACA-AE54-4E21-A77B-E0432B294F97}">
      <dsp:nvSpPr>
        <dsp:cNvPr id="0" name=""/>
        <dsp:cNvSpPr/>
      </dsp:nvSpPr>
      <dsp:spPr>
        <a:xfrm>
          <a:off x="171588" y="2569434"/>
          <a:ext cx="1367444" cy="1060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202637" y="2600483"/>
        <a:ext cx="1305346" cy="997999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1146371"/>
      </dsp:txXfrm>
    </dsp:sp>
    <dsp:sp modelId="{30285DA6-3961-49BE-97CC-32FF46879DD9}">
      <dsp:nvSpPr>
        <dsp:cNvPr id="0" name=""/>
        <dsp:cNvSpPr/>
      </dsp:nvSpPr>
      <dsp:spPr>
        <a:xfrm>
          <a:off x="2009091" y="1146483"/>
          <a:ext cx="1367444" cy="10498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9841" y="1177233"/>
        <a:ext cx="1305944" cy="988382"/>
      </dsp:txXfrm>
    </dsp:sp>
    <dsp:sp modelId="{0EA479FF-3F05-4ABB-A658-DEA9078693E8}">
      <dsp:nvSpPr>
        <dsp:cNvPr id="0" name=""/>
        <dsp:cNvSpPr/>
      </dsp:nvSpPr>
      <dsp:spPr>
        <a:xfrm>
          <a:off x="2009091" y="2565428"/>
          <a:ext cx="1367444" cy="1064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sp:txBody>
      <dsp:txXfrm>
        <a:off x="2040273" y="2596610"/>
        <a:ext cx="1305080" cy="1002271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1146371"/>
      </dsp:txXfrm>
    </dsp:sp>
    <dsp:sp modelId="{BFE598FC-8C04-4A1B-8D0D-456A60D737FA}">
      <dsp:nvSpPr>
        <dsp:cNvPr id="0" name=""/>
        <dsp:cNvSpPr/>
      </dsp:nvSpPr>
      <dsp:spPr>
        <a:xfrm>
          <a:off x="3846595" y="1146722"/>
          <a:ext cx="1367444" cy="10696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7923" y="1178050"/>
        <a:ext cx="1304788" cy="1006977"/>
      </dsp:txXfrm>
    </dsp:sp>
    <dsp:sp modelId="{0B61C833-D69E-4BB9-8AEA-39D3F73FBE83}">
      <dsp:nvSpPr>
        <dsp:cNvPr id="0" name=""/>
        <dsp:cNvSpPr/>
      </dsp:nvSpPr>
      <dsp:spPr>
        <a:xfrm>
          <a:off x="3846595" y="2584299"/>
          <a:ext cx="1367444" cy="1045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3877217" y="2614921"/>
        <a:ext cx="1306200" cy="98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0.37608</cdr:x>
      <cdr:y>0.2362</cdr:y>
    </cdr:from>
    <cdr:to>
      <cdr:x>0.40739</cdr:x>
      <cdr:y>0.29659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050899C3-AD54-4103-8E85-8432194C11D8}"/>
            </a:ext>
          </a:extLst>
        </cdr:cNvPr>
        <cdr:cNvCxnSpPr/>
      </cdr:nvCxnSpPr>
      <cdr:spPr>
        <a:xfrm xmlns:a="http://schemas.openxmlformats.org/drawingml/2006/main">
          <a:off x="2049528" y="774083"/>
          <a:ext cx="170597" cy="19789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0.38791</cdr:x>
      <cdr:y>0.3653</cdr:y>
    </cdr:from>
    <cdr:to>
      <cdr:x>0.43493</cdr:x>
      <cdr:y>0.41412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843AB554-29CB-40E0-BB63-B1D4B84A8B75}"/>
            </a:ext>
          </a:extLst>
        </cdr:cNvPr>
        <cdr:cNvCxnSpPr/>
      </cdr:nvCxnSpPr>
      <cdr:spPr>
        <a:xfrm xmlns:a="http://schemas.openxmlformats.org/drawingml/2006/main" flipV="1">
          <a:off x="2113975" y="1197164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0.34214</cdr:x>
      <cdr:y>0.48839</cdr:y>
    </cdr:from>
    <cdr:to>
      <cdr:x>0.38916</cdr:x>
      <cdr:y>0.5372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1864525" y="1600525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0.35967</cdr:x>
      <cdr:y>0.61818</cdr:y>
    </cdr:from>
    <cdr:to>
      <cdr:x>0.40669</cdr:x>
      <cdr:y>0.667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1960058" y="2025886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0.4661</cdr:x>
      <cdr:y>0.73895</cdr:y>
    </cdr:from>
    <cdr:to>
      <cdr:x>0.51313</cdr:x>
      <cdr:y>0.78777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2540088" y="2421671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0.42002</cdr:x>
      <cdr:y>0.31874</cdr:y>
    </cdr:from>
    <cdr:to>
      <cdr:x>0.53772</cdr:x>
      <cdr:y>0.43143</cdr:y>
    </cdr:to>
    <cdr:sp macro="" textlink="">
      <cdr:nvSpPr>
        <cdr:cNvPr id="10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288978" y="1044549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+905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(+3,6%)</a:t>
          </a:r>
        </a:p>
      </cdr:txBody>
    </cdr:sp>
  </cdr:relSizeAnchor>
  <cdr:relSizeAnchor xmlns:cdr="http://schemas.openxmlformats.org/drawingml/2006/chartDrawing">
    <cdr:from>
      <cdr:x>0.39122</cdr:x>
      <cdr:y>0.45645</cdr:y>
    </cdr:from>
    <cdr:to>
      <cdr:x>0.50893</cdr:x>
      <cdr:y>0.56914</cdr:y>
    </cdr:to>
    <cdr:sp macro="" textlink="">
      <cdr:nvSpPr>
        <cdr:cNvPr id="11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132029" y="1495850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+564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(+6,9%)</a:t>
          </a:r>
        </a:p>
      </cdr:txBody>
    </cdr:sp>
  </cdr:relSizeAnchor>
  <cdr:relSizeAnchor xmlns:cdr="http://schemas.openxmlformats.org/drawingml/2006/chartDrawing">
    <cdr:from>
      <cdr:x>0.39987</cdr:x>
      <cdr:y>0.57496</cdr:y>
    </cdr:from>
    <cdr:to>
      <cdr:x>0.51758</cdr:x>
      <cdr:y>0.68766</cdr:y>
    </cdr:to>
    <cdr:sp macro="" textlink="">
      <cdr:nvSpPr>
        <cdr:cNvPr id="12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179181" y="1884253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+431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(+3,9%)</a:t>
          </a:r>
        </a:p>
      </cdr:txBody>
    </cdr:sp>
  </cdr:relSizeAnchor>
  <cdr:relSizeAnchor xmlns:cdr="http://schemas.openxmlformats.org/drawingml/2006/chartDrawing">
    <cdr:from>
      <cdr:x>0.5</cdr:x>
      <cdr:y>0.70823</cdr:y>
    </cdr:from>
    <cdr:to>
      <cdr:x>0.6177</cdr:x>
      <cdr:y>0.82093</cdr:y>
    </cdr:to>
    <cdr:sp macro="" textlink="">
      <cdr:nvSpPr>
        <cdr:cNvPr id="13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724834" y="2320982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+22 785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(+48,1%)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0.01926</cdr:x>
      <cdr:y>0.47044</cdr:y>
    </cdr:from>
    <cdr:to>
      <cdr:x>0.14999</cdr:x>
      <cdr:y>0.57123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942362E-38BF-49EC-88F8-6AC10CC77111}"/>
            </a:ext>
          </a:extLst>
        </cdr:cNvPr>
        <cdr:cNvSpPr txBox="1"/>
      </cdr:nvSpPr>
      <cdr:spPr>
        <a:xfrm xmlns:a="http://schemas.openxmlformats.org/drawingml/2006/main">
          <a:off x="95324" y="1410187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125 491</a:t>
          </a:r>
        </a:p>
      </cdr:txBody>
    </cdr:sp>
  </cdr:relSizeAnchor>
  <cdr:relSizeAnchor xmlns:cdr="http://schemas.openxmlformats.org/drawingml/2006/chartDrawing">
    <cdr:from>
      <cdr:x>0.12593</cdr:x>
      <cdr:y>0.4496</cdr:y>
    </cdr:from>
    <cdr:to>
      <cdr:x>0.25666</cdr:x>
      <cdr:y>0.5504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623202" y="1347727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131 359</a:t>
          </a:r>
        </a:p>
      </cdr:txBody>
    </cdr:sp>
  </cdr:relSizeAnchor>
  <cdr:relSizeAnchor xmlns:cdr="http://schemas.openxmlformats.org/drawingml/2006/chartDrawing">
    <cdr:from>
      <cdr:x>0.22555</cdr:x>
      <cdr:y>0.35741</cdr:y>
    </cdr:from>
    <cdr:to>
      <cdr:x>0.35627</cdr:x>
      <cdr:y>0.45821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1116183" y="107137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201 433</a:t>
          </a:r>
        </a:p>
      </cdr:txBody>
    </cdr:sp>
  </cdr:relSizeAnchor>
  <cdr:relSizeAnchor xmlns:cdr="http://schemas.openxmlformats.org/drawingml/2006/chartDrawing">
    <cdr:from>
      <cdr:x>0.32677</cdr:x>
      <cdr:y>0.27077</cdr:y>
    </cdr:from>
    <cdr:to>
      <cdr:x>0.4575</cdr:x>
      <cdr:y>0.37157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1617115" y="81166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240 680</a:t>
          </a:r>
        </a:p>
      </cdr:txBody>
    </cdr:sp>
  </cdr:relSizeAnchor>
  <cdr:relSizeAnchor xmlns:cdr="http://schemas.openxmlformats.org/drawingml/2006/chartDrawing">
    <cdr:from>
      <cdr:x>0.43464</cdr:x>
      <cdr:y>0.15877</cdr:y>
    </cdr:from>
    <cdr:to>
      <cdr:x>0.56536</cdr:x>
      <cdr:y>0.25956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2150929" y="47592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317 171</a:t>
          </a:r>
        </a:p>
      </cdr:txBody>
    </cdr:sp>
  </cdr:relSizeAnchor>
  <cdr:relSizeAnchor xmlns:cdr="http://schemas.openxmlformats.org/drawingml/2006/chartDrawing">
    <cdr:from>
      <cdr:x>0.54689</cdr:x>
      <cdr:y>0.15877</cdr:y>
    </cdr:from>
    <cdr:to>
      <cdr:x>0.67762</cdr:x>
      <cdr:y>0.25956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2706445" y="47592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313 656</a:t>
          </a:r>
        </a:p>
      </cdr:txBody>
    </cdr:sp>
  </cdr:relSizeAnchor>
  <cdr:relSizeAnchor xmlns:cdr="http://schemas.openxmlformats.org/drawingml/2006/chartDrawing">
    <cdr:from>
      <cdr:x>0.6556</cdr:x>
      <cdr:y>0.25956</cdr:y>
    </cdr:from>
    <cdr:to>
      <cdr:x>0.71827</cdr:x>
      <cdr:y>0.45411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487D9B93-AD34-4BF3-A3E2-B9AB02E42F92}"/>
            </a:ext>
          </a:extLst>
        </cdr:cNvPr>
        <cdr:cNvCxnSpPr/>
      </cdr:nvCxnSpPr>
      <cdr:spPr>
        <a:xfrm xmlns:a="http://schemas.openxmlformats.org/drawingml/2006/main">
          <a:off x="3244452" y="778073"/>
          <a:ext cx="310101" cy="5831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0.74719</cdr:x>
      <cdr:y>0.5</cdr:y>
    </cdr:from>
    <cdr:to>
      <cdr:x>0.80182</cdr:x>
      <cdr:y>0.53899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4691110-741D-4816-922C-A38724E56E71}"/>
            </a:ext>
          </a:extLst>
        </cdr:cNvPr>
        <cdr:cNvCxnSpPr/>
      </cdr:nvCxnSpPr>
      <cdr:spPr>
        <a:xfrm xmlns:a="http://schemas.openxmlformats.org/drawingml/2006/main">
          <a:off x="3697677" y="1498802"/>
          <a:ext cx="270344" cy="11688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0.85225</cdr:x>
      <cdr:y>0.54994</cdr:y>
    </cdr:from>
    <cdr:to>
      <cdr:x>0.90688</cdr:x>
      <cdr:y>0.58894</cdr:y>
    </cdr:to>
    <cdr:cxnSp macro="">
      <cdr:nvCxnSpPr>
        <cdr:cNvPr id="13" name="Прямая со стрелкой 12">
          <a:extLst xmlns:a="http://schemas.openxmlformats.org/drawingml/2006/main">
            <a:ext uri="{FF2B5EF4-FFF2-40B4-BE49-F238E27FC236}">
              <a16:creationId xmlns:a16="http://schemas.microsoft.com/office/drawing/2014/main" id="{70D209DD-9E55-44B4-88DC-097E38533942}"/>
            </a:ext>
          </a:extLst>
        </cdr:cNvPr>
        <cdr:cNvCxnSpPr/>
      </cdr:nvCxnSpPr>
      <cdr:spPr>
        <a:xfrm xmlns:a="http://schemas.openxmlformats.org/drawingml/2006/main">
          <a:off x="4217604" y="1648516"/>
          <a:ext cx="270344" cy="11688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0.69545</cdr:x>
      <cdr:y>0.23357</cdr:y>
    </cdr:from>
    <cdr:to>
      <cdr:x>0.73305</cdr:x>
      <cdr:y>0.44842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49F2D762-6723-47AD-89EF-52F35AC35037}"/>
            </a:ext>
          </a:extLst>
        </cdr:cNvPr>
        <cdr:cNvSpPr txBox="1"/>
      </cdr:nvSpPr>
      <cdr:spPr>
        <a:xfrm xmlns:a="http://schemas.openxmlformats.org/drawingml/2006/main" rot="4081729">
          <a:off x="3212647" y="929148"/>
          <a:ext cx="644055" cy="186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-52,6%</a:t>
          </a:r>
        </a:p>
      </cdr:txBody>
    </cdr:sp>
  </cdr:relSizeAnchor>
  <cdr:relSizeAnchor xmlns:cdr="http://schemas.openxmlformats.org/drawingml/2006/chartDrawing">
    <cdr:from>
      <cdr:x>0.73496</cdr:x>
      <cdr:y>0.4504</cdr:y>
    </cdr:from>
    <cdr:to>
      <cdr:x>0.8651</cdr:x>
      <cdr:y>0.51246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06766F31-5135-48B6-9304-3163EE8EBD24}"/>
            </a:ext>
          </a:extLst>
        </cdr:cNvPr>
        <cdr:cNvSpPr txBox="1"/>
      </cdr:nvSpPr>
      <cdr:spPr>
        <a:xfrm xmlns:a="http://schemas.openxmlformats.org/drawingml/2006/main" rot="1267829">
          <a:off x="3637161" y="1350125"/>
          <a:ext cx="644055" cy="186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-21,5%</a:t>
          </a:r>
        </a:p>
      </cdr:txBody>
    </cdr:sp>
  </cdr:relSizeAnchor>
  <cdr:relSizeAnchor xmlns:cdr="http://schemas.openxmlformats.org/drawingml/2006/chartDrawing">
    <cdr:from>
      <cdr:x>0.84235</cdr:x>
      <cdr:y>0.50222</cdr:y>
    </cdr:from>
    <cdr:to>
      <cdr:x>0.97249</cdr:x>
      <cdr:y>0.57793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06766F31-5135-48B6-9304-3163EE8EBD24}"/>
            </a:ext>
          </a:extLst>
        </cdr:cNvPr>
        <cdr:cNvSpPr txBox="1"/>
      </cdr:nvSpPr>
      <cdr:spPr>
        <a:xfrm xmlns:a="http://schemas.openxmlformats.org/drawingml/2006/main" rot="1243370">
          <a:off x="4168607" y="1505447"/>
          <a:ext cx="644055" cy="22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-17,8%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25934-83DB-4B6A-9C4F-BD9650A42BC1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66EA-D638-418C-8A26-2144FCB60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5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0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7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725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8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8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2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5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4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5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0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2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5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0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5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5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1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423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4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7004436-CA73-4D53-89B4-2A5C7347BF2F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573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22.jpeg"/><Relationship Id="rId5" Type="http://schemas.openxmlformats.org/officeDocument/2006/relationships/diagramData" Target="../diagrams/data5.xml"/><Relationship Id="rId10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32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3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microsoft.com/office/2007/relationships/diagramDrawing" Target="../diagrams/drawing11.xml"/><Relationship Id="rId4" Type="http://schemas.openxmlformats.org/officeDocument/2006/relationships/image" Target="../media/image39.jpeg"/><Relationship Id="rId9" Type="http://schemas.openxmlformats.org/officeDocument/2006/relationships/diagramColors" Target="../diagrams/colors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udyanka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53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7.xml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57.jpe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56.jpeg"/><Relationship Id="rId4" Type="http://schemas.openxmlformats.org/officeDocument/2006/relationships/diagramData" Target="../diagrams/data17.xml"/><Relationship Id="rId9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8.png"/><Relationship Id="rId4" Type="http://schemas.openxmlformats.org/officeDocument/2006/relationships/chart" Target="../charts/chart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EEC40A9-95C3-4466-8341-7C3F1423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0" y="143635"/>
            <a:ext cx="11681298" cy="65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DEBFE2-D87F-4208-B840-B9383C5E4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102" y="2414303"/>
            <a:ext cx="7550026" cy="2029393"/>
          </a:xfrm>
        </p:spPr>
        <p:txBody>
          <a:bodyPr>
            <a:noAutofit/>
          </a:bodyPr>
          <a:lstStyle/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К бюджету Слюдянского муниципального района на 2026 год и плановый период 2027 и 2028 годов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282B9-5FF3-4F78-8E47-EB607BF8F2F1}"/>
              </a:ext>
            </a:extLst>
          </p:cNvPr>
          <p:cNvSpPr txBox="1"/>
          <p:nvPr/>
        </p:nvSpPr>
        <p:spPr>
          <a:xfrm>
            <a:off x="8801607" y="5514036"/>
            <a:ext cx="317269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МКУ «Комитет финансов Слюдянского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муниципального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района»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934A7F-40DE-4A42-92EE-2CF9E1D3AF09}"/>
              </a:ext>
            </a:extLst>
          </p:cNvPr>
          <p:cNvSpPr/>
          <p:nvPr/>
        </p:nvSpPr>
        <p:spPr>
          <a:xfrm>
            <a:off x="926109" y="453801"/>
            <a:ext cx="103397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БЮДЖЕТ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7699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D64BAA1-6873-4FAE-8E3E-CDF47F4D9C89}"/>
              </a:ext>
            </a:extLst>
          </p:cNvPr>
          <p:cNvSpPr/>
          <p:nvPr/>
        </p:nvSpPr>
        <p:spPr>
          <a:xfrm>
            <a:off x="0" y="3713873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A20148B-7BB9-44B0-9B99-499D356D92BB}"/>
              </a:ext>
            </a:extLst>
          </p:cNvPr>
          <p:cNvSpPr/>
          <p:nvPr/>
        </p:nvSpPr>
        <p:spPr>
          <a:xfrm>
            <a:off x="1903" y="2151300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5B745-C189-4202-B3CA-D2164186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3" y="56571"/>
            <a:ext cx="11810454" cy="619809"/>
          </a:xfrm>
          <a:ln>
            <a:solidFill>
              <a:srgbClr val="3B4F3C"/>
            </a:solidFill>
          </a:ln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ОСНОВНЫХ ПОКАЗАТЕЛЕЙ БЮДЖЕТА СЛЮДЯНСКОГО МУНИЦИПАЛЬНОГО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9DE82-BD23-40A2-8599-29E745BD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3" y="692516"/>
            <a:ext cx="6033858" cy="4846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утверждается на трехлетний период: очередной финансовый год и два года планового периода.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C76C26B-54C9-439F-A8B0-012E1228C676}"/>
              </a:ext>
            </a:extLst>
          </p:cNvPr>
          <p:cNvCxnSpPr>
            <a:cxnSpLocks/>
          </p:cNvCxnSpPr>
          <p:nvPr/>
        </p:nvCxnSpPr>
        <p:spPr>
          <a:xfrm>
            <a:off x="190773" y="625531"/>
            <a:ext cx="5514862" cy="0"/>
          </a:xfrm>
          <a:prstGeom prst="line">
            <a:avLst/>
          </a:prstGeom>
          <a:ln>
            <a:solidFill>
              <a:srgbClr val="3B4F3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CE24437-494E-4C51-BE1D-ACDF74B61E7C}"/>
              </a:ext>
            </a:extLst>
          </p:cNvPr>
          <p:cNvSpPr/>
          <p:nvPr/>
        </p:nvSpPr>
        <p:spPr>
          <a:xfrm>
            <a:off x="299830" y="145129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2 403 503,0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51C02C1-11B0-418A-9385-915B2F53FDA5}"/>
              </a:ext>
            </a:extLst>
          </p:cNvPr>
          <p:cNvSpPr/>
          <p:nvPr/>
        </p:nvSpPr>
        <p:spPr>
          <a:xfrm>
            <a:off x="299830" y="178672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-2 261,0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8AC816-2B50-457B-ADD0-531454F4829C}"/>
              </a:ext>
            </a:extLst>
          </p:cNvPr>
          <p:cNvSpPr/>
          <p:nvPr/>
        </p:nvSpPr>
        <p:spPr>
          <a:xfrm>
            <a:off x="299832" y="1786726"/>
            <a:ext cx="2489670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2 405 764,0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4E6CF05-F43D-40AE-918E-37D64F51E4F5}"/>
              </a:ext>
            </a:extLst>
          </p:cNvPr>
          <p:cNvSpPr/>
          <p:nvPr/>
        </p:nvSpPr>
        <p:spPr>
          <a:xfrm>
            <a:off x="299830" y="221007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2 230 954,0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B6A505-E458-4439-9160-E888A0B36912}"/>
              </a:ext>
            </a:extLst>
          </p:cNvPr>
          <p:cNvSpPr/>
          <p:nvPr/>
        </p:nvSpPr>
        <p:spPr>
          <a:xfrm>
            <a:off x="299829" y="254550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-18 052,5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17F237C-2508-4265-AB69-8CFD1060E95C}"/>
              </a:ext>
            </a:extLst>
          </p:cNvPr>
          <p:cNvSpPr/>
          <p:nvPr/>
        </p:nvSpPr>
        <p:spPr>
          <a:xfrm>
            <a:off x="299826" y="2547520"/>
            <a:ext cx="2489675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2 249 006,8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578828E-F93B-41A8-8C07-309ABEDF292B}"/>
              </a:ext>
            </a:extLst>
          </p:cNvPr>
          <p:cNvSpPr/>
          <p:nvPr/>
        </p:nvSpPr>
        <p:spPr>
          <a:xfrm>
            <a:off x="299828" y="296885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1 859 897,0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F6B16CF-0246-40DA-865C-52584235A039}"/>
              </a:ext>
            </a:extLst>
          </p:cNvPr>
          <p:cNvSpPr/>
          <p:nvPr/>
        </p:nvSpPr>
        <p:spPr>
          <a:xfrm>
            <a:off x="299827" y="3324218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-30 197,0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0A09539-F8DA-49E0-A7CC-10C082A08631}"/>
              </a:ext>
            </a:extLst>
          </p:cNvPr>
          <p:cNvSpPr/>
          <p:nvPr/>
        </p:nvSpPr>
        <p:spPr>
          <a:xfrm>
            <a:off x="299827" y="3324217"/>
            <a:ext cx="2489674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1 890 094,0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F8E1FA-11EA-4B2A-BF56-480C8154FCB5}"/>
              </a:ext>
            </a:extLst>
          </p:cNvPr>
          <p:cNvSpPr/>
          <p:nvPr/>
        </p:nvSpPr>
        <p:spPr>
          <a:xfrm>
            <a:off x="299826" y="3754071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1 771  646,0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0C2E3F3-E619-4A0F-8DA8-98CCFB527528}"/>
              </a:ext>
            </a:extLst>
          </p:cNvPr>
          <p:cNvSpPr/>
          <p:nvPr/>
        </p:nvSpPr>
        <p:spPr>
          <a:xfrm>
            <a:off x="299825" y="4089502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-33 694,0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46F3ADB-9C33-4D8E-BAFE-7F925A647FCD}"/>
              </a:ext>
            </a:extLst>
          </p:cNvPr>
          <p:cNvSpPr/>
          <p:nvPr/>
        </p:nvSpPr>
        <p:spPr>
          <a:xfrm>
            <a:off x="299825" y="4089502"/>
            <a:ext cx="2384380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1 805 340,0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710CB01-F3A7-4829-8F83-90C09672859C}"/>
              </a:ext>
            </a:extLst>
          </p:cNvPr>
          <p:cNvSpPr/>
          <p:nvPr/>
        </p:nvSpPr>
        <p:spPr>
          <a:xfrm>
            <a:off x="299824" y="4512851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1 770 303,0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3AB6DF0-59AA-4125-A62B-6D029D1081D3}"/>
              </a:ext>
            </a:extLst>
          </p:cNvPr>
          <p:cNvSpPr/>
          <p:nvPr/>
        </p:nvSpPr>
        <p:spPr>
          <a:xfrm>
            <a:off x="289397" y="485449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-35 359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74FFB2F-5AA3-4E21-BBAA-060FAD8A508F}"/>
              </a:ext>
            </a:extLst>
          </p:cNvPr>
          <p:cNvSpPr/>
          <p:nvPr/>
        </p:nvSpPr>
        <p:spPr>
          <a:xfrm>
            <a:off x="289397" y="4854495"/>
            <a:ext cx="2256562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1 805 662,0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161CCD-198A-4D87-96E4-3459E64C3E2B}"/>
              </a:ext>
            </a:extLst>
          </p:cNvPr>
          <p:cNvSpPr txBox="1"/>
          <p:nvPr/>
        </p:nvSpPr>
        <p:spPr>
          <a:xfrm rot="16200000">
            <a:off x="3331557" y="1494188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(факт)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90666-0802-4893-88CF-26DCB71026A9}"/>
              </a:ext>
            </a:extLst>
          </p:cNvPr>
          <p:cNvSpPr txBox="1"/>
          <p:nvPr/>
        </p:nvSpPr>
        <p:spPr>
          <a:xfrm rot="16200000">
            <a:off x="3327990" y="2216913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(оценка)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2EEFD-655B-4DBA-B596-AAB1751C3A8B}"/>
              </a:ext>
            </a:extLst>
          </p:cNvPr>
          <p:cNvSpPr txBox="1"/>
          <p:nvPr/>
        </p:nvSpPr>
        <p:spPr>
          <a:xfrm rot="16200000">
            <a:off x="3295775" y="2975693"/>
            <a:ext cx="95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(план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5A6BE-DFAA-428F-B08E-C09C1BFB2FA9}"/>
              </a:ext>
            </a:extLst>
          </p:cNvPr>
          <p:cNvSpPr txBox="1"/>
          <p:nvPr/>
        </p:nvSpPr>
        <p:spPr>
          <a:xfrm rot="16200000">
            <a:off x="3299877" y="3756078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(план)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A25A7-AFA3-4070-9B0A-E2FA08EADF06}"/>
              </a:ext>
            </a:extLst>
          </p:cNvPr>
          <p:cNvSpPr txBox="1"/>
          <p:nvPr/>
        </p:nvSpPr>
        <p:spPr>
          <a:xfrm rot="16200000">
            <a:off x="3305626" y="4546314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 (план)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5238BE-B5CF-4FAD-888C-9BEBD778B74A}"/>
              </a:ext>
            </a:extLst>
          </p:cNvPr>
          <p:cNvSpPr/>
          <p:nvPr/>
        </p:nvSpPr>
        <p:spPr>
          <a:xfrm>
            <a:off x="4379053" y="2007468"/>
            <a:ext cx="256026" cy="2743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21B8B-AAD4-4BAC-9E36-29A5B5E509E6}"/>
              </a:ext>
            </a:extLst>
          </p:cNvPr>
          <p:cNvSpPr/>
          <p:nvPr/>
        </p:nvSpPr>
        <p:spPr>
          <a:xfrm>
            <a:off x="4379053" y="2671213"/>
            <a:ext cx="256026" cy="274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0EA3CEB-1942-4180-94CB-7B4F9A4D381F}"/>
              </a:ext>
            </a:extLst>
          </p:cNvPr>
          <p:cNvSpPr/>
          <p:nvPr/>
        </p:nvSpPr>
        <p:spPr>
          <a:xfrm>
            <a:off x="4379053" y="3412197"/>
            <a:ext cx="256026" cy="2743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E9933-CDCD-4624-9440-C9CBD907FF6C}"/>
              </a:ext>
            </a:extLst>
          </p:cNvPr>
          <p:cNvSpPr txBox="1"/>
          <p:nvPr/>
        </p:nvSpPr>
        <p:spPr>
          <a:xfrm>
            <a:off x="4610743" y="1994758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тыс.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78B85-2F82-405A-AA6C-CCA08163DA47}"/>
              </a:ext>
            </a:extLst>
          </p:cNvPr>
          <p:cNvSpPr txBox="1"/>
          <p:nvPr/>
        </p:nvSpPr>
        <p:spPr>
          <a:xfrm>
            <a:off x="4611178" y="2640835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тыс.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5CEEE-5960-4EB6-8378-BF4D9EE5A4B8}"/>
              </a:ext>
            </a:extLst>
          </p:cNvPr>
          <p:cNvSpPr txBox="1"/>
          <p:nvPr/>
        </p:nvSpPr>
        <p:spPr>
          <a:xfrm>
            <a:off x="4613582" y="3377920"/>
            <a:ext cx="153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Дефицит, тыс. 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43E2313-3AA2-44E3-B5ED-AE5D487C9EF8}"/>
              </a:ext>
            </a:extLst>
          </p:cNvPr>
          <p:cNvSpPr/>
          <p:nvPr/>
        </p:nvSpPr>
        <p:spPr>
          <a:xfrm>
            <a:off x="127537" y="5406544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на 2026 год и на плановый период 2027 и 2028 годов разработан исходя из прогноза социально-экономического развития Слюдянского муниципального района, основных направлений бюджетной и налоговой политики, муниципальных программ Слюдянского муниципального района.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8F6399-5297-4DE0-A30E-93470D0EF119}"/>
              </a:ext>
            </a:extLst>
          </p:cNvPr>
          <p:cNvSpPr txBox="1"/>
          <p:nvPr/>
        </p:nvSpPr>
        <p:spPr>
          <a:xfrm>
            <a:off x="11120383" y="995276"/>
            <a:ext cx="88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52D3090-B783-4C77-81EA-84F03F5B8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081742"/>
              </p:ext>
            </p:extLst>
          </p:nvPr>
        </p:nvGraphicFramePr>
        <p:xfrm>
          <a:off x="6149778" y="1316507"/>
          <a:ext cx="5914684" cy="4736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09885">
                  <a:extLst>
                    <a:ext uri="{9D8B030D-6E8A-4147-A177-3AD203B41FA5}">
                      <a16:colId xmlns:a16="http://schemas.microsoft.com/office/drawing/2014/main" val="385243178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3705809358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746756274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57487923"/>
                    </a:ext>
                  </a:extLst>
                </a:gridCol>
              </a:tblGrid>
              <a:tr h="3173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375496947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1 859 897,40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1 771 645,90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1 770 303,10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2002226616"/>
                  </a:ext>
                </a:extLst>
              </a:tr>
              <a:tr h="17773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489 607,00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507 583,70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524 393,30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30906721"/>
                  </a:ext>
                </a:extLst>
              </a:tr>
              <a:tr h="17773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1 370 290,40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1 264 062,20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1 245 909,80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62753457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 том числе: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1 890 093,60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1 805 340,00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1 805 662,10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098950915"/>
                  </a:ext>
                </a:extLst>
              </a:tr>
              <a:tr h="533218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источником финансового обеспечения которых являются целевые межбюджетные трансферты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1 230 289,50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1 172 828,00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1 192 193,50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12284948"/>
                  </a:ext>
                </a:extLst>
              </a:tr>
              <a:tr h="79982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за исключением ассигнований источником финансового обеспечения которых являются целевые межбюджетные трансферты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659 804,10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632 512,00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613 468,60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663434140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16 497,90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32 855,30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2321223803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-30 196,20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-33 694,10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-35 359,00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4912170"/>
                  </a:ext>
                </a:extLst>
              </a:tr>
              <a:tr h="35547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дефицита (к доходам без учета безвозмездных поступлений)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81077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6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CFC0C8-DBE9-44F5-BDF1-67489A22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24" y="122065"/>
            <a:ext cx="3945000" cy="617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ДОХОДОВ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6B348-C70D-40A2-BA47-27E9EFF5C466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ДОХОДЫ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152A5D-03B2-4F43-A993-EDBD6979DAFF}"/>
              </a:ext>
            </a:extLst>
          </p:cNvPr>
          <p:cNvCxnSpPr>
            <a:cxnSpLocks/>
          </p:cNvCxnSpPr>
          <p:nvPr/>
        </p:nvCxnSpPr>
        <p:spPr>
          <a:xfrm>
            <a:off x="883142" y="491308"/>
            <a:ext cx="35965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85FB18-4CF8-4A88-83CB-8DEE1E3BE9F6}"/>
              </a:ext>
            </a:extLst>
          </p:cNvPr>
          <p:cNvSpPr txBox="1"/>
          <p:nvPr/>
        </p:nvSpPr>
        <p:spPr>
          <a:xfrm>
            <a:off x="5729681" y="168142"/>
            <a:ext cx="6258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денежные средства, поступающие в безвозмездном и безвозвратном порядке согласно законодательству РФ в распоряжение органов государственной власти Российской Федерации, субъектов РФ и муниципальных образований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9702F1-EE99-46E6-86DD-6651F5166DDE}"/>
              </a:ext>
            </a:extLst>
          </p:cNvPr>
          <p:cNvCxnSpPr/>
          <p:nvPr/>
        </p:nvCxnSpPr>
        <p:spPr>
          <a:xfrm>
            <a:off x="1325461" y="1719743"/>
            <a:ext cx="9815119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Блок-схема: извлечение 10">
            <a:extLst>
              <a:ext uri="{FF2B5EF4-FFF2-40B4-BE49-F238E27FC236}">
                <a16:creationId xmlns:a16="http://schemas.microsoft.com/office/drawing/2014/main" id="{63A4D32E-B026-429D-927B-2B9F40B1A36F}"/>
              </a:ext>
            </a:extLst>
          </p:cNvPr>
          <p:cNvSpPr/>
          <p:nvPr/>
        </p:nvSpPr>
        <p:spPr>
          <a:xfrm>
            <a:off x="1968934" y="1441741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звлечение 12">
            <a:extLst>
              <a:ext uri="{FF2B5EF4-FFF2-40B4-BE49-F238E27FC236}">
                <a16:creationId xmlns:a16="http://schemas.microsoft.com/office/drawing/2014/main" id="{B570E3CD-82C0-4350-978B-979692B783BC}"/>
              </a:ext>
            </a:extLst>
          </p:cNvPr>
          <p:cNvSpPr/>
          <p:nvPr/>
        </p:nvSpPr>
        <p:spPr>
          <a:xfrm>
            <a:off x="3794792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>
            <a:extLst>
              <a:ext uri="{FF2B5EF4-FFF2-40B4-BE49-F238E27FC236}">
                <a16:creationId xmlns:a16="http://schemas.microsoft.com/office/drawing/2014/main" id="{1FC9FE6D-C116-4C08-BE9B-649008632F10}"/>
              </a:ext>
            </a:extLst>
          </p:cNvPr>
          <p:cNvSpPr/>
          <p:nvPr/>
        </p:nvSpPr>
        <p:spPr>
          <a:xfrm>
            <a:off x="5805076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>
            <a:extLst>
              <a:ext uri="{FF2B5EF4-FFF2-40B4-BE49-F238E27FC236}">
                <a16:creationId xmlns:a16="http://schemas.microsoft.com/office/drawing/2014/main" id="{5B0382BF-F323-463C-A492-1410772DC389}"/>
              </a:ext>
            </a:extLst>
          </p:cNvPr>
          <p:cNvSpPr/>
          <p:nvPr/>
        </p:nvSpPr>
        <p:spPr>
          <a:xfrm>
            <a:off x="7787146" y="1441741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извлечение 15">
            <a:extLst>
              <a:ext uri="{FF2B5EF4-FFF2-40B4-BE49-F238E27FC236}">
                <a16:creationId xmlns:a16="http://schemas.microsoft.com/office/drawing/2014/main" id="{208D3947-2942-4F13-92B6-D26D794C3E2D}"/>
              </a:ext>
            </a:extLst>
          </p:cNvPr>
          <p:cNvSpPr/>
          <p:nvPr/>
        </p:nvSpPr>
        <p:spPr>
          <a:xfrm>
            <a:off x="9585502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E70CC-3F7B-4625-97C6-9DC5577EB7F6}"/>
              </a:ext>
            </a:extLst>
          </p:cNvPr>
          <p:cNvSpPr txBox="1"/>
          <p:nvPr/>
        </p:nvSpPr>
        <p:spPr>
          <a:xfrm>
            <a:off x="1842859" y="918521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B507C-6F1E-4DB1-AE9A-CBFD0BC9FC84}"/>
              </a:ext>
            </a:extLst>
          </p:cNvPr>
          <p:cNvSpPr txBox="1"/>
          <p:nvPr/>
        </p:nvSpPr>
        <p:spPr>
          <a:xfrm>
            <a:off x="3660436" y="967983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(оценка)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B1653-F669-4A5C-93C7-8585B0994B9D}"/>
              </a:ext>
            </a:extLst>
          </p:cNvPr>
          <p:cNvSpPr txBox="1"/>
          <p:nvPr/>
        </p:nvSpPr>
        <p:spPr>
          <a:xfrm>
            <a:off x="5667273" y="967983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CEA1D-3E20-4598-A212-40C9B0337A7E}"/>
              </a:ext>
            </a:extLst>
          </p:cNvPr>
          <p:cNvSpPr txBox="1"/>
          <p:nvPr/>
        </p:nvSpPr>
        <p:spPr>
          <a:xfrm>
            <a:off x="7607439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1FC397-3DCF-4413-833D-F9C2AF9A3BA9}"/>
              </a:ext>
            </a:extLst>
          </p:cNvPr>
          <p:cNvSpPr txBox="1"/>
          <p:nvPr/>
        </p:nvSpPr>
        <p:spPr>
          <a:xfrm>
            <a:off x="9441835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D6FB2-9863-4FE2-98E5-326D9A732662}"/>
              </a:ext>
            </a:extLst>
          </p:cNvPr>
          <p:cNvSpPr txBox="1"/>
          <p:nvPr/>
        </p:nvSpPr>
        <p:spPr>
          <a:xfrm>
            <a:off x="1625126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2 403 503,3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E1766-2E5C-4EE4-B41B-CBABD962B2CB}"/>
              </a:ext>
            </a:extLst>
          </p:cNvPr>
          <p:cNvSpPr txBox="1"/>
          <p:nvPr/>
        </p:nvSpPr>
        <p:spPr>
          <a:xfrm>
            <a:off x="3498602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2 230 954,3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3A1F5-36E6-4739-A8FB-7F273D49B47B}"/>
              </a:ext>
            </a:extLst>
          </p:cNvPr>
          <p:cNvSpPr txBox="1"/>
          <p:nvPr/>
        </p:nvSpPr>
        <p:spPr>
          <a:xfrm>
            <a:off x="5620650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2 859 897,4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B3D09F-697A-4270-BBE7-4EF034356FEC}"/>
              </a:ext>
            </a:extLst>
          </p:cNvPr>
          <p:cNvSpPr txBox="1"/>
          <p:nvPr/>
        </p:nvSpPr>
        <p:spPr>
          <a:xfrm>
            <a:off x="7492485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1 771 645,9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7F0B33-1ABD-49D6-AFBA-D0BB332ED33D}"/>
              </a:ext>
            </a:extLst>
          </p:cNvPr>
          <p:cNvSpPr txBox="1"/>
          <p:nvPr/>
        </p:nvSpPr>
        <p:spPr>
          <a:xfrm>
            <a:off x="9382321" y="194817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1 770 303,1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DCB02-D3F0-4BC5-B201-B17CD5DA04CD}"/>
              </a:ext>
            </a:extLst>
          </p:cNvPr>
          <p:cNvSpPr txBox="1"/>
          <p:nvPr/>
        </p:nvSpPr>
        <p:spPr>
          <a:xfrm>
            <a:off x="1211683" y="1435026"/>
            <a:ext cx="132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41C378FD-C680-40B5-8B18-E248A4AF8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138821"/>
              </p:ext>
            </p:extLst>
          </p:nvPr>
        </p:nvGraphicFramePr>
        <p:xfrm>
          <a:off x="2425206" y="3069374"/>
          <a:ext cx="2739172" cy="2025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6B61ECB-9ABF-4EE3-84C0-850048F5AA6D}"/>
              </a:ext>
            </a:extLst>
          </p:cNvPr>
          <p:cNvSpPr txBox="1"/>
          <p:nvPr/>
        </p:nvSpPr>
        <p:spPr>
          <a:xfrm>
            <a:off x="2606498" y="5339314"/>
            <a:ext cx="26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БЕЗВОЗМЕЗДНЫЕ ПОСТУПЛЕНИЯ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МБТ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63B0B-7B17-4008-9AF2-211DD0DEB117}"/>
              </a:ext>
            </a:extLst>
          </p:cNvPr>
          <p:cNvSpPr txBox="1"/>
          <p:nvPr/>
        </p:nvSpPr>
        <p:spPr>
          <a:xfrm>
            <a:off x="1141393" y="3163090"/>
            <a:ext cx="26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ЕСХН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FDE00B-A99D-4AC8-872D-306D77659903}"/>
              </a:ext>
            </a:extLst>
          </p:cNvPr>
          <p:cNvSpPr txBox="1"/>
          <p:nvPr/>
        </p:nvSpPr>
        <p:spPr>
          <a:xfrm>
            <a:off x="4797158" y="2644170"/>
            <a:ext cx="265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НЕНАЛОГОВЫЕ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9D0C43A-8809-44C7-9CD0-8F4727F50A86}"/>
              </a:ext>
            </a:extLst>
          </p:cNvPr>
          <p:cNvCxnSpPr/>
          <p:nvPr/>
        </p:nvCxnSpPr>
        <p:spPr>
          <a:xfrm>
            <a:off x="2164360" y="3429000"/>
            <a:ext cx="998290" cy="57254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837FB52-CFE4-47E5-B38C-D03E0B6CCA17}"/>
              </a:ext>
            </a:extLst>
          </p:cNvPr>
          <p:cNvCxnSpPr>
            <a:cxnSpLocks/>
          </p:cNvCxnSpPr>
          <p:nvPr/>
        </p:nvCxnSpPr>
        <p:spPr>
          <a:xfrm flipH="1">
            <a:off x="4055638" y="2927758"/>
            <a:ext cx="851922" cy="58722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542CED6-0141-4B69-A5E7-C9870F4AD778}"/>
              </a:ext>
            </a:extLst>
          </p:cNvPr>
          <p:cNvCxnSpPr>
            <a:cxnSpLocks/>
          </p:cNvCxnSpPr>
          <p:nvPr/>
        </p:nvCxnSpPr>
        <p:spPr>
          <a:xfrm flipH="1">
            <a:off x="2732573" y="5095096"/>
            <a:ext cx="873575" cy="311605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9B05C557-87A3-440B-8E90-E27CEB936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970161"/>
              </p:ext>
            </p:extLst>
          </p:nvPr>
        </p:nvGraphicFramePr>
        <p:xfrm>
          <a:off x="7799110" y="2203084"/>
          <a:ext cx="4233128" cy="459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08983" y="2355522"/>
            <a:ext cx="1589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92604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1AA5F9-9431-4BD9-8D5A-F27F1CA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8" y="378986"/>
            <a:ext cx="8525388" cy="511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НАЛОГОВЫЕ СТАВКИ И НОРМАТИВЫ ЗАЧИСЛЕНИЯ НАЛОГОВ с 1 января 2026 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D258652-7DF3-4844-8DFD-70EE7E3902C1}"/>
              </a:ext>
            </a:extLst>
          </p:cNvPr>
          <p:cNvCxnSpPr>
            <a:cxnSpLocks/>
          </p:cNvCxnSpPr>
          <p:nvPr/>
        </p:nvCxnSpPr>
        <p:spPr>
          <a:xfrm>
            <a:off x="302004" y="717811"/>
            <a:ext cx="8456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B63D08D-73F7-4136-B5CF-253886A24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582747"/>
              </p:ext>
            </p:extLst>
          </p:nvPr>
        </p:nvGraphicFramePr>
        <p:xfrm>
          <a:off x="232718" y="1038979"/>
          <a:ext cx="11754374" cy="4826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32301">
                  <a:extLst>
                    <a:ext uri="{9D8B030D-6E8A-4147-A177-3AD203B41FA5}">
                      <a16:colId xmlns:a16="http://schemas.microsoft.com/office/drawing/2014/main" val="4011886272"/>
                    </a:ext>
                  </a:extLst>
                </a:gridCol>
                <a:gridCol w="1790299">
                  <a:extLst>
                    <a:ext uri="{9D8B030D-6E8A-4147-A177-3AD203B41FA5}">
                      <a16:colId xmlns:a16="http://schemas.microsoft.com/office/drawing/2014/main" val="927208674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743110736"/>
                    </a:ext>
                  </a:extLst>
                </a:gridCol>
                <a:gridCol w="2477332">
                  <a:extLst>
                    <a:ext uri="{9D8B030D-6E8A-4147-A177-3AD203B41FA5}">
                      <a16:colId xmlns:a16="http://schemas.microsoft.com/office/drawing/2014/main" val="307807525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 налогов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Нормативы зачисления налогов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878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ГП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СП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ГП 31,25%</a:t>
                      </a: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СП 39,25%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3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Акцизы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(на дизельное топливо, моторные масла, автомобильный бензин, прямогонный бензин)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0,0612%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Слюдянское МО – 0,0878%, Байкальское МО – 0,0787%, Култукское МО – 0,0216%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32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Упрощенная система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44,425% 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 - БК РФ; 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14,425% - 74-ОЗ)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6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ГП 50%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19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взимаемый в связи с применением патентной системы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4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пошлина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 делам рассматриваемым в судах общей юрисдикции)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1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суммы пеней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предусмотренных законодательством РФ о налогах и сборах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0,067%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Слюдянское МО – 0,019%, Байкальское МО – 0,008%, Култукское МО – 0,007%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Портбайкальское МО – 0,002%, Утуликское МО – 0,001%, Быстринское МО – 0,002%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2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1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178B014-E94A-4732-B55C-8BF07FFDF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993844"/>
              </p:ext>
            </p:extLst>
          </p:nvPr>
        </p:nvGraphicFramePr>
        <p:xfrm>
          <a:off x="105878" y="77002"/>
          <a:ext cx="6313103" cy="355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A3EC0FB1-642E-4294-AFE9-EA5BE6EDC42D}"/>
              </a:ext>
            </a:extLst>
          </p:cNvPr>
          <p:cNvSpPr/>
          <p:nvPr/>
        </p:nvSpPr>
        <p:spPr>
          <a:xfrm>
            <a:off x="6062846" y="510138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1 770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D3F2BB1-0E2E-4733-8C07-D0FFB28E40BD}"/>
              </a:ext>
            </a:extLst>
          </p:cNvPr>
          <p:cNvSpPr/>
          <p:nvPr/>
        </p:nvSpPr>
        <p:spPr>
          <a:xfrm>
            <a:off x="6062845" y="922418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E470489-C273-4894-8101-053332DB157C}"/>
              </a:ext>
            </a:extLst>
          </p:cNvPr>
          <p:cNvSpPr/>
          <p:nvPr/>
        </p:nvSpPr>
        <p:spPr>
          <a:xfrm>
            <a:off x="6062844" y="1301009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1 860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3988621-BDEE-4D57-AF5B-03DAFF359312}"/>
              </a:ext>
            </a:extLst>
          </p:cNvPr>
          <p:cNvSpPr/>
          <p:nvPr/>
        </p:nvSpPr>
        <p:spPr>
          <a:xfrm>
            <a:off x="6096000" y="1677694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2 231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CB9F7D5-6CE5-4CD0-A527-69B44D7EB06B}"/>
              </a:ext>
            </a:extLst>
          </p:cNvPr>
          <p:cNvSpPr/>
          <p:nvPr/>
        </p:nvSpPr>
        <p:spPr>
          <a:xfrm>
            <a:off x="6257491" y="2089974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2 404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900BC11-A8F8-4968-B561-4750437B2405}"/>
              </a:ext>
            </a:extLst>
          </p:cNvPr>
          <p:cNvSpPr/>
          <p:nvPr/>
        </p:nvSpPr>
        <p:spPr>
          <a:xfrm>
            <a:off x="6096000" y="2473377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90D895-0D23-4F68-AA39-028C99DE2718}"/>
              </a:ext>
            </a:extLst>
          </p:cNvPr>
          <p:cNvSpPr txBox="1"/>
          <p:nvPr/>
        </p:nvSpPr>
        <p:spPr>
          <a:xfrm>
            <a:off x="5949477" y="110028"/>
            <a:ext cx="85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70A4CE7D-A7CE-408C-9FBF-8651D412F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974662"/>
              </p:ext>
            </p:extLst>
          </p:nvPr>
        </p:nvGraphicFramePr>
        <p:xfrm>
          <a:off x="332006" y="3552257"/>
          <a:ext cx="5449669" cy="327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F4D2984-99BC-4762-BB89-93EEF0FE4D18}"/>
              </a:ext>
            </a:extLst>
          </p:cNvPr>
          <p:cNvCxnSpPr/>
          <p:nvPr/>
        </p:nvCxnSpPr>
        <p:spPr>
          <a:xfrm flipV="1">
            <a:off x="5821339" y="6399284"/>
            <a:ext cx="256275" cy="159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37ED59-3B16-4091-9C76-8B279EF5549F}"/>
              </a:ext>
            </a:extLst>
          </p:cNvPr>
          <p:cNvSpPr txBox="1"/>
          <p:nvPr/>
        </p:nvSpPr>
        <p:spPr>
          <a:xfrm>
            <a:off x="2511188" y="4203511"/>
            <a:ext cx="64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-5 817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(-27,3%)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8CB2D6-016A-43E5-97F6-2DBC51680614}"/>
              </a:ext>
            </a:extLst>
          </p:cNvPr>
          <p:cNvSpPr txBox="1"/>
          <p:nvPr/>
        </p:nvSpPr>
        <p:spPr>
          <a:xfrm>
            <a:off x="6019832" y="6294609"/>
            <a:ext cx="64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+9 394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(+2,4%)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057095-D298-43A6-B57C-2764FB713D87}"/>
              </a:ext>
            </a:extLst>
          </p:cNvPr>
          <p:cNvSpPr txBox="1"/>
          <p:nvPr/>
        </p:nvSpPr>
        <p:spPr>
          <a:xfrm>
            <a:off x="3697679" y="5911206"/>
            <a:ext cx="3225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за счет нового дифнорматива +14,425%. (в 2025 году 0%).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AF5A7A92-D526-4EBE-A7D3-9A1D383C9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845983"/>
              </p:ext>
            </p:extLst>
          </p:nvPr>
        </p:nvGraphicFramePr>
        <p:xfrm>
          <a:off x="7137325" y="41423"/>
          <a:ext cx="4948797" cy="327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5A549BA8-0B0D-47C7-AC93-0026DFCE3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053783"/>
              </p:ext>
            </p:extLst>
          </p:nvPr>
        </p:nvGraphicFramePr>
        <p:xfrm>
          <a:off x="6809337" y="3598359"/>
          <a:ext cx="4948797" cy="299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2425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762CD4-130F-401A-9468-566B59FCC3C9}"/>
              </a:ext>
            </a:extLst>
          </p:cNvPr>
          <p:cNvSpPr txBox="1"/>
          <p:nvPr/>
        </p:nvSpPr>
        <p:spPr>
          <a:xfrm>
            <a:off x="741253" y="1706195"/>
            <a:ext cx="111177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законодательством в общем объеме расходов бюджета на плановый период планируется утвердить условно утверждаемые расходы на 2027 год в сумме – 16 497,9 тыс. рублей, на 2028 год – 32 855,3 тыс. рублей. Учитывая положения пункта 5 статьи 184.1 Бюджетного кодекса Российской Федерации, данные расходы не учтены при распределении бюджетных ассигнований по кодам бюджетной классификации расходов бюджетов.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EC18E-0E9E-4CA2-9368-8F16931E7C8B}"/>
              </a:ext>
            </a:extLst>
          </p:cNvPr>
          <p:cNvSpPr txBox="1"/>
          <p:nvPr/>
        </p:nvSpPr>
        <p:spPr>
          <a:xfrm rot="16200000">
            <a:off x="-1328692" y="2679321"/>
            <a:ext cx="3426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110D5-C1A3-4A34-B8EC-AF5D99B18D33}"/>
              </a:ext>
            </a:extLst>
          </p:cNvPr>
          <p:cNvSpPr txBox="1"/>
          <p:nvPr/>
        </p:nvSpPr>
        <p:spPr>
          <a:xfrm>
            <a:off x="1375795" y="0"/>
            <a:ext cx="3566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FF9E48-6A27-4015-BEE1-5113B32A1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038292"/>
              </p:ext>
            </p:extLst>
          </p:nvPr>
        </p:nvGraphicFramePr>
        <p:xfrm>
          <a:off x="294460" y="236908"/>
          <a:ext cx="11775575" cy="162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CA550E-2144-4028-B943-0F191D1E0669}"/>
              </a:ext>
            </a:extLst>
          </p:cNvPr>
          <p:cNvSpPr txBox="1"/>
          <p:nvPr/>
        </p:nvSpPr>
        <p:spPr>
          <a:xfrm>
            <a:off x="800202" y="2717784"/>
            <a:ext cx="11058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РАЗДЕЛАМ КЛАССИФИКАЦИИ РАСХОДОВ БЮДЖЕТА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1A2E9C8-1903-4EF1-ADCB-0566FEF59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67250"/>
              </p:ext>
            </p:extLst>
          </p:nvPr>
        </p:nvGraphicFramePr>
        <p:xfrm>
          <a:off x="784822" y="3083043"/>
          <a:ext cx="11074188" cy="357151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111443">
                  <a:extLst>
                    <a:ext uri="{9D8B030D-6E8A-4147-A177-3AD203B41FA5}">
                      <a16:colId xmlns:a16="http://schemas.microsoft.com/office/drawing/2014/main" val="12418909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3475339543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2286559316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3602277094"/>
                    </a:ext>
                  </a:extLst>
                </a:gridCol>
              </a:tblGrid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РзПр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extLst>
                  <a:ext uri="{0D108BD9-81ED-4DB2-BD59-A6C34878D82A}">
                    <a16:rowId xmlns:a16="http://schemas.microsoft.com/office/drawing/2014/main" val="254514575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164 118,7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155 195,3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150 096,7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06133756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47273730"/>
                  </a:ext>
                </a:extLst>
              </a:tr>
              <a:tr h="245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22 483,7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17 624,7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17 609,9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84804327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36 452,2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37 113,6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37 086,4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562113824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1 147,5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2 225,9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1 147,5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403576342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9169434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1 295 528,6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1 255 283,7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1 246 369,2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5959563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63 317,9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61 868,2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61 272,3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68396199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3110357310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25 029,0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25 414,1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25 414,1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1996662013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19632986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9 902,7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9 824,6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1464312312"/>
                  </a:ext>
                </a:extLst>
              </a:tr>
              <a:tr h="2915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5441763"/>
                  </a:ext>
                </a:extLst>
              </a:tr>
              <a:tr h="437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268 715,9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222 070,8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221 875,7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612255659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1 890 093,6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1 788 842,1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1 772 806,8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14247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06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B7EA86-87EA-446B-B222-73A39B71E692}"/>
              </a:ext>
            </a:extLst>
          </p:cNvPr>
          <p:cNvSpPr/>
          <p:nvPr/>
        </p:nvSpPr>
        <p:spPr>
          <a:xfrm>
            <a:off x="0" y="36003"/>
            <a:ext cx="1212209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Достижение целей и задач социально-экономического развития Слюдянского муниципального района реализуется с использованием программно-целевого принципа распределения бюджетных ассигнований, т.е. составления и исполнения муниципальных программ Слюдянского муниципального района.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условиях ограниченности доходных источников планирование расходов и формирование их структуры на планируемый период осуществляется при реализации бюджетной политики, направленной на приоритезацию мероприятий внутри каждой отрасли (образование, культура, спорт, социальная политика, экономика и т.д.) с учетом достижения стратегических задач социально-экономического развития района и национальных целей развития. Для реализации указанных целей  изменена структура и состав  муниципальных программ Слюдянского муниципального района, проведена систематизация расходов,  взаимоувязаны цели и задачи следующего этапа стратегического развития  района с муниципальными программами и их структурными элементами.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Наряду с расходами по муниципальным программам Слюдянского муниципального района в бюджете предусмотрены средства на содержание органов местного самоуправления, обеспечивающих законотворческие, контрольные и экспертно-аналитические функции (непрограммные расходы) и иные расходы.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A0399C-C3B3-4FE9-AADD-7FC94D423B74}"/>
              </a:ext>
            </a:extLst>
          </p:cNvPr>
          <p:cNvSpPr/>
          <p:nvPr/>
        </p:nvSpPr>
        <p:spPr>
          <a:xfrm>
            <a:off x="134223" y="2808862"/>
            <a:ext cx="237967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ПРОГРАММ ПЛАНИРУЕТСЯ РЕАЛИЗОВАТЬ В 2026 ГОДУ.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7E992-6C6A-4921-B986-75F8DDBF683C}"/>
              </a:ext>
            </a:extLst>
          </p:cNvPr>
          <p:cNvSpPr txBox="1"/>
          <p:nvPr/>
        </p:nvSpPr>
        <p:spPr>
          <a:xfrm>
            <a:off x="411060" y="5173022"/>
            <a:ext cx="2603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бюджета: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- 99,3%;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99,0%;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99,3%.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6E8C9AC-9B59-4979-9B85-C749982240CB}"/>
              </a:ext>
            </a:extLst>
          </p:cNvPr>
          <p:cNvGraphicFramePr>
            <a:graphicFrameLocks noGrp="1"/>
          </p:cNvGraphicFramePr>
          <p:nvPr/>
        </p:nvGraphicFramePr>
        <p:xfrm>
          <a:off x="2773978" y="2547241"/>
          <a:ext cx="9283799" cy="431075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283799">
                  <a:extLst>
                    <a:ext uri="{9D8B030D-6E8A-4147-A177-3AD203B41FA5}">
                      <a16:colId xmlns:a16="http://schemas.microsoft.com/office/drawing/2014/main" val="158908130"/>
                    </a:ext>
                  </a:extLst>
                </a:gridCol>
              </a:tblGrid>
              <a:tr h="207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программ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243443464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1:  Обеспечение достойных условий жизни (социальное развитие)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727781600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 в Слюдянском муниципальном районе"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2724130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75442886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культуры, физической культуры, спорта и молодежной политики, досуга и отдыха детей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53246175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населения Слюдянского муниципального района"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1082693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2: Создание возможностей для работы и бизнеса (экономика и инфраструктура)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846357699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"Содействие развитию предпринимательства и туризма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710683116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 в Слюдянском муниципальном районе"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0365972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"Комфортная и безопасная среда для жизни и экологическое благополучие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90611479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3: Поддержание высокого уровня управления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62974933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"Организация муниципального управления в Слюдянском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208788568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муниципальными финансами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614970428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имущественным комплексом  и земельными ресурсами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41600103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учреждениями социальной сферы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85476626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"Реализация государственной национальной политики в Слюдянском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3481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620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53486-D289-421A-B4D3-BE60A433289C}"/>
              </a:ext>
            </a:extLst>
          </p:cNvPr>
          <p:cNvSpPr txBox="1"/>
          <p:nvPr/>
        </p:nvSpPr>
        <p:spPr>
          <a:xfrm rot="16200000">
            <a:off x="-2210199" y="2207143"/>
            <a:ext cx="50606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4E233F-1A5E-4D94-A88E-ACF81E1E4D50}"/>
              </a:ext>
            </a:extLst>
          </p:cNvPr>
          <p:cNvSpPr/>
          <p:nvPr/>
        </p:nvSpPr>
        <p:spPr>
          <a:xfrm>
            <a:off x="681154" y="148944"/>
            <a:ext cx="1139181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программа, реализуемая в муниципальных образованиях Иркутской области и субсидируемая из регионального бюджета. Она предполагает финансовую поддержку идей и решения проблем, обозначенных населением. Это может быть строительство детской площадки, ремонт дороги, благоустройство двора, установка уличных тренажеров и другие мероприятия. Для представления и защиты проекта в своем муниципальном образовании гражданам необходимо обратиться в администрацию муниципального образования.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3883207-1082-4986-A953-0BA144741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318255"/>
              </p:ext>
            </p:extLst>
          </p:nvPr>
        </p:nvGraphicFramePr>
        <p:xfrm>
          <a:off x="830201" y="1860367"/>
          <a:ext cx="11208000" cy="159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2AADEC-EFAB-4A4E-92A5-F86512F1098F}"/>
              </a:ext>
            </a:extLst>
          </p:cNvPr>
          <p:cNvSpPr/>
          <p:nvPr/>
        </p:nvSpPr>
        <p:spPr>
          <a:xfrm>
            <a:off x="705105" y="5582408"/>
            <a:ext cx="368835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оконных и дверных проемов в здании МБДОУ «Детский сад общеразвивающего вида № 7 «Родничок»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Байкальска,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медицинского оборудования в учреждения образования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42D646-E20E-4E3A-9D01-128A47FD5084}"/>
              </a:ext>
            </a:extLst>
          </p:cNvPr>
          <p:cNvSpPr/>
          <p:nvPr/>
        </p:nvSpPr>
        <p:spPr>
          <a:xfrm>
            <a:off x="8475675" y="5582408"/>
            <a:ext cx="3562526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тепловых сетей с сопутствующим ремонтом стен и полов здания МБОУ № 58,  ст.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Ангасолка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приобретение мебели для  учреждений образования</a:t>
            </a:r>
            <a:endParaRPr lang="ru-RU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5B555C-E2FB-4417-8B24-AD4B6FB426D9}"/>
              </a:ext>
            </a:extLst>
          </p:cNvPr>
          <p:cNvSpPr/>
          <p:nvPr/>
        </p:nvSpPr>
        <p:spPr>
          <a:xfrm>
            <a:off x="4690817" y="3519636"/>
            <a:ext cx="3562525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кровли здания МБДОУ «Детский сад общеразвивающего вида № 7 «Родничок» г. Байкальск, приобретение пандуса МБОУ СОШ № 12</a:t>
            </a:r>
            <a:endParaRPr lang="ru-RU" sz="1400" dirty="0"/>
          </a:p>
        </p:txBody>
      </p:sp>
      <p:pic>
        <p:nvPicPr>
          <p:cNvPr id="4" name="Picture 2" descr="Главное изображение школы.">
            <a:extLst>
              <a:ext uri="{FF2B5EF4-FFF2-40B4-BE49-F238E27FC236}">
                <a16:creationId xmlns:a16="http://schemas.microsoft.com/office/drawing/2014/main" id="{AB101461-1AE5-4A70-B442-9031E236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75" y="3519636"/>
            <a:ext cx="3562525" cy="19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E7EFE-384A-4A1A-9DAD-DF4450E0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5" y="3529035"/>
            <a:ext cx="3688358" cy="19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МБОУ &amp;amp;quot;СОШ №12&amp;amp;quot;.">
            <a:extLst>
              <a:ext uri="{FF2B5EF4-FFF2-40B4-BE49-F238E27FC236}">
                <a16:creationId xmlns:a16="http://schemas.microsoft.com/office/drawing/2014/main" id="{02D162A1-071A-4AAE-97CB-C631764F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16" y="4735183"/>
            <a:ext cx="3562525" cy="20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2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5FFF1B-B71B-4EEC-85F2-85104D54EE77}"/>
              </a:ext>
            </a:extLst>
          </p:cNvPr>
          <p:cNvSpPr txBox="1"/>
          <p:nvPr/>
        </p:nvSpPr>
        <p:spPr>
          <a:xfrm rot="16200000">
            <a:off x="-2379561" y="2382286"/>
            <a:ext cx="54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583384-D0A8-48AA-BE31-0C2E3259D45D}"/>
              </a:ext>
            </a:extLst>
          </p:cNvPr>
          <p:cNvSpPr/>
          <p:nvPr/>
        </p:nvSpPr>
        <p:spPr>
          <a:xfrm>
            <a:off x="662730" y="134225"/>
            <a:ext cx="11272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97B2F759-FE16-4787-B3D6-AE26CF018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712461"/>
              </p:ext>
            </p:extLst>
          </p:nvPr>
        </p:nvGraphicFramePr>
        <p:xfrm>
          <a:off x="811151" y="1111539"/>
          <a:ext cx="11208000" cy="159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F56420-3F66-4C98-B11E-9A609A17F6C1}"/>
              </a:ext>
            </a:extLst>
          </p:cNvPr>
          <p:cNvSpPr txBox="1"/>
          <p:nvPr/>
        </p:nvSpPr>
        <p:spPr>
          <a:xfrm>
            <a:off x="457200" y="2810226"/>
            <a:ext cx="358952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Ассигнования планируется направить на ремонт автомобильных дорог на территориях сельских поселений Слюдянского района, в том числе завершение капитального ремонта автомобильной дороги категории 4Б-п «Подъезд к рекреационной зоне в Слюдянском муниципальном районе» в районе п. Новоснежная.</a:t>
            </a:r>
            <a:endParaRPr lang="ru-RU" sz="11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364981-5247-4277-AF93-05DA796A7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724" y="2810226"/>
            <a:ext cx="7742427" cy="39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6EFEA6-6DBE-4224-83BB-F84782FD733F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Слюдянском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4B1A2DDF-CC9F-4A9A-917D-5950ECB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3131944"/>
            <a:ext cx="3011488" cy="16337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BEACF2EE-E53B-4CB0-8ACF-8924199C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367873"/>
            <a:ext cx="3291674" cy="22511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EEA83BB1-C3BE-4AE5-8A9F-F2358059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4365652"/>
            <a:ext cx="3394221" cy="2124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E493AE-DEDE-4052-999C-7F4265FB3E01}"/>
              </a:ext>
            </a:extLst>
          </p:cNvPr>
          <p:cNvSpPr/>
          <p:nvPr/>
        </p:nvSpPr>
        <p:spPr>
          <a:xfrm>
            <a:off x="4130467" y="1234739"/>
            <a:ext cx="3931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доступности и востребованности качественного образования в Слюдянском 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муниципальном районе к 2030 году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BE01820-AE0E-477B-8417-261C73623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576292"/>
              </p:ext>
            </p:extLst>
          </p:nvPr>
        </p:nvGraphicFramePr>
        <p:xfrm>
          <a:off x="3914060" y="2531374"/>
          <a:ext cx="4644979" cy="395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Главное изображение школы.">
            <a:extLst>
              <a:ext uri="{FF2B5EF4-FFF2-40B4-BE49-F238E27FC236}">
                <a16:creationId xmlns:a16="http://schemas.microsoft.com/office/drawing/2014/main" id="{A4AA1DD9-EFBF-4111-A0F5-5DC613E0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1104006"/>
            <a:ext cx="3011488" cy="1999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6A85808-34AB-4A87-B1F9-5CAF24EC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4765702"/>
            <a:ext cx="3011488" cy="18255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48E4ED7F-1C17-4625-9C46-4C8D6D93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2730598"/>
            <a:ext cx="3394221" cy="1635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6B2C342-714A-4035-9FDB-C6BAD82FE553}"/>
              </a:ext>
            </a:extLst>
          </p:cNvPr>
          <p:cNvGraphicFramePr>
            <a:graphicFrameLocks noGrp="1"/>
          </p:cNvGraphicFramePr>
          <p:nvPr/>
        </p:nvGraphicFramePr>
        <p:xfrm>
          <a:off x="176573" y="1055240"/>
          <a:ext cx="11838854" cy="310579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13046">
                  <a:extLst>
                    <a:ext uri="{9D8B030D-6E8A-4147-A177-3AD203B41FA5}">
                      <a16:colId xmlns:a16="http://schemas.microsoft.com/office/drawing/2014/main" val="536194232"/>
                    </a:ext>
                  </a:extLst>
                </a:gridCol>
                <a:gridCol w="4367446">
                  <a:extLst>
                    <a:ext uri="{9D8B030D-6E8A-4147-A177-3AD203B41FA5}">
                      <a16:colId xmlns:a16="http://schemas.microsoft.com/office/drawing/2014/main" val="73911330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13978204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08135332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225025972"/>
                    </a:ext>
                  </a:extLst>
                </a:gridCol>
                <a:gridCol w="948872">
                  <a:extLst>
                    <a:ext uri="{9D8B030D-6E8A-4147-A177-3AD203B41FA5}">
                      <a16:colId xmlns:a16="http://schemas.microsoft.com/office/drawing/2014/main" val="891478805"/>
                    </a:ext>
                  </a:extLst>
                </a:gridCol>
                <a:gridCol w="953348">
                  <a:extLst>
                    <a:ext uri="{9D8B030D-6E8A-4147-A177-3AD203B41FA5}">
                      <a16:colId xmlns:a16="http://schemas.microsoft.com/office/drawing/2014/main" val="3582790217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50936105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883730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185749709"/>
                    </a:ext>
                  </a:extLst>
                </a:gridCol>
              </a:tblGrid>
              <a:tr h="335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2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780023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1728030"/>
                  </a:ext>
                </a:extLst>
              </a:tr>
              <a:tr h="4000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муниципальной программы «Развитие образования в Слюдянском муниципальном районе»: Повышение доступности и востребованности качественного образования в Слюдянском муниципальном районе к 2030 году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848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 муниципальных общеобразовательных организаций, не получивших аттестат о среднем общем образовании от общего количества выпускников 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0168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3 до 7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101569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населения в возрасте от 5 до 18 лет, охваченного дополнительным образованием, в общей численности населения в возрасте от 5 до 18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586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удовлетворенных качеством общего образования от общего количества населения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21644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D92A2A-169D-46A2-A2E7-3DAFAA4F9F03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51F0ADD-A0A9-4FF1-B0AE-42BA8713ADE1}"/>
              </a:ext>
            </a:extLst>
          </p:cNvPr>
          <p:cNvGraphicFramePr>
            <a:graphicFrameLocks noGrp="1"/>
          </p:cNvGraphicFramePr>
          <p:nvPr/>
        </p:nvGraphicFramePr>
        <p:xfrm>
          <a:off x="176573" y="4452115"/>
          <a:ext cx="11838854" cy="192978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854779">
                  <a:extLst>
                    <a:ext uri="{9D8B030D-6E8A-4147-A177-3AD203B41FA5}">
                      <a16:colId xmlns:a16="http://schemas.microsoft.com/office/drawing/2014/main" val="3347750209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1701946117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803689172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3878903406"/>
                    </a:ext>
                  </a:extLst>
                </a:gridCol>
              </a:tblGrid>
              <a:tr h="113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val="1792679843"/>
                  </a:ext>
                </a:extLst>
              </a:tr>
              <a:tr h="19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"Семейные ценности и инфраструктура культуры"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14 728,7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2228404152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"Предоставление дошкольного, общего и дополнительного образования"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1 158 035,4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1 139 574,1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1 131 039,3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664246437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"Муниципальная методическая служба и оказание помощи детям с ОВЗ"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6 111,9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6 058,5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6 048,0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2465830241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"Безопасность дорожного движения"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3360066905"/>
                  </a:ext>
                </a:extLst>
              </a:tr>
              <a:tr h="19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1 178 976,0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1 145 732,6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1 137 187,3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387698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6B87C-9937-4AB9-929E-A41E5C69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239" y="84410"/>
            <a:ext cx="5842822" cy="76683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D2242-AF6D-498A-9E3C-2887D7BC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925" y="962025"/>
            <a:ext cx="8119500" cy="58115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друзья!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«Бюджет Слюдянского муниципального района на 2026-2028 годы» разработана нашим финансистов Слюдянского района для ознакомления граждан с задачами и приоритетными направлениями бюджетной и налоговой политики, показателя социально-экономического развития Слюдянского муниципального района, районного и консолидированного бюджетов, планируемыми и достигнутыми результатами муниципальных программ района.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стремимся привлечь максимальное количество жителей Слюдянского района к обсуждению бюджета, участию в общественном контроле над финансами и совместному определению будущего нашего района.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район традиционно уделяет особое внимание социальной сфере: более 60% расходной части бюджета направлено на поддержку образования, культуры, спорта и молодежной политики. Это значит, что мы стремимся обеспечить комфортные условия проживания для всех жителей, создавая необходимые социальные гарантии и поддерживая благополучие наших семей.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ежегодно выпускаем тематический выпуск нашей брошюры, стремясь привлечь внимание общественности к важным вопросам финансового планирования и управления ресурсами. Эта публикация посвящена популяризации идей финансовой грамотности среди жителей разного возраста и профессий. Важно понимать, что финансовое благополучие каждого гражданина напрямую связано с эффективностью исполнения бюджетных обязательств и общим развитием экономики.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основного содержания, в издании приводится полезная информация о ресурсах, помогающих разобраться в основах финансовой грамотности и научиться разумному управлению личным бюджетом. Именно такая осведомленность способствует формированию активного гражданского сообщества, способствующего улучшению условий жизни в нашем районе.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брошюра станет полезным источником информации для широкого круга читателей, интересующихся вопросами местного самоуправления и желающих активно влиять на формирование комфортной среды обитания в своем муниципалитете.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807BB-2B36-4F94-A6D1-9B2A8565C053}"/>
              </a:ext>
            </a:extLst>
          </p:cNvPr>
          <p:cNvSpPr txBox="1"/>
          <p:nvPr/>
        </p:nvSpPr>
        <p:spPr>
          <a:xfrm>
            <a:off x="10319424" y="2214067"/>
            <a:ext cx="18725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Ознакомиться с брошюрами по бюджету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 можете на сайте администрации Слюдянского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района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0138A8-D86A-41C8-A91A-174B8CB1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989" y="4468518"/>
            <a:ext cx="975445" cy="975445"/>
          </a:xfrm>
          <a:prstGeom prst="rect">
            <a:avLst/>
          </a:prstGeom>
        </p:spPr>
      </p:pic>
      <p:pic>
        <p:nvPicPr>
          <p:cNvPr id="1026" name="Picture 2" descr="https://avatars.mds.yandex.net/i?id=c3a5931cbcb9fff5d34a0a20b20e9ab8e2e3ee2d-17508228-images-thumbs&amp;n=13">
            <a:extLst>
              <a:ext uri="{FF2B5EF4-FFF2-40B4-BE49-F238E27FC236}">
                <a16:creationId xmlns:a16="http://schemas.microsoft.com/office/drawing/2014/main" id="{7316631C-A893-42D6-88D0-7B71B841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5476"/>
            <a:ext cx="2199925" cy="30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078601-DE1C-49AB-B759-CB84F5C45A1C}"/>
              </a:ext>
            </a:extLst>
          </p:cNvPr>
          <p:cNvSpPr/>
          <p:nvPr/>
        </p:nvSpPr>
        <p:spPr>
          <a:xfrm>
            <a:off x="7818539" y="5108821"/>
            <a:ext cx="412103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и мероприятий с целью информирования по вопросам безопасности дорожного движения.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B080D2-299C-4D3A-A84C-8184AD3C0CCA}"/>
              </a:ext>
            </a:extLst>
          </p:cNvPr>
          <p:cNvSpPr/>
          <p:nvPr/>
        </p:nvSpPr>
        <p:spPr>
          <a:xfrm>
            <a:off x="193703" y="169688"/>
            <a:ext cx="912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Слюдянском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137C57-F78E-4717-9F70-CCB6BABD4985}"/>
              </a:ext>
            </a:extLst>
          </p:cNvPr>
          <p:cNvSpPr/>
          <p:nvPr/>
        </p:nvSpPr>
        <p:spPr>
          <a:xfrm>
            <a:off x="193703" y="1102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3C60A3-BD1D-4BEF-8674-B73F75A90216}"/>
              </a:ext>
            </a:extLst>
          </p:cNvPr>
          <p:cNvSpPr/>
          <p:nvPr/>
        </p:nvSpPr>
        <p:spPr>
          <a:xfrm>
            <a:off x="193703" y="1851344"/>
            <a:ext cx="439507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увеличить число образовательных организаций, осуществляющих образовательную деятельность, приведенных в нормативное техническое состояние, что обеспечит возможность получать качественное образование в условиях, отвечающих современным требованиям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015660-51CB-4DFF-9A45-CC15FA66D5CB}"/>
              </a:ext>
            </a:extLst>
          </p:cNvPr>
          <p:cNvSpPr/>
          <p:nvPr/>
        </p:nvSpPr>
        <p:spPr>
          <a:xfrm>
            <a:off x="5927463" y="4095635"/>
            <a:ext cx="6096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в нормативное техническое состояние зданий (обособленных помещений) общеобразовательных организаций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9F4939-531C-48C0-89C4-DBB49D808AEA}"/>
              </a:ext>
            </a:extLst>
          </p:cNvPr>
          <p:cNvSpPr/>
          <p:nvPr/>
        </p:nvSpPr>
        <p:spPr>
          <a:xfrm>
            <a:off x="5002633" y="1863017"/>
            <a:ext cx="711106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повышения гражданской ответственности за судьбу страны, повышения уровня консолидации общества для решения задач обеспечения национальной безопасности и устойчивого развития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укрепления чувства сопричастности граждан к великой истории и культуре России, обеспечения преемственности поколений россиян, воспитания гражданина, любящего свою Родину и семью, имеющего активную жизненную позицию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CAE74-64D3-4760-89D2-F8D478D8FAD4}"/>
              </a:ext>
            </a:extLst>
          </p:cNvPr>
          <p:cNvSpPr/>
          <p:nvPr/>
        </p:nvSpPr>
        <p:spPr>
          <a:xfrm>
            <a:off x="193702" y="5108821"/>
            <a:ext cx="742350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образовательных организациях создание условий для реализации образовательных программ дошкольного образования, начального общего, основного общего и среднего общего образования, разработанных в соответствии с обновленными федеральными государственными образовательными стандартами, обеспечения дополнительного образования детей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9328E1-D7E6-4E6F-823D-74FD3B248743}"/>
              </a:ext>
            </a:extLst>
          </p:cNvPr>
          <p:cNvSpPr/>
          <p:nvPr/>
        </p:nvSpPr>
        <p:spPr>
          <a:xfrm>
            <a:off x="193703" y="3972525"/>
            <a:ext cx="55275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условий, благоприятно влияющих на целостное развитие личности детей, содействующих развитию способностей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68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68567-53B3-43F4-A0C3-FE0BC7EFF386}"/>
              </a:ext>
            </a:extLst>
          </p:cNvPr>
          <p:cNvSpPr/>
          <p:nvPr/>
        </p:nvSpPr>
        <p:spPr>
          <a:xfrm>
            <a:off x="120242" y="89749"/>
            <a:ext cx="11867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A2879D-78A6-4FFD-9DB2-DF8AE903EA35}"/>
              </a:ext>
            </a:extLst>
          </p:cNvPr>
          <p:cNvSpPr/>
          <p:nvPr/>
        </p:nvSpPr>
        <p:spPr>
          <a:xfrm>
            <a:off x="6252434" y="1290078"/>
            <a:ext cx="5443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уровня защищенности населения, материальных и культурных ценностей от опасностей, возникающих при военных конфликтах или вследствие этих конфликтов, а также при угрозе или возникновении чрезвычайных ситуаций на территории </a:t>
            </a:r>
            <a:r>
              <a:rPr lang="ru-RU" sz="1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</a:t>
            </a:r>
            <a:endParaRPr lang="ru-RU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BFFA224-531B-4D47-8B8C-EF31B5E3DDCE}"/>
              </a:ext>
            </a:extLst>
          </p:cNvPr>
          <p:cNvGraphicFramePr/>
          <p:nvPr/>
        </p:nvGraphicFramePr>
        <p:xfrm>
          <a:off x="6252434" y="2828839"/>
          <a:ext cx="5172685" cy="359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540D9E34-E268-4AEC-9266-0B70CC68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0675"/>
            <a:ext cx="5867400" cy="48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9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0A0345-7AAD-4B86-AF69-34A2F7DB47E2}"/>
              </a:ext>
            </a:extLst>
          </p:cNvPr>
          <p:cNvSpPr/>
          <p:nvPr/>
        </p:nvSpPr>
        <p:spPr>
          <a:xfrm>
            <a:off x="120242" y="89749"/>
            <a:ext cx="11869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CCCC2F6-5676-4098-8252-28D1527E6704}"/>
              </a:ext>
            </a:extLst>
          </p:cNvPr>
          <p:cNvGraphicFramePr>
            <a:graphicFrameLocks noGrp="1"/>
          </p:cNvGraphicFramePr>
          <p:nvPr/>
        </p:nvGraphicFramePr>
        <p:xfrm>
          <a:off x="201910" y="1419886"/>
          <a:ext cx="11788180" cy="262724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26033">
                  <a:extLst>
                    <a:ext uri="{9D8B030D-6E8A-4147-A177-3AD203B41FA5}">
                      <a16:colId xmlns:a16="http://schemas.microsoft.com/office/drawing/2014/main" val="1115104594"/>
                    </a:ext>
                  </a:extLst>
                </a:gridCol>
                <a:gridCol w="3527850">
                  <a:extLst>
                    <a:ext uri="{9D8B030D-6E8A-4147-A177-3AD203B41FA5}">
                      <a16:colId xmlns:a16="http://schemas.microsoft.com/office/drawing/2014/main" val="672100095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293283226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10597582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07303014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54957146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807018381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3854914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46553107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08586751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686612023"/>
                    </a:ext>
                  </a:extLst>
                </a:gridCol>
              </a:tblGrid>
              <a:tr h="267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(по ОКЕИ)</a:t>
                      </a:r>
                      <a:endParaRPr lang="ru-RU" sz="1200" b="1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99121"/>
                  </a:ext>
                </a:extLst>
              </a:tr>
              <a:tr h="319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1605556037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зарегистрированных пожаров в границах муниципального района за границами городских и сельских населенных пунктов по отношению к предыдущему году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41564350"/>
                  </a:ext>
                </a:extLst>
              </a:tr>
              <a:tr h="512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населения муниципального района автоматизированной системой централизованного оповещения населения 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2554187224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исполнения мероприятий в области гражданской обороны, защите населения и территорий от чрезвычайных ситуаций, от общего количества мероприятий Плана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81949243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F203659-F6A1-45CD-8654-D0CD9AF19B52}"/>
              </a:ext>
            </a:extLst>
          </p:cNvPr>
          <p:cNvGraphicFramePr>
            <a:graphicFrameLocks noGrp="1"/>
          </p:cNvGraphicFramePr>
          <p:nvPr/>
        </p:nvGraphicFramePr>
        <p:xfrm>
          <a:off x="201909" y="4334815"/>
          <a:ext cx="11788179" cy="195525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853181">
                  <a:extLst>
                    <a:ext uri="{9D8B030D-6E8A-4147-A177-3AD203B41FA5}">
                      <a16:colId xmlns:a16="http://schemas.microsoft.com/office/drawing/2014/main" val="1891101998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4261963815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1481374383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865698765"/>
                    </a:ext>
                  </a:extLst>
                </a:gridCol>
              </a:tblGrid>
              <a:tr h="471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extLst>
                  <a:ext uri="{0D108BD9-81ED-4DB2-BD59-A6C34878D82A}">
                    <a16:rowId xmlns:a16="http://schemas.microsoft.com/office/drawing/2014/main" val="4100771965"/>
                  </a:ext>
                </a:extLst>
              </a:tr>
              <a:tr h="8271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"Защита населения и территории от чрезвычайных ситуаций природного и техногенного характера, обеспечение пожарной безопасности и совершенствование системы гражданской обороны»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114733384"/>
                  </a:ext>
                </a:extLst>
              </a:tr>
              <a:tr h="413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"Управление развитием в области по делам гражданской обороны и чрезвычайным ситуациям"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21 835,7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17 059,4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17 044,6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547238033"/>
                  </a:ext>
                </a:extLst>
              </a:tr>
              <a:tr h="2067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21 959,3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17 100,2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17 085,4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2968505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34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B59AE2-0CD0-4C83-854A-A7CB89652F37}"/>
              </a:ext>
            </a:extLst>
          </p:cNvPr>
          <p:cNvSpPr/>
          <p:nvPr/>
        </p:nvSpPr>
        <p:spPr>
          <a:xfrm>
            <a:off x="120242" y="89749"/>
            <a:ext cx="11908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327977-5C83-41CA-B621-31804C7CBED1}"/>
              </a:ext>
            </a:extLst>
          </p:cNvPr>
          <p:cNvSpPr/>
          <p:nvPr/>
        </p:nvSpPr>
        <p:spPr>
          <a:xfrm>
            <a:off x="120242" y="1659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C597F2-195D-45FB-AD80-69D0506BA7DD}"/>
              </a:ext>
            </a:extLst>
          </p:cNvPr>
          <p:cNvSpPr/>
          <p:nvPr/>
        </p:nvSpPr>
        <p:spPr>
          <a:xfrm>
            <a:off x="120242" y="2575866"/>
            <a:ext cx="4709621" cy="206210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мер по снижению возможных потерь и ущерба, уменьшению масштабов чрезвычайных ситуаций.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условия для обеспечения безопасной жизнедеятельности населения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своевременное информирование и оповещение населения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1D683D-D177-4BD8-816A-2D337B0DE598}"/>
              </a:ext>
            </a:extLst>
          </p:cNvPr>
          <p:cNvSpPr/>
          <p:nvPr/>
        </p:nvSpPr>
        <p:spPr>
          <a:xfrm>
            <a:off x="163718" y="5031206"/>
            <a:ext cx="1186456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Устойчивое повседневное функционирование МКУ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выполнение комплекса мероприятий, предусмотренного Уставом МКУ 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направленных на реализацию полномочий по защите населения и территорий от чрезвычайных ситуаций, гражданской обороне и пожарной безопасности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64BE6D-A4DC-4CCC-9E80-172DD3CF1C65}"/>
              </a:ext>
            </a:extLst>
          </p:cNvPr>
          <p:cNvSpPr/>
          <p:nvPr/>
        </p:nvSpPr>
        <p:spPr>
          <a:xfrm>
            <a:off x="4980179" y="2452756"/>
            <a:ext cx="4059045" cy="230832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Сформирована, отвечающая современным требованиям нормативно-правовая база в области гражданской обороны.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Оптимизирована, с учетом современных угроз, обстановки, система мероприятий по защите населения, материальных и культурных ценностей от опасностей, возникающих при военных конфликтах и чрезвычайных ситуациях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FBA30A-8221-4F3D-B439-B6685F08C7FB}"/>
              </a:ext>
            </a:extLst>
          </p:cNvPr>
          <p:cNvSpPr/>
          <p:nvPr/>
        </p:nvSpPr>
        <p:spPr>
          <a:xfrm>
            <a:off x="9189540" y="2305740"/>
            <a:ext cx="2769672" cy="255454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меры к снижению  риска возникновения пожаров. Обеспечено выполнение мер по противопожарной профилактике территории;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 среди населения высокий уровень культуры противопожарной безопасности;</a:t>
            </a:r>
          </a:p>
        </p:txBody>
      </p:sp>
    </p:spTree>
    <p:extLst>
      <p:ext uri="{BB962C8B-B14F-4D97-AF65-F5344CB8AC3E}">
        <p14:creationId xmlns:p14="http://schemas.microsoft.com/office/powerpoint/2010/main" val="414019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88A7F0-1234-4417-9ED7-61D1AD990303}"/>
              </a:ext>
            </a:extLst>
          </p:cNvPr>
          <p:cNvSpPr/>
          <p:nvPr/>
        </p:nvSpPr>
        <p:spPr>
          <a:xfrm>
            <a:off x="111852" y="85636"/>
            <a:ext cx="11968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Слюдянском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BBE921-88FE-443D-B752-0FDB63F50557}"/>
              </a:ext>
            </a:extLst>
          </p:cNvPr>
          <p:cNvSpPr/>
          <p:nvPr/>
        </p:nvSpPr>
        <p:spPr>
          <a:xfrm>
            <a:off x="111852" y="1285965"/>
            <a:ext cx="11968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культурного потенциала каждого жителя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сохранением уровня удовлетворенности населения качеством предоставляемых услуг в сфере культуры – 100 %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гармонично развитой личности, развитие читательской активности посредством повышения охвата библиотечным обслуживанием  не менее 40 % населения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-реализация потенциала каждого жителя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развитие его талантов, воспитание социально-ответственной личности посредством повышения доли молодых людей, привлеченных к участию в молодёжных проектах, программах, мероприятиях до 75%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-укрепление здоровья жителей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повышением доли людей, систематически занимающихся физической культурой и спортом свыше 70% к 2030 году;</a:t>
            </a:r>
          </a:p>
          <a:p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укрепление здоровья и формирование здорового образа жизни детей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посредством увеличения охвата детей, вовлеченных в организованные формы отдыха в летний период до 80% к 2030 году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A12BA04-B9D1-471A-8DD7-842918743651}"/>
              </a:ext>
            </a:extLst>
          </p:cNvPr>
          <p:cNvGraphicFramePr/>
          <p:nvPr/>
        </p:nvGraphicFramePr>
        <p:xfrm>
          <a:off x="208219" y="4094708"/>
          <a:ext cx="5385628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442D6-10EC-4D95-97D5-AF898BF03F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40" t="332" r="16267" b="334"/>
          <a:stretch/>
        </p:blipFill>
        <p:spPr>
          <a:xfrm>
            <a:off x="9081191" y="3830911"/>
            <a:ext cx="2902590" cy="2808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94" name="Picture 2" descr="https://sun9-14.userapi.com/impg/c857220/v857220472/fe844/1WScBsiProM.jpg?size=1600x1432&amp;quality=96&amp;sign=3e2e9fcbdf613affa5599689f0b75cb3&amp;type=album">
            <a:extLst>
              <a:ext uri="{FF2B5EF4-FFF2-40B4-BE49-F238E27FC236}">
                <a16:creationId xmlns:a16="http://schemas.microsoft.com/office/drawing/2014/main" id="{C5726257-206B-4E14-8E29-29B5529A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59" y="3963621"/>
            <a:ext cx="1649506" cy="12003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FE37F8AD-A7A5-4A53-9B67-3098DCD6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03" y="4970459"/>
            <a:ext cx="3114978" cy="1702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7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D7E783-6B00-43E8-BD37-C02D8E591096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85165A1-B60E-4191-9055-1BD4DB7FA1FD}"/>
              </a:ext>
            </a:extLst>
          </p:cNvPr>
          <p:cNvGraphicFramePr>
            <a:graphicFrameLocks noGrp="1"/>
          </p:cNvGraphicFramePr>
          <p:nvPr/>
        </p:nvGraphicFramePr>
        <p:xfrm>
          <a:off x="143435" y="919027"/>
          <a:ext cx="11936712" cy="253689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37590">
                  <a:extLst>
                    <a:ext uri="{9D8B030D-6E8A-4147-A177-3AD203B41FA5}">
                      <a16:colId xmlns:a16="http://schemas.microsoft.com/office/drawing/2014/main" val="2727130390"/>
                    </a:ext>
                  </a:extLst>
                </a:gridCol>
                <a:gridCol w="5916908">
                  <a:extLst>
                    <a:ext uri="{9D8B030D-6E8A-4147-A177-3AD203B41FA5}">
                      <a16:colId xmlns:a16="http://schemas.microsoft.com/office/drawing/2014/main" val="3403362206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38846722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1683036123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14190361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51161162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4957695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21622059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659084590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0427864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70051321"/>
                    </a:ext>
                  </a:extLst>
                </a:gridCol>
              </a:tblGrid>
              <a:tr h="125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(по ОКЕИ)</a:t>
                      </a:r>
                      <a:endParaRPr lang="ru-RU" sz="12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331626"/>
                  </a:ext>
                </a:extLst>
              </a:tr>
              <a:tr h="483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3975117337"/>
                  </a:ext>
                </a:extLst>
              </a:tr>
              <a:tr h="19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предоставляемых услуг в сфере культуры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385141797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охваченного библиотечным обслуживанием,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702522096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людей, привлеченных к участию в молодёжных проектах, программах, мероприятиях от общего количество молодёжи Слюдянского муниципального района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284065300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людей, систематически занимающихся физической культурой и спортом, в т.ч. лиц с ОВЗ,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68798613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детей, вовлеченных в организованные формы отдыха в летний период, от общего количества несовершеннолетних, проживающих в Слюдянском муниципальном районе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417184953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A6E98-DDED-4CA3-89C0-71D579F75D2D}"/>
              </a:ext>
            </a:extLst>
          </p:cNvPr>
          <p:cNvSpPr/>
          <p:nvPr/>
        </p:nvSpPr>
        <p:spPr>
          <a:xfrm>
            <a:off x="4780990" y="35860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BCCE63-CBA3-4F0C-BFB5-7548719ABCAB}"/>
              </a:ext>
            </a:extLst>
          </p:cNvPr>
          <p:cNvSpPr/>
          <p:nvPr/>
        </p:nvSpPr>
        <p:spPr>
          <a:xfrm>
            <a:off x="4628589" y="4170805"/>
            <a:ext cx="508691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удовлетворенности качеством предоставления муниципальных услуг в сфере культуры посредством предоставления муниципального задания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300ECD-B66E-4DB8-9FC2-CFC3FF7BD6E3}"/>
              </a:ext>
            </a:extLst>
          </p:cNvPr>
          <p:cNvSpPr/>
          <p:nvPr/>
        </p:nvSpPr>
        <p:spPr>
          <a:xfrm>
            <a:off x="4629372" y="4958256"/>
            <a:ext cx="5086128" cy="52322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охвата библиотечным обслуживанием посредством предоставления муниципального задания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680EE7-5042-4873-AFFF-48FBE619C4D7}"/>
              </a:ext>
            </a:extLst>
          </p:cNvPr>
          <p:cNvSpPr/>
          <p:nvPr/>
        </p:nvSpPr>
        <p:spPr>
          <a:xfrm>
            <a:off x="4628589" y="5536142"/>
            <a:ext cx="5086128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охвата детей, вовлеченных в организованные формы отдыха в летний период 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96B11A-E1A5-4DFD-BE77-A6FA4F839C37}"/>
              </a:ext>
            </a:extLst>
          </p:cNvPr>
          <p:cNvSpPr/>
          <p:nvPr/>
        </p:nvSpPr>
        <p:spPr>
          <a:xfrm>
            <a:off x="4628589" y="6117159"/>
            <a:ext cx="5086128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доли людей, систематически занимающихся физической культурой и спортом, в т.ч. лиц с ОВЗ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4427B2-C26D-489B-A564-9D00ABC97EC6}"/>
              </a:ext>
            </a:extLst>
          </p:cNvPr>
          <p:cNvSpPr/>
          <p:nvPr/>
        </p:nvSpPr>
        <p:spPr>
          <a:xfrm>
            <a:off x="9828676" y="3962723"/>
            <a:ext cx="2190413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организованных и проведенных мероприятий, в т.ч. направленных на развитие патриотизма и ЗОЖ  в молодёжной среде; повышение количества добровольческих организаций, объединений</a:t>
            </a:r>
            <a:endParaRPr lang="ru-RU" sz="1400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8B2E189-15A1-4654-9F9A-E3C2AA801748}"/>
              </a:ext>
            </a:extLst>
          </p:cNvPr>
          <p:cNvGraphicFramePr>
            <a:graphicFrameLocks noGrp="1"/>
          </p:cNvGraphicFramePr>
          <p:nvPr/>
        </p:nvGraphicFramePr>
        <p:xfrm>
          <a:off x="143435" y="3736080"/>
          <a:ext cx="4371194" cy="296757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334294">
                  <a:extLst>
                    <a:ext uri="{9D8B030D-6E8A-4147-A177-3AD203B41FA5}">
                      <a16:colId xmlns:a16="http://schemas.microsoft.com/office/drawing/2014/main" val="2321375246"/>
                    </a:ext>
                  </a:extLst>
                </a:gridCol>
                <a:gridCol w="747252">
                  <a:extLst>
                    <a:ext uri="{9D8B030D-6E8A-4147-A177-3AD203B41FA5}">
                      <a16:colId xmlns:a16="http://schemas.microsoft.com/office/drawing/2014/main" val="3727175093"/>
                    </a:ext>
                  </a:extLst>
                </a:gridCol>
                <a:gridCol w="619432">
                  <a:extLst>
                    <a:ext uri="{9D8B030D-6E8A-4147-A177-3AD203B41FA5}">
                      <a16:colId xmlns:a16="http://schemas.microsoft.com/office/drawing/2014/main" val="2882116646"/>
                    </a:ext>
                  </a:extLst>
                </a:gridCol>
                <a:gridCol w="670216">
                  <a:extLst>
                    <a:ext uri="{9D8B030D-6E8A-4147-A177-3AD203B41FA5}">
                      <a16:colId xmlns:a16="http://schemas.microsoft.com/office/drawing/2014/main" val="3412608326"/>
                    </a:ext>
                  </a:extLst>
                </a:gridCol>
              </a:tblGrid>
              <a:tr h="3065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8533444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"Развитие культуры"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14 498,4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14 117,1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13 949,1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038642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"Обеспечение функционирования библиотек"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28 455,8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27 610,1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27 227,8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0245308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"Молодежная политика"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9141096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"Физическая культура"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6044925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"Досуг и отдых детей"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7 064,3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6 250,9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244450"/>
                  </a:ext>
                </a:extLst>
              </a:tr>
              <a:tr h="286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52 248,4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50 359,2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49 657,6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466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24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1D14B-812B-4E1D-9FDC-5D433E6C6A4E}"/>
              </a:ext>
            </a:extLst>
          </p:cNvPr>
          <p:cNvSpPr/>
          <p:nvPr/>
        </p:nvSpPr>
        <p:spPr>
          <a:xfrm>
            <a:off x="134470" y="0"/>
            <a:ext cx="12057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C53C604-FBD5-470C-8ED1-9E4BF49FD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04532"/>
              </p:ext>
            </p:extLst>
          </p:nvPr>
        </p:nvGraphicFramePr>
        <p:xfrm>
          <a:off x="134471" y="830997"/>
          <a:ext cx="6302188" cy="5821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2188">
                  <a:extLst>
                    <a:ext uri="{9D8B030D-6E8A-4147-A177-3AD203B41FA5}">
                      <a16:colId xmlns:a16="http://schemas.microsoft.com/office/drawing/2014/main" val="3045842885"/>
                    </a:ext>
                  </a:extLst>
                </a:gridCol>
              </a:tblGrid>
              <a:tr h="5821686">
                <a:tc>
                  <a:txBody>
                    <a:bodyPr/>
                    <a:lstStyle/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Цели: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Повышение доступности жилья, обеспечение безопасных и комфортных условий для молодых граждан, проживающих в сельской местности к 2030 году, характеризующейся ежегодным обеспечением жильем не менее 1 семьи.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Обеспечение реализации публичных обязательств к 2030 году до 50% от потребности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Обеспечение к 2030 году социальной поддержки граждан, основанной на принципах адресности и нуждаемости, направленной на решение задач, связанных с повышением благосостояния населения в количестве не менее 300 человек к 2030 году»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Обеспечение питанием отдельных категорий детей к 2030 году до 800 чел.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Создание условий для ежегодной поддержки СОНКО до 2030 года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Профилактика социально значимых заболеваний и повышение мотивации граждан к ведению здорового образа жизни характеризующейся долей граждан, ведущих ЗОЖ не менее 65% от людей в группе риска и 100% участие в проведении мероприятий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Предупреждение криминогенности среди детей и подростков и их социальная реабилитация в современном обществе, снижение уровня подростковой преступности на территории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Увеличение доли доступности объектов для инвалидов и маломобильных групп населения в сфере образования к 2030 году до 80%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58" marR="19358" marT="31847" marB="318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47"/>
                  </a:ext>
                </a:extLst>
              </a:tr>
            </a:tbl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25AEA81-8F65-4964-A4EC-8A26D58F592D}"/>
              </a:ext>
            </a:extLst>
          </p:cNvPr>
          <p:cNvGraphicFramePr/>
          <p:nvPr/>
        </p:nvGraphicFramePr>
        <p:xfrm>
          <a:off x="6639445" y="1040333"/>
          <a:ext cx="5385628" cy="551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96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91DFF6-F56E-4CC5-A107-4191E3ECF164}"/>
              </a:ext>
            </a:extLst>
          </p:cNvPr>
          <p:cNvSpPr/>
          <p:nvPr/>
        </p:nvSpPr>
        <p:spPr>
          <a:xfrm>
            <a:off x="134470" y="0"/>
            <a:ext cx="11923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AE3A24-3B5A-490D-95D1-A281E363895E}"/>
              </a:ext>
            </a:extLst>
          </p:cNvPr>
          <p:cNvGraphicFramePr>
            <a:graphicFrameLocks noGrp="1"/>
          </p:cNvGraphicFramePr>
          <p:nvPr/>
        </p:nvGraphicFramePr>
        <p:xfrm>
          <a:off x="134471" y="925691"/>
          <a:ext cx="11923059" cy="583486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6517">
                  <a:extLst>
                    <a:ext uri="{9D8B030D-6E8A-4147-A177-3AD203B41FA5}">
                      <a16:colId xmlns:a16="http://schemas.microsoft.com/office/drawing/2014/main" val="3263989997"/>
                    </a:ext>
                  </a:extLst>
                </a:gridCol>
                <a:gridCol w="7485530">
                  <a:extLst>
                    <a:ext uri="{9D8B030D-6E8A-4147-A177-3AD203B41FA5}">
                      <a16:colId xmlns:a16="http://schemas.microsoft.com/office/drawing/2014/main" val="2870593545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2420981313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val="1572061600"/>
                    </a:ext>
                  </a:extLst>
                </a:gridCol>
                <a:gridCol w="421341">
                  <a:extLst>
                    <a:ext uri="{9D8B030D-6E8A-4147-A177-3AD203B41FA5}">
                      <a16:colId xmlns:a16="http://schemas.microsoft.com/office/drawing/2014/main" val="1222429252"/>
                    </a:ext>
                  </a:extLst>
                </a:gridCol>
                <a:gridCol w="412377">
                  <a:extLst>
                    <a:ext uri="{9D8B030D-6E8A-4147-A177-3AD203B41FA5}">
                      <a16:colId xmlns:a16="http://schemas.microsoft.com/office/drawing/2014/main" val="254923447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52425636"/>
                    </a:ext>
                  </a:extLst>
                </a:gridCol>
                <a:gridCol w="430306">
                  <a:extLst>
                    <a:ext uri="{9D8B030D-6E8A-4147-A177-3AD203B41FA5}">
                      <a16:colId xmlns:a16="http://schemas.microsoft.com/office/drawing/2014/main" val="162479521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27279766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3296025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542381434"/>
                    </a:ext>
                  </a:extLst>
                </a:gridCol>
              </a:tblGrid>
              <a:tr h="228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</a:t>
                      </a:r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  (по ОКЕИ)</a:t>
                      </a:r>
                      <a:endParaRPr lang="ru-RU" sz="1300" b="0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438216"/>
                  </a:ext>
                </a:extLst>
              </a:tr>
              <a:tr h="449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значе-ние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25427213"/>
                  </a:ext>
                </a:extLst>
              </a:tr>
              <a:tr h="34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семей, получивших свидетельства о праве на получение социальной выплаты на приобретение (строительство) жилого помещения, от общего количества молодых семей – участников областной программы «Молодым семьям – доступное жилье»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478100047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Почетных граждан Слюдянского муниципального района, получивших меру социальной поддержки от общего количества Почетных граждан Слюдянского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53726055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привлеченных медицинских работников от потребности в медицинских организациях подведомственных министерству здравоохранения, расположенных на территории Слюдянского муниципального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97801073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специалистов из числа педагогических работников в возрасте до 30 лет, обратившихся за получением выплаты от потребности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206073357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получивших адресную поддержку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14300868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(многодетных и малоимущих семей)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65064291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(пребывающих на полном государственном обеспечении в организациях социального обслуживания)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747223173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поддержанных СОНКО в общей численности  СОНКО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38088424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принявшая участие в мероприятии по профилактике социально значимых заболеваний от общего количества населения, находящегося в группе риска заболеваний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3486511164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 граждан, ведущих здоровый образ жизни от общего количества граждан в группе риска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4174620979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преступлений, совершенных несовершеннолетними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060764960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принявших участие в мероприятиях по профилактике социального сиротства.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88519396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 объектов в сфере образования, на которых обеспечен доступ инвалидов и маломобильных групп населения от общего количества общеобразовательных учреждений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4780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44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1C55C2-033A-4913-BFD0-5361BC58F80C}"/>
              </a:ext>
            </a:extLst>
          </p:cNvPr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730DD7-1298-462F-A24E-1E651D17D38A}"/>
              </a:ext>
            </a:extLst>
          </p:cNvPr>
          <p:cNvSpPr/>
          <p:nvPr/>
        </p:nvSpPr>
        <p:spPr>
          <a:xfrm>
            <a:off x="-1" y="25888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7530CA-7669-4D38-A84E-215995BC4FDD}"/>
              </a:ext>
            </a:extLst>
          </p:cNvPr>
          <p:cNvSpPr/>
          <p:nvPr/>
        </p:nvSpPr>
        <p:spPr>
          <a:xfrm>
            <a:off x="9704439" y="3200064"/>
            <a:ext cx="2353089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акций, конкурсов для детей, находящихся в трудной жизненной ситуации, в социально опасном положении,  состоящих на различных видах профилактического учета, для снижения риска совершения правонарушений, преступлений, социализации несовершеннолетних в современном обществе, организации их досуговой занятости, профилактики социального сиротства, вывода семей из кризисной ситуации и недопущения изъятия детей из семьи. </a:t>
            </a:r>
            <a:endParaRPr lang="ru-RU" sz="127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C3848E-1D56-4924-92E2-D77783F2B2A1}"/>
              </a:ext>
            </a:extLst>
          </p:cNvPr>
          <p:cNvSpPr/>
          <p:nvPr/>
        </p:nvSpPr>
        <p:spPr>
          <a:xfrm>
            <a:off x="4422119" y="3210155"/>
            <a:ext cx="3766214" cy="486287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социальные выплаты гражданам в целях обеспечения жильем молодых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062957-9AE7-45F7-90F7-1274A4FF74B7}"/>
              </a:ext>
            </a:extLst>
          </p:cNvPr>
          <p:cNvSpPr/>
          <p:nvPr/>
        </p:nvSpPr>
        <p:spPr>
          <a:xfrm>
            <a:off x="120627" y="3210155"/>
            <a:ext cx="4234145" cy="34932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3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Почетных граждан  путем 50% компенсации расходов на оплату ЖКУ; единовременная денежная выплата медицинским работникам, работающих в медицинских организациях, расположенных на территории Слюдянского района; дополнительная мера социальной поддержки в виде ежемесячной компенсации расходов на оплату найма (поднайма) жилого помещения для отдельных категорий медицинских работников, работающих в медицинских организациях, расположенных на территории Слюдянского района; единовременное денежное пособие молодым специалистам из числа педагогических работников в возрасте до 30 лет включительно; социальная поддержка в виде денежной компенсации по найму (аренде) жилого помещения молодым специалистам из числа педагогических работников в возрасте до 35 лет.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65C2F3-3192-40FD-B913-8225F3DCC65E}"/>
              </a:ext>
            </a:extLst>
          </p:cNvPr>
          <p:cNvSpPr/>
          <p:nvPr/>
        </p:nvSpPr>
        <p:spPr>
          <a:xfrm>
            <a:off x="4419383" y="3783750"/>
            <a:ext cx="3766214" cy="4862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8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бесплатным питанием отдельных категорий обучающихся </a:t>
            </a:r>
            <a:endParaRPr lang="ru-RU" sz="128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791E70-35AC-41EC-A40F-A18AF2B6E025}"/>
              </a:ext>
            </a:extLst>
          </p:cNvPr>
          <p:cNvSpPr/>
          <p:nvPr/>
        </p:nvSpPr>
        <p:spPr>
          <a:xfrm>
            <a:off x="6163346" y="2665828"/>
            <a:ext cx="5894182" cy="492443"/>
          </a:xfrm>
          <a:prstGeom prst="rect">
            <a:avLst/>
          </a:prstGeom>
          <a:solidFill>
            <a:srgbClr val="AAB7DA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людей с ОВЗ повышение уровня комфортности жизни посредством обеспечения беспрепятственного доступа в учреждения образования.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BAFE1-DB3B-43D1-80C5-50FF0FD48CDC}"/>
              </a:ext>
            </a:extLst>
          </p:cNvPr>
          <p:cNvSpPr/>
          <p:nvPr/>
        </p:nvSpPr>
        <p:spPr>
          <a:xfrm>
            <a:off x="8268929" y="3224250"/>
            <a:ext cx="1352178" cy="344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тест – полосок на определение наркотических веществ;</a:t>
            </a:r>
          </a:p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материалы для профилактической обработки мест против распространения инфекционных заболеваний;</a:t>
            </a:r>
          </a:p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об отказе от вредных привычек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34AA93-A442-4ACA-8BA1-664018C9F88A}"/>
              </a:ext>
            </a:extLst>
          </p:cNvPr>
          <p:cNvSpPr/>
          <p:nvPr/>
        </p:nvSpPr>
        <p:spPr>
          <a:xfrm>
            <a:off x="4435368" y="4357345"/>
            <a:ext cx="3766214" cy="2259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Выплата адресной материальной помощи граждан, находящихся в </a:t>
            </a:r>
            <a:r>
              <a:rPr lang="ru-RU" sz="128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тжс</a:t>
            </a:r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компенсация 30% оплаты за ЖКУ, в части электроэнергии, семьям, имеющим 4-х и более детей до 18 лет; трудовая занятость граждан в возрасте от 14 до 18 лет; оплата за бланк паспорта гражданам, попавшим в трудную жизненную ситуацию; ежемесячная выплата стипендии; ежемесячная выплата пенсии за выслугу лет в связи с прохождением муниципальной службы, замещением должности муниципальной службы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5C06DEC-519A-47BD-A4E6-35610CFC676C}"/>
              </a:ext>
            </a:extLst>
          </p:cNvPr>
          <p:cNvGraphicFramePr>
            <a:graphicFrameLocks noGrp="1"/>
          </p:cNvGraphicFramePr>
          <p:nvPr/>
        </p:nvGraphicFramePr>
        <p:xfrm>
          <a:off x="67347" y="704915"/>
          <a:ext cx="11990181" cy="19191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338147">
                  <a:extLst>
                    <a:ext uri="{9D8B030D-6E8A-4147-A177-3AD203B41FA5}">
                      <a16:colId xmlns:a16="http://schemas.microsoft.com/office/drawing/2014/main" val="2996276072"/>
                    </a:ext>
                  </a:extLst>
                </a:gridCol>
                <a:gridCol w="896462">
                  <a:extLst>
                    <a:ext uri="{9D8B030D-6E8A-4147-A177-3AD203B41FA5}">
                      <a16:colId xmlns:a16="http://schemas.microsoft.com/office/drawing/2014/main" val="1509760549"/>
                    </a:ext>
                  </a:extLst>
                </a:gridCol>
                <a:gridCol w="896462">
                  <a:extLst>
                    <a:ext uri="{9D8B030D-6E8A-4147-A177-3AD203B41FA5}">
                      <a16:colId xmlns:a16="http://schemas.microsoft.com/office/drawing/2014/main" val="3227405292"/>
                    </a:ext>
                  </a:extLst>
                </a:gridCol>
                <a:gridCol w="859110">
                  <a:extLst>
                    <a:ext uri="{9D8B030D-6E8A-4147-A177-3AD203B41FA5}">
                      <a16:colId xmlns:a16="http://schemas.microsoft.com/office/drawing/2014/main" val="2860475262"/>
                    </a:ext>
                  </a:extLst>
                </a:gridCol>
              </a:tblGrid>
              <a:tr h="1440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extLst>
                  <a:ext uri="{0D108BD9-81ED-4DB2-BD59-A6C34878D82A}">
                    <a16:rowId xmlns:a16="http://schemas.microsoft.com/office/drawing/2014/main" val="1422487817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"Молодым семьям-доступное жилье"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4257315807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«Реализация публичных нормативных обязательств и социальных выплат»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709215813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«Адресная поддержка отдельных категорий граждан»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432255513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«Обеспечение питанием отдельных категорий детей»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2861952878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«Создание условий для развития деятельности СОНКО»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713361882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«Профилактика социально-значимых заболеваний и поддержка ЗОЖ»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420244535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«Профилактика безнадзорности  и правонарушений несовершеннолетних»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304906400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7. «Доступная среда для инвалидов и маломобильных групп населения»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2223819660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25 250,0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25 768,7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25 768,7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61479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2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9A0263-70F2-4829-8412-024EF386F095}"/>
              </a:ext>
            </a:extLst>
          </p:cNvPr>
          <p:cNvSpPr/>
          <p:nvPr/>
        </p:nvSpPr>
        <p:spPr>
          <a:xfrm>
            <a:off x="80681" y="107594"/>
            <a:ext cx="1202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E92EC-89F8-451E-8AD1-4F5CA7D23AF1}"/>
              </a:ext>
            </a:extLst>
          </p:cNvPr>
          <p:cNvSpPr txBox="1"/>
          <p:nvPr/>
        </p:nvSpPr>
        <p:spPr>
          <a:xfrm>
            <a:off x="3119719" y="1039905"/>
            <a:ext cx="5385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 предпринимательской активности, характеризующееся ростом числа СМСП в расчете на 10 тыс. человек населения к 2030 году не менее 272,75 ед.;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туристической привлекательности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характеризующееся ростом турпотока к 2030 году до 382,2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путем создания условий для развития туризма.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A0F6AC9-81DA-4724-9E72-04B13F88C3F1}"/>
              </a:ext>
            </a:extLst>
          </p:cNvPr>
          <p:cNvGraphicFramePr/>
          <p:nvPr/>
        </p:nvGraphicFramePr>
        <p:xfrm>
          <a:off x="3119719" y="2855787"/>
          <a:ext cx="5385628" cy="382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2D081322-6672-40B2-97F3-40F09CE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1" y="4699819"/>
            <a:ext cx="3305653" cy="1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A243C679-1463-45AB-B48D-C3953966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0" y="4532671"/>
            <a:ext cx="2918382" cy="21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832EC87-11A8-4280-B9C6-E0F389BC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0" y="1184480"/>
            <a:ext cx="2918382" cy="31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13E176D-A02A-4F91-9E66-849DFB4A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0" y="666222"/>
            <a:ext cx="3305654" cy="14919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AC7E732-FD89-4071-956F-4A0B3A40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0" y="2231923"/>
            <a:ext cx="3305652" cy="2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855C43-9D85-4D52-9AE8-7B4508CD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664" y="200023"/>
            <a:ext cx="5335398" cy="677227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(местный бюджет)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Утверждается органами представительной власти на очередной финансовый год и плановый период.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регламентируемая законодательством РФ деятельность ОМСУ Слюдянского муниципального района (далее СМР) и иных участников бюджетного процесса в СМР по составлению и рассмотрению проекта бюджета СМР, утверждению и исполнению бюджета района, контролю за его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подлежащие исполнению в соответствующем финансовом году.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КРЕДИТ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предоставляемые бюджетом другому бюджету бюджетной системы РФ,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превышение расходов бюджета над его доходами.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средства, которые формируются на основании налоговых, неналоговых доходных источников и безвозмездных поступлений.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поступление денежных средств в бюджет, направляемые на покрытие разницы, возникающей в результате превышения расходов бюджета на его доходами, и  погашение ранее привлеченных долговых обязательств.</a:t>
            </a:r>
          </a:p>
          <a:p>
            <a:pPr marL="0" indent="0">
              <a:buNone/>
            </a:pPr>
            <a:endParaRPr lang="ru-RU" sz="1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96F51-2AB5-449A-AAD8-F8B84256B00E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A93D0A3-FAC2-4A23-8726-89EE99DD83B6}"/>
              </a:ext>
            </a:extLst>
          </p:cNvPr>
          <p:cNvSpPr txBox="1">
            <a:spLocks/>
          </p:cNvSpPr>
          <p:nvPr/>
        </p:nvSpPr>
        <p:spPr>
          <a:xfrm>
            <a:off x="6538432" y="209549"/>
            <a:ext cx="5335398" cy="66484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средства, предоставляемые одним бюджетом бюджетной системы РФ другому бюджету бюджетной системы РФ.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муниципального планирования, предоставляющий собой комплекс взаимоувязанных по задачам, срокам и ресурсам мероприятий и инструментов, реализуемых органами местного самоуправления в целях достижения целей и задач социально-экономического развития муниципального образования  определенной сфере деятельности.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НЕПРОГРАМНЫЕ РАСХОДЫ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расходные обязательства, не включенные в муниципальные программы.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 его расходами.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(РФ, субъекта РФ,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средства, выделяемые на определённый срок и на конкретные цели. Подлежат возврату в случае нецелевого использования или использования в не установленные сроки.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 на условиях долевого софинансирования. Предоставляются на строго определённые цели безвозмездно.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РАСХОДЫ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69363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15A288-DE90-48F8-8218-BC0AC29A8BB0}"/>
              </a:ext>
            </a:extLst>
          </p:cNvPr>
          <p:cNvGraphicFramePr>
            <a:graphicFrameLocks noGrp="1"/>
          </p:cNvGraphicFramePr>
          <p:nvPr/>
        </p:nvGraphicFramePr>
        <p:xfrm>
          <a:off x="163511" y="1162040"/>
          <a:ext cx="11685591" cy="132406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245">
                  <a:extLst>
                    <a:ext uri="{9D8B030D-6E8A-4147-A177-3AD203B41FA5}">
                      <a16:colId xmlns:a16="http://schemas.microsoft.com/office/drawing/2014/main" val="1987128707"/>
                    </a:ext>
                  </a:extLst>
                </a:gridCol>
                <a:gridCol w="4578149">
                  <a:extLst>
                    <a:ext uri="{9D8B030D-6E8A-4147-A177-3AD203B41FA5}">
                      <a16:colId xmlns:a16="http://schemas.microsoft.com/office/drawing/2014/main" val="1681920659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val="3421382448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669210484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33193948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13220986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671905545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519034489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92058239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2441336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4281309814"/>
                    </a:ext>
                  </a:extLst>
                </a:gridCol>
              </a:tblGrid>
              <a:tr h="1637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13581"/>
                  </a:ext>
                </a:extLst>
              </a:tr>
              <a:tr h="327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2864955297"/>
                  </a:ext>
                </a:extLst>
              </a:tr>
              <a:tr h="218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СМСП  в расчете на 10 тыс. человек населения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264,01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264,33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272,75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1017602111"/>
                  </a:ext>
                </a:extLst>
              </a:tr>
              <a:tr h="233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Туристско-экскурсионный поток в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365,7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376,6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314351185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BA984E-3EDD-44E6-8921-07AB4DF9CB6A}"/>
              </a:ext>
            </a:extLst>
          </p:cNvPr>
          <p:cNvSpPr/>
          <p:nvPr/>
        </p:nvSpPr>
        <p:spPr>
          <a:xfrm>
            <a:off x="80681" y="107594"/>
            <a:ext cx="11930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BD68F9-C032-447D-B5F8-4BA4DB6A73C2}"/>
              </a:ext>
            </a:extLst>
          </p:cNvPr>
          <p:cNvSpPr/>
          <p:nvPr/>
        </p:nvSpPr>
        <p:spPr>
          <a:xfrm>
            <a:off x="276226" y="5351662"/>
            <a:ext cx="3875090" cy="10772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оказываемых туристических услуг и инфраструктуры, увеличение туристско-экскурсионного потока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981BA3-0B4B-4447-B8B4-5665110981B5}"/>
              </a:ext>
            </a:extLst>
          </p:cNvPr>
          <p:cNvSpPr/>
          <p:nvPr/>
        </p:nvSpPr>
        <p:spPr>
          <a:xfrm>
            <a:off x="353088" y="43400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E49139-69DA-4824-832E-CE8F8433E2EF}"/>
              </a:ext>
            </a:extLst>
          </p:cNvPr>
          <p:cNvSpPr/>
          <p:nvPr/>
        </p:nvSpPr>
        <p:spPr>
          <a:xfrm>
            <a:off x="4276725" y="5146560"/>
            <a:ext cx="77343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предпринимательской среды, рост количества СМСП, что соответственно приведет к росту выручки и налоговых отчислений в бюджеты всех уровней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16D0A7-5DEA-42B6-93D2-40AFCF7789F6}"/>
              </a:ext>
            </a:extLst>
          </p:cNvPr>
          <p:cNvSpPr/>
          <p:nvPr/>
        </p:nvSpPr>
        <p:spPr>
          <a:xfrm>
            <a:off x="4276725" y="5890271"/>
            <a:ext cx="7238999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финансовой грамотности школьников, создание благоприятных условий для развития навыков ведения начального этапа бизнеса, открытие собственного бизнеса</a:t>
            </a:r>
            <a:endParaRPr lang="ru-RU" sz="16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FCAF130-A879-4DC4-9CC2-34E948A39F2A}"/>
              </a:ext>
            </a:extLst>
          </p:cNvPr>
          <p:cNvGraphicFramePr>
            <a:graphicFrameLocks noGrp="1"/>
          </p:cNvGraphicFramePr>
          <p:nvPr/>
        </p:nvGraphicFramePr>
        <p:xfrm>
          <a:off x="163510" y="2800626"/>
          <a:ext cx="11685590" cy="143446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624052">
                  <a:extLst>
                    <a:ext uri="{9D8B030D-6E8A-4147-A177-3AD203B41FA5}">
                      <a16:colId xmlns:a16="http://schemas.microsoft.com/office/drawing/2014/main" val="22448593"/>
                    </a:ext>
                  </a:extLst>
                </a:gridCol>
                <a:gridCol w="1034886">
                  <a:extLst>
                    <a:ext uri="{9D8B030D-6E8A-4147-A177-3AD203B41FA5}">
                      <a16:colId xmlns:a16="http://schemas.microsoft.com/office/drawing/2014/main" val="370057681"/>
                    </a:ext>
                  </a:extLst>
                </a:gridCol>
                <a:gridCol w="1034886">
                  <a:extLst>
                    <a:ext uri="{9D8B030D-6E8A-4147-A177-3AD203B41FA5}">
                      <a16:colId xmlns:a16="http://schemas.microsoft.com/office/drawing/2014/main" val="2633618488"/>
                    </a:ext>
                  </a:extLst>
                </a:gridCol>
                <a:gridCol w="991766">
                  <a:extLst>
                    <a:ext uri="{9D8B030D-6E8A-4147-A177-3AD203B41FA5}">
                      <a16:colId xmlns:a16="http://schemas.microsoft.com/office/drawing/2014/main" val="2645844778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43756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«Бизнес инкубатор»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35694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«Популяризация бизнеса»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603451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«Популяризация туризма на Южном Прибайкалье»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017806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05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44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6A513D-BEFD-45AA-BA26-452E98AF5B71}"/>
              </a:ext>
            </a:extLst>
          </p:cNvPr>
          <p:cNvSpPr/>
          <p:nvPr/>
        </p:nvSpPr>
        <p:spPr>
          <a:xfrm>
            <a:off x="161924" y="95935"/>
            <a:ext cx="92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06A3EA-346C-4839-9833-AAF6C4453409}"/>
              </a:ext>
            </a:extLst>
          </p:cNvPr>
          <p:cNvSpPr/>
          <p:nvPr/>
        </p:nvSpPr>
        <p:spPr>
          <a:xfrm>
            <a:off x="112247" y="926932"/>
            <a:ext cx="9012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</a:p>
          <a:p>
            <a:pPr lvl="0">
              <a:spcAft>
                <a:spcPts val="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обеспечить устойчивое развитие сельских территорий, характеризующееся увеличением производства объема сельскохозяйственной продукцией на 25 % по отношению к уровню 2021 года;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создать 3 субъекта инновационной деятельности в сфере агробизнес образования.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7A14D39-4F53-4A4A-8337-C981ACEEA8AA}"/>
              </a:ext>
            </a:extLst>
          </p:cNvPr>
          <p:cNvGraphicFramePr/>
          <p:nvPr/>
        </p:nvGraphicFramePr>
        <p:xfrm>
          <a:off x="3119719" y="2084439"/>
          <a:ext cx="5767106" cy="459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sun9-39.userapi.com/impg/SpgTqnbhEweabicJH7Eadi69eX1Y-1GK9gVqFQ/RFDZuVdoBqA.jpg?size=1280x720&amp;quality=96&amp;sign=5ba97f569b39260ee3d615067a144977&amp;type=album">
            <a:extLst>
              <a:ext uri="{FF2B5EF4-FFF2-40B4-BE49-F238E27FC236}">
                <a16:creationId xmlns:a16="http://schemas.microsoft.com/office/drawing/2014/main" id="{565391E5-9F83-4C1A-8C3D-1B3B480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" y="4397112"/>
            <a:ext cx="2914650" cy="19566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7.userapi.com/impg/gELhezoxlK6sb7lAvSOAjGSPcjSnN4W5lsfXCw/XEM_mJ3_gw4.jpg?size=1280x720&amp;quality=96&amp;sign=50f595c6360d030eaa3ed5ccb15bf7de&amp;type=album">
            <a:extLst>
              <a:ext uri="{FF2B5EF4-FFF2-40B4-BE49-F238E27FC236}">
                <a16:creationId xmlns:a16="http://schemas.microsoft.com/office/drawing/2014/main" id="{19E2165B-A4C6-4F28-8AAE-4599E97F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" y="2505962"/>
            <a:ext cx="2914651" cy="18779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39BD47A-EF38-4857-A1DE-83DBA82A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1" y="253642"/>
            <a:ext cx="2860572" cy="21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id="{67EE1CCC-1AC3-4B7E-8585-FBC8EE42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565821"/>
            <a:ext cx="2898364" cy="21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icture background">
            <a:extLst>
              <a:ext uri="{FF2B5EF4-FFF2-40B4-BE49-F238E27FC236}">
                <a16:creationId xmlns:a16="http://schemas.microsoft.com/office/drawing/2014/main" id="{CAD6B21A-3340-4889-AAD7-4A06BF33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505962"/>
            <a:ext cx="2898365" cy="19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3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47B8BD-ABBB-47D3-93DA-EBC14C063103}"/>
              </a:ext>
            </a:extLst>
          </p:cNvPr>
          <p:cNvGraphicFramePr>
            <a:graphicFrameLocks noGrp="1"/>
          </p:cNvGraphicFramePr>
          <p:nvPr/>
        </p:nvGraphicFramePr>
        <p:xfrm>
          <a:off x="161924" y="955200"/>
          <a:ext cx="11820530" cy="152827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69087">
                  <a:extLst>
                    <a:ext uri="{9D8B030D-6E8A-4147-A177-3AD203B41FA5}">
                      <a16:colId xmlns:a16="http://schemas.microsoft.com/office/drawing/2014/main" val="852031966"/>
                    </a:ext>
                  </a:extLst>
                </a:gridCol>
                <a:gridCol w="5129660">
                  <a:extLst>
                    <a:ext uri="{9D8B030D-6E8A-4147-A177-3AD203B41FA5}">
                      <a16:colId xmlns:a16="http://schemas.microsoft.com/office/drawing/2014/main" val="1154827042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09404248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25466279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0187460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682193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092487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26661453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420979247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4376411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81748314"/>
                    </a:ext>
                  </a:extLst>
                </a:gridCol>
              </a:tblGrid>
              <a:tr h="2614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(по ОКЕИ)</a:t>
                      </a:r>
                      <a:endParaRPr lang="ru-RU" sz="14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83758"/>
                  </a:ext>
                </a:extLst>
              </a:tr>
              <a:tr h="39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417728966"/>
                  </a:ext>
                </a:extLst>
              </a:tr>
              <a:tr h="26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по отношению к 2021 года 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103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2423714617"/>
                  </a:ext>
                </a:extLst>
              </a:tr>
              <a:tr h="133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инновационной деятельности 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 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126268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E6D73C-997A-4F8F-A4FD-6AA2827BBC4D}"/>
              </a:ext>
            </a:extLst>
          </p:cNvPr>
          <p:cNvSpPr/>
          <p:nvPr/>
        </p:nvSpPr>
        <p:spPr>
          <a:xfrm>
            <a:off x="85726" y="18497"/>
            <a:ext cx="12020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0C118F-9755-4172-B385-3CB620CB493B}"/>
              </a:ext>
            </a:extLst>
          </p:cNvPr>
          <p:cNvSpPr/>
          <p:nvPr/>
        </p:nvSpPr>
        <p:spPr>
          <a:xfrm>
            <a:off x="161924" y="4104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71BD6D-24D0-43FF-B6E2-5E793B78BED9}"/>
              </a:ext>
            </a:extLst>
          </p:cNvPr>
          <p:cNvSpPr/>
          <p:nvPr/>
        </p:nvSpPr>
        <p:spPr>
          <a:xfrm>
            <a:off x="85726" y="4909098"/>
            <a:ext cx="3238500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увеличить количество раз использования 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бионапитка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цикличном 10-дневном меню образовательных учреждений, а так же расширить ассортимент напитков за счет использования овощного сырья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AC6076-E8C1-4873-878D-706177C40F82}"/>
              </a:ext>
            </a:extLst>
          </p:cNvPr>
          <p:cNvSpPr/>
          <p:nvPr/>
        </p:nvSpPr>
        <p:spPr>
          <a:xfrm>
            <a:off x="3362327" y="4840313"/>
            <a:ext cx="4057649" cy="107721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Улучшено материально-техническое оснащение региональных пилотных площадок в сфере агробизнес образования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4AECAB-DBE4-48A4-89C0-CFCBCB759E9D}"/>
              </a:ext>
            </a:extLst>
          </p:cNvPr>
          <p:cNvSpPr/>
          <p:nvPr/>
        </p:nvSpPr>
        <p:spPr>
          <a:xfrm>
            <a:off x="3362327" y="5931068"/>
            <a:ext cx="4057649" cy="8309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Улучшена инженерная инфраструктура садоводческих некоммерческих товариществ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FE00CF-3DAC-4B4D-A5C6-46E073609442}"/>
              </a:ext>
            </a:extLst>
          </p:cNvPr>
          <p:cNvSpPr/>
          <p:nvPr/>
        </p:nvSpPr>
        <p:spPr>
          <a:xfrm>
            <a:off x="7510462" y="4361408"/>
            <a:ext cx="4595812" cy="107721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и внедрение инновационных технологий в сфере агробизнес-образования в образовательную среду по приоритетным направлениям согласно Программ развития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2D8BC5-4BF9-470F-BE07-B59123A54E96}"/>
              </a:ext>
            </a:extLst>
          </p:cNvPr>
          <p:cNvSpPr/>
          <p:nvPr/>
        </p:nvSpPr>
        <p:spPr>
          <a:xfrm>
            <a:off x="7510462" y="5478485"/>
            <a:ext cx="4595812" cy="1246495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Популяризирована  инновационная деятельность в сфере агробизнес-образования и получены компетенции в инновационной деятельности сфере агропромышленного комплекса учащимися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агробизнесобразования</a:t>
            </a:r>
            <a:endParaRPr lang="ru-RU" sz="15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193853D-FF32-4CCD-B183-B2017BEDEAD9}"/>
              </a:ext>
            </a:extLst>
          </p:cNvPr>
          <p:cNvGraphicFramePr>
            <a:graphicFrameLocks noGrp="1"/>
          </p:cNvGraphicFramePr>
          <p:nvPr/>
        </p:nvGraphicFramePr>
        <p:xfrm>
          <a:off x="161924" y="2641474"/>
          <a:ext cx="11820530" cy="13996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66561">
                  <a:extLst>
                    <a:ext uri="{9D8B030D-6E8A-4147-A177-3AD203B41FA5}">
                      <a16:colId xmlns:a16="http://schemas.microsoft.com/office/drawing/2014/main" val="2278188982"/>
                    </a:ext>
                  </a:extLst>
                </a:gridCol>
                <a:gridCol w="829511">
                  <a:extLst>
                    <a:ext uri="{9D8B030D-6E8A-4147-A177-3AD203B41FA5}">
                      <a16:colId xmlns:a16="http://schemas.microsoft.com/office/drawing/2014/main" val="1172561903"/>
                    </a:ext>
                  </a:extLst>
                </a:gridCol>
                <a:gridCol w="829511">
                  <a:extLst>
                    <a:ext uri="{9D8B030D-6E8A-4147-A177-3AD203B41FA5}">
                      <a16:colId xmlns:a16="http://schemas.microsoft.com/office/drawing/2014/main" val="3751454374"/>
                    </a:ext>
                  </a:extLst>
                </a:gridCol>
                <a:gridCol w="794947">
                  <a:extLst>
                    <a:ext uri="{9D8B030D-6E8A-4147-A177-3AD203B41FA5}">
                      <a16:colId xmlns:a16="http://schemas.microsoft.com/office/drawing/2014/main" val="89363455"/>
                    </a:ext>
                  </a:extLst>
                </a:gridCol>
              </a:tblGrid>
              <a:tr h="298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extLst>
                  <a:ext uri="{0D108BD9-81ED-4DB2-BD59-A6C34878D82A}">
                    <a16:rowId xmlns:a16="http://schemas.microsoft.com/office/drawing/2014/main" val="608133562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"Реализация программ развития школ агробизнес образования"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3378884164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"Развитие отрасли растениеводства и переработки плодово-ягодного сырья"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1578442909"/>
                  </a:ext>
                </a:extLst>
              </a:tr>
              <a:tr h="3077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программных мероприятий и исполнение государственных полномочий"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2150569851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661672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80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Picture background">
            <a:extLst>
              <a:ext uri="{FF2B5EF4-FFF2-40B4-BE49-F238E27FC236}">
                <a16:creationId xmlns:a16="http://schemas.microsoft.com/office/drawing/2014/main" id="{9A253672-0752-460F-8A93-CF6C43C8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30" y="5180007"/>
            <a:ext cx="1634613" cy="15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DA8CB8DE-CB65-4F83-A084-C3FF2AC0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399" y="3812651"/>
            <a:ext cx="1809927" cy="16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2B439318-DABC-4428-831B-F1F8F47E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30" y="2085909"/>
            <a:ext cx="1936955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817D78-6D96-48B4-9DC4-85EE3D3CC812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DA7263-2A04-46D8-BE97-900266782081}"/>
              </a:ext>
            </a:extLst>
          </p:cNvPr>
          <p:cNvSpPr/>
          <p:nvPr/>
        </p:nvSpPr>
        <p:spPr>
          <a:xfrm>
            <a:off x="66674" y="1013639"/>
            <a:ext cx="3885894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доступности качества общего образования детей в Слюдянском районе, обеспечение доступности занятий физической культурой и спортом, устойчивое развитие территории за счет обеспечения актуализации к 2030 году 100% документов территориального планирования и градостроительного зонирования,  предполагающих совершенствование системы расселения, застройки, благоустройства населенных пунктов, их инженерной, транспортной и социальной инфраструктур, рационального природопользования, охраны и использования объектов культурного наследия, сохранения и улучшения окружающей природной среды Слюдянского муниципального района и сельских поселений, ежегодное обеспечение бесперебойного и безопасного функционирования дорожного движения на автомобильных дорогах общего пользования местного значения, сохранение и восстановление природной среды, обеспечение качества окружающей среды, необходимое для благоприятной жизни человека и устойчивого развития экономики, повышение энергетической эффективности систем инженерно-технического обеспечения, обеспечение доступности и качества транспортных услуг. Расселение до 2030 года 8,05 тыс. кв. м. жилищного фонда, признанного непригодным для проживания.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E415F8E-C45E-4877-ADB8-9A0CC0001227}"/>
              </a:ext>
            </a:extLst>
          </p:cNvPr>
          <p:cNvGraphicFramePr/>
          <p:nvPr/>
        </p:nvGraphicFramePr>
        <p:xfrm>
          <a:off x="4027359" y="1013639"/>
          <a:ext cx="4805081" cy="569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5237A73B-8A2C-4148-BA38-C01316C4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71" y="905617"/>
            <a:ext cx="1936955" cy="143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4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47E19C-3ADE-40F7-AC58-88C0B2F394CA}"/>
              </a:ext>
            </a:extLst>
          </p:cNvPr>
          <p:cNvSpPr/>
          <p:nvPr/>
        </p:nvSpPr>
        <p:spPr>
          <a:xfrm>
            <a:off x="0" y="-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F8F47B4-6D3E-419A-A1BD-959F70911F58}"/>
              </a:ext>
            </a:extLst>
          </p:cNvPr>
          <p:cNvGraphicFramePr>
            <a:graphicFrameLocks noGrp="1"/>
          </p:cNvGraphicFramePr>
          <p:nvPr/>
        </p:nvGraphicFramePr>
        <p:xfrm>
          <a:off x="88491" y="754798"/>
          <a:ext cx="12030074" cy="601801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35951">
                  <a:extLst>
                    <a:ext uri="{9D8B030D-6E8A-4147-A177-3AD203B41FA5}">
                      <a16:colId xmlns:a16="http://schemas.microsoft.com/office/drawing/2014/main" val="3290843280"/>
                    </a:ext>
                  </a:extLst>
                </a:gridCol>
                <a:gridCol w="5670564">
                  <a:extLst>
                    <a:ext uri="{9D8B030D-6E8A-4147-A177-3AD203B41FA5}">
                      <a16:colId xmlns:a16="http://schemas.microsoft.com/office/drawing/2014/main" val="753307917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291967472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4132561484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09400224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704110737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85210160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3036662576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275293847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951103202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374980727"/>
                    </a:ext>
                  </a:extLst>
                </a:gridCol>
              </a:tblGrid>
              <a:tr h="1512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sng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Ед. изм. (по ОКЕИ)</a:t>
                      </a:r>
                      <a:endParaRPr lang="ru-RU" sz="1000" b="0" i="0" u="sng" strike="noStrike">
                        <a:solidFill>
                          <a:srgbClr val="0563C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75664"/>
                  </a:ext>
                </a:extLst>
              </a:tr>
              <a:tr h="270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641964486"/>
                  </a:ext>
                </a:extLst>
              </a:tr>
              <a:tr h="44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введенных новых мест в муниципальных образовательных организациях в Слюдянском муниципальном районе к прогнозируемой потребности в новых местах в образовательных организациях в Слюдянском муниципальном районе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34646672"/>
                  </a:ext>
                </a:extLst>
              </a:tr>
              <a:tr h="1512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085693732"/>
                  </a:ext>
                </a:extLst>
              </a:tr>
              <a:tr h="814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поселений, имеющих актуализированные документы градостроительной деятельности, подготовленной документации по планировке территории,  поставленных границ населенных пунктов и территориальных зон на государственный кадастровый учет, кадастровых кварталов, в отношении которых выполнены комплексные кадастровые работы к общей численности сельских поселений на территории Слюдянского муниципального района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004577522"/>
                  </a:ext>
                </a:extLst>
              </a:tr>
              <a:tr h="595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 на территориях сельских поселений Слюдянского муниципального района, приведенных в нормативное состояние от общей протяженности автомобильных дорог местного значения на территориях сельских поселений, подлежащих приведению в нормативное состояние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542141191"/>
                  </a:ext>
                </a:extLst>
              </a:tr>
              <a:tr h="6791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мероприятий по выявлению и оценке объектов накопленного вреда окружающей среде и (или) организации работ по ликвидации накопленного вреда окружающей среде и иных мероприятий по предотвращению и (или) снижению негативного воздействия хозяйственной и иной деятельности на окружающую среду от общего количества плановых мероприятий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451859343"/>
                  </a:ext>
                </a:extLst>
              </a:tr>
              <a:tr h="44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построенных гидротехнических сооружений в целях защищенности населения и объектов экономики от негативного воздействия вод от общего количества планируемых к строительству гидротехнических сооружений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277200405"/>
                  </a:ext>
                </a:extLst>
              </a:tr>
              <a:tr h="595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потребляемых муниципальными учреждениями тепловой энергии, электрической энергии и воды, приобретаемых по приборам учета, в общем объеме потребляемых тепловой энергии, электрической энергии и воды муниципальными учреждениями на территории Слюдянского муниципального района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488296282"/>
                  </a:ext>
                </a:extLst>
              </a:tr>
              <a:tr h="1512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замены инженерно-технической инфраструктуры по отношению к  2024 году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277986082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Слюдянского района, имеющая транспортную автомобильную доступность до районного центра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98,3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39932876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маршрутов регулярных перевозок по регулируемым тарифам в общем количестве маршрутов регулярных перевозок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0465865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парка подвижного состава автомобильного транспорта общего пользования, оборудованного для перевозки маломобильных граждан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83453546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расселенных из непригодного для проживания жилищного фонда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252204680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непригодного для проживания жилищного фонда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 метров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484739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5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EE9D49-CC8B-469B-8923-87792CE272B5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3D037-6987-4D8E-B881-F3486F639865}"/>
              </a:ext>
            </a:extLst>
          </p:cNvPr>
          <p:cNvSpPr/>
          <p:nvPr/>
        </p:nvSpPr>
        <p:spPr>
          <a:xfrm>
            <a:off x="65443" y="26136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F49D3-3362-445D-A19F-32D7BAE5FC61}"/>
              </a:ext>
            </a:extLst>
          </p:cNvPr>
          <p:cNvSpPr/>
          <p:nvPr/>
        </p:nvSpPr>
        <p:spPr>
          <a:xfrm>
            <a:off x="100804" y="3259984"/>
            <a:ext cx="5313363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дополнительных мест обеспечит возможность детям получать качественное образование в условиях, отвечающих современным требованиям, независимо от места проживания ребенка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2B3866-9B96-4346-9024-ABEA3CB44732}"/>
              </a:ext>
            </a:extLst>
          </p:cNvPr>
          <p:cNvSpPr/>
          <p:nvPr/>
        </p:nvSpPr>
        <p:spPr>
          <a:xfrm>
            <a:off x="100803" y="4367964"/>
            <a:ext cx="5313364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Повысить уровень обеспеченности граждан спортивными сооружениями исходя из единовременной пропускной способности объектов спорта до 60%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DC2D7A-0B56-47AB-9084-8DEF0A3FF1C9}"/>
              </a:ext>
            </a:extLst>
          </p:cNvPr>
          <p:cNvSpPr/>
          <p:nvPr/>
        </p:nvSpPr>
        <p:spPr>
          <a:xfrm>
            <a:off x="100803" y="5822353"/>
            <a:ext cx="5381625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marL="95250" marR="95250">
              <a:spcAft>
                <a:spcPts val="0"/>
              </a:spcAft>
            </a:pP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Выполнены работы по повышению качества дорожной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сети,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уличной сети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3A308F-65CE-420C-8B2F-E6EFA355C12B}"/>
              </a:ext>
            </a:extLst>
          </p:cNvPr>
          <p:cNvSpPr/>
          <p:nvPr/>
        </p:nvSpPr>
        <p:spPr>
          <a:xfrm>
            <a:off x="5613861" y="3084124"/>
            <a:ext cx="6096000" cy="954107"/>
          </a:xfrm>
          <a:prstGeom prst="rect">
            <a:avLst/>
          </a:prstGeom>
          <a:solidFill>
            <a:srgbClr val="99CCFF"/>
          </a:solidFill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мероприятий по ликвидации и предупреждению несанкционированного складирования отходов на территориях муниципальных образований, озеленению территорий муниципальных образований, охране лесов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F431C2-C34B-4BF8-9814-C091ECA19C1B}"/>
              </a:ext>
            </a:extLst>
          </p:cNvPr>
          <p:cNvSpPr/>
          <p:nvPr/>
        </p:nvSpPr>
        <p:spPr>
          <a:xfrm>
            <a:off x="5613861" y="4214091"/>
            <a:ext cx="609600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мест (площадок) накопления твердых коммунальных отходов, транспортирование твердых коммунальных отходов от мест их накопления и сбора до объектов, используемых для сортировки и захоронения твердых коммунальных отходов, оценка экономической эффективности и разработка ПСД на строительство защитных сооружений от негативного воздействия вод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A08512-1F32-484D-A7B9-E6C7F0F85C78}"/>
              </a:ext>
            </a:extLst>
          </p:cNvPr>
          <p:cNvSpPr/>
          <p:nvPr/>
        </p:nvSpPr>
        <p:spPr>
          <a:xfrm>
            <a:off x="5613862" y="5686380"/>
            <a:ext cx="60959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энергетической эффективности объектов социальной сферы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D858F2-BD41-4AA5-9BBA-25F64A09C591}"/>
              </a:ext>
            </a:extLst>
          </p:cNvPr>
          <p:cNvSpPr/>
          <p:nvPr/>
        </p:nvSpPr>
        <p:spPr>
          <a:xfrm>
            <a:off x="100803" y="5260501"/>
            <a:ext cx="5292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доступность и качество транспортных услуг</a:t>
            </a:r>
            <a:endParaRPr lang="ru-RU" sz="1400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BDCA7FF-91BF-45EC-A6D7-FF13506B3BC3}"/>
              </a:ext>
            </a:extLst>
          </p:cNvPr>
          <p:cNvGraphicFramePr>
            <a:graphicFrameLocks noGrp="1"/>
          </p:cNvGraphicFramePr>
          <p:nvPr/>
        </p:nvGraphicFramePr>
        <p:xfrm>
          <a:off x="66674" y="866966"/>
          <a:ext cx="12058653" cy="17466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187768">
                  <a:extLst>
                    <a:ext uri="{9D8B030D-6E8A-4147-A177-3AD203B41FA5}">
                      <a16:colId xmlns:a16="http://schemas.microsoft.com/office/drawing/2014/main" val="1208706830"/>
                    </a:ext>
                  </a:extLst>
                </a:gridCol>
                <a:gridCol w="632412">
                  <a:extLst>
                    <a:ext uri="{9D8B030D-6E8A-4147-A177-3AD203B41FA5}">
                      <a16:colId xmlns:a16="http://schemas.microsoft.com/office/drawing/2014/main" val="1170330901"/>
                    </a:ext>
                  </a:extLst>
                </a:gridCol>
                <a:gridCol w="632412">
                  <a:extLst>
                    <a:ext uri="{9D8B030D-6E8A-4147-A177-3AD203B41FA5}">
                      <a16:colId xmlns:a16="http://schemas.microsoft.com/office/drawing/2014/main" val="4264999194"/>
                    </a:ext>
                  </a:extLst>
                </a:gridCol>
                <a:gridCol w="606061">
                  <a:extLst>
                    <a:ext uri="{9D8B030D-6E8A-4147-A177-3AD203B41FA5}">
                      <a16:colId xmlns:a16="http://schemas.microsoft.com/office/drawing/2014/main" val="1730422201"/>
                    </a:ext>
                  </a:extLst>
                </a:gridCol>
              </a:tblGrid>
              <a:tr h="36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extLst>
                  <a:ext uri="{0D108BD9-81ED-4DB2-BD59-A6C34878D82A}">
                    <a16:rowId xmlns:a16="http://schemas.microsoft.com/office/drawing/2014/main" val="3566710995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"Строительство, приобретение, реконструкция, а также проведение капитальных ремонтов образовательных организаций Слюдянского муниципального района"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4046628967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"Дорожная деятельность"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28 147,7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28 709,1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29 071,9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801082424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"Охрана окружающей среды"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3337999894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"Жилищно-коммунальное хозяйство, энергосбережение и повышение энергетической эффективности"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833075529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"Повышение транспортной доступности"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455795729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"Переселение граждан, проживающих на территории Слюдянского муниципального района, из аварийного жилищного фонда"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4203782447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37 903,8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38 492,0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37 763,1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38989177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B2D32EC-933C-4C99-9304-13CCF270B881}"/>
              </a:ext>
            </a:extLst>
          </p:cNvPr>
          <p:cNvSpPr txBox="1"/>
          <p:nvPr/>
        </p:nvSpPr>
        <p:spPr>
          <a:xfrm>
            <a:off x="5613861" y="6198328"/>
            <a:ext cx="6110748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жилищных условий граждан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E0592C-1FC8-417E-997E-55B3C1C0F3DA}"/>
              </a:ext>
            </a:extLst>
          </p:cNvPr>
          <p:cNvSpPr/>
          <p:nvPr/>
        </p:nvSpPr>
        <p:spPr>
          <a:xfrm>
            <a:off x="247649" y="119360"/>
            <a:ext cx="1183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1E65E4-07A0-485C-955C-EA7917349BC5}"/>
              </a:ext>
            </a:extLst>
          </p:cNvPr>
          <p:cNvSpPr/>
          <p:nvPr/>
        </p:nvSpPr>
        <p:spPr>
          <a:xfrm>
            <a:off x="104775" y="929283"/>
            <a:ext cx="1208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 к 2030 году формирование эффективной системы муниципального управления, характеризующейся стопроцентным взаимодействием с гражданами;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количества экземпляров печатного издания средств массовой информации, распространяющихся на бесплатной основе и ежегодное увеличение подписчиков не менее, чем на 5 процентов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598257-747F-4C04-994D-46AEECFBCA49}"/>
              </a:ext>
            </a:extLst>
          </p:cNvPr>
          <p:cNvGraphicFramePr/>
          <p:nvPr/>
        </p:nvGraphicFramePr>
        <p:xfrm>
          <a:off x="247649" y="2299039"/>
          <a:ext cx="6096000" cy="442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96FFF49A-27F3-4CC8-AB21-4AA67DD1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40" y="2149134"/>
            <a:ext cx="5633884" cy="36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E48E3ADA-2963-4FEC-A6E8-F9BDB2ED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05" y="5436751"/>
            <a:ext cx="5017346" cy="1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08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B6F44C-C4FD-4D95-A810-53DE0142921D}"/>
              </a:ext>
            </a:extLst>
          </p:cNvPr>
          <p:cNvSpPr/>
          <p:nvPr/>
        </p:nvSpPr>
        <p:spPr>
          <a:xfrm>
            <a:off x="247649" y="119360"/>
            <a:ext cx="11849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C1EAF67-0630-44D0-9226-9BCE30B614DE}"/>
              </a:ext>
            </a:extLst>
          </p:cNvPr>
          <p:cNvGraphicFramePr>
            <a:graphicFrameLocks noGrp="1"/>
          </p:cNvGraphicFramePr>
          <p:nvPr/>
        </p:nvGraphicFramePr>
        <p:xfrm>
          <a:off x="134935" y="1075788"/>
          <a:ext cx="11961817" cy="195582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33739">
                  <a:extLst>
                    <a:ext uri="{9D8B030D-6E8A-4147-A177-3AD203B41FA5}">
                      <a16:colId xmlns:a16="http://schemas.microsoft.com/office/drawing/2014/main" val="1715488135"/>
                    </a:ext>
                  </a:extLst>
                </a:gridCol>
                <a:gridCol w="5624427">
                  <a:extLst>
                    <a:ext uri="{9D8B030D-6E8A-4147-A177-3AD203B41FA5}">
                      <a16:colId xmlns:a16="http://schemas.microsoft.com/office/drawing/2014/main" val="3361422846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38049965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64473669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243703067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167200854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4905700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195292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39217665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696404210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47287505"/>
                    </a:ext>
                  </a:extLst>
                </a:gridCol>
              </a:tblGrid>
              <a:tr h="364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05177"/>
                  </a:ext>
                </a:extLst>
              </a:tr>
              <a:tr h="339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842441485"/>
                  </a:ext>
                </a:extLst>
              </a:tr>
              <a:tr h="364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отработанных обращений граждан от поступивших в администрацию Слюдянского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529504605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бесплатных печатных экземпляров средств массовой информации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Экз.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60812780"/>
                  </a:ext>
                </a:extLst>
              </a:tr>
              <a:tr h="18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подписчиков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3439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4389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7599803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3B4AEB-54E3-403F-A6B6-866C1D07E6AD}"/>
              </a:ext>
            </a:extLst>
          </p:cNvPr>
          <p:cNvSpPr/>
          <p:nvPr/>
        </p:nvSpPr>
        <p:spPr>
          <a:xfrm>
            <a:off x="134936" y="5103674"/>
            <a:ext cx="3808414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эффективной системы муниципального управления, в том числе посредством качественной, своевременной и полной отработки обращений граждан, поступивших в администрацию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согласно установленным полномочиям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2D4955-0205-4794-A92D-CB90C0E6194D}"/>
              </a:ext>
            </a:extLst>
          </p:cNvPr>
          <p:cNvSpPr/>
          <p:nvPr/>
        </p:nvSpPr>
        <p:spPr>
          <a:xfrm>
            <a:off x="4124325" y="5102603"/>
            <a:ext cx="394335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и создание условий для обеспечения информатизации и автоматизации процессов в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 рамках единых отраслевых цифровых платформ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D309FF-F257-4381-B689-9BFE6391AD6E}"/>
              </a:ext>
            </a:extLst>
          </p:cNvPr>
          <p:cNvSpPr/>
          <p:nvPr/>
        </p:nvSpPr>
        <p:spPr>
          <a:xfrm>
            <a:off x="8248650" y="5102604"/>
            <a:ext cx="3676650" cy="138499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Обнародование в СМИ информации о деятельности ОМС, в том числе посредством  распространения бесплатных экземпляров СМИ и увеличение охвата населения путем увеличения подписчиков и постов в социальных сетях 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DEC774-5C60-4870-A22C-2081A83B2A46}"/>
              </a:ext>
            </a:extLst>
          </p:cNvPr>
          <p:cNvSpPr/>
          <p:nvPr/>
        </p:nvSpPr>
        <p:spPr>
          <a:xfrm>
            <a:off x="134936" y="455917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4C4C3DE-A27D-4BA5-9EEB-547F6C615329}"/>
              </a:ext>
            </a:extLst>
          </p:cNvPr>
          <p:cNvGraphicFramePr>
            <a:graphicFrameLocks noGrp="1"/>
          </p:cNvGraphicFramePr>
          <p:nvPr/>
        </p:nvGraphicFramePr>
        <p:xfrm>
          <a:off x="134935" y="3107876"/>
          <a:ext cx="11961818" cy="13750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415223">
                  <a:extLst>
                    <a:ext uri="{9D8B030D-6E8A-4147-A177-3AD203B41FA5}">
                      <a16:colId xmlns:a16="http://schemas.microsoft.com/office/drawing/2014/main" val="2897528232"/>
                    </a:ext>
                  </a:extLst>
                </a:gridCol>
                <a:gridCol w="860821">
                  <a:extLst>
                    <a:ext uri="{9D8B030D-6E8A-4147-A177-3AD203B41FA5}">
                      <a16:colId xmlns:a16="http://schemas.microsoft.com/office/drawing/2014/main" val="3058950554"/>
                    </a:ext>
                  </a:extLst>
                </a:gridCol>
                <a:gridCol w="860821">
                  <a:extLst>
                    <a:ext uri="{9D8B030D-6E8A-4147-A177-3AD203B41FA5}">
                      <a16:colId xmlns:a16="http://schemas.microsoft.com/office/drawing/2014/main" val="2297808557"/>
                    </a:ext>
                  </a:extLst>
                </a:gridCol>
                <a:gridCol w="824953">
                  <a:extLst>
                    <a:ext uri="{9D8B030D-6E8A-4147-A177-3AD203B41FA5}">
                      <a16:colId xmlns:a16="http://schemas.microsoft.com/office/drawing/2014/main" val="2035258315"/>
                    </a:ext>
                  </a:extLst>
                </a:gridCol>
              </a:tblGrid>
              <a:tr h="495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extLst>
                  <a:ext uri="{0D108BD9-81ED-4DB2-BD59-A6C34878D82A}">
                    <a16:rowId xmlns:a16="http://schemas.microsoft.com/office/drawing/2014/main" val="2382394863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деятельности администрации Слюдянского муниципального района"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89 797,4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86 734,8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86 269,2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753481834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"Информационное освещение деятельности органов местного самоуправления"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9 902,7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9 824,6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2784165875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99 783,1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96 637,5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96 093,8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38715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254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6442BB-761E-43E6-B9AA-58F7B4C12925}"/>
              </a:ext>
            </a:extLst>
          </p:cNvPr>
          <p:cNvSpPr/>
          <p:nvPr/>
        </p:nvSpPr>
        <p:spPr>
          <a:xfrm>
            <a:off x="238124" y="90785"/>
            <a:ext cx="11610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E984E5-A13B-4F92-BA5B-8F6612A2590F}"/>
              </a:ext>
            </a:extLst>
          </p:cNvPr>
          <p:cNvSpPr/>
          <p:nvPr/>
        </p:nvSpPr>
        <p:spPr>
          <a:xfrm>
            <a:off x="8001001" y="765572"/>
            <a:ext cx="395287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сбалансированности и долгосрочной устойчивости бюджетов бюджетной системы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эффективное управление муниципальными финансами;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ежегодного темпа роста поступлений налоговых и неналоговых доходов консолидированного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(в сопоставимых условиях) до 2030 года не ниже 104%;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соотношения объема муниципального долга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к общему годовому объему доходов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безвозмездных поступлений) до 2030 года на уровне, не превышающем 20%.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F7A701-9C07-4125-A607-6CD067D18881}"/>
              </a:ext>
            </a:extLst>
          </p:cNvPr>
          <p:cNvGraphicFramePr/>
          <p:nvPr/>
        </p:nvGraphicFramePr>
        <p:xfrm>
          <a:off x="2895600" y="1116865"/>
          <a:ext cx="5019675" cy="545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8896712B-C8A7-4D5C-AD17-1D16393A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087011"/>
            <a:ext cx="25844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C93BF01D-C186-4EC9-B77A-5EEE9440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055869"/>
            <a:ext cx="2476500" cy="16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id="{149CDC08-096B-438B-AFE0-423CE790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68866"/>
            <a:ext cx="2566989" cy="17275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3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961E0F-DB99-4375-BE8C-B13221AA059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21E222-ED7D-4470-BDD2-5C5779733906}"/>
              </a:ext>
            </a:extLst>
          </p:cNvPr>
          <p:cNvGraphicFramePr>
            <a:graphicFrameLocks noGrp="1"/>
          </p:cNvGraphicFramePr>
          <p:nvPr/>
        </p:nvGraphicFramePr>
        <p:xfrm>
          <a:off x="123824" y="830997"/>
          <a:ext cx="11914188" cy="228401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17513">
                  <a:extLst>
                    <a:ext uri="{9D8B030D-6E8A-4147-A177-3AD203B41FA5}">
                      <a16:colId xmlns:a16="http://schemas.microsoft.com/office/drawing/2014/main" val="250792747"/>
                    </a:ext>
                  </a:extLst>
                </a:gridCol>
                <a:gridCol w="6543675">
                  <a:extLst>
                    <a:ext uri="{9D8B030D-6E8A-4147-A177-3AD203B41FA5}">
                      <a16:colId xmlns:a16="http://schemas.microsoft.com/office/drawing/2014/main" val="2943037665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62050148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1384032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39138136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3445930054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139410099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1749419052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58693380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03773045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696243902"/>
                    </a:ext>
                  </a:extLst>
                </a:gridCol>
              </a:tblGrid>
              <a:tr h="271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631516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extLst>
                  <a:ext uri="{0D108BD9-81ED-4DB2-BD59-A6C34878D82A}">
                    <a16:rowId xmlns:a16="http://schemas.microsoft.com/office/drawing/2014/main" val="3420526427"/>
                  </a:ext>
                </a:extLst>
              </a:tr>
              <a:tr h="13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качества управления муниципальными финансами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усл. ед. 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1407101135"/>
                  </a:ext>
                </a:extLst>
              </a:tr>
              <a:tr h="271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налоговых и неналоговых доходов консолидированного бюджета Слюдянского муниципального района (в сопоставимых условиях)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803823303"/>
                  </a:ext>
                </a:extLst>
              </a:tr>
              <a:tr h="67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Слюдянского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по состоянию на 1 января года, следующего за отчетным, к общему годовому объему доходов бюджета Слюдянского муниципального района (без учета безвозмездных поступлений)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239069086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83FE19-FD21-4B75-88EF-3AD3D4A0CC46}"/>
              </a:ext>
            </a:extLst>
          </p:cNvPr>
          <p:cNvSpPr/>
          <p:nvPr/>
        </p:nvSpPr>
        <p:spPr>
          <a:xfrm>
            <a:off x="123824" y="4784260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778E2E-EC3C-495F-83AB-1245286948C4}"/>
              </a:ext>
            </a:extLst>
          </p:cNvPr>
          <p:cNvSpPr/>
          <p:nvPr/>
        </p:nvSpPr>
        <p:spPr>
          <a:xfrm>
            <a:off x="9620249" y="5184046"/>
            <a:ext cx="2552699" cy="160043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Выравнивание бюджетной обеспеченности муниципальных образований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района, обеспечение сбалансированности местных бюджетов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DEBD1-7883-4C92-89A9-45CD9E36EB82}"/>
              </a:ext>
            </a:extLst>
          </p:cNvPr>
          <p:cNvSpPr/>
          <p:nvPr/>
        </p:nvSpPr>
        <p:spPr>
          <a:xfrm>
            <a:off x="7113984" y="5184046"/>
            <a:ext cx="2466975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Сохранение муниципального долга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на экономически безопасном уровне и обеспечение высокого уровня долговой устойчивости района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84B92-6167-4D47-8AA0-4AA3C067F481}"/>
              </a:ext>
            </a:extLst>
          </p:cNvPr>
          <p:cNvSpPr/>
          <p:nvPr/>
        </p:nvSpPr>
        <p:spPr>
          <a:xfrm>
            <a:off x="40481" y="5199618"/>
            <a:ext cx="7034213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условий для своевременного исполнения расходных обязательств с соблюдением целевого характера; повышение финансовой дисциплины; совершенствование механизмов планирования расходов; контроль за исполнением сметы; обеспечение непредвиденных расходов, не предусмотренных в решении Думы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о бюджете на соответствующий финансовый год, согласно Положению о порядке использования бюджетных ассигнований резервного фонда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</a:t>
            </a:r>
            <a:endParaRPr lang="ru-RU" sz="14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C38C14F-8AF5-4B85-B149-0D6901194B78}"/>
              </a:ext>
            </a:extLst>
          </p:cNvPr>
          <p:cNvGraphicFramePr>
            <a:graphicFrameLocks noGrp="1"/>
          </p:cNvGraphicFramePr>
          <p:nvPr/>
        </p:nvGraphicFramePr>
        <p:xfrm>
          <a:off x="123824" y="3222160"/>
          <a:ext cx="11944350" cy="15621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638117">
                  <a:extLst>
                    <a:ext uri="{9D8B030D-6E8A-4147-A177-3AD203B41FA5}">
                      <a16:colId xmlns:a16="http://schemas.microsoft.com/office/drawing/2014/main" val="44654351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62199563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591480161"/>
                    </a:ext>
                  </a:extLst>
                </a:gridCol>
                <a:gridCol w="1071033">
                  <a:extLst>
                    <a:ext uri="{9D8B030D-6E8A-4147-A177-3AD203B41FA5}">
                      <a16:colId xmlns:a16="http://schemas.microsoft.com/office/drawing/2014/main" val="94800097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22104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бюджетным процессом"</a:t>
                      </a:r>
                      <a:endParaRPr lang="ru-RU" sz="13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47 570,7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38 081,9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37 889,6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46557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 "Поддержка и организация направления муниципальным образованиям Слюдянского района межбюджетных трансфертов с целью выравнивания их бюджетной обеспеченности, обеспечения сбалансированности местных бюджетов и исполнения переданных государственных полномочий"</a:t>
                      </a:r>
                      <a:endParaRPr lang="ru-RU" sz="13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268 760,7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222 108,8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221 910,3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99852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316 331,4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260 190,7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259 799,9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4383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3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233138-DD91-4E75-82F8-1165141F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5" y="447675"/>
            <a:ext cx="5325630" cy="620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О РАЙОНЕ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июля 1930 года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СЛЮДЯНКА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округ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район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4 348,03 км²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WWW.SLUDYANKA.RU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пояс: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+5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устройство: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поселения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38 252 чел.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6D43A-97FC-4870-BC5D-8765DF38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58" y="5668192"/>
            <a:ext cx="1219910" cy="8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E2E4D-4DAF-4C71-99C7-364CC8A8D8E1}"/>
              </a:ext>
            </a:extLst>
          </p:cNvPr>
          <p:cNvSpPr txBox="1"/>
          <p:nvPr/>
        </p:nvSpPr>
        <p:spPr>
          <a:xfrm>
            <a:off x="4341617" y="5318017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37A8663-0412-46AD-98A5-1DAAC08BC83E}"/>
              </a:ext>
            </a:extLst>
          </p:cNvPr>
          <p:cNvCxnSpPr>
            <a:cxnSpLocks/>
          </p:cNvCxnSpPr>
          <p:nvPr/>
        </p:nvCxnSpPr>
        <p:spPr>
          <a:xfrm>
            <a:off x="824670" y="1225513"/>
            <a:ext cx="37090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96522B-5B89-4DFC-9373-B151DD47A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0"/>
            <a:ext cx="6684336" cy="5013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FDE2D3-576E-4B0C-83B2-0FFAC7F5354C}"/>
              </a:ext>
            </a:extLst>
          </p:cNvPr>
          <p:cNvSpPr txBox="1"/>
          <p:nvPr/>
        </p:nvSpPr>
        <p:spPr>
          <a:xfrm>
            <a:off x="5167955" y="2506626"/>
            <a:ext cx="2880891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Быстринское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629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Маритуйское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62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Новоснежнинское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324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4.Утуликское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1 236 чел.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Байкальское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13 305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Култукское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3 874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Портбайкальское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496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Слюдянское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18 326 чел.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Герб">
            <a:extLst>
              <a:ext uri="{FF2B5EF4-FFF2-40B4-BE49-F238E27FC236}">
                <a16:creationId xmlns:a16="http://schemas.microsoft.com/office/drawing/2014/main" id="{75D908E0-091C-4972-9E18-723FD516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29" y="5686595"/>
            <a:ext cx="728508" cy="9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2F258-4401-4409-89E6-E5389F5EDC6D}"/>
              </a:ext>
            </a:extLst>
          </p:cNvPr>
          <p:cNvSpPr txBox="1"/>
          <p:nvPr/>
        </p:nvSpPr>
        <p:spPr>
          <a:xfrm>
            <a:off x="5955829" y="536609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</a:p>
        </p:txBody>
      </p:sp>
    </p:spTree>
    <p:extLst>
      <p:ext uri="{BB962C8B-B14F-4D97-AF65-F5344CB8AC3E}">
        <p14:creationId xmlns:p14="http://schemas.microsoft.com/office/powerpoint/2010/main" val="399742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0D1803-BA77-4D51-88FF-2A637F1439DD}"/>
              </a:ext>
            </a:extLst>
          </p:cNvPr>
          <p:cNvSpPr/>
          <p:nvPr/>
        </p:nvSpPr>
        <p:spPr>
          <a:xfrm>
            <a:off x="66674" y="0"/>
            <a:ext cx="1203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FF34A2-A17F-49CD-BCB0-66C0665814A3}"/>
              </a:ext>
            </a:extLst>
          </p:cNvPr>
          <p:cNvSpPr/>
          <p:nvPr/>
        </p:nvSpPr>
        <p:spPr>
          <a:xfrm>
            <a:off x="450132" y="869141"/>
            <a:ext cx="98774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Обеспечение эффективного управления муниципальным имуществом и земельными ресурсами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характеризующегося повышением доходов бюджета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администрируемых КУМИ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к 2030 году до 100% от плановых показателей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6B3D996-8B6E-48A3-85C0-286DF6DDFECE}"/>
              </a:ext>
            </a:extLst>
          </p:cNvPr>
          <p:cNvGraphicFramePr/>
          <p:nvPr/>
        </p:nvGraphicFramePr>
        <p:xfrm>
          <a:off x="369170" y="2127557"/>
          <a:ext cx="5363036" cy="4548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70" name="Picture 6" descr="Контрольно‑счетный орган Волоколамского городского округа Московской области зав">
            <a:extLst>
              <a:ext uri="{FF2B5EF4-FFF2-40B4-BE49-F238E27FC236}">
                <a16:creationId xmlns:a16="http://schemas.microsoft.com/office/drawing/2014/main" id="{C590E528-0155-4126-AA52-C8E64E3F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5" y="2391236"/>
            <a:ext cx="5834985" cy="39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00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ABD24F-1E00-4462-8F2E-8BA91E7851E3}"/>
              </a:ext>
            </a:extLst>
          </p:cNvPr>
          <p:cNvSpPr/>
          <p:nvPr/>
        </p:nvSpPr>
        <p:spPr>
          <a:xfrm>
            <a:off x="66673" y="0"/>
            <a:ext cx="1022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60FAD74-9633-452A-8A17-0A07A92339D7}"/>
              </a:ext>
            </a:extLst>
          </p:cNvPr>
          <p:cNvGraphicFramePr>
            <a:graphicFrameLocks noGrp="1"/>
          </p:cNvGraphicFramePr>
          <p:nvPr/>
        </p:nvGraphicFramePr>
        <p:xfrm>
          <a:off x="57140" y="890371"/>
          <a:ext cx="12058657" cy="207639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71476">
                  <a:extLst>
                    <a:ext uri="{9D8B030D-6E8A-4147-A177-3AD203B41FA5}">
                      <a16:colId xmlns:a16="http://schemas.microsoft.com/office/drawing/2014/main" val="4174853605"/>
                    </a:ext>
                  </a:extLst>
                </a:gridCol>
                <a:gridCol w="6381750">
                  <a:extLst>
                    <a:ext uri="{9D8B030D-6E8A-4147-A177-3AD203B41FA5}">
                      <a16:colId xmlns:a16="http://schemas.microsoft.com/office/drawing/2014/main" val="4129378614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728255499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7301289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4071339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367443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458722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20631163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823029291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135565036"/>
                    </a:ext>
                  </a:extLst>
                </a:gridCol>
                <a:gridCol w="552456">
                  <a:extLst>
                    <a:ext uri="{9D8B030D-6E8A-4147-A177-3AD203B41FA5}">
                      <a16:colId xmlns:a16="http://schemas.microsoft.com/office/drawing/2014/main" val="529743558"/>
                    </a:ext>
                  </a:extLst>
                </a:gridCol>
              </a:tblGrid>
              <a:tr h="1029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3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95608"/>
                  </a:ext>
                </a:extLst>
              </a:tr>
              <a:tr h="46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798020327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 по получению доходов от использования муниципального имущества Слюдянского муниципального района (в части доходов, администрируемых КУМИ Слюдянского муниципального района)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167121939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предоставления массовых социально значимых муниципальных услуг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в электронной форме от общего количества МСЗУ, предоставленных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%.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6718549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CB7DEC-8A09-437F-B959-7B56A0E2452B}"/>
              </a:ext>
            </a:extLst>
          </p:cNvPr>
          <p:cNvSpPr/>
          <p:nvPr/>
        </p:nvSpPr>
        <p:spPr>
          <a:xfrm>
            <a:off x="123824" y="475280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0B73E-FE36-43DE-9009-B90E8BE3CA5B}"/>
              </a:ext>
            </a:extLst>
          </p:cNvPr>
          <p:cNvSpPr/>
          <p:nvPr/>
        </p:nvSpPr>
        <p:spPr>
          <a:xfrm>
            <a:off x="269738" y="5181510"/>
            <a:ext cx="2790826" cy="160043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Текущая деятельность КУМИ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направленная на повышение эффективного и качественного управления земельно-имущественными отношениями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0B933-BF99-46B6-954C-4677335BA4B6}"/>
              </a:ext>
            </a:extLst>
          </p:cNvPr>
          <p:cNvSpPr/>
          <p:nvPr/>
        </p:nvSpPr>
        <p:spPr>
          <a:xfrm>
            <a:off x="3305987" y="5181510"/>
            <a:ext cx="3505200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муниципального имущества, составляющего казну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в том числе оплата коммунальных расходов и иных хозяйственных расходов, расходов по охране муниципального имущества, текущий ремонт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4C3444-8AAA-481E-9447-687012591B1B}"/>
              </a:ext>
            </a:extLst>
          </p:cNvPr>
          <p:cNvSpPr/>
          <p:nvPr/>
        </p:nvSpPr>
        <p:spPr>
          <a:xfrm>
            <a:off x="7056610" y="5181510"/>
            <a:ext cx="2428875" cy="160043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муниципального имущества в аренду, безвозмездное пользование иное владение или пользование, приватизация муниципального имущества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74713D-5626-4AED-83C8-6A9AA7E85F5A}"/>
              </a:ext>
            </a:extLst>
          </p:cNvPr>
          <p:cNvSpPr/>
          <p:nvPr/>
        </p:nvSpPr>
        <p:spPr>
          <a:xfrm>
            <a:off x="9733944" y="5181510"/>
            <a:ext cx="2251548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и постановка на государственный кадастровый учет земельных участков, предоставление земельных участков на торгах и без торгов</a:t>
            </a:r>
            <a:endParaRPr lang="ru-RU" sz="14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8357773-45A6-4BEC-9E94-36DE3C700A28}"/>
              </a:ext>
            </a:extLst>
          </p:cNvPr>
          <p:cNvGraphicFramePr>
            <a:graphicFrameLocks noGrp="1"/>
          </p:cNvGraphicFramePr>
          <p:nvPr/>
        </p:nvGraphicFramePr>
        <p:xfrm>
          <a:off x="57140" y="3165701"/>
          <a:ext cx="12058658" cy="147015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323306">
                  <a:extLst>
                    <a:ext uri="{9D8B030D-6E8A-4147-A177-3AD203B41FA5}">
                      <a16:colId xmlns:a16="http://schemas.microsoft.com/office/drawing/2014/main" val="2055048773"/>
                    </a:ext>
                  </a:extLst>
                </a:gridCol>
                <a:gridCol w="924626">
                  <a:extLst>
                    <a:ext uri="{9D8B030D-6E8A-4147-A177-3AD203B41FA5}">
                      <a16:colId xmlns:a16="http://schemas.microsoft.com/office/drawing/2014/main" val="3057506184"/>
                    </a:ext>
                  </a:extLst>
                </a:gridCol>
                <a:gridCol w="924626">
                  <a:extLst>
                    <a:ext uri="{9D8B030D-6E8A-4147-A177-3AD203B41FA5}">
                      <a16:colId xmlns:a16="http://schemas.microsoft.com/office/drawing/2014/main" val="639907482"/>
                    </a:ext>
                  </a:extLst>
                </a:gridCol>
                <a:gridCol w="886100">
                  <a:extLst>
                    <a:ext uri="{9D8B030D-6E8A-4147-A177-3AD203B41FA5}">
                      <a16:colId xmlns:a16="http://schemas.microsoft.com/office/drawing/2014/main" val="302393005"/>
                    </a:ext>
                  </a:extLst>
                </a:gridCol>
              </a:tblGrid>
              <a:tr h="527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extLst>
                  <a:ext uri="{0D108BD9-81ED-4DB2-BD59-A6C34878D82A}">
                    <a16:rowId xmlns:a16="http://schemas.microsoft.com/office/drawing/2014/main" val="1347532948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условий деятельности в сфере реализации земельно-имущественных отношений и управление муниципальной собственностью"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15 436,2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14 886,7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14 860,1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1196015009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"Совершенствование системы учета муниципальной собственности и системы землепользования, обеспечение содержания и управление муниципальным имуществом"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629,9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616,1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536,9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877537395"/>
                  </a:ext>
                </a:extLst>
              </a:tr>
              <a:tr h="157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16 066,1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15 502,8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15 397,0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9845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48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94DD75-E9FB-4774-A378-900480142179}"/>
              </a:ext>
            </a:extLst>
          </p:cNvPr>
          <p:cNvSpPr/>
          <p:nvPr/>
        </p:nvSpPr>
        <p:spPr>
          <a:xfrm>
            <a:off x="190500" y="0"/>
            <a:ext cx="11804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A7AE58-13D4-43D3-BF4F-64DE39357C61}"/>
              </a:ext>
            </a:extLst>
          </p:cNvPr>
          <p:cNvSpPr/>
          <p:nvPr/>
        </p:nvSpPr>
        <p:spPr>
          <a:xfrm>
            <a:off x="476250" y="926247"/>
            <a:ext cx="775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учреждениями образования и культуры, характеризующееся стабильной работой учреждений до 2030 года.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787D9E9-5529-4983-B107-3631AA44CB31}"/>
              </a:ext>
            </a:extLst>
          </p:cNvPr>
          <p:cNvGraphicFramePr/>
          <p:nvPr/>
        </p:nvGraphicFramePr>
        <p:xfrm>
          <a:off x="6092927" y="2974952"/>
          <a:ext cx="5902428" cy="352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BF6348C1-C92A-47A5-840B-976A2B6E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2753"/>
            <a:ext cx="56142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F66E5E-7E98-4974-83F7-CD35A0E0E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74" t="7311" r="39678" b="77070"/>
          <a:stretch/>
        </p:blipFill>
        <p:spPr>
          <a:xfrm>
            <a:off x="6092928" y="1667828"/>
            <a:ext cx="5902428" cy="10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647D03-C238-4510-B33F-315B13CC7F48}"/>
              </a:ext>
            </a:extLst>
          </p:cNvPr>
          <p:cNvSpPr/>
          <p:nvPr/>
        </p:nvSpPr>
        <p:spPr>
          <a:xfrm>
            <a:off x="190499" y="0"/>
            <a:ext cx="11830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421431-29A1-4142-AC99-837B535BD0B2}"/>
              </a:ext>
            </a:extLst>
          </p:cNvPr>
          <p:cNvGraphicFramePr>
            <a:graphicFrameLocks noGrp="1"/>
          </p:cNvGraphicFramePr>
          <p:nvPr/>
        </p:nvGraphicFramePr>
        <p:xfrm>
          <a:off x="190500" y="959071"/>
          <a:ext cx="11830054" cy="16235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9035">
                  <a:extLst>
                    <a:ext uri="{9D8B030D-6E8A-4147-A177-3AD203B41FA5}">
                      <a16:colId xmlns:a16="http://schemas.microsoft.com/office/drawing/2014/main" val="1813740878"/>
                    </a:ext>
                  </a:extLst>
                </a:gridCol>
                <a:gridCol w="5039704">
                  <a:extLst>
                    <a:ext uri="{9D8B030D-6E8A-4147-A177-3AD203B41FA5}">
                      <a16:colId xmlns:a16="http://schemas.microsoft.com/office/drawing/2014/main" val="218410100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84118138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402761286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267521841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930926019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1902886745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73175022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55265538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64676184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144155121"/>
                    </a:ext>
                  </a:extLst>
                </a:gridCol>
              </a:tblGrid>
              <a:tr h="131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300" b="1" i="0" u="sng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962154"/>
                  </a:ext>
                </a:extLst>
              </a:tr>
              <a:tr h="323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14693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соответствующих требованиям занимаемой должности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2115"/>
                  </a:ext>
                </a:extLst>
              </a:tr>
              <a:tr h="16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содержащихся в надлежащем состоянии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91770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здоровым питанием обучающихся в соответствии со стандартами качества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67518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16007F-257E-4B68-B221-BC99B7F59F76}"/>
              </a:ext>
            </a:extLst>
          </p:cNvPr>
          <p:cNvSpPr/>
          <p:nvPr/>
        </p:nvSpPr>
        <p:spPr>
          <a:xfrm>
            <a:off x="190499" y="4131997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707E67-2991-4512-93E6-9AB272C1BA17}"/>
              </a:ext>
            </a:extLst>
          </p:cNvPr>
          <p:cNvSpPr/>
          <p:nvPr/>
        </p:nvSpPr>
        <p:spPr>
          <a:xfrm>
            <a:off x="76200" y="4533936"/>
            <a:ext cx="2466976" cy="230832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управления социальной сферой:  повышение уровня профессионализма работников социальной сферы, привлечение грамотных молодых специалистов, улучшение материально-технической базы бюджетных учреждений, внедрение общественно-государственных форм управления подведомственными учреждениями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E245F1-B7C5-4267-8EEF-57331CCF1FB2}"/>
              </a:ext>
            </a:extLst>
          </p:cNvPr>
          <p:cNvSpPr/>
          <p:nvPr/>
        </p:nvSpPr>
        <p:spPr>
          <a:xfrm>
            <a:off x="2681287" y="4516657"/>
            <a:ext cx="36195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выплаты заработной платы, отсутствие просроченной кредиторской и дебиторской задолженности при учете расчетов с поставщиками и подрядчиками, соблюдение сроков предоставления отчетности, степень полноты, достоверности информации об обслуживаемых учреждениях для размещения информации на официальном сайте о государственных (муниципальных) учреждениях на уровне 100%, своевременная публикация информации на официальном сайте Единой информационной системы в сфере закупок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D870BB-A7FE-463D-8D8F-B7EBB5B3C431}"/>
              </a:ext>
            </a:extLst>
          </p:cNvPr>
          <p:cNvSpPr/>
          <p:nvPr/>
        </p:nvSpPr>
        <p:spPr>
          <a:xfrm>
            <a:off x="9772647" y="4524447"/>
            <a:ext cx="2343153" cy="2308324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Ежегодный охват всех учреждений образования и культуры услугами по содержанию и текущему ремонту.</a:t>
            </a:r>
          </a:p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отрицательных отзывов со стороны руководителей учреждений образования и культуры о проведенных ремонтах и профилактических мероприятиях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47D55A-B3F1-4EF9-A2E5-F8410FEFA548}"/>
              </a:ext>
            </a:extLst>
          </p:cNvPr>
          <p:cNvSpPr/>
          <p:nvPr/>
        </p:nvSpPr>
        <p:spPr>
          <a:xfrm>
            <a:off x="6415086" y="4520653"/>
            <a:ext cx="321945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Достижение сбалансированного рациона школьного питания с учетом гигиенических требований и рекомендаций; увеличение ассортимента выпускаемой продукции в соответствии с рационом. Улучшение качества питания обучающихся, воспитанников за счет внедрения продуктов питания повышенной пищевой и биологической ценности. Отсутствие замечаний при проведении производственного контроля на всех этапах организации школьного питания.</a:t>
            </a:r>
            <a:endParaRPr lang="ru-RU" sz="12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7D33D6C-06AA-48F8-B0F9-5135D8B439FD}"/>
              </a:ext>
            </a:extLst>
          </p:cNvPr>
          <p:cNvGraphicFramePr>
            <a:graphicFrameLocks noGrp="1"/>
          </p:cNvGraphicFramePr>
          <p:nvPr/>
        </p:nvGraphicFramePr>
        <p:xfrm>
          <a:off x="190499" y="2761981"/>
          <a:ext cx="11830054" cy="131254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836971">
                  <a:extLst>
                    <a:ext uri="{9D8B030D-6E8A-4147-A177-3AD203B41FA5}">
                      <a16:colId xmlns:a16="http://schemas.microsoft.com/office/drawing/2014/main" val="3770713658"/>
                    </a:ext>
                  </a:extLst>
                </a:gridCol>
                <a:gridCol w="1011746">
                  <a:extLst>
                    <a:ext uri="{9D8B030D-6E8A-4147-A177-3AD203B41FA5}">
                      <a16:colId xmlns:a16="http://schemas.microsoft.com/office/drawing/2014/main" val="4140821774"/>
                    </a:ext>
                  </a:extLst>
                </a:gridCol>
                <a:gridCol w="1011746">
                  <a:extLst>
                    <a:ext uri="{9D8B030D-6E8A-4147-A177-3AD203B41FA5}">
                      <a16:colId xmlns:a16="http://schemas.microsoft.com/office/drawing/2014/main" val="1224511272"/>
                    </a:ext>
                  </a:extLst>
                </a:gridCol>
                <a:gridCol w="969591">
                  <a:extLst>
                    <a:ext uri="{9D8B030D-6E8A-4147-A177-3AD203B41FA5}">
                      <a16:colId xmlns:a16="http://schemas.microsoft.com/office/drawing/2014/main" val="2359685460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5124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социальной сферой"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20 125,9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19 457,2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19 476,2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4568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"Централизованное бухгалтерское обслуживание"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82 646,2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78 380,7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78 020,6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79224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"Содействие развитию учреждений социальной сферы"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20 625,5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18 997,6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19 075,4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8359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123 397,6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116 835,5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116 572,2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56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170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B8505D-D841-4E31-B5BC-5EA728D17575}"/>
              </a:ext>
            </a:extLst>
          </p:cNvPr>
          <p:cNvSpPr/>
          <p:nvPr/>
        </p:nvSpPr>
        <p:spPr>
          <a:xfrm>
            <a:off x="152399" y="176510"/>
            <a:ext cx="11801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584F5E-240A-4906-A80F-8C879B9C82B5}"/>
              </a:ext>
            </a:extLst>
          </p:cNvPr>
          <p:cNvSpPr/>
          <p:nvPr/>
        </p:nvSpPr>
        <p:spPr>
          <a:xfrm>
            <a:off x="152399" y="1007507"/>
            <a:ext cx="1180147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воспитания гармонично развитой, патриотичной и социально ответственной личности на основе традиционных российских духовно – нравственных и культурно – исторических ценностей, характеризующиеся увеличением численности учащихся, принявших участие в развитии российского казачества на территории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к 2030 году в общей сложности до 450 чел.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общероссийского гражданского самосознания и духовной общности многонационального народа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доведение уровня доли граждан, положительно оценивающих состояние межнациональных (межэтнических) отношений, в общей численности граждан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до 83,4 процента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численности адаптированных иностранных граждан к 2030 году до 300 чел.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B81B74-6009-4900-87D6-3969B5857DFD}"/>
              </a:ext>
            </a:extLst>
          </p:cNvPr>
          <p:cNvGraphicFramePr/>
          <p:nvPr/>
        </p:nvGraphicFramePr>
        <p:xfrm>
          <a:off x="276226" y="3429000"/>
          <a:ext cx="5019675" cy="325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7DD4484-3D3B-4BFD-B034-2D063233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74" y="3429000"/>
            <a:ext cx="3098407" cy="2062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0F76B73-141D-4A1C-8F96-23862EFE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50" y="3204732"/>
            <a:ext cx="3004988" cy="1837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A76AB9F-FDBC-4490-8D7D-D9285DA0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04" y="4849563"/>
            <a:ext cx="2747042" cy="18319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EC1DABE8-A8B7-47FF-8390-36177A60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915" y="4530850"/>
            <a:ext cx="2689859" cy="19644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1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CEDBAB-D08A-40D4-9DB8-5FBEF2535E0C}"/>
              </a:ext>
            </a:extLst>
          </p:cNvPr>
          <p:cNvSpPr/>
          <p:nvPr/>
        </p:nvSpPr>
        <p:spPr>
          <a:xfrm>
            <a:off x="0" y="0"/>
            <a:ext cx="1211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EBA8E18-DCB3-4255-8C59-E0C221BA0997}"/>
              </a:ext>
            </a:extLst>
          </p:cNvPr>
          <p:cNvGraphicFramePr>
            <a:graphicFrameLocks noGrp="1"/>
          </p:cNvGraphicFramePr>
          <p:nvPr/>
        </p:nvGraphicFramePr>
        <p:xfrm>
          <a:off x="76203" y="621626"/>
          <a:ext cx="12001499" cy="19550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3784">
                  <a:extLst>
                    <a:ext uri="{9D8B030D-6E8A-4147-A177-3AD203B41FA5}">
                      <a16:colId xmlns:a16="http://schemas.microsoft.com/office/drawing/2014/main" val="1113388452"/>
                    </a:ext>
                  </a:extLst>
                </a:gridCol>
                <a:gridCol w="6350950">
                  <a:extLst>
                    <a:ext uri="{9D8B030D-6E8A-4147-A177-3AD203B41FA5}">
                      <a16:colId xmlns:a16="http://schemas.microsoft.com/office/drawing/2014/main" val="1773809863"/>
                    </a:ext>
                  </a:extLst>
                </a:gridCol>
                <a:gridCol w="728798">
                  <a:extLst>
                    <a:ext uri="{9D8B030D-6E8A-4147-A177-3AD203B41FA5}">
                      <a16:colId xmlns:a16="http://schemas.microsoft.com/office/drawing/2014/main" val="1751914376"/>
                    </a:ext>
                  </a:extLst>
                </a:gridCol>
                <a:gridCol w="634149">
                  <a:extLst>
                    <a:ext uri="{9D8B030D-6E8A-4147-A177-3AD203B41FA5}">
                      <a16:colId xmlns:a16="http://schemas.microsoft.com/office/drawing/2014/main" val="871542650"/>
                    </a:ext>
                  </a:extLst>
                </a:gridCol>
                <a:gridCol w="530035">
                  <a:extLst>
                    <a:ext uri="{9D8B030D-6E8A-4147-A177-3AD203B41FA5}">
                      <a16:colId xmlns:a16="http://schemas.microsoft.com/office/drawing/2014/main" val="3571639511"/>
                    </a:ext>
                  </a:extLst>
                </a:gridCol>
                <a:gridCol w="596289">
                  <a:extLst>
                    <a:ext uri="{9D8B030D-6E8A-4147-A177-3AD203B41FA5}">
                      <a16:colId xmlns:a16="http://schemas.microsoft.com/office/drawing/2014/main" val="2559462352"/>
                    </a:ext>
                  </a:extLst>
                </a:gridCol>
                <a:gridCol w="539499">
                  <a:extLst>
                    <a:ext uri="{9D8B030D-6E8A-4147-A177-3AD203B41FA5}">
                      <a16:colId xmlns:a16="http://schemas.microsoft.com/office/drawing/2014/main" val="3383119703"/>
                    </a:ext>
                  </a:extLst>
                </a:gridCol>
                <a:gridCol w="615219">
                  <a:extLst>
                    <a:ext uri="{9D8B030D-6E8A-4147-A177-3AD203B41FA5}">
                      <a16:colId xmlns:a16="http://schemas.microsoft.com/office/drawing/2014/main" val="4034043434"/>
                    </a:ext>
                  </a:extLst>
                </a:gridCol>
                <a:gridCol w="586824">
                  <a:extLst>
                    <a:ext uri="{9D8B030D-6E8A-4147-A177-3AD203B41FA5}">
                      <a16:colId xmlns:a16="http://schemas.microsoft.com/office/drawing/2014/main" val="3779295301"/>
                    </a:ext>
                  </a:extLst>
                </a:gridCol>
                <a:gridCol w="492175">
                  <a:extLst>
                    <a:ext uri="{9D8B030D-6E8A-4147-A177-3AD203B41FA5}">
                      <a16:colId xmlns:a16="http://schemas.microsoft.com/office/drawing/2014/main" val="3014629214"/>
                    </a:ext>
                  </a:extLst>
                </a:gridCol>
                <a:gridCol w="463777">
                  <a:extLst>
                    <a:ext uri="{9D8B030D-6E8A-4147-A177-3AD203B41FA5}">
                      <a16:colId xmlns:a16="http://schemas.microsoft.com/office/drawing/2014/main" val="1086711098"/>
                    </a:ext>
                  </a:extLst>
                </a:gridCol>
              </a:tblGrid>
              <a:tr h="3156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1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426217"/>
                  </a:ext>
                </a:extLst>
              </a:tr>
              <a:tr h="16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406238217"/>
                  </a:ext>
                </a:extLst>
              </a:tr>
              <a:tr h="16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35351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учащихся, принявших участие в мероприятиях, направленных на  популяризацию российского казачества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019879658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выполненных мероприятий по профилактике экстремистских проявлений и противодействию идеологии терроризма от общего количества мероприятий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622113502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721031380"/>
                  </a:ext>
                </a:extLst>
              </a:tr>
              <a:tr h="261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 принявших участие в мероприятиях по адаптации иностранных граждан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4274985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429A54-46F0-4FA0-9A7B-59A59E7B70D6}"/>
              </a:ext>
            </a:extLst>
          </p:cNvPr>
          <p:cNvGraphicFramePr>
            <a:graphicFrameLocks noGrp="1"/>
          </p:cNvGraphicFramePr>
          <p:nvPr/>
        </p:nvGraphicFramePr>
        <p:xfrm>
          <a:off x="76203" y="2648248"/>
          <a:ext cx="11990591" cy="13181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0364110">
                  <a:extLst>
                    <a:ext uri="{9D8B030D-6E8A-4147-A177-3AD203B41FA5}">
                      <a16:colId xmlns:a16="http://schemas.microsoft.com/office/drawing/2014/main" val="341994190"/>
                    </a:ext>
                  </a:extLst>
                </a:gridCol>
                <a:gridCol w="548465">
                  <a:extLst>
                    <a:ext uri="{9D8B030D-6E8A-4147-A177-3AD203B41FA5}">
                      <a16:colId xmlns:a16="http://schemas.microsoft.com/office/drawing/2014/main" val="4106422816"/>
                    </a:ext>
                  </a:extLst>
                </a:gridCol>
                <a:gridCol w="520097">
                  <a:extLst>
                    <a:ext uri="{9D8B030D-6E8A-4147-A177-3AD203B41FA5}">
                      <a16:colId xmlns:a16="http://schemas.microsoft.com/office/drawing/2014/main" val="1633048392"/>
                    </a:ext>
                  </a:extLst>
                </a:gridCol>
                <a:gridCol w="557919">
                  <a:extLst>
                    <a:ext uri="{9D8B030D-6E8A-4147-A177-3AD203B41FA5}">
                      <a16:colId xmlns:a16="http://schemas.microsoft.com/office/drawing/2014/main" val="147955013"/>
                    </a:ext>
                  </a:extLst>
                </a:gridCol>
              </a:tblGrid>
              <a:tr h="298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2513868193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"Создание условий для сохранения и развития российского казачества"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4045520113"/>
                  </a:ext>
                </a:extLst>
              </a:tr>
              <a:tr h="29852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"Противодействие экстремизму, профилактика терроризма и укрепление межнационального и межконфессионального согласия"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152728665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"Реализация мер, направленных на содействие адаптации иностранных граждан"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3400108495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267398081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328B7B-83CC-41AB-A866-DD693863E603}"/>
              </a:ext>
            </a:extLst>
          </p:cNvPr>
          <p:cNvSpPr/>
          <p:nvPr/>
        </p:nvSpPr>
        <p:spPr>
          <a:xfrm>
            <a:off x="76203" y="3966423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15496C-F7FD-4FEF-B6B6-34F823C4C40D}"/>
              </a:ext>
            </a:extLst>
          </p:cNvPr>
          <p:cNvSpPr/>
          <p:nvPr/>
        </p:nvSpPr>
        <p:spPr>
          <a:xfrm>
            <a:off x="52386" y="4365010"/>
            <a:ext cx="2771781" cy="249299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направленных на сохранение и развитие российского казачества позволит сформировать у молодежи духовную зрелость, высокую нравственность и готовность служить Отечеству, что положительно скажется на становлении их как личностей, имеющих высокую социальную ответственность с высокими духовно-нравственными ценностями, основанными на традиционно российской культуре.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003D16-BD6D-4924-8597-A5C50117C72D}"/>
              </a:ext>
            </a:extLst>
          </p:cNvPr>
          <p:cNvSpPr/>
          <p:nvPr/>
        </p:nvSpPr>
        <p:spPr>
          <a:xfrm>
            <a:off x="2890847" y="4365010"/>
            <a:ext cx="2095496" cy="246221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 направленных на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профилактику экстремистских и террористических проявлений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позволит препятствовать созданию и деятельности националистических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экстремитских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молодежных группировок и противодействовать  проникновению в общественное сознание идей экстремизма и нетерпимости</a:t>
            </a:r>
            <a:endParaRPr lang="ru-RU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575D7F-057B-49C6-A35B-E14CA1FDDE3D}"/>
              </a:ext>
            </a:extLst>
          </p:cNvPr>
          <p:cNvSpPr/>
          <p:nvPr/>
        </p:nvSpPr>
        <p:spPr>
          <a:xfrm>
            <a:off x="7591430" y="4356546"/>
            <a:ext cx="4524367" cy="235449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 мероприятий направленных 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и формирование общероссийской гражданской идентичности, сохранение этнокультурной самобытности народов, проживающих на территории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позволит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снизить социальную и психологическую напряжённость в межнациональном сообществе. Предотвратить этнический и религиозный изоляционизм и экстремизм. Сформировать условия для социализации этнокультурных обществ и их интеграции в структуру гражданского общества. Сблизить народы и способствовать их взаимообогащению. Укрепить единую российскую нацию и создать атмосферу мира и согласия между представителями различных национальностей и вероисповеданий.  Организовать и эффективно осуществлять систему мониторинга этноконфессиональных отношений. Это позволит оперативно реагировать на возникновение конфликтных ситуаций на почве национальной или религиозной ненависти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78AE03-E3DC-49A2-893C-3AC4B418F9A2}"/>
              </a:ext>
            </a:extLst>
          </p:cNvPr>
          <p:cNvSpPr/>
          <p:nvPr/>
        </p:nvSpPr>
        <p:spPr>
          <a:xfrm>
            <a:off x="5053023" y="4360305"/>
            <a:ext cx="2471727" cy="249299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 мероприятий направленных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содействие адаптации иностранных граждан позволит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конструктивное приспособление мигрантов к новым условиям жизни и общественным отношениям.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Это стимулирует их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правопослушное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культурно-адекватное поведение в российском обществе, способствует реализации ими своих прав и обязанностей.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57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AD60872-3066-4E46-9119-C9A1D85C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15" y="4767056"/>
            <a:ext cx="2337720" cy="19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B33CA8-2806-41EB-B78C-C73A24A94ECD}"/>
              </a:ext>
            </a:extLst>
          </p:cNvPr>
          <p:cNvSpPr/>
          <p:nvPr/>
        </p:nvSpPr>
        <p:spPr>
          <a:xfrm>
            <a:off x="159514" y="226115"/>
            <a:ext cx="11798330" cy="30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10185" indent="617220" algn="ctr">
              <a:lnSpc>
                <a:spcPts val="1510"/>
              </a:lnSpc>
              <a:spcBef>
                <a:spcPts val="18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Непрограммные направления деятельности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264AB9A-4FD5-48D7-8274-440F020EE33C}"/>
              </a:ext>
            </a:extLst>
          </p:cNvPr>
          <p:cNvGraphicFramePr/>
          <p:nvPr/>
        </p:nvGraphicFramePr>
        <p:xfrm>
          <a:off x="495301" y="752475"/>
          <a:ext cx="1128712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3E4D280-6250-4D30-B0B0-C11ADAD1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4753990"/>
            <a:ext cx="1908938" cy="19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8C5D7221-3189-46E5-84CF-E5DF6323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31" y="9916541"/>
            <a:ext cx="205716" cy="153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A17EE583-8AF1-44C3-99C5-721BDEE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14" y="4810082"/>
            <a:ext cx="2100978" cy="18892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51294963-63C3-4651-8825-BD36957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14" y="4673359"/>
            <a:ext cx="690977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F5C1EA5E-60E4-4452-ADBE-493E3D2C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77" y="4753991"/>
            <a:ext cx="2520774" cy="19047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A91EBD9-D369-4192-9479-68587D3F0671}"/>
              </a:ext>
            </a:extLst>
          </p:cNvPr>
          <p:cNvGraphicFramePr>
            <a:graphicFrameLocks noGrp="1"/>
          </p:cNvGraphicFramePr>
          <p:nvPr/>
        </p:nvGraphicFramePr>
        <p:xfrm>
          <a:off x="159514" y="2574064"/>
          <a:ext cx="11798329" cy="201462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408368">
                  <a:extLst>
                    <a:ext uri="{9D8B030D-6E8A-4147-A177-3AD203B41FA5}">
                      <a16:colId xmlns:a16="http://schemas.microsoft.com/office/drawing/2014/main" val="3757525278"/>
                    </a:ext>
                  </a:extLst>
                </a:gridCol>
                <a:gridCol w="807874">
                  <a:extLst>
                    <a:ext uri="{9D8B030D-6E8A-4147-A177-3AD203B41FA5}">
                      <a16:colId xmlns:a16="http://schemas.microsoft.com/office/drawing/2014/main" val="2269193143"/>
                    </a:ext>
                  </a:extLst>
                </a:gridCol>
                <a:gridCol w="807874">
                  <a:extLst>
                    <a:ext uri="{9D8B030D-6E8A-4147-A177-3AD203B41FA5}">
                      <a16:colId xmlns:a16="http://schemas.microsoft.com/office/drawing/2014/main" val="1190724212"/>
                    </a:ext>
                  </a:extLst>
                </a:gridCol>
                <a:gridCol w="774213">
                  <a:extLst>
                    <a:ext uri="{9D8B030D-6E8A-4147-A177-3AD203B41FA5}">
                      <a16:colId xmlns:a16="http://schemas.microsoft.com/office/drawing/2014/main" val="3376454395"/>
                    </a:ext>
                  </a:extLst>
                </a:gridCol>
              </a:tblGrid>
              <a:tr h="47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extLst>
                  <a:ext uri="{0D108BD9-81ED-4DB2-BD59-A6C34878D82A}">
                    <a16:rowId xmlns:a16="http://schemas.microsoft.com/office/drawing/2014/main" val="3506528392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Думы Слюдянского муниципального района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2 622,3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070719611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322407145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контрольно-счетной палаты Слюдянского муниципального района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10 286,0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10 181,7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161383326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областных государственных полномочий, переданных отдельных полномочий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936484626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 местной администрации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2332389991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13 559,6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17 504,6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13 093,6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765932895"/>
                  </a:ext>
                </a:extLst>
              </a:tr>
            </a:tbl>
          </a:graphicData>
        </a:graphic>
      </p:graphicFrame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0D36B850-AA6F-4203-997B-3856C886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93" y="4767057"/>
            <a:ext cx="2701063" cy="19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6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957705-1D82-46F3-B2EC-DA9AC06DD3C0}"/>
              </a:ext>
            </a:extLst>
          </p:cNvPr>
          <p:cNvSpPr/>
          <p:nvPr/>
        </p:nvSpPr>
        <p:spPr>
          <a:xfrm rot="16200000">
            <a:off x="-2957511" y="2951945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3190" algn="ctr">
              <a:spcBef>
                <a:spcPts val="7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ФИНАНСИРОВАНИЯ ДЕФИЦИТА БЮДЖЕТА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306910-FFDA-4E87-8874-E554E42A2A9D}"/>
              </a:ext>
            </a:extLst>
          </p:cNvPr>
          <p:cNvSpPr/>
          <p:nvPr/>
        </p:nvSpPr>
        <p:spPr>
          <a:xfrm>
            <a:off x="1152523" y="170335"/>
            <a:ext cx="10896601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принятия и исполнения бюджета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чаще всего расходы превышают доходы. В таком случае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017CA-C84F-4816-86AA-AE54CB3472CE}"/>
              </a:ext>
            </a:extLst>
          </p:cNvPr>
          <p:cNvSpPr/>
          <p:nvPr/>
        </p:nvSpPr>
        <p:spPr>
          <a:xfrm>
            <a:off x="1152522" y="952357"/>
            <a:ext cx="10896601" cy="30777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отношение объема муниципального долга к общему объему «собственных» (налоговых и неналоговых)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AF214C-4E50-42DC-A051-3BEDBDCB3214}"/>
              </a:ext>
            </a:extLst>
          </p:cNvPr>
          <p:cNvSpPr/>
          <p:nvPr/>
        </p:nvSpPr>
        <p:spPr>
          <a:xfrm>
            <a:off x="1152522" y="1303492"/>
            <a:ext cx="10896601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объем долга, который не может превышать утвержденный общий годовой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97A77D-A167-4B73-B78A-B86C480256A9}"/>
              </a:ext>
            </a:extLst>
          </p:cNvPr>
          <p:cNvSpPr/>
          <p:nvPr/>
        </p:nvSpPr>
        <p:spPr>
          <a:xfrm>
            <a:off x="1152521" y="2085514"/>
            <a:ext cx="10896601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расчетный показатель, учитывающий объем долга на начало года, привлечение и погашение кредитов в течении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AE7DC-C924-4610-9032-565280793DF2}"/>
              </a:ext>
            </a:extLst>
          </p:cNvPr>
          <p:cNvSpPr txBox="1"/>
          <p:nvPr/>
        </p:nvSpPr>
        <p:spPr>
          <a:xfrm>
            <a:off x="3566969" y="2573402"/>
            <a:ext cx="5762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5EFF0F-8DC7-40F1-AD86-EB3C16E82732}"/>
              </a:ext>
            </a:extLst>
          </p:cNvPr>
          <p:cNvSpPr/>
          <p:nvPr/>
        </p:nvSpPr>
        <p:spPr>
          <a:xfrm>
            <a:off x="4068203" y="2984346"/>
            <a:ext cx="4645400" cy="95410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других бюджетов бюджетной системы РФ за счет бюджетных кредитов на пополнение остатков средств на счетах бюджетов </a:t>
            </a:r>
            <a:endParaRPr lang="ru-RU" sz="1400" dirty="0"/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679740-9303-4BA9-828C-BDBE5F5FE816}"/>
              </a:ext>
            </a:extLst>
          </p:cNvPr>
          <p:cNvSpPr/>
          <p:nvPr/>
        </p:nvSpPr>
        <p:spPr>
          <a:xfrm>
            <a:off x="1685872" y="3007981"/>
            <a:ext cx="1881097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кредитных организаций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83C494-5474-4277-8A6A-37DDF793265D}"/>
              </a:ext>
            </a:extLst>
          </p:cNvPr>
          <p:cNvSpPr/>
          <p:nvPr/>
        </p:nvSpPr>
        <p:spPr>
          <a:xfrm>
            <a:off x="9225712" y="2996537"/>
            <a:ext cx="2560832" cy="95410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Погашение бюджетных кредитов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пополнение остатков средств на счетах бюджетов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CA34CC4C-681C-49B2-993A-8A6343A1F9DA}"/>
              </a:ext>
            </a:extLst>
          </p:cNvPr>
          <p:cNvSpPr/>
          <p:nvPr/>
        </p:nvSpPr>
        <p:spPr>
          <a:xfrm rot="5400000">
            <a:off x="6294780" y="-172430"/>
            <a:ext cx="306404" cy="8643659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F3076B-4B5C-4487-83DD-D6F18FF64237}"/>
              </a:ext>
            </a:extLst>
          </p:cNvPr>
          <p:cNvSpPr/>
          <p:nvPr/>
        </p:nvSpPr>
        <p:spPr>
          <a:xfrm>
            <a:off x="3342903" y="4326256"/>
            <a:ext cx="6096000" cy="307777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/>
            <a:r>
              <a:rPr lang="ru-RU" sz="1400" b="1" dirty="0"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1400" dirty="0"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долговых обязательств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1F42D49-7040-44B7-AC72-BEAFF5215B4E}"/>
              </a:ext>
            </a:extLst>
          </p:cNvPr>
          <p:cNvGraphicFramePr/>
          <p:nvPr/>
        </p:nvGraphicFramePr>
        <p:xfrm>
          <a:off x="831277" y="4634034"/>
          <a:ext cx="3340675" cy="208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03576457-9C34-4C98-9DC9-56849F47D379}"/>
              </a:ext>
            </a:extLst>
          </p:cNvPr>
          <p:cNvGraphicFramePr/>
          <p:nvPr/>
        </p:nvGraphicFramePr>
        <p:xfrm>
          <a:off x="3874547" y="4657688"/>
          <a:ext cx="5032712" cy="20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49E920AA-E5EC-4267-99D4-B352E82D7C88}"/>
              </a:ext>
            </a:extLst>
          </p:cNvPr>
          <p:cNvGraphicFramePr/>
          <p:nvPr/>
        </p:nvGraphicFramePr>
        <p:xfrm>
          <a:off x="8020049" y="4657688"/>
          <a:ext cx="3993943" cy="20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777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76B62-A4F4-4EBB-8A4F-10FC307834FC}"/>
              </a:ext>
            </a:extLst>
          </p:cNvPr>
          <p:cNvSpPr txBox="1"/>
          <p:nvPr/>
        </p:nvSpPr>
        <p:spPr>
          <a:xfrm>
            <a:off x="1991890" y="327408"/>
            <a:ext cx="563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B5E691-CF1F-432E-B7D9-B3E41FEF9111}"/>
              </a:ext>
            </a:extLst>
          </p:cNvPr>
          <p:cNvSpPr/>
          <p:nvPr/>
        </p:nvSpPr>
        <p:spPr>
          <a:xfrm>
            <a:off x="1124065" y="1238161"/>
            <a:ext cx="8501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финансов Слюдянского муниципального района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665904  г. Слюдянка, ул. Ленина, 110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тел./факс (39544) 51-6-10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fin30@govirk.ru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94AAE4-E4DF-4E28-89E2-5C3D219F1089}"/>
              </a:ext>
            </a:extLst>
          </p:cNvPr>
          <p:cNvSpPr/>
          <p:nvPr/>
        </p:nvSpPr>
        <p:spPr>
          <a:xfrm>
            <a:off x="1124065" y="3564686"/>
            <a:ext cx="638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www.sludyanka.ru</a:t>
            </a:r>
          </a:p>
        </p:txBody>
      </p:sp>
    </p:spTree>
    <p:extLst>
      <p:ext uri="{BB962C8B-B14F-4D97-AF65-F5344CB8AC3E}">
        <p14:creationId xmlns:p14="http://schemas.microsoft.com/office/powerpoint/2010/main" val="2712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E39775C3-8D3A-46BD-9F4C-172AA6EF3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6509" y="76438"/>
            <a:ext cx="11319310" cy="56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КЛЮЧЕВЫЕ ПОКАЗАТЕЛИ СОЦИАЛЬНО-ЭКОНОМИЧЕСКОГО РАЗВИТИЯ</a:t>
            </a:r>
            <a:b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 (базовый вариант)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3B52F90-FF48-4CA9-9320-45C71275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874750"/>
              </p:ext>
            </p:extLst>
          </p:nvPr>
        </p:nvGraphicFramePr>
        <p:xfrm>
          <a:off x="3987329" y="4938455"/>
          <a:ext cx="3427791" cy="177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7003B4A-CD3F-4FF4-8BD3-F1DCA64995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248864"/>
              </p:ext>
            </p:extLst>
          </p:nvPr>
        </p:nvGraphicFramePr>
        <p:xfrm>
          <a:off x="7982996" y="864304"/>
          <a:ext cx="3340814" cy="175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F2096CA-9E82-404D-9AB8-57EFD4042B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888075"/>
              </p:ext>
            </p:extLst>
          </p:nvPr>
        </p:nvGraphicFramePr>
        <p:xfrm>
          <a:off x="173911" y="820530"/>
          <a:ext cx="3427792" cy="187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B9FD7CF-E8E0-4599-AAF0-AC756A47B1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863060"/>
              </p:ext>
            </p:extLst>
          </p:nvPr>
        </p:nvGraphicFramePr>
        <p:xfrm>
          <a:off x="7982996" y="2845131"/>
          <a:ext cx="3340814" cy="194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2408E0B-B949-41C5-8F20-8029816389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464926"/>
              </p:ext>
            </p:extLst>
          </p:nvPr>
        </p:nvGraphicFramePr>
        <p:xfrm>
          <a:off x="173910" y="2845132"/>
          <a:ext cx="3427791" cy="194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AC6674C-FB92-4675-ABC2-4AB6D7666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80775"/>
              </p:ext>
            </p:extLst>
          </p:nvPr>
        </p:nvGraphicFramePr>
        <p:xfrm>
          <a:off x="3987329" y="2845131"/>
          <a:ext cx="3427791" cy="194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DACCE43-87F9-42BB-96C2-5662C2878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081557"/>
              </p:ext>
            </p:extLst>
          </p:nvPr>
        </p:nvGraphicFramePr>
        <p:xfrm>
          <a:off x="3987328" y="820530"/>
          <a:ext cx="3427792" cy="187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FCC554-ABB3-4BD3-A00C-1AD82F1DB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50" y="4845310"/>
            <a:ext cx="2579804" cy="19362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8971B2-3A5C-473C-92E9-F25A2F7A04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45" y="4819304"/>
            <a:ext cx="2558783" cy="20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6558EC-66C2-49A0-9152-3265922B2C8C}"/>
              </a:ext>
            </a:extLst>
          </p:cNvPr>
          <p:cNvSpPr txBox="1"/>
          <p:nvPr/>
        </p:nvSpPr>
        <p:spPr>
          <a:xfrm rot="16200000">
            <a:off x="-2337138" y="2364256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БЮДЖЕТНЫЙ ПРОЦЕСС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6FE3219-D523-4AE8-BDDD-7AAA8C93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123826"/>
            <a:ext cx="8596668" cy="38807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МЕСТО БЮДЖЕТА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МУНИЦИПАЛЬНОГО РАЙОНА (СМР)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В БЮДЖЕТНОЙ СИСТЕМЕ СТРАНЫ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74220A0-65D3-40C1-AB45-C22E8301074D}"/>
              </a:ext>
            </a:extLst>
          </p:cNvPr>
          <p:cNvCxnSpPr/>
          <p:nvPr/>
        </p:nvCxnSpPr>
        <p:spPr>
          <a:xfrm>
            <a:off x="2038350" y="1017427"/>
            <a:ext cx="44862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8717A9-2C4E-40A5-B380-B1AF76813D87}"/>
              </a:ext>
            </a:extLst>
          </p:cNvPr>
          <p:cNvSpPr/>
          <p:nvPr/>
        </p:nvSpPr>
        <p:spPr>
          <a:xfrm>
            <a:off x="2038350" y="1503624"/>
            <a:ext cx="9229725" cy="12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E602E3-3048-408C-AD02-FCDA1CB5B7F8}"/>
              </a:ext>
            </a:extLst>
          </p:cNvPr>
          <p:cNvSpPr/>
          <p:nvPr/>
        </p:nvSpPr>
        <p:spPr>
          <a:xfrm>
            <a:off x="2152647" y="1555116"/>
            <a:ext cx="6705600" cy="3524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Консолидированный федеральный бюджет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0962D8-B815-486C-9D72-F0B07B55B7CC}"/>
              </a:ext>
            </a:extLst>
          </p:cNvPr>
          <p:cNvSpPr/>
          <p:nvPr/>
        </p:nvSpPr>
        <p:spPr>
          <a:xfrm>
            <a:off x="2152652" y="2052301"/>
            <a:ext cx="2804308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Федеральный бюджет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626F8A-3398-45B7-B7B2-30CDD6ECCF41}"/>
              </a:ext>
            </a:extLst>
          </p:cNvPr>
          <p:cNvSpPr/>
          <p:nvPr/>
        </p:nvSpPr>
        <p:spPr>
          <a:xfrm>
            <a:off x="4970445" y="2052301"/>
            <a:ext cx="3151969" cy="61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субъектов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3F5153-6A89-4382-950B-841EA0100B84}"/>
              </a:ext>
            </a:extLst>
          </p:cNvPr>
          <p:cNvSpPr/>
          <p:nvPr/>
        </p:nvSpPr>
        <p:spPr>
          <a:xfrm>
            <a:off x="8610600" y="1503622"/>
            <a:ext cx="2657475" cy="1286215"/>
          </a:xfrm>
          <a:prstGeom prst="rect">
            <a:avLst/>
          </a:prstGeom>
          <a:gradFill>
            <a:gsLst>
              <a:gs pos="0">
                <a:srgbClr val="CCFFFF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УРОВЕНЬ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C53122-13B5-4842-A1FE-6F2CE15CF8E2}"/>
              </a:ext>
            </a:extLst>
          </p:cNvPr>
          <p:cNvSpPr/>
          <p:nvPr/>
        </p:nvSpPr>
        <p:spPr>
          <a:xfrm>
            <a:off x="2038350" y="3019265"/>
            <a:ext cx="9292443" cy="1276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4944F0-022F-4F9F-AD56-0C6B8EE46679}"/>
              </a:ext>
            </a:extLst>
          </p:cNvPr>
          <p:cNvSpPr/>
          <p:nvPr/>
        </p:nvSpPr>
        <p:spPr>
          <a:xfrm>
            <a:off x="2152647" y="3059572"/>
            <a:ext cx="6705600" cy="3524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Консолидированные бюджеты субъектов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A5A2C6-AB12-47E2-86C3-83BB9C9A52F6}"/>
              </a:ext>
            </a:extLst>
          </p:cNvPr>
          <p:cNvSpPr/>
          <p:nvPr/>
        </p:nvSpPr>
        <p:spPr>
          <a:xfrm>
            <a:off x="8610600" y="3007585"/>
            <a:ext cx="2747958" cy="1286214"/>
          </a:xfrm>
          <a:prstGeom prst="rect">
            <a:avLst/>
          </a:prstGeom>
          <a:gradFill>
            <a:gsLst>
              <a:gs pos="0">
                <a:srgbClr val="CCFFCC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РЕГИОНАЛЬНЫЙ УРОВЕНЬ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BA6EC8A-E2AA-48C6-8447-280927864E5E}"/>
              </a:ext>
            </a:extLst>
          </p:cNvPr>
          <p:cNvSpPr/>
          <p:nvPr/>
        </p:nvSpPr>
        <p:spPr>
          <a:xfrm>
            <a:off x="2152647" y="3446003"/>
            <a:ext cx="2797137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Бюджет субъекта РФ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1DEE31-F18B-4662-8999-02B41BBBA41F}"/>
              </a:ext>
            </a:extLst>
          </p:cNvPr>
          <p:cNvSpPr/>
          <p:nvPr/>
        </p:nvSpPr>
        <p:spPr>
          <a:xfrm>
            <a:off x="4970446" y="3446003"/>
            <a:ext cx="3138484" cy="738546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муниципальных образований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2FF1044-D1D0-420F-BC09-69272C019982}"/>
              </a:ext>
            </a:extLst>
          </p:cNvPr>
          <p:cNvSpPr/>
          <p:nvPr/>
        </p:nvSpPr>
        <p:spPr>
          <a:xfrm>
            <a:off x="2038350" y="4501861"/>
            <a:ext cx="9292443" cy="21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BC3150-71CC-4095-B441-9B798ED8F68B}"/>
              </a:ext>
            </a:extLst>
          </p:cNvPr>
          <p:cNvSpPr/>
          <p:nvPr/>
        </p:nvSpPr>
        <p:spPr>
          <a:xfrm>
            <a:off x="2152647" y="4592237"/>
            <a:ext cx="6705600" cy="352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Консолидированные бюджеты муниципальных образований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86ECFB4-A2B4-44D6-B308-E99B961CC2B1}"/>
              </a:ext>
            </a:extLst>
          </p:cNvPr>
          <p:cNvSpPr/>
          <p:nvPr/>
        </p:nvSpPr>
        <p:spPr>
          <a:xfrm>
            <a:off x="8610600" y="4499720"/>
            <a:ext cx="2720193" cy="2156114"/>
          </a:xfrm>
          <a:prstGeom prst="rect">
            <a:avLst/>
          </a:prstGeom>
          <a:gradFill>
            <a:gsLst>
              <a:gs pos="0">
                <a:srgbClr val="FBD89F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МУНИЦИПАЛЬНЫЙ УРОВЕНЬ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4BD90C3-9F9C-4A32-A519-0A746F607053}"/>
              </a:ext>
            </a:extLst>
          </p:cNvPr>
          <p:cNvSpPr/>
          <p:nvPr/>
        </p:nvSpPr>
        <p:spPr>
          <a:xfrm>
            <a:off x="2152647" y="5015124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Бюджет городских округов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E69C3FB-5B75-4F8A-86E0-A015B3B33023}"/>
              </a:ext>
            </a:extLst>
          </p:cNvPr>
          <p:cNvSpPr/>
          <p:nvPr/>
        </p:nvSpPr>
        <p:spPr>
          <a:xfrm>
            <a:off x="4882336" y="5015123"/>
            <a:ext cx="3417901" cy="461751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муниципальных районов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C47D318-D381-4B0B-BE54-A301F85A555C}"/>
              </a:ext>
            </a:extLst>
          </p:cNvPr>
          <p:cNvSpPr/>
          <p:nvPr/>
        </p:nvSpPr>
        <p:spPr>
          <a:xfrm>
            <a:off x="2152647" y="5572125"/>
            <a:ext cx="6457953" cy="352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Консолидированные бюджеты муниципальных районов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B2D3077-AE02-4051-8826-3E385BC7BF52}"/>
              </a:ext>
            </a:extLst>
          </p:cNvPr>
          <p:cNvSpPr/>
          <p:nvPr/>
        </p:nvSpPr>
        <p:spPr>
          <a:xfrm>
            <a:off x="2152647" y="5960799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Бюджет муниципального района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26B3C9D-5B7F-4AE9-BF4B-3E02EA4282F4}"/>
              </a:ext>
            </a:extLst>
          </p:cNvPr>
          <p:cNvSpPr/>
          <p:nvPr/>
        </p:nvSpPr>
        <p:spPr>
          <a:xfrm>
            <a:off x="4882335" y="5959871"/>
            <a:ext cx="3417901" cy="461751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Бюджеты городских и сельских поселений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66D69-EE88-49C2-95AE-C19185FB4B65}"/>
              </a:ext>
            </a:extLst>
          </p:cNvPr>
          <p:cNvSpPr txBox="1"/>
          <p:nvPr/>
        </p:nvSpPr>
        <p:spPr>
          <a:xfrm>
            <a:off x="6858000" y="39843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Иркутской области: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городских округов;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муниципальных районов;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муниципальных округа;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городских и 216 сельских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396146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B6A8-FF3E-4637-9F18-8B94DAC75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937" y="637779"/>
            <a:ext cx="1778465" cy="133384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2222C80-B658-46BC-A29C-2785AACFF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2" y="585787"/>
            <a:ext cx="4320766" cy="22274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Мэр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Дума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Администрация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Комитет финансов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Контрольно-счетная палата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распорядители (распорядители)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доходов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источников финансирования дефицита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Получатели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Иные участники в соответствии с БК РФ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buFont typeface="Wingdings" panose="05000000000000000000" pitchFamily="2" charset="2"/>
              <a:buChar char="v"/>
            </a:pPr>
            <a:endParaRPr lang="ru-RU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91685-44DD-450A-BD0D-79A25FB37C62}"/>
              </a:ext>
            </a:extLst>
          </p:cNvPr>
          <p:cNvSpPr txBox="1"/>
          <p:nvPr/>
        </p:nvSpPr>
        <p:spPr>
          <a:xfrm>
            <a:off x="536895" y="268448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УЧАСТНИКИ БЮДЖЕТНОГО ПРОЦЕССА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E7480BF-7ADF-4CFA-AF96-38EB7EBFB2F5}"/>
              </a:ext>
            </a:extLst>
          </p:cNvPr>
          <p:cNvCxnSpPr>
            <a:cxnSpLocks/>
          </p:cNvCxnSpPr>
          <p:nvPr/>
        </p:nvCxnSpPr>
        <p:spPr>
          <a:xfrm flipV="1">
            <a:off x="536895" y="637779"/>
            <a:ext cx="4211274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756ECA-0F05-4116-92B3-CE1712EA6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70" y="2103387"/>
            <a:ext cx="734037" cy="734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CF6AA6-5B4E-4C31-905D-5A7BFC18589E}"/>
              </a:ext>
            </a:extLst>
          </p:cNvPr>
          <p:cNvSpPr txBox="1"/>
          <p:nvPr/>
        </p:nvSpPr>
        <p:spPr>
          <a:xfrm>
            <a:off x="861969" y="2917716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ЭТАПЫ БЮДЖЕТНОГО ПРОЦЕССА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3C50C31-3A39-4E48-B08F-BB1E682CF0B0}"/>
              </a:ext>
            </a:extLst>
          </p:cNvPr>
          <p:cNvCxnSpPr>
            <a:cxnSpLocks/>
          </p:cNvCxnSpPr>
          <p:nvPr/>
        </p:nvCxnSpPr>
        <p:spPr>
          <a:xfrm>
            <a:off x="535977" y="2831506"/>
            <a:ext cx="352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FC3A350F-7805-463B-A237-56DCD0437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27102"/>
              </p:ext>
            </p:extLst>
          </p:nvPr>
        </p:nvGraphicFramePr>
        <p:xfrm>
          <a:off x="111179" y="3339582"/>
          <a:ext cx="5345652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861">
                  <a:extLst>
                    <a:ext uri="{9D8B030D-6E8A-4147-A177-3AD203B41FA5}">
                      <a16:colId xmlns:a16="http://schemas.microsoft.com/office/drawing/2014/main" val="1978931928"/>
                    </a:ext>
                  </a:extLst>
                </a:gridCol>
                <a:gridCol w="545285">
                  <a:extLst>
                    <a:ext uri="{9D8B030D-6E8A-4147-A177-3AD203B41FA5}">
                      <a16:colId xmlns:a16="http://schemas.microsoft.com/office/drawing/2014/main" val="2405384777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919286195"/>
                    </a:ext>
                  </a:extLst>
                </a:gridCol>
                <a:gridCol w="612396">
                  <a:extLst>
                    <a:ext uri="{9D8B030D-6E8A-4147-A177-3AD203B41FA5}">
                      <a16:colId xmlns:a16="http://schemas.microsoft.com/office/drawing/2014/main" val="836317556"/>
                    </a:ext>
                  </a:extLst>
                </a:gridCol>
                <a:gridCol w="595619">
                  <a:extLst>
                    <a:ext uri="{9D8B030D-6E8A-4147-A177-3AD203B41FA5}">
                      <a16:colId xmlns:a16="http://schemas.microsoft.com/office/drawing/2014/main" val="530461209"/>
                    </a:ext>
                  </a:extLst>
                </a:gridCol>
                <a:gridCol w="572317">
                  <a:extLst>
                    <a:ext uri="{9D8B030D-6E8A-4147-A177-3AD203B41FA5}">
                      <a16:colId xmlns:a16="http://schemas.microsoft.com/office/drawing/2014/main" val="225817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бюджетного процесса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Фев.-Май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– Окт.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1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и утверждение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3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11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утверждение годового отчета об исполнении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6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1490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C9BF470-0D1B-4862-8E3F-571EB8A6C10A}"/>
              </a:ext>
            </a:extLst>
          </p:cNvPr>
          <p:cNvSpPr txBox="1"/>
          <p:nvPr/>
        </p:nvSpPr>
        <p:spPr>
          <a:xfrm>
            <a:off x="5530211" y="210998"/>
            <a:ext cx="15687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июнь-ноябрь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25D3D-446E-4B82-B507-7B2DCCB1873C}"/>
              </a:ext>
            </a:extLst>
          </p:cNvPr>
          <p:cNvSpPr txBox="1"/>
          <p:nvPr/>
        </p:nvSpPr>
        <p:spPr>
          <a:xfrm>
            <a:off x="5530211" y="1177181"/>
            <a:ext cx="156874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ноябрь-декабрь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0E569-A5E3-42CD-A1BA-00311E79E8E7}"/>
              </a:ext>
            </a:extLst>
          </p:cNvPr>
          <p:cNvSpPr txBox="1"/>
          <p:nvPr/>
        </p:nvSpPr>
        <p:spPr>
          <a:xfrm>
            <a:off x="5530211" y="268011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4A05F-C57D-448F-9E65-CF5119630203}"/>
              </a:ext>
            </a:extLst>
          </p:cNvPr>
          <p:cNvSpPr txBox="1"/>
          <p:nvPr/>
        </p:nvSpPr>
        <p:spPr>
          <a:xfrm>
            <a:off x="5530211" y="371807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февраль-май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6B647-D728-4ED1-8E44-8756391536CA}"/>
              </a:ext>
            </a:extLst>
          </p:cNvPr>
          <p:cNvSpPr txBox="1"/>
          <p:nvPr/>
        </p:nvSpPr>
        <p:spPr>
          <a:xfrm>
            <a:off x="5553282" y="4828103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A444ED-C456-4CF7-BD8C-8D08B4376792}"/>
              </a:ext>
            </a:extLst>
          </p:cNvPr>
          <p:cNvSpPr txBox="1"/>
          <p:nvPr/>
        </p:nvSpPr>
        <p:spPr>
          <a:xfrm>
            <a:off x="7125988" y="108684"/>
            <a:ext cx="495789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I. </a:t>
            </a:r>
            <a:r>
              <a:rPr lang="ru-RU" sz="1100" u="sng" dirty="0"/>
              <a:t>СОСТАВЛЕНИЕ ПРОЕКТА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составляется прогноз социально-экономического развития, определяются основные характеристики бюджета, налоговая и бюджетная политика, источники покрытия дефицита бюджета и осуществляется распределение предельных объемов бюджетных ассигнований на предстоящий плановый 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16759-A356-4941-A38E-73DC5BEE72FB}"/>
              </a:ext>
            </a:extLst>
          </p:cNvPr>
          <p:cNvSpPr txBox="1"/>
          <p:nvPr/>
        </p:nvSpPr>
        <p:spPr>
          <a:xfrm>
            <a:off x="7122022" y="1257667"/>
            <a:ext cx="493901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</a:t>
            </a:r>
            <a:r>
              <a:rPr lang="ru-RU" sz="1100" u="sng" dirty="0"/>
              <a:t>. РАССМОТРЕНИЕ И УТВЕРЖДЕНИЕ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СМР вносит на рассмотрение Думы СМР проект решения о бюджете не позднее 15 ноября текущего года.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обсуждается населением на публичных слушаниях.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КСП СМР проводит экспертизу, подготавливает заключение и предложения о принятии или отклонении проекта решения о бюджете.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проект рассматривается планово-бюджетной комиссией.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утверждения Думой СМР направляется на подпись мэру СМР.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98E221-681F-449A-AA70-B4413F405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416" y="5832015"/>
            <a:ext cx="1025985" cy="10259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196256-D417-4AF2-8EB4-AC65D574EA3C}"/>
              </a:ext>
            </a:extLst>
          </p:cNvPr>
          <p:cNvSpPr txBox="1"/>
          <p:nvPr/>
        </p:nvSpPr>
        <p:spPr>
          <a:xfrm>
            <a:off x="3166844" y="5938130"/>
            <a:ext cx="283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Слюдянского муниципального района, утвержденное решением Думы СМР от 26.03.2020 №17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рд.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B242A0-3240-42B7-A806-7A430444A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934" y="6119071"/>
            <a:ext cx="470481" cy="4704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9DA04E-0927-4B01-9070-5DC818DA17CB}"/>
              </a:ext>
            </a:extLst>
          </p:cNvPr>
          <p:cNvSpPr txBox="1"/>
          <p:nvPr/>
        </p:nvSpPr>
        <p:spPr>
          <a:xfrm>
            <a:off x="7122022" y="2750371"/>
            <a:ext cx="4939017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III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ИСПОЛНЕНИЕ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на основе сводной бюджетной росписи и кассового плана. Бюджет исполняется на основе единства кассы и подведомственности расходов.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C75BE9-090D-4935-AD98-D3490B520B6B}"/>
              </a:ext>
            </a:extLst>
          </p:cNvPr>
          <p:cNvSpPr txBox="1"/>
          <p:nvPr/>
        </p:nvSpPr>
        <p:spPr>
          <a:xfrm>
            <a:off x="7141804" y="3769713"/>
            <a:ext cx="493901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IV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ПОДГОТОВКА И УТВЕРЖДЕНИЕ ГОТОВОГО ОТЧЕТА ОБ ИСПОЛНЕНИИ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отчетного финансового года составляется бюджетная отчетность об исполнении бюджета, направляемая в КСП Слюдянского муниципального района для проведения внешней проверки, далее – на рассмотрение и утверждение в Думу СМР.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04496-DEE4-4047-B021-B53FA8B10961}"/>
              </a:ext>
            </a:extLst>
          </p:cNvPr>
          <p:cNvSpPr txBox="1"/>
          <p:nvPr/>
        </p:nvSpPr>
        <p:spPr>
          <a:xfrm>
            <a:off x="7098951" y="4931150"/>
            <a:ext cx="4962088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u="sng" dirty="0"/>
              <a:t>ФИНАНСОВЫЙ КОНТРОЛЬ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 все этапы бюджетного процесса: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муниципальный контроль – КСП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муниципальный контроль – отдел внутреннего муниципального финансового контроля администрации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контроль осуществляется в целях предупреждения и пресечения бюджетных нарушений в процессе исполнения бюджета района.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 контроль осуществляется по результатам исполнения бюджета района в целях установления законности его исполнения, достоверности учета и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3076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451418-3033-480C-8960-A3903E73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1" y="121195"/>
            <a:ext cx="5168009" cy="63971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НАЛОГОВАЯ ПОЛИТИКА</a:t>
            </a: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эффективное и стабильное функционирование налоговой системы, обеспечивающей бюджетную устойчивость в среднесрочной и долгосрочной перспективе.</a:t>
            </a:r>
            <a:endParaRPr lang="ru-RU" sz="13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Слюдянского муниципального района;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приоритетных отраслей экономики и организации малого и среднего бизнеса;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совершенствование налогового администрирования, повышения уровня ответственности главных администраторов доходов за качественное прогнозирование доходов бюджета Слюдянского муниципального района и выполнение в полном объеме утвержденных годовых назначение по доходам бюджета района, активизация претензионно-исковой 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повышению эффективности управления муниципальной собственностью, в том числе выявление земельных участков, используемых не по целевому назначению;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предоставления массовых социально значимых государственных и муниципальных услуг в электронной форме;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к 2030 году «цифровой зрелости», автоматизации большей части транзакций в рамках единых отраслевых цифровых платформ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46CA2AD-828F-447D-AD10-65841C3D0BC1}"/>
              </a:ext>
            </a:extLst>
          </p:cNvPr>
          <p:cNvCxnSpPr>
            <a:cxnSpLocks/>
          </p:cNvCxnSpPr>
          <p:nvPr/>
        </p:nvCxnSpPr>
        <p:spPr>
          <a:xfrm>
            <a:off x="224332" y="418187"/>
            <a:ext cx="2787319" cy="2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2E035395-F4B8-412D-91CF-5CDCC72ECFF6}"/>
              </a:ext>
            </a:extLst>
          </p:cNvPr>
          <p:cNvSpPr txBox="1">
            <a:spLocks/>
          </p:cNvSpPr>
          <p:nvPr/>
        </p:nvSpPr>
        <p:spPr>
          <a:xfrm>
            <a:off x="5854353" y="0"/>
            <a:ext cx="6012616" cy="66395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i="1" dirty="0">
                <a:solidFill>
                  <a:schemeClr val="tx1"/>
                </a:solidFill>
              </a:rPr>
              <a:t>БЮДЖЕТНАЯ ПОЛИТИКА</a:t>
            </a:r>
          </a:p>
          <a:p>
            <a:pPr marL="0" indent="0">
              <a:buFont typeface="Wingdings 3" charset="2"/>
              <a:buNone/>
            </a:pPr>
            <a:r>
              <a:rPr lang="ru-RU" sz="115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15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Font typeface="Wingdings 3" charset="2"/>
              <a:buNone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создание условий и стимулов для повышения эффективности бюджетных расходов, обеспечение долгосрочной сбалансированности и устойчивости бюджетной системы Слюдянского муниципального района.</a:t>
            </a:r>
            <a:endParaRPr lang="ru-RU" sz="115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115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5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формирование муниципального социального заказа на оказание муниципальных услуг в социальной сфере по реализации дополнительных общеобразовательных программ;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долгосрочной устойчивости и сбалансированности местных бюджетов;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оптимизация объемов и порядка предоставления муниципальных услуг;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приоритезация расходов в соответствии с национальными целями до 2030 года;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соблюдения принципов законности, целесообразности и эффективности бюджетных расходов через механизм финансового контроля в соответствии с федеральными стандартами осуществления финансового контроля;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создание механизмов стимулирования участников бюджетного процесса для повышения эффективности бюджетных расходов и проведение структурных реформ;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усовершенствование механизмов контроля за соблюдением требований законодательства в сфере закупок и исполнением условий контрактов;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безусловное исполнение действующих расходных обязательств, принятие новых бюджетных обязательств только при условии их финансового обеспечения;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выполнения целевых показателей муниципальных программ, преемственность показателей достижения целей, обозначенных в муниципальных программах, целям и задачам, определенным в государственных программах, для обеспечения их увязки;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минимизация кредиторской задолженности;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открытости бюджета и инициативное бюджетирование, а именно: расширение вовлечения граждан в бюджетный процесс;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внедрение новой оценки эффективности муниципальных программ с 2026 года, учитывающей планирование и достижения результатов и показателей.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7D5DC80-83D1-4A0A-8CF8-EB30090F1B1A}"/>
              </a:ext>
            </a:extLst>
          </p:cNvPr>
          <p:cNvCxnSpPr>
            <a:cxnSpLocks/>
          </p:cNvCxnSpPr>
          <p:nvPr/>
        </p:nvCxnSpPr>
        <p:spPr>
          <a:xfrm flipV="1">
            <a:off x="5854353" y="418187"/>
            <a:ext cx="287820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5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B47D22-9360-4F24-B977-B900D07A6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91" y="293616"/>
            <a:ext cx="9034943" cy="342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НОРМАТИВНАЯ БАЗА ФОРМИРОВАНИЯ БЮДЖЕТА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Формирование бюджета СМР на 2026 год и плановый период 2027 и 2028 годов произведено из прогноза социально-экономического развития, муниципальных программ СМР, положений основных направлений  бюджетной и налоговой политики на 2026 и на плановый период 2027 и 2028 годов, в соответствии с требованиями нормативно-правовых актов бюджетного и налогового законодательств:</a:t>
            </a: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E2FFB-70F0-4A75-BCE6-2A3448A68CDF}"/>
              </a:ext>
            </a:extLst>
          </p:cNvPr>
          <p:cNvSpPr txBox="1"/>
          <p:nvPr/>
        </p:nvSpPr>
        <p:spPr>
          <a:xfrm rot="16200000">
            <a:off x="-2345527" y="2459504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НА 2026-2028ГГ.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5656EE-5E4D-41EE-BA76-0FEDEC7E8D31}"/>
              </a:ext>
            </a:extLst>
          </p:cNvPr>
          <p:cNvCxnSpPr>
            <a:cxnSpLocks/>
          </p:cNvCxnSpPr>
          <p:nvPr/>
        </p:nvCxnSpPr>
        <p:spPr>
          <a:xfrm>
            <a:off x="2253344" y="642310"/>
            <a:ext cx="537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269853-F870-4ED6-9825-2FB88F0C0091}"/>
              </a:ext>
            </a:extLst>
          </p:cNvPr>
          <p:cNvSpPr txBox="1"/>
          <p:nvPr/>
        </p:nvSpPr>
        <p:spPr>
          <a:xfrm>
            <a:off x="2667000" y="1635853"/>
            <a:ext cx="4035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06.10.2003г. №131-ФЗ «Об общих принципах организации местного самоуправления в Российской Федерации»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федеральном бюджете на 2026 год и на плановый период 2027 и 2028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от 22.10.2013г. №74-ОЗ «О межбюджетных трансфертах и нормативах отчислений в местные бюджеты»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(проект) «Об областном бюджете на 2026 год и плановый период 2027 и 2028 годов»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2D9D7-63EC-40A3-A1AB-FC85CC40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48" y="1527570"/>
            <a:ext cx="501794" cy="501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C0CAAC-5296-45CC-8C9D-F8D134E5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2233017"/>
            <a:ext cx="501794" cy="50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5A9E97-21A5-4840-B958-1398CCA9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2974670"/>
            <a:ext cx="501794" cy="501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7A9272-B690-43B8-BCEC-EBAEF56E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3732936"/>
            <a:ext cx="501794" cy="501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C6D2F2-DAFB-44C0-8524-E574D0B7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8" y="4601583"/>
            <a:ext cx="501794" cy="501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98784-EA49-4969-944A-561DC031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5484193"/>
            <a:ext cx="501794" cy="5017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08517E-3E57-4B72-9965-31F7D9D0F393}"/>
              </a:ext>
            </a:extLst>
          </p:cNvPr>
          <p:cNvSpPr txBox="1"/>
          <p:nvPr/>
        </p:nvSpPr>
        <p:spPr>
          <a:xfrm>
            <a:off x="7426395" y="1554269"/>
            <a:ext cx="4545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Слюдянского муниципального района от 20.06.2005г. №28 IV-рд (в ред. от 27.02.2025г. №71 VII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в Слюдянского муниципального района от 26.03.2020 №17 VII рд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Слюдянского муниципального района «О бюджете Слюдянского муниципального района  на 2025 год и плановый период 2026 и 2027 годов» (в ред. от 23.10.2025 №125 VIII-рд)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«Об утверждении Положения о порядке и сроках составления проекта бюджета Слюдянского МР и порядке работы над документами и материалами, представляемыми в Думу Слюдянского МР одновременно с проектом бюджета Слюдянского МР» от 01.09.2023 №576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от 07.10.2025 №642 «Об утверждении основных направлений бюджетной и налоговой политики Слюдянского муниципального района на 2026 год и плановый период 2027 и 2028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района от 06.11.2025г. №732 «О прогнозе социально-экономического развития Слюдянского муниципального района на 2026 год и плановый период 2027 и 2028 годов»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AAB56C-C0EF-40C6-AE6F-19A912BF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42" y="1509954"/>
            <a:ext cx="501794" cy="5017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9728C6-347A-4B87-81A7-D59317F2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81" y="2076643"/>
            <a:ext cx="501794" cy="5017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AB8CBE-624D-4C5B-A164-47E673BA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3687175"/>
            <a:ext cx="501794" cy="501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2DD54D-5A96-42F4-AA4D-1805A83C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4852480"/>
            <a:ext cx="501794" cy="5017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2F268E-BA88-43EE-873F-41890DB4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2771035"/>
            <a:ext cx="501794" cy="5017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4CC143-8283-4596-A353-8A9D43DA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5909271"/>
            <a:ext cx="501794" cy="5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7157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3263</TotalTime>
  <Words>10399</Words>
  <Application>Microsoft Office PowerPoint</Application>
  <PresentationFormat>Широкоэкранный</PresentationFormat>
  <Paragraphs>1891</Paragraphs>
  <Slides>48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Bookman Old Style</vt:lpstr>
      <vt:lpstr>Calibri</vt:lpstr>
      <vt:lpstr>Corbel</vt:lpstr>
      <vt:lpstr>Gill Sans MT</vt:lpstr>
      <vt:lpstr>Times New Roman</vt:lpstr>
      <vt:lpstr>Wingdings</vt:lpstr>
      <vt:lpstr>Wingdings 3</vt:lpstr>
      <vt:lpstr>Посылка</vt:lpstr>
      <vt:lpstr>Презентация PowerPoint</vt:lpstr>
      <vt:lpstr>Бюджет для граждан</vt:lpstr>
      <vt:lpstr>Презентация PowerPoint</vt:lpstr>
      <vt:lpstr>Презентация PowerPoint</vt:lpstr>
      <vt:lpstr>КЛЮЧЕВЫЕ ПОКАЗАТЕЛИ СОЦИАЛЬНО-ЭКОНОМИЧЕСКОГО РАЗВИТИЯ  (базовый вариант)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ОСНОВНЫХ ПОКАЗАТЕЛЕЙ БЮДЖЕТА СЛЮДЯНСКОГО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  ДЛЯ ГРАЖДАН</dc:title>
  <dc:creator>econ11</dc:creator>
  <cp:lastModifiedBy>Администратор@gfu100.local</cp:lastModifiedBy>
  <cp:revision>216</cp:revision>
  <cp:lastPrinted>2024-12-04T08:12:56Z</cp:lastPrinted>
  <dcterms:created xsi:type="dcterms:W3CDTF">2024-11-20T02:20:16Z</dcterms:created>
  <dcterms:modified xsi:type="dcterms:W3CDTF">2026-01-27T02:46:23Z</dcterms:modified>
</cp:coreProperties>
</file>