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39.xml" ContentType="application/vnd.openxmlformats-officedocument.drawingml.chart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drawings/drawing17.xml" ContentType="application/vnd.openxmlformats-officedocument.drawingml.chartshape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charts/chart31.xml" ContentType="application/vnd.openxmlformats-officedocument.drawingml.char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rawings/drawing13.xml" ContentType="application/vnd.openxmlformats-officedocument.drawingml.chartshapes+xml"/>
  <Default Extension="xlsx" ContentType="application/vnd.openxmlformats-officedocument.spreadsheetml.sheet"/>
  <Override PartName="/ppt/charts/chart3.xml" ContentType="application/vnd.openxmlformats-officedocument.drawingml.chart+xml"/>
  <Override PartName="/ppt/drawings/drawing7.xml" ContentType="application/vnd.openxmlformats-officedocument.drawingml.chartshap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rawings/drawing20.xml" ContentType="application/vnd.openxmlformats-officedocument.drawingml.chartshape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charts/chart36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drawings/drawing18.xml" ContentType="application/vnd.openxmlformats-officedocument.drawingml.chartshapes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charts/chart21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layout2.xml" ContentType="application/vnd.openxmlformats-officedocument.drawingml.diagramLayout+xml"/>
  <Override PartName="/ppt/drawings/drawing14.xml" ContentType="application/vnd.openxmlformats-officedocument.drawingml.chartshapes+xml"/>
  <Override PartName="/ppt/drawings/drawing23.xml" ContentType="application/vnd.openxmlformats-officedocument.drawingml.chartshapes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diagrams/data3.xml" ContentType="application/vnd.openxmlformats-officedocument.drawingml.diagramData+xml"/>
  <Override PartName="/ppt/drawings/drawing12.xml" ContentType="application/vnd.openxmlformats-officedocument.drawingml.chartshapes+xml"/>
  <Override PartName="/ppt/drawings/drawing21.xml" ContentType="application/vnd.openxmlformats-officedocument.drawingml.chartshape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rawings/drawing10.xml" ContentType="application/vnd.openxmlformats-officedocument.drawingml.chartshape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charts/chart26.xml" ContentType="application/vnd.openxmlformats-officedocument.drawingml.chart+xml"/>
  <Override PartName="/ppt/drawings/drawing19.xml" ContentType="application/vnd.openxmlformats-officedocument.drawingml.chartshape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drawings/drawing15.xml" ContentType="application/vnd.openxmlformats-officedocument.drawingml.chartshapes+xml"/>
  <Override PartName="/ppt/charts/chart40.xml" ContentType="application/vnd.openxmlformats-officedocument.drawingml.chart+xml"/>
  <Override PartName="/ppt/commentAuthors.xml" ContentType="application/vnd.openxmlformats-officedocument.presentationml.commentAuthors+xml"/>
  <Override PartName="/ppt/drawings/drawing9.xml" ContentType="application/vnd.openxmlformats-officedocument.drawingml.chartshapes+xml"/>
  <Override PartName="/ppt/diagrams/layout3.xml" ContentType="application/vnd.openxmlformats-officedocument.drawingml.diagramLayout+xml"/>
  <Override PartName="/ppt/drawings/drawing22.xml" ContentType="application/vnd.openxmlformats-officedocument.drawingml.chartshapes+xml"/>
  <Override PartName="/ppt/charts/chart5.xml" ContentType="application/vnd.openxmlformats-officedocument.drawingml.chart+xml"/>
  <Override PartName="/ppt/drawings/drawing11.xml" ContentType="application/vnd.openxmlformats-officedocument.drawingml.chartshape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12.xml" ContentType="application/vnd.openxmlformats-officedocument.drawingml.chart+xml"/>
  <Override PartName="/ppt/drawings/drawing16.xml" ContentType="application/vnd.openxmlformats-officedocument.drawingml.chartshapes+xml"/>
  <Override PartName="/ppt/charts/chart30.xml" ContentType="application/vnd.openxmlformats-officedocument.drawingml.chart+xml"/>
  <Override PartName="/ppt/charts/chart4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507" r:id="rId2"/>
    <p:sldMasterId id="2147484520" r:id="rId3"/>
  </p:sldMasterIdLst>
  <p:notesMasterIdLst>
    <p:notesMasterId r:id="rId51"/>
  </p:notesMasterIdLst>
  <p:handoutMasterIdLst>
    <p:handoutMasterId r:id="rId52"/>
  </p:handoutMasterIdLst>
  <p:sldIdLst>
    <p:sldId id="257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6" r:id="rId45"/>
    <p:sldId id="342" r:id="rId46"/>
    <p:sldId id="343" r:id="rId47"/>
    <p:sldId id="344" r:id="rId48"/>
    <p:sldId id="345" r:id="rId49"/>
    <p:sldId id="305" r:id="rId50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99FF"/>
    <a:srgbClr val="5FC9A1"/>
    <a:srgbClr val="7297B6"/>
    <a:srgbClr val="C9C95F"/>
    <a:srgbClr val="99CC00"/>
    <a:srgbClr val="9999FF"/>
    <a:srgbClr val="6666FF"/>
    <a:srgbClr val="FF5050"/>
    <a:srgbClr val="6C36F2"/>
    <a:srgbClr val="99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504" autoAdjust="0"/>
    <p:restoredTop sz="94071" autoAdjust="0"/>
  </p:normalViewPr>
  <p:slideViewPr>
    <p:cSldViewPr snapToGrid="0">
      <p:cViewPr>
        <p:scale>
          <a:sx n="66" d="100"/>
          <a:sy n="66" d="100"/>
        </p:scale>
        <p:origin x="-2718" y="-103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0" d="100"/>
          <a:sy n="70" d="100"/>
        </p:scale>
        <p:origin x="-2298" y="-11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0"/>
      <c:perspective val="20"/>
    </c:view3D>
    <c:plotArea>
      <c:layout>
        <c:manualLayout>
          <c:layoutTarget val="inner"/>
          <c:xMode val="edge"/>
          <c:yMode val="edge"/>
          <c:x val="0.49440617723928887"/>
          <c:y val="1.6184159835108194E-2"/>
          <c:w val="0.46183112781016994"/>
          <c:h val="0.40263107131065817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Лист1!$A$10:$A$13</c:f>
              <c:strCache>
                <c:ptCount val="4"/>
                <c:pt idx="0">
                  <c:v>Факт 2014 </c:v>
                </c:pt>
                <c:pt idx="1">
                  <c:v>Первоначальный план на 2015</c:v>
                </c:pt>
                <c:pt idx="2">
                  <c:v>Уточненный план на 2015 </c:v>
                </c:pt>
                <c:pt idx="3">
                  <c:v>Факт 2015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">
                  <c:v>204</c:v>
                </c:pt>
                <c:pt idx="1">
                  <c:v>181</c:v>
                </c:pt>
                <c:pt idx="2">
                  <c:v>179</c:v>
                </c:pt>
                <c:pt idx="3" formatCode="#,##0">
                  <c:v>193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rgbClr val="00B05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Лист1!$A$10:$A$13</c:f>
              <c:strCache>
                <c:ptCount val="4"/>
                <c:pt idx="0">
                  <c:v>Факт 2014 </c:v>
                </c:pt>
                <c:pt idx="1">
                  <c:v>Первоначальный план на 2015</c:v>
                </c:pt>
                <c:pt idx="2">
                  <c:v>Уточненный план на 2015 </c:v>
                </c:pt>
                <c:pt idx="3">
                  <c:v>Факт 2015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">
                  <c:v>628</c:v>
                </c:pt>
                <c:pt idx="1">
                  <c:v>628</c:v>
                </c:pt>
                <c:pt idx="2">
                  <c:v>470</c:v>
                </c:pt>
                <c:pt idx="3" formatCode="#,##0">
                  <c:v>554</c:v>
                </c:pt>
              </c:numCache>
            </c:numRef>
          </c:val>
        </c:ser>
        <c:shape val="box"/>
        <c:axId val="126632320"/>
        <c:axId val="126633856"/>
        <c:axId val="0"/>
      </c:bar3DChart>
      <c:catAx>
        <c:axId val="126632320"/>
        <c:scaling>
          <c:orientation val="minMax"/>
        </c:scaling>
        <c:delete val="1"/>
        <c:axPos val="l"/>
        <c:numFmt formatCode="General" sourceLinked="0"/>
        <c:tickLblPos val="nextTo"/>
        <c:crossAx val="126633856"/>
        <c:crosses val="autoZero"/>
        <c:auto val="1"/>
        <c:lblAlgn val="ctr"/>
        <c:lblOffset val="100"/>
      </c:catAx>
      <c:valAx>
        <c:axId val="126633856"/>
        <c:scaling>
          <c:orientation val="minMax"/>
        </c:scaling>
        <c:axPos val="b"/>
        <c:majorGridlines/>
        <c:numFmt formatCode="#,##0" sourceLinked="1"/>
        <c:tickLblPos val="nextTo"/>
        <c:txPr>
          <a:bodyPr/>
          <a:lstStyle/>
          <a:p>
            <a:pPr>
              <a:defRPr sz="1400">
                <a:solidFill>
                  <a:schemeClr val="tx2"/>
                </a:solidFill>
              </a:defRPr>
            </a:pPr>
            <a:endParaRPr lang="ru-RU"/>
          </a:p>
        </c:txPr>
        <c:crossAx val="126632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235015240892764"/>
          <c:y val="0.48760128323690288"/>
          <c:w val="0.29279347905107217"/>
          <c:h val="0.10264167310959263"/>
        </c:manualLayout>
      </c:layout>
      <c:txPr>
        <a:bodyPr/>
        <a:lstStyle/>
        <a:p>
          <a:pPr>
            <a:defRPr sz="1400" b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 b="1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>
                <c:manualLayout>
                  <c:x val="1.5384615384615403E-2"/>
                  <c:y val="-2.7865376521675124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538461538461541E-2"/>
                  <c:y val="-1.519929628454993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реализации имущества</c:v>
                </c:pt>
                <c:pt idx="1">
                  <c:v>Доходы от продажи земельных участков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2414.9189999999999</c:v>
                </c:pt>
                <c:pt idx="1">
                  <c:v>2820.3980000000001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>
                <c:manualLayout>
                  <c:x val="3.2692156268927942E-2"/>
                  <c:y val="0.1038616584785946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923076923077001E-2"/>
                  <c:y val="0.10892829003927498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Доходы от реализации имущества</c:v>
                </c:pt>
                <c:pt idx="1">
                  <c:v>Доходы от продажи земельных участков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1246.2190000000001</c:v>
                </c:pt>
                <c:pt idx="1">
                  <c:v>1507.8729999999998</c:v>
                </c:pt>
              </c:numCache>
            </c:numRef>
          </c:val>
        </c:ser>
        <c:shape val="cylinder"/>
        <c:axId val="168424960"/>
        <c:axId val="168426496"/>
        <c:axId val="0"/>
      </c:bar3DChart>
      <c:catAx>
        <c:axId val="16842496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426496"/>
        <c:crosses val="autoZero"/>
        <c:auto val="1"/>
        <c:lblAlgn val="ctr"/>
        <c:lblOffset val="100"/>
      </c:catAx>
      <c:valAx>
        <c:axId val="168426496"/>
        <c:scaling>
          <c:orientation val="minMax"/>
        </c:scaling>
        <c:delete val="1"/>
        <c:axPos val="l"/>
        <c:numFmt formatCode="#,##0" sourceLinked="1"/>
        <c:tickLblPos val="nextTo"/>
        <c:crossAx val="168424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4401932782128"/>
          <c:y val="0.81220571310031764"/>
          <c:w val="0.13712394293139721"/>
          <c:h val="0.14061982012171406"/>
        </c:manualLayout>
      </c:layout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4.7325781387815423E-2"/>
          <c:y val="0.15987645717057591"/>
          <c:w val="0.5122465200378451"/>
          <c:h val="0.6008594314823998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3399FF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Факт 2014</c:v>
                </c:pt>
                <c:pt idx="1">
                  <c:v>Факт 2015</c:v>
                </c:pt>
                <c:pt idx="2">
                  <c:v>Факт 2016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2659</c:v>
                </c:pt>
                <c:pt idx="1">
                  <c:v>3186</c:v>
                </c:pt>
                <c:pt idx="2">
                  <c:v>2573.0679999999998</c:v>
                </c:pt>
              </c:numCache>
            </c:numRef>
          </c:val>
        </c:ser>
        <c:gapWidth val="300"/>
        <c:overlap val="100"/>
        <c:axId val="177709056"/>
        <c:axId val="177710592"/>
      </c:barChart>
      <c:catAx>
        <c:axId val="177709056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7710592"/>
        <c:crosses val="autoZero"/>
        <c:auto val="1"/>
        <c:lblAlgn val="ctr"/>
        <c:lblOffset val="100"/>
      </c:catAx>
      <c:valAx>
        <c:axId val="177710592"/>
        <c:scaling>
          <c:orientation val="minMax"/>
        </c:scaling>
        <c:delete val="1"/>
        <c:axPos val="l"/>
        <c:numFmt formatCode="#,##0" sourceLinked="1"/>
        <c:tickLblPos val="nextTo"/>
        <c:crossAx val="17770905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58450043934318E-2"/>
          <c:y val="7.0432860881196449E-2"/>
          <c:w val="0.66847514005118824"/>
          <c:h val="0.864422921563174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9966FF"/>
              </a:solidFill>
            </c:spPr>
          </c:dPt>
          <c:dPt>
            <c:idx val="1"/>
            <c:spPr>
              <a:solidFill>
                <a:srgbClr val="FFFF66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FF66CC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50537.8</c:v>
                </c:pt>
                <c:pt idx="1">
                  <c:v>91899.164999999994</c:v>
                </c:pt>
                <c:pt idx="2">
                  <c:v>481745.31300000002</c:v>
                </c:pt>
                <c:pt idx="3">
                  <c:v>4112.0520000000024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5.2942156780601691E-4"/>
          <c:y val="0.72607534359524484"/>
          <c:w val="0.87084415578436802"/>
          <c:h val="0.24712414403099597"/>
        </c:manualLayout>
      </c:layout>
      <c:txPr>
        <a:bodyPr/>
        <a:lstStyle/>
        <a:p>
          <a:pPr>
            <a:defRPr sz="18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1085608649184781"/>
          <c:y val="3.0092592592592591E-2"/>
          <c:w val="0.71310459579095109"/>
          <c:h val="0.9071912365121049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dLbls>
            <c:dLbl>
              <c:idx val="1"/>
              <c:layout>
                <c:manualLayout>
                  <c:x val="-0.21343226756458006"/>
                  <c:y val="8.4875562720134504E-1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7231230214131249E-3"/>
                  <c:y val="4.629629629629690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                                   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10902.70300000001</c:v>
                </c:pt>
                <c:pt idx="1">
                  <c:v>447009.69699999999</c:v>
                </c:pt>
                <c:pt idx="2">
                  <c:v>50342.693999999996</c:v>
                </c:pt>
                <c:pt idx="3">
                  <c:v>46211.199999999997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FFFF99"/>
            </a:solidFill>
          </c:spPr>
          <c:dLbls>
            <c:dLbl>
              <c:idx val="1"/>
              <c:layout>
                <c:manualLayout>
                  <c:x val="-0.24048706204459674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Иные межбюджетные                                     трансферты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Дотации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4112.0520000000024</c:v>
                </c:pt>
                <c:pt idx="1">
                  <c:v>481745.31300000002</c:v>
                </c:pt>
                <c:pt idx="2">
                  <c:v>91899.164999999994</c:v>
                </c:pt>
                <c:pt idx="3">
                  <c:v>50537.8</c:v>
                </c:pt>
              </c:numCache>
            </c:numRef>
          </c:val>
        </c:ser>
        <c:axId val="127345792"/>
        <c:axId val="127347328"/>
      </c:barChart>
      <c:catAx>
        <c:axId val="127345792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8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7347328"/>
        <c:crosses val="autoZero"/>
        <c:auto val="1"/>
        <c:lblAlgn val="ctr"/>
        <c:lblOffset val="100"/>
      </c:catAx>
      <c:valAx>
        <c:axId val="127347328"/>
        <c:scaling>
          <c:orientation val="minMax"/>
        </c:scaling>
        <c:delete val="1"/>
        <c:axPos val="b"/>
        <c:numFmt formatCode="#,##0" sourceLinked="1"/>
        <c:tickLblPos val="nextTo"/>
        <c:crossAx val="127345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360286545165"/>
          <c:y val="8.6386154855642994E-2"/>
          <c:w val="0.18766230793476651"/>
          <c:h val="0.1559313939924184"/>
        </c:manualLayout>
      </c:layout>
      <c:txPr>
        <a:bodyPr/>
        <a:lstStyle/>
        <a:p>
          <a:pPr>
            <a:defRPr sz="20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4.0490611750454431E-4"/>
          <c:y val="2.6485429578838218E-2"/>
          <c:w val="0.97780022208762363"/>
          <c:h val="0.68955955269961877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tx>
          <c:spPr>
            <a:solidFill>
              <a:srgbClr val="0099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37.528000000000013</c:v>
                </c:pt>
                <c:pt idx="1">
                  <c:v>29.645</c:v>
                </c:pt>
                <c:pt idx="2">
                  <c:v>23.1</c:v>
                </c:pt>
                <c:pt idx="3">
                  <c:v>37.235000000000063</c:v>
                </c:pt>
                <c:pt idx="4">
                  <c:v>49.411000000000001</c:v>
                </c:pt>
                <c:pt idx="5">
                  <c:v>59.849000000000004</c:v>
                </c:pt>
                <c:pt idx="6">
                  <c:v>69.927000000000007</c:v>
                </c:pt>
                <c:pt idx="7">
                  <c:v>66.74700000000017</c:v>
                </c:pt>
                <c:pt idx="8">
                  <c:v>5.7149999999999945</c:v>
                </c:pt>
                <c:pt idx="9">
                  <c:v>7.8449999999999891</c:v>
                </c:pt>
                <c:pt idx="10">
                  <c:v>16.952000000000002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Дотация на обеспечение сбалансированности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Лист1!$C$2:$C$12</c:f>
              <c:numCache>
                <c:formatCode>#,##0</c:formatCode>
                <c:ptCount val="11"/>
                <c:pt idx="0">
                  <c:v>12.515158</c:v>
                </c:pt>
                <c:pt idx="1">
                  <c:v>39.088000000000001</c:v>
                </c:pt>
                <c:pt idx="2">
                  <c:v>5.609</c:v>
                </c:pt>
                <c:pt idx="3">
                  <c:v>0</c:v>
                </c:pt>
                <c:pt idx="4">
                  <c:v>9.3150000000000048</c:v>
                </c:pt>
                <c:pt idx="5">
                  <c:v>47.021000000000001</c:v>
                </c:pt>
                <c:pt idx="6">
                  <c:v>15.411</c:v>
                </c:pt>
                <c:pt idx="7">
                  <c:v>21.63100000000005</c:v>
                </c:pt>
                <c:pt idx="8">
                  <c:v>29.683</c:v>
                </c:pt>
                <c:pt idx="9">
                  <c:v>38.365000000000002</c:v>
                </c:pt>
                <c:pt idx="10">
                  <c:v>33.951999999999998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Субсидия на выравнивание обеспеченности</c:v>
                </c:pt>
              </c:strCache>
            </c:strRef>
          </c:tx>
          <c:spPr>
            <a:solidFill>
              <a:srgbClr val="FFFF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Лист1!$D$2:$D$12</c:f>
              <c:numCache>
                <c:formatCode>General</c:formatCode>
                <c:ptCount val="11"/>
                <c:pt idx="8" formatCode="#,##0">
                  <c:v>32.619</c:v>
                </c:pt>
                <c:pt idx="9" formatCode="#,##0">
                  <c:v>43.288000000000011</c:v>
                </c:pt>
                <c:pt idx="10" formatCode="#,##0">
                  <c:v>87.650999999999982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Субсидия за эффективное управление бюджетными средствами</c:v>
                </c:pt>
              </c:strCache>
            </c:strRef>
          </c:tx>
          <c:spPr>
            <a:solidFill>
              <a:srgbClr val="33CCFF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Лист1!$E$2:$E$12</c:f>
              <c:numCache>
                <c:formatCode>General</c:formatCode>
                <c:ptCount val="11"/>
                <c:pt idx="7" formatCode="#,##0">
                  <c:v>20.638000000000005</c:v>
                </c:pt>
                <c:pt idx="8" formatCode="#,##0">
                  <c:v>19.280999999999953</c:v>
                </c:pt>
                <c:pt idx="9" formatCode="#,##0">
                  <c:v>4</c:v>
                </c:pt>
              </c:numCache>
            </c:numRef>
          </c:val>
        </c:ser>
        <c:overlap val="100"/>
        <c:axId val="127430016"/>
        <c:axId val="127456384"/>
      </c:barChart>
      <c:catAx>
        <c:axId val="127430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7456384"/>
        <c:crosses val="autoZero"/>
        <c:auto val="1"/>
        <c:lblAlgn val="ctr"/>
        <c:lblOffset val="100"/>
      </c:catAx>
      <c:valAx>
        <c:axId val="127456384"/>
        <c:scaling>
          <c:orientation val="minMax"/>
        </c:scaling>
        <c:delete val="1"/>
        <c:axPos val="l"/>
        <c:numFmt formatCode="#,##0" sourceLinked="1"/>
        <c:tickLblPos val="nextTo"/>
        <c:crossAx val="1274300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2820512820512821E-3"/>
          <c:y val="0.82853053797739251"/>
          <c:w val="0.98956733292953758"/>
          <c:h val="0.14355432330929124"/>
        </c:manualLayout>
      </c:layout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60"/>
      <c:rotY val="200"/>
      <c:perspective val="60"/>
    </c:view3D>
    <c:plotArea>
      <c:layout>
        <c:manualLayout>
          <c:layoutTarget val="inner"/>
          <c:xMode val="edge"/>
          <c:yMode val="edge"/>
          <c:x val="3.6613416111447611E-2"/>
          <c:y val="1.1272967523034052E-3"/>
          <c:w val="0.96338658388855236"/>
          <c:h val="0.9318374062171788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4"/>
          <c:dPt>
            <c:idx val="0"/>
            <c:spPr>
              <a:solidFill>
                <a:srgbClr val="FF99FF"/>
              </a:solidFill>
            </c:spPr>
          </c:dPt>
          <c:dPt>
            <c:idx val="1"/>
            <c:explosion val="0"/>
            <c:spPr>
              <a:solidFill>
                <a:srgbClr val="9999FF"/>
              </a:solidFill>
            </c:spPr>
          </c:dPt>
          <c:dPt>
            <c:idx val="2"/>
            <c:spPr>
              <a:solidFill>
                <a:srgbClr val="3DC2EB"/>
              </a:solidFill>
            </c:spPr>
          </c:dPt>
          <c:dPt>
            <c:idx val="3"/>
            <c:spPr>
              <a:solidFill>
                <a:srgbClr val="4A9667"/>
              </a:solidFill>
            </c:spPr>
          </c:dPt>
          <c:dPt>
            <c:idx val="4"/>
            <c:spPr>
              <a:solidFill>
                <a:srgbClr val="D1AA2F"/>
              </a:solidFill>
            </c:spPr>
          </c:dPt>
          <c:dPt>
            <c:idx val="5"/>
            <c:spPr>
              <a:solidFill>
                <a:srgbClr val="B10F3D"/>
              </a:solidFill>
            </c:spPr>
          </c:dPt>
          <c:dLbls>
            <c:dLbl>
              <c:idx val="0"/>
              <c:layout>
                <c:manualLayout>
                  <c:x val="0.15419492263681173"/>
                  <c:y val="-0.14288230500179291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588595322800923E-2"/>
                  <c:y val="0.1913039733261284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0694009014478152E-3"/>
                  <c:y val="4.8603324810632079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2833353004322021E-2"/>
                  <c:y val="-0.1518880127332547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639104801407319"/>
                  <c:y val="2.4431601087509511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0985925843777553"/>
                  <c:y val="3.4010566374307799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7853417245683675E-2"/>
                  <c:y val="7.606878742650151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13801044853528643"/>
                  <c:y val="0.15524848409665737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389444681666327"/>
                  <c:y val="3.024347884801561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10592008404516499"/>
                  <c:y val="-5.3977975335704968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6386449709368153"/>
                  <c:y val="1.7244161132104804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Социальная политика</c:v>
                </c:pt>
                <c:pt idx="4">
                  <c:v>МБТ общего характера бюджетам муниципальных образований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9.6</c:v>
                </c:pt>
                <c:pt idx="1">
                  <c:v>73.3</c:v>
                </c:pt>
                <c:pt idx="2">
                  <c:v>4</c:v>
                </c:pt>
                <c:pt idx="3">
                  <c:v>10.4</c:v>
                </c:pt>
                <c:pt idx="4">
                  <c:v>1.7</c:v>
                </c:pt>
                <c:pt idx="5">
                  <c:v>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900" b="1">
          <a:solidFill>
            <a:schemeClr val="tx2"/>
          </a:solidFill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3.2975574706199995E-2"/>
          <c:y val="1.900321408691805E-2"/>
          <c:w val="0.93404885058760179"/>
          <c:h val="0.73133245948474868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 расходы (тыс.рублей)</c:v>
                </c:pt>
              </c:strCache>
            </c:strRef>
          </c:tx>
          <c:spPr>
            <a:solidFill>
              <a:srgbClr val="DD834B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159 308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23%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317 888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34%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997779518745457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100 429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13%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92 609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12%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159308</c:v>
                </c:pt>
                <c:pt idx="1">
                  <c:v>317888</c:v>
                </c:pt>
                <c:pt idx="2">
                  <c:v>100429</c:v>
                </c:pt>
                <c:pt idx="3">
                  <c:v>92609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Социально-значимые расходы (тыс.рублей)</c:v>
                </c:pt>
              </c:strCache>
            </c:strRef>
          </c:tx>
          <c:spPr>
            <a:solidFill>
              <a:srgbClr val="51ED85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535 427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77%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605 219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66%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663 574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87%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701 641</a:t>
                    </a:r>
                  </a:p>
                  <a:p>
                    <a:r>
                      <a:rPr lang="ru-RU" sz="1000" b="1" dirty="0" smtClean="0">
                        <a:solidFill>
                          <a:schemeClr val="tx1"/>
                        </a:solidFill>
                      </a:rPr>
                      <a:t>88%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535427</c:v>
                </c:pt>
                <c:pt idx="1">
                  <c:v>605219</c:v>
                </c:pt>
                <c:pt idx="2">
                  <c:v>663574</c:v>
                </c:pt>
                <c:pt idx="3">
                  <c:v>701641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80692096"/>
        <c:axId val="180693632"/>
        <c:axId val="0"/>
      </c:bar3DChart>
      <c:catAx>
        <c:axId val="180692096"/>
        <c:scaling>
          <c:orientation val="minMax"/>
        </c:scaling>
        <c:axPos val="b"/>
        <c:numFmt formatCode="General" sourceLinked="1"/>
        <c:majorTickMark val="none"/>
        <c:tickLblPos val="nextTo"/>
        <c:crossAx val="180693632"/>
        <c:crosses val="autoZero"/>
        <c:auto val="1"/>
        <c:lblAlgn val="ctr"/>
        <c:lblOffset val="100"/>
      </c:catAx>
      <c:valAx>
        <c:axId val="180693632"/>
        <c:scaling>
          <c:orientation val="minMax"/>
        </c:scaling>
        <c:delete val="1"/>
        <c:axPos val="l"/>
        <c:numFmt formatCode="General" sourceLinked="1"/>
        <c:tickLblPos val="nextTo"/>
        <c:crossAx val="18069209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2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60"/>
      <c:rotY val="160"/>
      <c:perspective val="30"/>
    </c:view3D>
    <c:plotArea>
      <c:layout>
        <c:manualLayout>
          <c:layoutTarget val="inner"/>
          <c:xMode val="edge"/>
          <c:yMode val="edge"/>
          <c:x val="5.7077125305243065E-5"/>
          <c:y val="1.9230139172786429E-3"/>
          <c:w val="0.81527234232764756"/>
          <c:h val="0.811538778653938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AA6B6"/>
              </a:solidFill>
            </c:spPr>
          </c:dPt>
          <c:dPt>
            <c:idx val="1"/>
            <c:spPr>
              <a:solidFill>
                <a:srgbClr val="FF6600"/>
              </a:solidFill>
            </c:spPr>
          </c:dPt>
          <c:dPt>
            <c:idx val="2"/>
            <c:spPr>
              <a:solidFill>
                <a:srgbClr val="FFCCCC"/>
              </a:solidFill>
            </c:spPr>
          </c:dPt>
          <c:dPt>
            <c:idx val="3"/>
            <c:spPr>
              <a:solidFill>
                <a:srgbClr val="99FF33"/>
              </a:solidFill>
            </c:spPr>
          </c:dPt>
          <c:dLbls>
            <c:dLbl>
              <c:idx val="0"/>
              <c:layout>
                <c:manualLayout>
                  <c:x val="0.14261307630527584"/>
                  <c:y val="2.999866697045401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965548843211702E-2"/>
                  <c:y val="-1.2951752045803333E-3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1.9908944074298406E-2"/>
                  <c:y val="-5.235604844024289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9156863111826246E-2"/>
                  <c:y val="-5.7025868022896303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Заработная плата</c:v>
                </c:pt>
                <c:pt idx="1">
                  <c:v>Начисления на заработную плату</c:v>
                </c:pt>
                <c:pt idx="2">
                  <c:v>Коммунальные услуги</c:v>
                </c:pt>
                <c:pt idx="3">
                  <c:v>Субсидии ЖКУ и прочая социальная помощь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448820</c:v>
                </c:pt>
                <c:pt idx="1">
                  <c:v>136650</c:v>
                </c:pt>
                <c:pt idx="2">
                  <c:v>44143</c:v>
                </c:pt>
                <c:pt idx="3">
                  <c:v>72028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900" b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49502434581698851"/>
          <c:y val="2.9431218527763356E-2"/>
          <c:w val="0.46602850073072932"/>
          <c:h val="0.8733744997030821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за 2016 год, тыс.рублей</c:v>
                </c:pt>
              </c:strCache>
            </c:strRef>
          </c:tx>
          <c:spPr>
            <a:solidFill>
              <a:srgbClr val="FFCCFF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"Поддержка приоритетных отраслей экономики МО Слюдянский район на 2014-2018 годы"</c:v>
                </c:pt>
                <c:pt idx="1">
                  <c:v>"Безопасность дорожного движения в МО Слюдянский район на 2014-2018 годы"</c:v>
                </c:pt>
                <c:pt idx="2">
                  <c:v>"Поддержка и развитие учреждений образования и культуры МО Слюдянский район на 2014-2018 годы"</c:v>
                </c:pt>
                <c:pt idx="3">
                  <c:v>"Энергосбережение и повышение энергетической эффективности в МО Слюдянский район на 2014-2018 годы"</c:v>
                </c:pt>
                <c:pt idx="4">
                  <c:v>"Профилактика безнадзорности и правонарушений несовершеннолетних в МО Слюдянский район на 2014-2018 годы"</c:v>
                </c:pt>
                <c:pt idx="5">
                  <c:v>"Молодёжная политика в МО Слюдянский район на 2014-2018 годы"</c:v>
                </c:pt>
                <c:pt idx="6">
                  <c:v>"Обеспечение комплексных мер безопасности  в МО Слюдянский район на 2014-2018 годы"</c:v>
                </c:pt>
                <c:pt idx="7">
                  <c:v>"Развитие физической культуры и спорта в МО Слюдянский район на 2014-2018 годы"</c:v>
                </c:pt>
                <c:pt idx="8">
                  <c:v> "Создание условий для развития сельскохозяйственного производства в поселениях Слюдянского района на 2015-2018 годы"</c:v>
                </c:pt>
                <c:pt idx="9">
                  <c:v>"Повышение транспортной доступности, обеспечение условий для реализации потребностей граждан МО Слюдянский район в перевозках" на 2014-2018 годы</c:v>
                </c:pt>
                <c:pt idx="10">
                  <c:v>"Развитие системы отдыха и оздоровления детей в МО Слюдянский район на 2014-2018 годы"</c:v>
                </c:pt>
                <c:pt idx="11">
                  <c:v>"Развитие культуры в МО Слюдянский район на 2014-2018 годы"</c:v>
                </c:pt>
                <c:pt idx="12">
                  <c:v>"Содействие развитию учреждений образования и культуры в МО Слюдянский район на 2014-2018 годы"</c:v>
                </c:pt>
                <c:pt idx="13">
                  <c:v>"Социальная поддержка населения МО Слюдянский район на 2014-2018 годы"</c:v>
                </c:pt>
                <c:pt idx="14">
                  <c:v>"Совершенствование механизмов управления МО Слюдянский район в 2014-2018 годах"</c:v>
                </c:pt>
                <c:pt idx="15">
                  <c:v>"Развитие образования в МО Слюдянский район на 2014-2018 годы"</c:v>
                </c:pt>
              </c:strCache>
            </c:strRef>
          </c:cat>
          <c:val>
            <c:numRef>
              <c:f>Лист1!$B$2:$B$17</c:f>
              <c:numCache>
                <c:formatCode>#,##0.0;[Red]\-#,##0.0;0.0</c:formatCode>
                <c:ptCount val="16"/>
                <c:pt idx="0">
                  <c:v>84.9</c:v>
                </c:pt>
                <c:pt idx="1">
                  <c:v>100</c:v>
                </c:pt>
                <c:pt idx="2">
                  <c:v>104</c:v>
                </c:pt>
                <c:pt idx="3">
                  <c:v>105.6</c:v>
                </c:pt>
                <c:pt idx="4">
                  <c:v>234.9</c:v>
                </c:pt>
                <c:pt idx="5">
                  <c:v>305</c:v>
                </c:pt>
                <c:pt idx="6">
                  <c:v>319.60000000000002</c:v>
                </c:pt>
                <c:pt idx="7">
                  <c:v>814</c:v>
                </c:pt>
                <c:pt idx="8">
                  <c:v>998.1</c:v>
                </c:pt>
                <c:pt idx="9">
                  <c:v>1800.5</c:v>
                </c:pt>
                <c:pt idx="10">
                  <c:v>6066.7</c:v>
                </c:pt>
                <c:pt idx="11">
                  <c:v>19302.400000000001</c:v>
                </c:pt>
                <c:pt idx="12">
                  <c:v>37881.5</c:v>
                </c:pt>
                <c:pt idx="13">
                  <c:v>69935.600000000006</c:v>
                </c:pt>
                <c:pt idx="14">
                  <c:v>101812.7</c:v>
                </c:pt>
                <c:pt idx="15">
                  <c:v>543720.4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на 2016 год, тыс.рублей</c:v>
                </c:pt>
              </c:strCache>
            </c:strRef>
          </c:tx>
          <c:spPr>
            <a:solidFill>
              <a:srgbClr val="FF660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"Поддержка приоритетных отраслей экономики МО Слюдянский район на 2014-2018 годы"</c:v>
                </c:pt>
                <c:pt idx="1">
                  <c:v>"Безопасность дорожного движения в МО Слюдянский район на 2014-2018 годы"</c:v>
                </c:pt>
                <c:pt idx="2">
                  <c:v>"Поддержка и развитие учреждений образования и культуры МО Слюдянский район на 2014-2018 годы"</c:v>
                </c:pt>
                <c:pt idx="3">
                  <c:v>"Энергосбережение и повышение энергетической эффективности в МО Слюдянский район на 2014-2018 годы"</c:v>
                </c:pt>
                <c:pt idx="4">
                  <c:v>"Профилактика безнадзорности и правонарушений несовершеннолетних в МО Слюдянский район на 2014-2018 годы"</c:v>
                </c:pt>
                <c:pt idx="5">
                  <c:v>"Молодёжная политика в МО Слюдянский район на 2014-2018 годы"</c:v>
                </c:pt>
                <c:pt idx="6">
                  <c:v>"Обеспечение комплексных мер безопасности  в МО Слюдянский район на 2014-2018 годы"</c:v>
                </c:pt>
                <c:pt idx="7">
                  <c:v>"Развитие физической культуры и спорта в МО Слюдянский район на 2014-2018 годы"</c:v>
                </c:pt>
                <c:pt idx="8">
                  <c:v> "Создание условий для развития сельскохозяйственного производства в поселениях Слюдянского района на 2015-2018 годы"</c:v>
                </c:pt>
                <c:pt idx="9">
                  <c:v>"Повышение транспортной доступности, обеспечение условий для реализации потребностей граждан МО Слюдянский район в перевозках" на 2014-2018 годы</c:v>
                </c:pt>
                <c:pt idx="10">
                  <c:v>"Развитие системы отдыха и оздоровления детей в МО Слюдянский район на 2014-2018 годы"</c:v>
                </c:pt>
                <c:pt idx="11">
                  <c:v>"Развитие культуры в МО Слюдянский район на 2014-2018 годы"</c:v>
                </c:pt>
                <c:pt idx="12">
                  <c:v>"Содействие развитию учреждений образования и культуры в МО Слюдянский район на 2014-2018 годы"</c:v>
                </c:pt>
                <c:pt idx="13">
                  <c:v>"Социальная поддержка населения МО Слюдянский район на 2014-2018 годы"</c:v>
                </c:pt>
                <c:pt idx="14">
                  <c:v>"Совершенствование механизмов управления МО Слюдянский район в 2014-2018 годах"</c:v>
                </c:pt>
                <c:pt idx="15">
                  <c:v>"Развитие образования в МО Слюдянский район на 2014-2018 годы"</c:v>
                </c:pt>
              </c:strCache>
            </c:strRef>
          </c:cat>
          <c:val>
            <c:numRef>
              <c:f>Лист1!$C$2:$C$17</c:f>
              <c:numCache>
                <c:formatCode>#,##0.0;[Red]\-#,##0.0;0.0</c:formatCode>
                <c:ptCount val="16"/>
                <c:pt idx="0">
                  <c:v>85</c:v>
                </c:pt>
                <c:pt idx="1">
                  <c:v>100</c:v>
                </c:pt>
                <c:pt idx="2">
                  <c:v>173.4</c:v>
                </c:pt>
                <c:pt idx="3">
                  <c:v>105.6</c:v>
                </c:pt>
                <c:pt idx="4">
                  <c:v>235</c:v>
                </c:pt>
                <c:pt idx="5">
                  <c:v>305</c:v>
                </c:pt>
                <c:pt idx="6">
                  <c:v>341</c:v>
                </c:pt>
                <c:pt idx="7">
                  <c:v>814</c:v>
                </c:pt>
                <c:pt idx="8">
                  <c:v>1084.5999999999999</c:v>
                </c:pt>
                <c:pt idx="9">
                  <c:v>1800.5</c:v>
                </c:pt>
                <c:pt idx="10">
                  <c:v>6098.1</c:v>
                </c:pt>
                <c:pt idx="11">
                  <c:v>19454.099999999951</c:v>
                </c:pt>
                <c:pt idx="12">
                  <c:v>38071.199999999997</c:v>
                </c:pt>
                <c:pt idx="13">
                  <c:v>69994.100000000006</c:v>
                </c:pt>
                <c:pt idx="14">
                  <c:v>104947.6</c:v>
                </c:pt>
                <c:pt idx="15">
                  <c:v>544942.30000000005</c:v>
                </c:pt>
              </c:numCache>
            </c:numRef>
          </c:val>
        </c:ser>
        <c:dLbls>
          <c:showVal val="1"/>
        </c:dLbls>
        <c:gapWidth val="75"/>
        <c:shape val="cylinder"/>
        <c:axId val="180929280"/>
        <c:axId val="180930816"/>
        <c:axId val="0"/>
      </c:bar3DChart>
      <c:catAx>
        <c:axId val="180929280"/>
        <c:scaling>
          <c:orientation val="minMax"/>
        </c:scaling>
        <c:axPos val="l"/>
        <c:numFmt formatCode="General" sourceLinked="1"/>
        <c:minorTickMark val="out"/>
        <c:tickLblPos val="nextTo"/>
        <c:txPr>
          <a:bodyPr/>
          <a:lstStyle/>
          <a:p>
            <a:pPr algn="just">
              <a:defRPr/>
            </a:pPr>
            <a:endParaRPr lang="ru-RU"/>
          </a:p>
        </c:txPr>
        <c:crossAx val="180930816"/>
        <c:crosses val="autoZero"/>
        <c:auto val="1"/>
        <c:lblAlgn val="l"/>
        <c:lblOffset val="50"/>
        <c:tickLblSkip val="1"/>
      </c:catAx>
      <c:valAx>
        <c:axId val="180930816"/>
        <c:scaling>
          <c:orientation val="minMax"/>
        </c:scaling>
        <c:axPos val="b"/>
        <c:numFmt formatCode="#,##0.0;[Red]\-#,##0.0;0.0" sourceLinked="1"/>
        <c:majorTickMark val="none"/>
        <c:tickLblPos val="nextTo"/>
        <c:crossAx val="180929280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 rot="0" anchor="t" anchorCtr="1"/>
    <a:lstStyle/>
    <a:p>
      <a:pPr indent="0" algn="just" defTabSz="0">
        <a:defRPr lang="ru-RU" sz="1000" b="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perspective val="0"/>
    </c:view3D>
    <c:plotArea>
      <c:layout>
        <c:manualLayout>
          <c:layoutTarget val="inner"/>
          <c:xMode val="edge"/>
          <c:yMode val="edge"/>
          <c:x val="3.9794285550896799E-2"/>
          <c:y val="0.15785171440076284"/>
          <c:w val="0.6200425994539146"/>
          <c:h val="0.347379496401733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Фактический объем исполнения при плане 544 842,3 тыс.рублей составил 543 720,4 тыс.рублей или 99,8%</c:v>
                </c:pt>
              </c:strCache>
            </c:strRef>
          </c:tx>
          <c:spPr>
            <a:solidFill>
              <a:srgbClr val="65C39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0.0%</c:formatCode>
                <c:ptCount val="1"/>
                <c:pt idx="0">
                  <c:v>0.998</c:v>
                </c:pt>
              </c:numCache>
            </c:numRef>
          </c:val>
        </c:ser>
        <c:shape val="cylinder"/>
        <c:axId val="180977024"/>
        <c:axId val="180987008"/>
        <c:axId val="0"/>
      </c:bar3DChart>
      <c:catAx>
        <c:axId val="180977024"/>
        <c:scaling>
          <c:orientation val="minMax"/>
        </c:scaling>
        <c:axPos val="l"/>
        <c:numFmt formatCode="General" sourceLinked="1"/>
        <c:majorTickMark val="none"/>
        <c:tickLblPos val="nextTo"/>
        <c:crossAx val="180987008"/>
        <c:crosses val="autoZero"/>
        <c:auto val="1"/>
        <c:lblAlgn val="ctr"/>
        <c:lblOffset val="100"/>
      </c:catAx>
      <c:valAx>
        <c:axId val="180987008"/>
        <c:scaling>
          <c:orientation val="minMax"/>
        </c:scaling>
        <c:axPos val="b"/>
        <c:majorGridlines/>
        <c:numFmt formatCode="0.0%" sourceLinked="1"/>
        <c:majorTickMark val="none"/>
        <c:tickLblPos val="nextTo"/>
        <c:crossAx val="180977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933251604838241"/>
          <c:y val="0"/>
          <c:w val="0.31265722240711924"/>
          <c:h val="0.6197937316658978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2.4886627732593352E-2"/>
          <c:y val="0"/>
          <c:w val="0.73518376567080312"/>
          <c:h val="0.516972279122833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8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-3.7202380952381202E-3"/>
                  <c:y val="-1.561686781581813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4047619047621E-3"/>
                  <c:y val="-3.123373563163625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5469051457214809E-17"/>
                  <c:y val="-3.1233735631636252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2003968253968433E-3"/>
                  <c:y val="-3.90421695395453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Братский МР</c:v>
                </c:pt>
                <c:pt idx="1">
                  <c:v>Слюдянский МР</c:v>
                </c:pt>
                <c:pt idx="2">
                  <c:v>Чунский МР</c:v>
                </c:pt>
                <c:pt idx="3">
                  <c:v>Эхирит-Булагатский МР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6119.4597750946505</c:v>
                </c:pt>
                <c:pt idx="1">
                  <c:v>5137.5781407541845</c:v>
                </c:pt>
                <c:pt idx="2">
                  <c:v>4158.1403644362554</c:v>
                </c:pt>
                <c:pt idx="3">
                  <c:v>3437.5661196256597</c:v>
                </c:pt>
              </c:numCache>
            </c:numRef>
          </c:val>
        </c:ser>
        <c:shape val="box"/>
        <c:axId val="126822272"/>
        <c:axId val="126823808"/>
        <c:axId val="0"/>
      </c:bar3DChart>
      <c:catAx>
        <c:axId val="126822272"/>
        <c:scaling>
          <c:orientation val="minMax"/>
        </c:scaling>
        <c:axPos val="b"/>
        <c:numFmt formatCode="General" sourceLinked="0"/>
        <c:tickLblPos val="nextTo"/>
        <c:txPr>
          <a:bodyPr rot="1200000" vert="horz" anchor="b" anchorCtr="0"/>
          <a:lstStyle/>
          <a:p>
            <a:pPr>
              <a:defRPr sz="1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6823808"/>
        <c:crosses val="autoZero"/>
        <c:auto val="1"/>
        <c:lblAlgn val="ctr"/>
        <c:lblOffset val="100"/>
      </c:catAx>
      <c:valAx>
        <c:axId val="126823808"/>
        <c:scaling>
          <c:orientation val="minMax"/>
        </c:scaling>
        <c:delete val="1"/>
        <c:axPos val="l"/>
        <c:numFmt formatCode="#,##0.00" sourceLinked="1"/>
        <c:tickLblPos val="nextTo"/>
        <c:crossAx val="126822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4892428727738956E-2"/>
          <c:y val="0.16035949775368963"/>
          <c:w val="0.95107504145102062"/>
          <c:h val="0.276448277599307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CC99FF"/>
            </a:solidFill>
          </c:spPr>
          <c:dLbls>
            <c:dLbl>
              <c:idx val="0"/>
              <c:layout>
                <c:manualLayout>
                  <c:x val="9.2165898617511746E-3"/>
                  <c:y val="-9.9662507697032589E-3"/>
                </c:manualLayout>
              </c:layout>
              <c:showVal val="1"/>
            </c:dLbl>
            <c:dLbl>
              <c:idx val="2"/>
              <c:layout>
                <c:manualLayout>
                  <c:x val="1.2288786482334868E-2"/>
                  <c:y val="-1.32883343596043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24.9</c:v>
                </c:pt>
                <c:pt idx="1">
                  <c:v>29.1</c:v>
                </c:pt>
                <c:pt idx="2">
                  <c:v>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D8A628"/>
            </a:solidFill>
          </c:spPr>
          <c:dLbls>
            <c:dLbl>
              <c:idx val="0"/>
              <c:layout>
                <c:manualLayout>
                  <c:x val="1.5360983102918621E-2"/>
                  <c:y val="-9.9662507697032589E-3"/>
                </c:manualLayout>
              </c:layout>
              <c:showVal val="1"/>
            </c:dLbl>
            <c:dLbl>
              <c:idx val="1"/>
              <c:layout>
                <c:manualLayout>
                  <c:x val="1.2288786482334918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2288786482334868E-2"/>
                  <c:y val="0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26</c:v>
                </c:pt>
                <c:pt idx="1">
                  <c:v>29.9</c:v>
                </c:pt>
                <c:pt idx="2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9CCFF"/>
            </a:solidFill>
          </c:spPr>
          <c:dLbls>
            <c:dLbl>
              <c:idx val="0"/>
              <c:layout>
                <c:manualLayout>
                  <c:x val="1.9350968225745981E-2"/>
                  <c:y val="-9.9662507697032589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1705427019026696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565891886891657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Педагогические работники учреждений дошкольного образования</c:v>
                </c:pt>
                <c:pt idx="1">
                  <c:v>Педагогические работники образовательных учреждений общего образования</c:v>
                </c:pt>
                <c:pt idx="2">
                  <c:v>Педагогические работники учреждений дополнительного образования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26.1</c:v>
                </c:pt>
                <c:pt idx="1">
                  <c:v>29.9</c:v>
                </c:pt>
                <c:pt idx="2">
                  <c:v>25.4</c:v>
                </c:pt>
              </c:numCache>
            </c:numRef>
          </c:val>
        </c:ser>
        <c:dLbls>
          <c:showVal val="1"/>
        </c:dLbls>
        <c:shape val="box"/>
        <c:axId val="181227520"/>
        <c:axId val="181229056"/>
        <c:axId val="0"/>
      </c:bar3DChart>
      <c:catAx>
        <c:axId val="181227520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1229056"/>
        <c:crosses val="autoZero"/>
        <c:auto val="1"/>
        <c:lblAlgn val="ctr"/>
        <c:lblOffset val="100"/>
      </c:catAx>
      <c:valAx>
        <c:axId val="181229056"/>
        <c:scaling>
          <c:orientation val="minMax"/>
        </c:scaling>
        <c:delete val="1"/>
        <c:axPos val="l"/>
        <c:numFmt formatCode="General" sourceLinked="1"/>
        <c:tickLblPos val="nextTo"/>
        <c:crossAx val="18122752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1.3713541561780503E-2"/>
          <c:y val="2.3704112943565551E-2"/>
          <c:w val="0.95552261849621734"/>
          <c:h val="6.3354238697764909E-2"/>
        </c:manualLayout>
      </c:layout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1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8976334873248523E-2"/>
          <c:y val="7.2653459822367511E-2"/>
          <c:w val="0.63332054473772459"/>
          <c:h val="0.8096624053847688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Субвенция на обеспечение государственных гарантий реализации прав на получение общедоступного и бесплатного общего и дошкольного образования </c:v>
                </c:pt>
              </c:strCache>
            </c:strRef>
          </c:tx>
          <c:spPr>
            <a:solidFill>
              <a:srgbClr val="65C390"/>
            </a:solidFill>
          </c:spPr>
          <c:dLbls>
            <c:dLbl>
              <c:idx val="0"/>
              <c:layout>
                <c:manualLayout>
                  <c:x val="1.2317506144829246E-2"/>
                  <c:y val="7.835086528078991E-1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259</a:t>
                    </a:r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646,5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101330647414696E-2"/>
                  <c:y val="8.5471293470510031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141</a:t>
                    </a:r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715,2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Общее образование</c:v>
                </c:pt>
                <c:pt idx="1">
                  <c:v>Дошкольное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259646.5</c:v>
                </c:pt>
                <c:pt idx="1">
                  <c:v>141715.20000000001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финансовое обеспечение выполнения муниципального задания из бюджета муниципального образования Слюдянский район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6702570695877196E-2"/>
                  <c:y val="4.2737329307275104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49</a:t>
                    </a:r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008,8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10133064741469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17</a:t>
                    </a: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522,5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1.4707135829373667E-2"/>
                  <c:y val="-8.5478023758590177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70</a:t>
                    </a:r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010,4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Общее образование</c:v>
                </c:pt>
                <c:pt idx="1">
                  <c:v>Дошкольное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49008.800000000003</c:v>
                </c:pt>
                <c:pt idx="1">
                  <c:v>17522.5</c:v>
                </c:pt>
                <c:pt idx="2">
                  <c:v>70010.399999999994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 бюджетам муниципальных районов на выполнение передаваемых полномочий субъектов РФ по предоставлению мер социальной поддержки многодетным и малоимущим семьям</c:v>
                </c:pt>
              </c:strCache>
            </c:strRef>
          </c:tx>
          <c:spPr>
            <a:solidFill>
              <a:srgbClr val="CC99FF"/>
            </a:solidFill>
          </c:spPr>
          <c:dLbls>
            <c:dLbl>
              <c:idx val="0"/>
              <c:layout>
                <c:manualLayout>
                  <c:x val="1.6111937028177502E-2"/>
                  <c:y val="-2.136866465363742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817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Общее образование</c:v>
                </c:pt>
                <c:pt idx="1">
                  <c:v>Дошкольное образование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5817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81545984"/>
        <c:axId val="181568256"/>
        <c:axId val="0"/>
      </c:bar3DChart>
      <c:catAx>
        <c:axId val="181545984"/>
        <c:scaling>
          <c:orientation val="minMax"/>
        </c:scaling>
        <c:axPos val="b"/>
        <c:majorTickMark val="none"/>
        <c:tickLblPos val="nextTo"/>
        <c:crossAx val="181568256"/>
        <c:crosses val="autoZero"/>
        <c:auto val="1"/>
        <c:lblAlgn val="ctr"/>
        <c:lblOffset val="100"/>
      </c:catAx>
      <c:valAx>
        <c:axId val="181568256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81545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815256035649561"/>
          <c:y val="8.3623829392581739E-4"/>
          <c:w val="0.32514486894762923"/>
          <c:h val="0.9682567795691267"/>
        </c:manualLayout>
      </c:layout>
    </c:legend>
    <c:plotVisOnly val="1"/>
    <c:dispBlanksAs val="gap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rAngAx val="1"/>
    </c:view3D>
    <c:plotArea>
      <c:layout>
        <c:manualLayout>
          <c:layoutTarget val="inner"/>
          <c:xMode val="edge"/>
          <c:yMode val="edge"/>
          <c:x val="2.6134000863379019E-2"/>
          <c:y val="0.16606191363472916"/>
          <c:w val="0.67007468862070685"/>
          <c:h val="0.47394157377196588"/>
        </c:manualLayout>
      </c:layout>
      <c:bar3DChart>
        <c:barDir val="bar"/>
        <c:grouping val="clustered"/>
        <c:ser>
          <c:idx val="0"/>
          <c:order val="0"/>
          <c:tx>
            <c:strRef>
              <c:f>Лист1!$A$1</c:f>
              <c:strCache>
                <c:ptCount val="1"/>
                <c:pt idx="0">
                  <c:v>Фактический объем исполнения при плане 19 454,1 тыс.рублей составил 19 302,4 тыс.рублей или 99,2%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val>
            <c:numRef>
              <c:f>Лист1!$A$2</c:f>
              <c:numCache>
                <c:formatCode>0.0%</c:formatCode>
                <c:ptCount val="1"/>
                <c:pt idx="0">
                  <c:v>0.99199999999999999</c:v>
                </c:pt>
              </c:numCache>
            </c:numRef>
          </c:val>
        </c:ser>
        <c:shape val="cylinder"/>
        <c:axId val="181729152"/>
        <c:axId val="181730688"/>
        <c:axId val="0"/>
      </c:bar3DChart>
      <c:catAx>
        <c:axId val="181729152"/>
        <c:scaling>
          <c:orientation val="minMax"/>
        </c:scaling>
        <c:delete val="1"/>
        <c:axPos val="l"/>
        <c:majorTickMark val="none"/>
        <c:tickLblPos val="nextTo"/>
        <c:crossAx val="181730688"/>
        <c:crosses val="autoZero"/>
        <c:auto val="1"/>
        <c:lblAlgn val="ctr"/>
        <c:lblOffset val="100"/>
      </c:catAx>
      <c:valAx>
        <c:axId val="181730688"/>
        <c:scaling>
          <c:orientation val="minMax"/>
        </c:scaling>
        <c:axPos val="b"/>
        <c:majorGridlines/>
        <c:numFmt formatCode="0.0%" sourceLinked="1"/>
        <c:maj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1729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88191260580357"/>
          <c:y val="9.1325731572863098E-2"/>
          <c:w val="0.28327665308329508"/>
          <c:h val="0.77716598512566659"/>
        </c:manualLayout>
      </c:layout>
      <c:txPr>
        <a:bodyPr/>
        <a:lstStyle/>
        <a:p>
          <a:pPr rtl="0">
            <a:defRPr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>
          <a:latin typeface="Book Antiqua" panose="02040602050305030304" pitchFamily="18" charset="0"/>
        </a:defRPr>
      </a:pPr>
      <a:endParaRPr lang="ru-RU"/>
    </a:p>
  </c:txPr>
  <c:externalData r:id="rId1"/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8450622998241295"/>
          <c:y val="0.21124148258984243"/>
          <c:w val="0.65665124571041611"/>
          <c:h val="0.5725126461204245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7297B6"/>
            </a:solidFill>
          </c:spPr>
          <c:dLbls>
            <c:dLbl>
              <c:idx val="0"/>
              <c:layout>
                <c:manualLayout>
                  <c:x val="1.0899179443403828E-2"/>
                  <c:y val="-3.7533813152540639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19.399999999999999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9999"/>
            </a:solidFill>
          </c:spPr>
          <c:dLbls>
            <c:dLbl>
              <c:idx val="0"/>
              <c:layout>
                <c:manualLayout>
                  <c:x val="2.9064478515743411E-2"/>
                  <c:y val="-3.2171839845034751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CC99FF"/>
            </a:solidFill>
          </c:spPr>
          <c:dLbls>
            <c:dLbl>
              <c:idx val="0"/>
              <c:layout>
                <c:manualLayout>
                  <c:x val="3.6330598144679392E-2"/>
                  <c:y val="-5.3619733075057886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Средняя заработная плата основных работников учреждений культуры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22.1</c:v>
                </c:pt>
              </c:numCache>
            </c:numRef>
          </c:val>
        </c:ser>
        <c:dLbls>
          <c:showVal val="1"/>
        </c:dLbls>
        <c:shape val="box"/>
        <c:axId val="181831552"/>
        <c:axId val="181833088"/>
        <c:axId val="0"/>
      </c:bar3DChart>
      <c:catAx>
        <c:axId val="181831552"/>
        <c:scaling>
          <c:orientation val="minMax"/>
        </c:scaling>
        <c:delete val="1"/>
        <c:axPos val="b"/>
        <c:numFmt formatCode="General" sourceLinked="0"/>
        <c:majorTickMark val="none"/>
        <c:tickLblPos val="nextTo"/>
        <c:crossAx val="181833088"/>
        <c:crosses val="autoZero"/>
        <c:auto val="1"/>
        <c:lblAlgn val="ctr"/>
        <c:lblOffset val="100"/>
      </c:catAx>
      <c:valAx>
        <c:axId val="181833088"/>
        <c:scaling>
          <c:orientation val="minMax"/>
        </c:scaling>
        <c:delete val="1"/>
        <c:axPos val="l"/>
        <c:numFmt formatCode="General" sourceLinked="1"/>
        <c:tickLblPos val="nextTo"/>
        <c:crossAx val="18183155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5089825033828141"/>
          <c:y val="0.79398138735908663"/>
          <c:w val="0.63566845404578043"/>
          <c:h val="0.11667110924372277"/>
        </c:manualLayout>
      </c:layout>
      <c:txPr>
        <a:bodyPr/>
        <a:lstStyle/>
        <a:p>
          <a:pPr>
            <a:defRPr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solidFill>
            <a:schemeClr val="tx2"/>
          </a:solidFill>
        </a:defRPr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2.8989737683553111E-2"/>
          <c:y val="0.11688611840186644"/>
          <c:w val="0.58068084207276538"/>
          <c:h val="0.5297324292796733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Фактический объем исполнения при плате 6 098,1 тыс.рублей составил 6 066,7 тыс.рублей или 99,5%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99.5</c:v>
                </c:pt>
              </c:numCache>
            </c:numRef>
          </c:val>
        </c:ser>
        <c:shape val="cylinder"/>
        <c:axId val="182260864"/>
        <c:axId val="182262400"/>
        <c:axId val="0"/>
      </c:bar3DChart>
      <c:catAx>
        <c:axId val="182260864"/>
        <c:scaling>
          <c:orientation val="minMax"/>
        </c:scaling>
        <c:axPos val="l"/>
        <c:numFmt formatCode="General" sourceLinked="1"/>
        <c:majorTickMark val="none"/>
        <c:tickLblPos val="nextTo"/>
        <c:crossAx val="182262400"/>
        <c:crosses val="autoZero"/>
        <c:auto val="1"/>
        <c:lblAlgn val="ctr"/>
        <c:lblOffset val="100"/>
      </c:catAx>
      <c:valAx>
        <c:axId val="182262400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2260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251374969238759"/>
          <c:y val="6.5853018372703409E-2"/>
          <c:w val="0.35419467289470208"/>
          <c:h val="0.65060731991834364"/>
        </c:manualLayout>
      </c:layout>
      <c:txPr>
        <a:bodyPr/>
        <a:lstStyle/>
        <a:p>
          <a:pPr>
            <a:defRPr sz="1200" b="1">
              <a:solidFill>
                <a:schemeClr val="accent2">
                  <a:lumMod val="75000"/>
                </a:schemeClr>
              </a:solidFill>
              <a:latin typeface="Book Antiqua" panose="0204060205030503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9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1.4094860516198718E-2"/>
          <c:y val="0.27200805315180987"/>
          <c:w val="0.70426794328824416"/>
          <c:h val="0.4848118337991749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38 071,2 тыс.рублей составило 37 881,5 тыс.рублей или 99,5%</c:v>
                </c:pt>
              </c:strCache>
            </c:strRef>
          </c:tx>
          <c:spPr>
            <a:solidFill>
              <a:srgbClr val="D8A628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99.5</c:v>
                </c:pt>
              </c:numCache>
            </c:numRef>
          </c:val>
        </c:ser>
        <c:shape val="cylinder"/>
        <c:axId val="182609792"/>
        <c:axId val="182611328"/>
        <c:axId val="0"/>
      </c:bar3DChart>
      <c:catAx>
        <c:axId val="182609792"/>
        <c:scaling>
          <c:orientation val="minMax"/>
        </c:scaling>
        <c:axPos val="l"/>
        <c:numFmt formatCode="General" sourceLinked="1"/>
        <c:tickLblPos val="nextTo"/>
        <c:crossAx val="182611328"/>
        <c:crosses val="autoZero"/>
        <c:auto val="1"/>
        <c:lblAlgn val="ctr"/>
        <c:lblOffset val="100"/>
      </c:catAx>
      <c:valAx>
        <c:axId val="182611328"/>
        <c:scaling>
          <c:orientation val="minMax"/>
        </c:scaling>
        <c:axPos val="b"/>
        <c:majorGridlines/>
        <c:numFmt formatCode="General" sourceLinked="1"/>
        <c:tickLblPos val="nextTo"/>
        <c:crossAx val="182609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892998135768865"/>
          <c:y val="0.34999025121859767"/>
          <c:w val="0.34461288248490207"/>
          <c:h val="0.58726337094704228"/>
        </c:manualLayout>
      </c:layout>
      <c:txPr>
        <a:bodyPr/>
        <a:lstStyle/>
        <a:p>
          <a:pPr>
            <a:defRPr sz="12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/>
      </a:pPr>
      <a:endParaRPr lang="ru-RU"/>
    </a:p>
  </c:txPr>
  <c:externalData r:id="rId1"/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3.5477437916414417E-2"/>
          <c:y val="0.10220582502785262"/>
          <c:w val="0.55985327074500302"/>
          <c:h val="0.67168541529919001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Фактические расходы при плане 814 тыс.рублей составили 814 тыс.рублей или 100%</c:v>
                </c:pt>
              </c:strCache>
            </c:strRef>
          </c:tx>
          <c:spPr>
            <a:solidFill>
              <a:srgbClr val="8B357B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hape val="cylinder"/>
        <c:axId val="182715904"/>
        <c:axId val="182717440"/>
        <c:axId val="0"/>
      </c:bar3DChart>
      <c:catAx>
        <c:axId val="182715904"/>
        <c:scaling>
          <c:orientation val="minMax"/>
        </c:scaling>
        <c:axPos val="l"/>
        <c:numFmt formatCode="General" sourceLinked="1"/>
        <c:tickLblPos val="nextTo"/>
        <c:crossAx val="182717440"/>
        <c:crosses val="autoZero"/>
        <c:auto val="1"/>
        <c:lblAlgn val="ctr"/>
        <c:lblOffset val="100"/>
      </c:catAx>
      <c:valAx>
        <c:axId val="182717440"/>
        <c:scaling>
          <c:orientation val="minMax"/>
        </c:scaling>
        <c:axPos val="b"/>
        <c:majorGridlines/>
        <c:numFmt formatCode="General" sourceLinked="1"/>
        <c:tickLblPos val="nextTo"/>
        <c:crossAx val="182715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456154527760009"/>
          <c:y val="0.14485261059044094"/>
          <c:w val="0.34630311745363718"/>
          <c:h val="0.60945701981700506"/>
        </c:manualLayout>
      </c:layout>
      <c:txPr>
        <a:bodyPr/>
        <a:lstStyle/>
        <a:p>
          <a:pPr>
            <a:defRPr sz="120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1.3290094781314928E-2"/>
          <c:y val="8.228766179123069E-2"/>
          <c:w val="0.66215616343988182"/>
          <c:h val="0.64566576468806591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305 тыс.рублей составило 100%</c:v>
                </c:pt>
              </c:strCache>
            </c:strRef>
          </c:tx>
          <c:spPr>
            <a:solidFill>
              <a:srgbClr val="FF505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hape val="cylinder"/>
        <c:axId val="48164864"/>
        <c:axId val="48166400"/>
        <c:axId val="0"/>
      </c:bar3DChart>
      <c:catAx>
        <c:axId val="48164864"/>
        <c:scaling>
          <c:orientation val="minMax"/>
        </c:scaling>
        <c:axPos val="l"/>
        <c:numFmt formatCode="General" sourceLinked="1"/>
        <c:tickLblPos val="nextTo"/>
        <c:crossAx val="48166400"/>
        <c:crosses val="autoZero"/>
        <c:auto val="1"/>
        <c:lblAlgn val="ctr"/>
        <c:lblOffset val="100"/>
      </c:catAx>
      <c:valAx>
        <c:axId val="48166400"/>
        <c:scaling>
          <c:orientation val="minMax"/>
        </c:scaling>
        <c:axPos val="b"/>
        <c:majorGridlines/>
        <c:numFmt formatCode="General" sourceLinked="1"/>
        <c:tickLblPos val="nextTo"/>
        <c:crossAx val="48164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424751941207812"/>
          <c:y val="0.23094890794715794"/>
          <c:w val="0.36909022674639969"/>
          <c:h val="0.58953116280727058"/>
        </c:manualLayout>
      </c:layout>
      <c:txPr>
        <a:bodyPr/>
        <a:lstStyle/>
        <a:p>
          <a:pPr>
            <a:defRPr sz="14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9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100 тыс.рублей составило 100%</c:v>
                </c:pt>
              </c:strCache>
            </c:strRef>
          </c:tx>
          <c:spPr>
            <a:solidFill>
              <a:srgbClr val="C9C95F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hape val="cylinder"/>
        <c:axId val="183319936"/>
        <c:axId val="183334016"/>
        <c:axId val="0"/>
      </c:bar3DChart>
      <c:catAx>
        <c:axId val="183319936"/>
        <c:scaling>
          <c:orientation val="minMax"/>
        </c:scaling>
        <c:axPos val="l"/>
        <c:numFmt formatCode="General" sourceLinked="1"/>
        <c:tickLblPos val="nextTo"/>
        <c:crossAx val="183334016"/>
        <c:crosses val="autoZero"/>
        <c:auto val="1"/>
        <c:lblAlgn val="ctr"/>
        <c:lblOffset val="100"/>
      </c:catAx>
      <c:valAx>
        <c:axId val="183334016"/>
        <c:scaling>
          <c:orientation val="minMax"/>
        </c:scaling>
        <c:axPos val="b"/>
        <c:majorGridlines/>
        <c:numFmt formatCode="General" sourceLinked="1"/>
        <c:tickLblPos val="nextTo"/>
        <c:crossAx val="18331993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="1">
              <a:solidFill>
                <a:schemeClr val="accent6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100">
          <a:latin typeface="Book Antiqua" panose="02040602050305030304" pitchFamily="18" charset="0"/>
        </a:defRPr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1.5879376635866849E-2"/>
          <c:y val="0.28591937049611427"/>
          <c:w val="0.65371728002665896"/>
          <c:h val="0.4076850922355930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341 тыс.рублей составило 93,7% или 319,6 тыс.рублей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93.7</c:v>
                </c:pt>
              </c:numCache>
            </c:numRef>
          </c:val>
        </c:ser>
        <c:shape val="cylinder"/>
        <c:axId val="183483392"/>
        <c:axId val="183489280"/>
        <c:axId val="0"/>
      </c:bar3DChart>
      <c:catAx>
        <c:axId val="183483392"/>
        <c:scaling>
          <c:orientation val="minMax"/>
        </c:scaling>
        <c:axPos val="l"/>
        <c:numFmt formatCode="General" sourceLinked="1"/>
        <c:tickLblPos val="nextTo"/>
        <c:crossAx val="183489280"/>
        <c:crosses val="autoZero"/>
        <c:auto val="1"/>
        <c:lblAlgn val="ctr"/>
        <c:lblOffset val="100"/>
      </c:catAx>
      <c:valAx>
        <c:axId val="183489280"/>
        <c:scaling>
          <c:orientation val="minMax"/>
        </c:scaling>
        <c:axPos val="b"/>
        <c:majorGridlines/>
        <c:numFmt formatCode="General" sourceLinked="1"/>
        <c:tickLblPos val="nextTo"/>
        <c:crossAx val="1834833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528214419039219"/>
          <c:y val="0.17804339744959674"/>
          <c:w val="0.34342911436989842"/>
          <c:h val="0.65273181013062342"/>
        </c:manualLayout>
      </c:layout>
      <c:txPr>
        <a:bodyPr/>
        <a:lstStyle/>
        <a:p>
          <a:pPr>
            <a:defRPr sz="16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0009491789151927"/>
          <c:y val="0"/>
          <c:w val="0.7467563095754186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D1AA2F"/>
              </a:solidFill>
            </c:spPr>
          </c:dPt>
          <c:dPt>
            <c:idx val="1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spPr>
              <a:solidFill>
                <a:srgbClr val="48985D"/>
              </a:solidFill>
            </c:spPr>
          </c:dPt>
          <c:dLbls>
            <c:dLbl>
              <c:idx val="1"/>
              <c:layout>
                <c:manualLayout>
                  <c:x val="-1.1515750222323045E-2"/>
                  <c:y val="2.9329386428470296E-2"/>
                </c:manualLayout>
              </c:layout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Межбюджетные трансферты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183921.85799999998</c:v>
                </c:pt>
                <c:pt idx="1">
                  <c:v>19895.831999999951</c:v>
                </c:pt>
                <c:pt idx="2">
                  <c:v>628238.82100000163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73340575738844804"/>
          <c:w val="0.78905836787864059"/>
          <c:h val="0.21423453673292586"/>
        </c:manualLayout>
      </c:layout>
      <c:txPr>
        <a:bodyPr/>
        <a:lstStyle/>
        <a:p>
          <a:pPr>
            <a:defRPr sz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2.1630353756668132E-2"/>
          <c:y val="7.392025020355554E-2"/>
          <c:w val="0.59761161413924924"/>
          <c:h val="0.6956767573218426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69 994,1 тыс.рублей составило 99,9% или 69 935,6 тыс.рублей</c:v>
                </c:pt>
              </c:strCache>
            </c:strRef>
          </c:tx>
          <c:spPr>
            <a:solidFill>
              <a:srgbClr val="99CCFF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99.9</c:v>
                </c:pt>
              </c:numCache>
            </c:numRef>
          </c:val>
        </c:ser>
        <c:shape val="cylinder"/>
        <c:axId val="183777536"/>
        <c:axId val="183779328"/>
        <c:axId val="0"/>
      </c:bar3DChart>
      <c:catAx>
        <c:axId val="183777536"/>
        <c:scaling>
          <c:orientation val="minMax"/>
        </c:scaling>
        <c:axPos val="l"/>
        <c:numFmt formatCode="General" sourceLinked="1"/>
        <c:tickLblPos val="nextTo"/>
        <c:crossAx val="183779328"/>
        <c:crosses val="autoZero"/>
        <c:auto val="1"/>
        <c:lblAlgn val="ctr"/>
        <c:lblOffset val="100"/>
      </c:catAx>
      <c:valAx>
        <c:axId val="183779328"/>
        <c:scaling>
          <c:orientation val="minMax"/>
        </c:scaling>
        <c:axPos val="b"/>
        <c:majorGridlines/>
        <c:numFmt formatCode="General" sourceLinked="1"/>
        <c:tickLblPos val="nextTo"/>
        <c:crossAx val="18377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776347671215856"/>
          <c:y val="0.1620903586134553"/>
          <c:w val="0.3804370741607479"/>
          <c:h val="0.65603737987573818"/>
        </c:manualLayout>
      </c:layout>
      <c:txPr>
        <a:bodyPr/>
        <a:lstStyle/>
        <a:p>
          <a:pPr>
            <a:defRPr sz="1200" b="1">
              <a:solidFill>
                <a:schemeClr val="accent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>
          <a:latin typeface="Book Antiqua" panose="02040602050305030304" pitchFamily="18" charset="0"/>
        </a:defRPr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2.5089522430826652E-2"/>
          <c:y val="8.9898023337450075E-2"/>
          <c:w val="0.6026933717708427"/>
          <c:h val="0.6444464093038562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105,6 тыс.рублей составило 100% или 105,6 тыс.рублей</c:v>
                </c:pt>
              </c:strCache>
            </c:strRef>
          </c:tx>
          <c:spPr>
            <a:solidFill>
              <a:srgbClr val="FF505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shape val="cylinder"/>
        <c:axId val="183887744"/>
        <c:axId val="183889280"/>
        <c:axId val="0"/>
      </c:bar3DChart>
      <c:catAx>
        <c:axId val="183887744"/>
        <c:scaling>
          <c:orientation val="minMax"/>
        </c:scaling>
        <c:delete val="1"/>
        <c:axPos val="l"/>
        <c:numFmt formatCode="General" sourceLinked="1"/>
        <c:tickLblPos val="nextTo"/>
        <c:crossAx val="183889280"/>
        <c:crosses val="autoZero"/>
        <c:auto val="1"/>
        <c:lblAlgn val="ctr"/>
        <c:lblOffset val="100"/>
      </c:catAx>
      <c:valAx>
        <c:axId val="183889280"/>
        <c:scaling>
          <c:orientation val="minMax"/>
        </c:scaling>
        <c:axPos val="b"/>
        <c:majorGridlines/>
        <c:numFmt formatCode="0%" sourceLinked="1"/>
        <c:tickLblPos val="nextTo"/>
        <c:crossAx val="183887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59209978036366"/>
          <c:y val="0.21218754705876663"/>
          <c:w val="0.36210017879584372"/>
          <c:h val="0.45280611177857188"/>
        </c:manualLayout>
      </c:layout>
      <c:txPr>
        <a:bodyPr/>
        <a:lstStyle/>
        <a:p>
          <a:pPr>
            <a:defRPr sz="14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1 800,5 тыс.рублей составило 100% </c:v>
                </c:pt>
              </c:strCache>
            </c:strRef>
          </c:tx>
          <c:spPr>
            <a:solidFill>
              <a:srgbClr val="6C36F2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</c:ser>
        <c:shape val="cylinder"/>
        <c:axId val="183968896"/>
        <c:axId val="183970432"/>
        <c:axId val="0"/>
      </c:bar3DChart>
      <c:catAx>
        <c:axId val="183968896"/>
        <c:scaling>
          <c:orientation val="minMax"/>
        </c:scaling>
        <c:axPos val="l"/>
        <c:numFmt formatCode="General" sourceLinked="1"/>
        <c:tickLblPos val="nextTo"/>
        <c:crossAx val="183970432"/>
        <c:crosses val="autoZero"/>
        <c:auto val="1"/>
        <c:lblAlgn val="ctr"/>
        <c:lblOffset val="100"/>
      </c:catAx>
      <c:valAx>
        <c:axId val="183970432"/>
        <c:scaling>
          <c:orientation val="minMax"/>
        </c:scaling>
        <c:axPos val="b"/>
        <c:majorGridlines/>
        <c:numFmt formatCode="0.00%" sourceLinked="1"/>
        <c:tickLblPos val="nextTo"/>
        <c:crossAx val="1839688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782757061884185"/>
          <c:y val="0.19586469624749286"/>
          <c:w val="0.38425733569221132"/>
          <c:h val="0.60827060750501682"/>
        </c:manualLayout>
      </c:layout>
      <c:txPr>
        <a:bodyPr/>
        <a:lstStyle/>
        <a:p>
          <a:pPr>
            <a:defRPr sz="14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1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2.3425983677157244E-2"/>
          <c:y val="0.12406385958493248"/>
          <c:w val="0.55893361178979661"/>
          <c:h val="0.59026955693127958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173,4 тыс.рублей составило 60% или 104 тыс.рублей</c:v>
                </c:pt>
              </c:strCache>
            </c:strRef>
          </c:tx>
          <c:spPr>
            <a:solidFill>
              <a:schemeClr val="accent2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0.60000000000000064</c:v>
                </c:pt>
              </c:numCache>
            </c:numRef>
          </c:val>
        </c:ser>
        <c:shape val="cylinder"/>
        <c:axId val="184193408"/>
        <c:axId val="184194944"/>
        <c:axId val="0"/>
      </c:bar3DChart>
      <c:catAx>
        <c:axId val="184193408"/>
        <c:scaling>
          <c:orientation val="minMax"/>
        </c:scaling>
        <c:axPos val="l"/>
        <c:numFmt formatCode="General" sourceLinked="1"/>
        <c:tickLblPos val="nextTo"/>
        <c:crossAx val="184194944"/>
        <c:crosses val="autoZero"/>
        <c:auto val="1"/>
        <c:lblAlgn val="ctr"/>
        <c:lblOffset val="100"/>
      </c:catAx>
      <c:valAx>
        <c:axId val="184194944"/>
        <c:scaling>
          <c:orientation val="minMax"/>
        </c:scaling>
        <c:axPos val="b"/>
        <c:majorGridlines/>
        <c:numFmt formatCode="0%" sourceLinked="1"/>
        <c:tickLblPos val="nextTo"/>
        <c:crossAx val="184193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11001635619284"/>
          <c:y val="0.28372259072336248"/>
          <c:w val="0.41803745510384538"/>
          <c:h val="0.54533925737522793"/>
        </c:manualLayout>
      </c:layout>
      <c:txPr>
        <a:bodyPr/>
        <a:lstStyle/>
        <a:p>
          <a:pPr>
            <a:defRPr sz="16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85 тыс.рублей составило 99,9% или 84,9 тыс.рублей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shape val="cylinder"/>
        <c:axId val="184339456"/>
        <c:axId val="184361728"/>
        <c:axId val="0"/>
      </c:bar3DChart>
      <c:catAx>
        <c:axId val="184339456"/>
        <c:scaling>
          <c:orientation val="minMax"/>
        </c:scaling>
        <c:axPos val="l"/>
        <c:numFmt formatCode="General" sourceLinked="1"/>
        <c:tickLblPos val="nextTo"/>
        <c:crossAx val="184361728"/>
        <c:crosses val="autoZero"/>
        <c:auto val="1"/>
        <c:lblAlgn val="ctr"/>
        <c:lblOffset val="100"/>
      </c:catAx>
      <c:valAx>
        <c:axId val="184361728"/>
        <c:scaling>
          <c:orientation val="minMax"/>
        </c:scaling>
        <c:axPos val="b"/>
        <c:majorGridlines/>
        <c:numFmt formatCode="0%" sourceLinked="1"/>
        <c:tickLblPos val="nextTo"/>
        <c:crossAx val="184339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236285697903514"/>
          <c:y val="0.16220866822155447"/>
          <c:w val="0.37444532020605031"/>
          <c:h val="0.5903426346963776"/>
        </c:manualLayout>
      </c:layout>
      <c:txPr>
        <a:bodyPr/>
        <a:lstStyle/>
        <a:p>
          <a:pPr>
            <a:defRPr sz="16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5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2.3350974421962382E-2"/>
          <c:y val="0.18643724120593394"/>
          <c:w val="0.60198602224113062"/>
          <c:h val="0.57669020681505334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104 947,6 тыс.рублей составило 97% или 101 812,7тыс.рублей</c:v>
                </c:pt>
              </c:strCache>
            </c:strRef>
          </c:tx>
          <c:spPr>
            <a:solidFill>
              <a:srgbClr val="9999FF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0.97000000000000064</c:v>
                </c:pt>
              </c:numCache>
            </c:numRef>
          </c:val>
        </c:ser>
        <c:shape val="cylinder"/>
        <c:axId val="184611584"/>
        <c:axId val="184613120"/>
        <c:axId val="0"/>
      </c:bar3DChart>
      <c:catAx>
        <c:axId val="184611584"/>
        <c:scaling>
          <c:orientation val="minMax"/>
        </c:scaling>
        <c:axPos val="l"/>
        <c:numFmt formatCode="General" sourceLinked="1"/>
        <c:tickLblPos val="nextTo"/>
        <c:crossAx val="184613120"/>
        <c:crosses val="autoZero"/>
        <c:auto val="1"/>
        <c:lblAlgn val="ctr"/>
        <c:lblOffset val="100"/>
      </c:catAx>
      <c:valAx>
        <c:axId val="184613120"/>
        <c:scaling>
          <c:orientation val="minMax"/>
        </c:scaling>
        <c:axPos val="b"/>
        <c:majorGridlines/>
        <c:numFmt formatCode="0%" sourceLinked="1"/>
        <c:tickLblPos val="nextTo"/>
        <c:crossAx val="184611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522663346969074"/>
          <c:y val="5.9603031807184466E-2"/>
          <c:w val="0.33943865209021895"/>
          <c:h val="0.86649001615728416"/>
        </c:manualLayout>
      </c:layout>
      <c:txPr>
        <a:bodyPr/>
        <a:lstStyle/>
        <a:p>
          <a:pPr>
            <a:defRPr sz="1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solidFill>
            <a:schemeClr val="tx2"/>
          </a:solidFill>
          <a:latin typeface="Book Antiqua" panose="02040602050305030304" pitchFamily="18" charset="0"/>
        </a:defRPr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6.4969891108029101E-2"/>
          <c:y val="0.10759208776881395"/>
          <c:w val="0.89288747682189862"/>
          <c:h val="0.6028927718713250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9999FF"/>
            </a:solidFill>
          </c:spPr>
          <c:dLbls>
            <c:dLbl>
              <c:idx val="0"/>
              <c:layout>
                <c:manualLayout>
                  <c:x val="-4.3396847453354937E-3"/>
                  <c:y val="-3.095105014352435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14 511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2678290087591834E-3"/>
                  <c:y val="-4.628893197271296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1 282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 (тыс.рублей)</c:v>
                </c:pt>
                <c:pt idx="1">
                  <c:v>Сельские поселения (тыс.рублей)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14511</c:v>
                </c:pt>
                <c:pt idx="1">
                  <c:v>1282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0"/>
                  <c:y val="-4.298257968894780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10 331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559430029197075E-3"/>
                  <c:y val="-5.951434110777382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1 986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 (тыс.рублей)</c:v>
                </c:pt>
                <c:pt idx="1">
                  <c:v>Сельские поселения (тыс.рублей)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10331</c:v>
                </c:pt>
                <c:pt idx="1">
                  <c:v>1986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7.6792749739664524E-3"/>
                  <c:y val="-2.752130760315924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10 391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559430029197075E-3"/>
                  <c:y val="-4.9595284256478411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3 022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Городские поселения (тыс.рублей)</c:v>
                </c:pt>
                <c:pt idx="1">
                  <c:v>Сельские поселения (тыс.рублей)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10391</c:v>
                </c:pt>
                <c:pt idx="1">
                  <c:v>3022</c:v>
                </c:pt>
              </c:numCache>
            </c:numRef>
          </c:val>
        </c:ser>
        <c:dLbls>
          <c:showVal val="1"/>
        </c:dLbls>
        <c:shape val="cylinder"/>
        <c:axId val="184840192"/>
        <c:axId val="184841728"/>
        <c:axId val="0"/>
      </c:bar3DChart>
      <c:catAx>
        <c:axId val="18484019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4841728"/>
        <c:crosses val="autoZero"/>
        <c:auto val="1"/>
        <c:lblAlgn val="ctr"/>
        <c:lblOffset val="100"/>
      </c:catAx>
      <c:valAx>
        <c:axId val="184841728"/>
        <c:scaling>
          <c:orientation val="minMax"/>
        </c:scaling>
        <c:delete val="1"/>
        <c:axPos val="l"/>
        <c:numFmt formatCode="General" sourceLinked="1"/>
        <c:tickLblPos val="nextTo"/>
        <c:crossAx val="18484019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05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1"/>
          <c:order val="0"/>
          <c:tx>
            <c:strRef>
              <c:f>Sheet1!$A$2</c:f>
              <c:strCache>
                <c:ptCount val="1"/>
                <c:pt idx="0">
                  <c:v>Муниципальный долг на конец года, млн.рублей</c:v>
                </c:pt>
              </c:strCache>
            </c:strRef>
          </c:tx>
          <c:spPr>
            <a:gradFill rotWithShape="0">
              <a:gsLst>
                <a:gs pos="0">
                  <a:srgbClr val="000000">
                    <a:gamma/>
                    <a:shade val="46275"/>
                    <a:invGamma/>
                  </a:srgbClr>
                </a:gs>
                <a:gs pos="50000">
                  <a:srgbClr val="33CCCC"/>
                </a:gs>
                <a:gs pos="100000">
                  <a:srgbClr val="000000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9199">
              <a:noFill/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56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71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33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56</c:v>
                </c:pt>
                <c:pt idx="1">
                  <c:v>71</c:v>
                </c:pt>
                <c:pt idx="2">
                  <c:v>33</c:v>
                </c:pt>
              </c:numCache>
            </c:numRef>
          </c:val>
        </c:ser>
        <c:dLbls>
          <c:showVal val="1"/>
        </c:dLbls>
        <c:gapWidth val="75"/>
        <c:overlap val="100"/>
        <c:axId val="184692096"/>
        <c:axId val="184714368"/>
      </c:barChart>
      <c:lineChart>
        <c:grouping val="standard"/>
        <c:ser>
          <c:idx val="0"/>
          <c:order val="1"/>
          <c:tx>
            <c:strRef>
              <c:f>Sheet1!$A$3</c:f>
              <c:strCache>
                <c:ptCount val="1"/>
                <c:pt idx="0">
                  <c:v>% к доходам бюджета</c:v>
                </c:pt>
              </c:strCache>
            </c:strRef>
          </c:tx>
          <c:spPr>
            <a:ln w="43798">
              <a:solidFill>
                <a:srgbClr val="FF99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8.4641636925461533E-2"/>
                  <c:y val="-4.0228470065497318E-2"/>
                </c:manualLayout>
              </c:layout>
              <c:showVal val="1"/>
            </c:dLbl>
            <c:dLbl>
              <c:idx val="1"/>
              <c:layout>
                <c:manualLayout>
                  <c:x val="-6.3481227694096171E-2"/>
                  <c:y val="-5.48570046347690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-3.0229156044807706E-2"/>
                  <c:y val="-4.3885603707815177E-2"/>
                </c:manualLayout>
              </c:layout>
              <c:showVal val="1"/>
            </c:dLbl>
            <c:showVal val="1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Sheet1!$B$3:$D$3</c:f>
              <c:numCache>
                <c:formatCode>0%</c:formatCode>
                <c:ptCount val="3"/>
                <c:pt idx="0">
                  <c:v>0.31000000000000066</c:v>
                </c:pt>
                <c:pt idx="1">
                  <c:v>0.37000000000000038</c:v>
                </c:pt>
                <c:pt idx="2">
                  <c:v>0.17</c:v>
                </c:pt>
              </c:numCache>
            </c:numRef>
          </c:val>
        </c:ser>
        <c:dLbls>
          <c:showVal val="1"/>
        </c:dLbls>
        <c:marker val="1"/>
        <c:axId val="184715904"/>
        <c:axId val="184717696"/>
      </c:lineChart>
      <c:catAx>
        <c:axId val="184692096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1459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4714368"/>
        <c:crosses val="autoZero"/>
        <c:lblAlgn val="ctr"/>
        <c:lblOffset val="100"/>
        <c:tickLblSkip val="1"/>
        <c:tickMarkSkip val="1"/>
      </c:catAx>
      <c:valAx>
        <c:axId val="184714368"/>
        <c:scaling>
          <c:orientation val="minMax"/>
        </c:scaling>
        <c:axPos val="l"/>
        <c:numFmt formatCode="#,##0" sourceLinked="0"/>
        <c:majorTickMark val="none"/>
        <c:tickLblPos val="nextTo"/>
        <c:spPr>
          <a:ln w="1459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4692096"/>
        <c:crosses val="autoZero"/>
        <c:crossBetween val="between"/>
        <c:majorUnit val="20"/>
      </c:valAx>
      <c:catAx>
        <c:axId val="184715904"/>
        <c:scaling>
          <c:orientation val="minMax"/>
        </c:scaling>
        <c:delete val="1"/>
        <c:axPos val="b"/>
        <c:numFmt formatCode="General" sourceLinked="1"/>
        <c:tickLblPos val="nextTo"/>
        <c:crossAx val="184717696"/>
        <c:crosses val="autoZero"/>
        <c:lblAlgn val="ctr"/>
        <c:lblOffset val="100"/>
      </c:catAx>
      <c:valAx>
        <c:axId val="184717696"/>
        <c:scaling>
          <c:orientation val="minMax"/>
        </c:scaling>
        <c:axPos val="r"/>
        <c:numFmt formatCode="0%" sourceLinked="0"/>
        <c:majorTickMark val="none"/>
        <c:tickLblPos val="nextTo"/>
        <c:spPr>
          <a:ln w="14599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184715904"/>
        <c:crosses val="max"/>
        <c:crossBetween val="between"/>
        <c:majorUnit val="0.1"/>
      </c:valAx>
      <c:spPr>
        <a:noFill/>
        <a:ln w="29199">
          <a:noFill/>
        </a:ln>
      </c:spPr>
    </c:plotArea>
    <c:legend>
      <c:legendPos val="r"/>
      <c:layout/>
      <c:spPr>
        <a:noFill/>
        <a:ln w="29199">
          <a:noFill/>
        </a:ln>
      </c:spPr>
    </c:legend>
    <c:plotVisOnly val="1"/>
    <c:dispBlanksAs val="gap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tx2"/>
          </a:solidFill>
          <a:latin typeface="Times New Roman" panose="02020603050405020304" pitchFamily="18" charset="0"/>
          <a:ea typeface="Arial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235 тыс.рублей составило 100% или 235 тыс.рублей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shape val="cylinder"/>
        <c:axId val="184605312"/>
        <c:axId val="185078144"/>
        <c:axId val="0"/>
      </c:bar3DChart>
      <c:catAx>
        <c:axId val="184605312"/>
        <c:scaling>
          <c:orientation val="minMax"/>
        </c:scaling>
        <c:axPos val="l"/>
        <c:numFmt formatCode="General" sourceLinked="1"/>
        <c:tickLblPos val="nextTo"/>
        <c:crossAx val="185078144"/>
        <c:crosses val="autoZero"/>
        <c:auto val="1"/>
        <c:lblAlgn val="ctr"/>
        <c:lblOffset val="100"/>
      </c:catAx>
      <c:valAx>
        <c:axId val="185078144"/>
        <c:scaling>
          <c:orientation val="minMax"/>
        </c:scaling>
        <c:axPos val="b"/>
        <c:majorGridlines/>
        <c:numFmt formatCode="0%" sourceLinked="1"/>
        <c:tickLblPos val="nextTo"/>
        <c:crossAx val="184605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793872078005095"/>
          <c:y val="0.12368980617987838"/>
          <c:w val="0.38964241000244387"/>
          <c:h val="0.74674716700196619"/>
        </c:manualLayout>
      </c:layout>
      <c:txPr>
        <a:bodyPr/>
        <a:lstStyle/>
        <a:p>
          <a:pPr>
            <a:defRPr sz="18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2.323037015859656E-2"/>
          <c:y val="9.9240176856366713E-2"/>
          <c:w val="0.52386133702017912"/>
          <c:h val="0.68861103533717682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Фактическое исполнение при плане 1 084,6 тыс.рублей составило 92% или 998,1 тыс.рублей</c:v>
                </c:pt>
              </c:strCache>
            </c:strRef>
          </c:tx>
          <c:spPr>
            <a:solidFill>
              <a:srgbClr val="C9C95F"/>
            </a:solidFill>
          </c:spPr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</c:ser>
        <c:shape val="cylinder"/>
        <c:axId val="185253248"/>
        <c:axId val="185255040"/>
        <c:axId val="0"/>
      </c:bar3DChart>
      <c:catAx>
        <c:axId val="185253248"/>
        <c:scaling>
          <c:orientation val="minMax"/>
        </c:scaling>
        <c:axPos val="l"/>
        <c:numFmt formatCode="General" sourceLinked="1"/>
        <c:tickLblPos val="nextTo"/>
        <c:crossAx val="185255040"/>
        <c:crosses val="autoZero"/>
        <c:auto val="1"/>
        <c:lblAlgn val="ctr"/>
        <c:lblOffset val="100"/>
      </c:catAx>
      <c:valAx>
        <c:axId val="185255040"/>
        <c:scaling>
          <c:orientation val="minMax"/>
        </c:scaling>
        <c:axPos val="b"/>
        <c:majorGridlines/>
        <c:numFmt formatCode="0%" sourceLinked="1"/>
        <c:tickLblPos val="nextTo"/>
        <c:crossAx val="185253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429571889994009"/>
          <c:y val="0.12368980617987838"/>
          <c:w val="0.46328541188255595"/>
          <c:h val="0.54826699523222533"/>
        </c:manualLayout>
      </c:layout>
      <c:txPr>
        <a:bodyPr/>
        <a:lstStyle/>
        <a:p>
          <a:pPr>
            <a:defRPr sz="1600">
              <a:solidFill>
                <a:schemeClr val="accent2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5"/>
      <c:rotY val="166"/>
      <c:perspective val="30"/>
    </c:view3D>
    <c:plotArea>
      <c:layout>
        <c:manualLayout>
          <c:layoutTarget val="inner"/>
          <c:xMode val="edge"/>
          <c:yMode val="edge"/>
          <c:x val="0.29384943435925243"/>
          <c:y val="0.10023637592275766"/>
          <c:w val="0.43510079478845626"/>
          <c:h val="0.776826139863246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6350" cap="rnd" cmpd="sng">
              <a:prstDash val="solid"/>
            </a:ln>
          </c:spPr>
          <c:explosion val="25"/>
          <c:dPt>
            <c:idx val="0"/>
            <c:spPr>
              <a:solidFill>
                <a:srgbClr val="FF0000"/>
              </a:solidFill>
              <a:ln w="6350" cap="rnd" cmpd="sng">
                <a:prstDash val="solid"/>
              </a:ln>
            </c:spPr>
          </c:dPt>
          <c:dPt>
            <c:idx val="1"/>
            <c:spPr>
              <a:solidFill>
                <a:srgbClr val="00B050"/>
              </a:solidFill>
              <a:ln w="6350" cap="rnd" cmpd="sng">
                <a:prstDash val="solid"/>
              </a:ln>
            </c:spPr>
          </c:dPt>
          <c:dPt>
            <c:idx val="2"/>
            <c:spPr>
              <a:solidFill>
                <a:srgbClr val="0070C0"/>
              </a:solidFill>
              <a:ln w="6350" cap="rnd" cmpd="sng">
                <a:prstDash val="solid"/>
              </a:ln>
            </c:spPr>
          </c:dPt>
          <c:dPt>
            <c:idx val="3"/>
            <c:spPr>
              <a:solidFill>
                <a:srgbClr val="FFFF00"/>
              </a:solidFill>
              <a:ln w="6350" cap="rnd" cmpd="sng">
                <a:prstDash val="solid"/>
              </a:ln>
            </c:spPr>
          </c:dPt>
          <c:dPt>
            <c:idx val="4"/>
            <c:spPr>
              <a:solidFill>
                <a:srgbClr val="7030A0"/>
              </a:solidFill>
              <a:ln w="6350" cap="rnd" cmpd="sng">
                <a:prstDash val="solid"/>
              </a:ln>
            </c:spPr>
          </c:dPt>
          <c:dPt>
            <c:idx val="5"/>
            <c:spPr>
              <a:solidFill>
                <a:srgbClr val="00FF99"/>
              </a:solidFill>
              <a:ln w="6350" cap="rnd" cmpd="sng">
                <a:prstDash val="solid"/>
              </a:ln>
            </c:spPr>
          </c:dPt>
          <c:dPt>
            <c:idx val="7"/>
            <c:spPr>
              <a:gradFill rotWithShape="1">
                <a:gsLst>
                  <a:gs pos="0">
                    <a:schemeClr val="accent6">
                      <a:tint val="45000"/>
                      <a:satMod val="200000"/>
                    </a:schemeClr>
                  </a:gs>
                  <a:gs pos="30000">
                    <a:schemeClr val="accent6">
                      <a:tint val="61000"/>
                      <a:satMod val="200000"/>
                    </a:schemeClr>
                  </a:gs>
                  <a:gs pos="45000">
                    <a:schemeClr val="accent6">
                      <a:tint val="66000"/>
                      <a:satMod val="200000"/>
                    </a:schemeClr>
                  </a:gs>
                  <a:gs pos="55000">
                    <a:schemeClr val="accent6">
                      <a:tint val="66000"/>
                      <a:satMod val="200000"/>
                    </a:schemeClr>
                  </a:gs>
                  <a:gs pos="73000">
                    <a:schemeClr val="accent6">
                      <a:tint val="61000"/>
                      <a:satMod val="200000"/>
                    </a:schemeClr>
                  </a:gs>
                  <a:gs pos="100000">
                    <a:schemeClr val="accent6">
                      <a:tint val="45000"/>
                      <a:satMod val="200000"/>
                    </a:schemeClr>
                  </a:gs>
                </a:gsLst>
                <a:lin ang="950000" scaled="1"/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38100" dist="25400" dir="2700000" algn="br" rotWithShape="0">
                  <a:srgbClr val="000000">
                    <a:alpha val="4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9.2023016353724989E-3"/>
                  <c:y val="5.6642256159813463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НДФЛ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160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228 тыс. руб.</a:t>
                    </a:r>
                    <a:r>
                      <a:rPr lang="ru-RU" dirty="0"/>
                      <a:t>
19,26%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1"/>
              <c:layout>
                <c:manualLayout>
                  <c:x val="-7.6660104986876684E-2"/>
                  <c:y val="0.3239662910572245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ЕНВД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16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475 тыс. руб.</a:t>
                    </a:r>
                    <a:r>
                      <a:rPr lang="ru-RU" dirty="0"/>
                      <a:t>
1,98%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2"/>
              <c:layout>
                <c:manualLayout>
                  <c:x val="-0.10891964465980214"/>
                  <c:y val="0.212171263440064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Государственная пошлина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7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159 тыс. руб.</a:t>
                    </a:r>
                    <a:r>
                      <a:rPr lang="ru-RU" dirty="0"/>
                      <a:t>
0,86%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3"/>
              <c:layout>
                <c:manualLayout>
                  <c:x val="-0.12035039370078733"/>
                  <c:y val="9.4206627799187967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Доходы от использования имущества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13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888 тыс. руб.</a:t>
                    </a:r>
                    <a:r>
                      <a:rPr lang="ru-RU" dirty="0"/>
                      <a:t>
1,67%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4"/>
              <c:layout>
                <c:manualLayout>
                  <c:x val="-0.12782556026650499"/>
                  <c:y val="-5.9044719464721535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Доходы от продажи материальных и нематериальных активов 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2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754 тыс. руб.</a:t>
                    </a:r>
                    <a:r>
                      <a:rPr lang="ru-RU" dirty="0"/>
                      <a:t>
0,33%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5"/>
              <c:layout>
                <c:manualLayout>
                  <c:x val="-0.10036977589339795"/>
                  <c:y val="-0.2657159516153248"/>
                </c:manualLayout>
              </c:layout>
              <c:tx>
                <c:rich>
                  <a:bodyPr/>
                  <a:lstStyle/>
                  <a:p>
                    <a:r>
                      <a:rPr lang="ru-RU" b="1" dirty="0"/>
                      <a:t>Штрафы, санкции, возмещение ущерба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2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573 тыс. руб.</a:t>
                    </a:r>
                    <a:r>
                      <a:rPr lang="ru-RU" dirty="0"/>
                      <a:t>
0,31%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6"/>
              <c:layout>
                <c:manualLayout>
                  <c:x val="0.11031112457096708"/>
                  <c:y val="-0.29041884799119028"/>
                </c:manualLayout>
              </c:layout>
              <c:tx>
                <c:rich>
                  <a:bodyPr/>
                  <a:lstStyle/>
                  <a:p>
                    <a:r>
                      <a:rPr lang="ru-RU" b="1" i="0" dirty="0"/>
                      <a:t>Прочие налоговые  и неналоговые доходы</a:t>
                    </a:r>
                    <a:r>
                      <a:rPr lang="ru-RU" dirty="0"/>
                      <a:t>
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741 тыс.</a:t>
                    </a:r>
                    <a:r>
                      <a:rPr lang="ru-RU" baseline="0" dirty="0" smtClean="0">
                        <a:solidFill>
                          <a:srgbClr val="FF0000"/>
                        </a:solidFill>
                      </a:rPr>
                      <a:t> руб.</a:t>
                    </a:r>
                    <a:r>
                      <a:rPr lang="ru-RU" dirty="0"/>
                      <a:t>
0,09%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7"/>
              <c:layout>
                <c:manualLayout>
                  <c:x val="6.9976579850595716E-2"/>
                  <c:y val="5.855259740639626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Безвозмездные поступления</a:t>
                    </a:r>
                    <a:r>
                      <a:rPr lang="ru-RU" dirty="0"/>
                      <a:t>
</a:t>
                    </a:r>
                    <a:r>
                      <a:rPr lang="ru-RU" dirty="0">
                        <a:solidFill>
                          <a:srgbClr val="FF0000"/>
                        </a:solidFill>
                      </a:rPr>
                      <a:t>628 </a:t>
                    </a:r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239 тыс. руб.</a:t>
                    </a:r>
                    <a:r>
                      <a:rPr lang="ru-RU" dirty="0"/>
                      <a:t>
75,50%</a:t>
                    </a:r>
                  </a:p>
                </c:rich>
              </c:tx>
              <c:showVal val="1"/>
              <c:showCatName val="1"/>
              <c:showPercent val="1"/>
              <c:separator>
</c:separator>
            </c:dLbl>
            <c:dLbl>
              <c:idx val="9"/>
              <c:layout>
                <c:manualLayout>
                  <c:x val="-0.21726738165454007"/>
                  <c:y val="-5.5073326146085122E-2"/>
                </c:manualLayout>
              </c:layout>
              <c:showVal val="1"/>
              <c:showCatName val="1"/>
              <c:showPercent val="1"/>
              <c:separator>
</c:separator>
            </c:dLbl>
            <c:dLbl>
              <c:idx val="10"/>
              <c:layout>
                <c:manualLayout>
                  <c:x val="0.15155070448742636"/>
                  <c:y val="-0.41903636574118591"/>
                </c:manualLayout>
              </c:layout>
              <c:showVal val="1"/>
              <c:showCatName val="1"/>
              <c:showPercent val="1"/>
              <c:separator>
</c:separator>
            </c:dLbl>
            <c:dLbl>
              <c:idx val="11"/>
              <c:layout>
                <c:manualLayout>
                  <c:x val="0.17032689796374387"/>
                  <c:y val="0.20592634993753614"/>
                </c:manualLayout>
              </c:layout>
              <c:showVal val="1"/>
              <c:showCatName val="1"/>
              <c:showPercent val="1"/>
              <c:separator>
</c:separator>
            </c:dLbl>
            <c:numFmt formatCode="0.00%" sourceLinked="0"/>
            <c:spPr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B prst="relaxedInset"/>
              </a:sp3d>
            </c:spPr>
            <c:txPr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НДФЛ</c:v>
                </c:pt>
                <c:pt idx="1">
                  <c:v>ЕНВД</c:v>
                </c:pt>
                <c:pt idx="2">
                  <c:v>Государственная пошлина</c:v>
                </c:pt>
                <c:pt idx="3">
                  <c:v>Доходы от использования имущества</c:v>
                </c:pt>
                <c:pt idx="4">
                  <c:v>Доходы от продажи материальных и нематериальных активов </c:v>
                </c:pt>
                <c:pt idx="5">
                  <c:v>Штрафы, санкции, возмещение ущерба</c:v>
                </c:pt>
                <c:pt idx="6">
                  <c:v>Прочие налоговые  и неналоговые доходы</c:v>
                </c:pt>
                <c:pt idx="7">
                  <c:v>Безвозмездные поступления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160228.20000000001</c:v>
                </c:pt>
                <c:pt idx="1">
                  <c:v>16475.2</c:v>
                </c:pt>
                <c:pt idx="2">
                  <c:v>7158.7170000000015</c:v>
                </c:pt>
                <c:pt idx="3">
                  <c:v>13887.61400000001</c:v>
                </c:pt>
                <c:pt idx="4">
                  <c:v>2754.0929999999998</c:v>
                </c:pt>
                <c:pt idx="5">
                  <c:v>2573.0679999999998</c:v>
                </c:pt>
                <c:pt idx="6">
                  <c:v>740.8</c:v>
                </c:pt>
                <c:pt idx="7">
                  <c:v>428238.8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0"/>
      <c:rotY val="30"/>
      <c:perspective val="30"/>
    </c:view3D>
    <c:plotArea>
      <c:layout>
        <c:manualLayout>
          <c:layoutTarget val="inner"/>
          <c:xMode val="edge"/>
          <c:yMode val="edge"/>
          <c:x val="1.2291704815967788E-4"/>
          <c:y val="1.6306931288746745E-3"/>
          <c:w val="0.98898997205152073"/>
          <c:h val="0.8697009084676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Расходы, тыс.рублей</c:v>
                </c:pt>
              </c:strCache>
            </c:strRef>
          </c:tx>
          <c:explosion val="50"/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CC99FF"/>
              </a:solidFill>
            </c:spPr>
          </c:dPt>
          <c:dLbls>
            <c:dLbl>
              <c:idx val="0"/>
              <c:layout>
                <c:manualLayout>
                  <c:x val="3.8268291358321112E-2"/>
                  <c:y val="-1.772575195524070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>
                        <a:solidFill>
                          <a:schemeClr val="tx1"/>
                        </a:solidFill>
                      </a:rPr>
                      <a:t>Непрограммные расходы
1,3%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20988745694291591"/>
                  <c:y val="-0.23224986062396291"/>
                </c:manualLayout>
              </c:layout>
              <c:tx>
                <c:rich>
                  <a:bodyPr/>
                  <a:lstStyle/>
                  <a:p>
                    <a:r>
                      <a:rPr lang="ru-RU" sz="1100" b="1">
                        <a:solidFill>
                          <a:schemeClr val="tx1"/>
                        </a:solidFill>
                      </a:rPr>
                      <a:t>Программные расходы
98,7%</a:t>
                    </a:r>
                  </a:p>
                </c:rich>
              </c:tx>
              <c:showCatName val="1"/>
              <c:showPercent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Непрограммные расходы</c:v>
                </c:pt>
                <c:pt idx="1">
                  <c:v>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10663.9</c:v>
                </c:pt>
                <c:pt idx="1">
                  <c:v>783585.8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000" b="1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view3D>
      <c:rotY val="0"/>
      <c:rAngAx val="1"/>
    </c:view3D>
    <c:plotArea>
      <c:layout>
        <c:manualLayout>
          <c:layoutTarget val="inner"/>
          <c:xMode val="edge"/>
          <c:yMode val="edge"/>
          <c:x val="4.0651280952016838E-2"/>
          <c:y val="4.9115713686517404E-2"/>
          <c:w val="0.95934878913515642"/>
          <c:h val="0.839680698480454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FC9A1"/>
            </a:solidFill>
          </c:spPr>
          <c:dLbls>
            <c:dLbl>
              <c:idx val="0"/>
              <c:layout>
                <c:manualLayout>
                  <c:x val="-1.8477823120383481E-3"/>
                  <c:y val="-0.46168827803705126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2E2224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b="1" dirty="0" smtClean="0"/>
                      <a:t>8 007 т</a:t>
                    </a:r>
                    <a:r>
                      <a:rPr lang="ru-RU" sz="1800" b="1" dirty="0" smtClean="0">
                        <a:effectLst/>
                      </a:rPr>
                      <a:t>ыс.руб</a:t>
                    </a:r>
                    <a:endParaRPr lang="ru-RU" b="1" dirty="0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800" b="1" i="0" u="none" strike="noStrike" kern="1200" baseline="0">
                        <a:solidFill>
                          <a:srgbClr val="2E2224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endParaRPr lang="en-US" b="1" dirty="0"/>
                  </a:p>
                </c:rich>
              </c:tx>
              <c:spPr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433564934568406E-3"/>
                  <c:y val="-0.3726108242237278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4 419 тыс.руб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477823120383481E-3"/>
                  <c:y val="-0.36673111446914614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4 155 тыс.руб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477823120383481E-3"/>
                  <c:y val="-0.25540202614815527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4</a:t>
                    </a:r>
                    <a:r>
                      <a:rPr lang="ru-RU" b="1" dirty="0" smtClean="0"/>
                      <a:t> </a:t>
                    </a:r>
                    <a:r>
                      <a:rPr lang="en-US" b="1" dirty="0" smtClean="0"/>
                      <a:t>419</a:t>
                    </a:r>
                    <a:endParaRPr lang="en-US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8007</c:v>
                </c:pt>
                <c:pt idx="1">
                  <c:v>4419</c:v>
                </c:pt>
                <c:pt idx="2">
                  <c:v>4155</c:v>
                </c:pt>
              </c:numCache>
            </c:numRef>
          </c:val>
        </c:ser>
        <c:dLbls>
          <c:showVal val="1"/>
        </c:dLbls>
        <c:gapWidth val="95"/>
        <c:gapDepth val="95"/>
        <c:shape val="cylinder"/>
        <c:axId val="117635328"/>
        <c:axId val="186011648"/>
        <c:axId val="0"/>
      </c:bar3DChart>
      <c:catAx>
        <c:axId val="11763532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86011648"/>
        <c:crosses val="autoZero"/>
        <c:auto val="1"/>
        <c:lblAlgn val="ctr"/>
        <c:lblOffset val="100"/>
      </c:catAx>
      <c:valAx>
        <c:axId val="186011648"/>
        <c:scaling>
          <c:orientation val="minMax"/>
        </c:scaling>
        <c:delete val="1"/>
        <c:axPos val="l"/>
        <c:numFmt formatCode="General" sourceLinked="1"/>
        <c:tickLblPos val="nextTo"/>
        <c:crossAx val="117635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2.904290429042905E-2"/>
          <c:y val="0"/>
          <c:w val="0.97095709570957245"/>
          <c:h val="0.7122559215895832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99FF66"/>
            </a:solidFill>
          </c:spPr>
          <c:dPt>
            <c:idx val="0"/>
            <c:spPr>
              <a:solidFill>
                <a:srgbClr val="99FF66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139.98400000000001</c:v>
                </c:pt>
                <c:pt idx="1">
                  <c:v>146.43</c:v>
                </c:pt>
                <c:pt idx="2">
                  <c:v>160.22800000000001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1"/>
              <c:layout>
                <c:manualLayout>
                  <c:x val="1.5841584158415894E-2"/>
                  <c:y val="2.330323118566845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0132013201329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21452145214523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841584158415894E-2"/>
                  <c:y val="-6.990969355700544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2409240924092566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14.858000000000002</c:v>
                </c:pt>
                <c:pt idx="1">
                  <c:v>16.033000000000001</c:v>
                </c:pt>
                <c:pt idx="2">
                  <c:v>16.474999999999994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solidFill>
              <a:srgbClr val="BE424B"/>
            </a:solidFill>
          </c:spPr>
          <c:dLbls>
            <c:dLbl>
              <c:idx val="0"/>
              <c:layout>
                <c:manualLayout>
                  <c:x val="1.2101070328415207E-17"/>
                  <c:y val="-1.165161559283420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2409240924092566E-3"/>
                  <c:y val="-2.330323118566845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9207920792078914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9207920792079313E-3"/>
                  <c:y val="-2.330323118566845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1881188118811933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0561056105610561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Лист1!$D$2:$D$4</c:f>
              <c:numCache>
                <c:formatCode>#,##0</c:formatCode>
                <c:ptCount val="3"/>
                <c:pt idx="0">
                  <c:v>26</c:v>
                </c:pt>
                <c:pt idx="1">
                  <c:v>31</c:v>
                </c:pt>
                <c:pt idx="2">
                  <c:v>27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Нецелевая финпомощь из ОБ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</c:numCache>
            </c:numRef>
          </c:cat>
          <c:val>
            <c:numRef>
              <c:f>Лист1!$E$2:$E$4</c:f>
              <c:numCache>
                <c:formatCode>#,##0</c:formatCode>
                <c:ptCount val="3"/>
                <c:pt idx="0">
                  <c:v>87</c:v>
                </c:pt>
                <c:pt idx="1">
                  <c:v>93</c:v>
                </c:pt>
                <c:pt idx="2">
                  <c:v>139</c:v>
                </c:pt>
              </c:numCache>
            </c:numRef>
          </c:val>
        </c:ser>
        <c:overlap val="100"/>
        <c:axId val="148908288"/>
        <c:axId val="148930560"/>
      </c:barChart>
      <c:catAx>
        <c:axId val="148908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8930560"/>
        <c:crosses val="autoZero"/>
        <c:auto val="1"/>
        <c:lblAlgn val="ctr"/>
        <c:lblOffset val="100"/>
      </c:catAx>
      <c:valAx>
        <c:axId val="148930560"/>
        <c:scaling>
          <c:orientation val="minMax"/>
        </c:scaling>
        <c:delete val="1"/>
        <c:axPos val="l"/>
        <c:numFmt formatCode="#,##0" sourceLinked="1"/>
        <c:tickLblPos val="nextTo"/>
        <c:crossAx val="148908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2042878303578445E-2"/>
          <c:y val="0.80343742843889665"/>
          <c:w val="0.9580403835659157"/>
          <c:h val="6.1403830684226904E-2"/>
        </c:manualLayout>
      </c:layout>
      <c:txPr>
        <a:bodyPr/>
        <a:lstStyle/>
        <a:p>
          <a:pPr>
            <a:defRPr sz="1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5013606430543522"/>
          <c:y val="2.0458268800889495E-2"/>
          <c:w val="0.74986393569456611"/>
          <c:h val="0.94794131286957894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146 </a:t>
                    </a:r>
                    <a:r>
                      <a: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430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Штрафы</c:v>
                </c:pt>
                <c:pt idx="1">
                  <c:v>Доходы от продажи материальных и НМА</c:v>
                </c:pt>
                <c:pt idx="2">
                  <c:v>Плата за НВОС</c:v>
                </c:pt>
                <c:pt idx="3">
                  <c:v>Доходы от использования имущества</c:v>
                </c:pt>
                <c:pt idx="4">
                  <c:v>Государственная пошлина</c:v>
                </c:pt>
                <c:pt idx="5">
                  <c:v>Налог на совокупный доход</c:v>
                </c:pt>
                <c:pt idx="6">
                  <c:v>НДФЛ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3185.538</c:v>
                </c:pt>
                <c:pt idx="1">
                  <c:v>5235.317</c:v>
                </c:pt>
                <c:pt idx="2">
                  <c:v>910.58900000000051</c:v>
                </c:pt>
                <c:pt idx="3">
                  <c:v>13264.951999999963</c:v>
                </c:pt>
                <c:pt idx="4">
                  <c:v>7903.2889999999998</c:v>
                </c:pt>
                <c:pt idx="5">
                  <c:v>16051</c:v>
                </c:pt>
                <c:pt idx="6">
                  <c:v>46430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160 </a:t>
                    </a:r>
                    <a:r>
                      <a: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228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Штрафы</c:v>
                </c:pt>
                <c:pt idx="1">
                  <c:v>Доходы от продажи материальных и НМА</c:v>
                </c:pt>
                <c:pt idx="2">
                  <c:v>Плата за НВОС</c:v>
                </c:pt>
                <c:pt idx="3">
                  <c:v>Доходы от использования имущества</c:v>
                </c:pt>
                <c:pt idx="4">
                  <c:v>Государственная пошлина</c:v>
                </c:pt>
                <c:pt idx="5">
                  <c:v>Налог на совокупный доход</c:v>
                </c:pt>
                <c:pt idx="6">
                  <c:v>НДФЛ</c:v>
                </c:pt>
              </c:strCache>
            </c:strRef>
          </c:cat>
          <c:val>
            <c:numRef>
              <c:f>Лист1!$C$2:$C$8</c:f>
              <c:numCache>
                <c:formatCode>#,##0</c:formatCode>
                <c:ptCount val="7"/>
                <c:pt idx="0">
                  <c:v>2573.0679999999998</c:v>
                </c:pt>
                <c:pt idx="1">
                  <c:v>2754.0929999999998</c:v>
                </c:pt>
                <c:pt idx="2">
                  <c:v>681.46400000000006</c:v>
                </c:pt>
                <c:pt idx="3">
                  <c:v>13887.6</c:v>
                </c:pt>
                <c:pt idx="4">
                  <c:v>7158.7</c:v>
                </c:pt>
                <c:pt idx="5">
                  <c:v>16533</c:v>
                </c:pt>
                <c:pt idx="6">
                  <c:v>60228</c:v>
                </c:pt>
              </c:numCache>
            </c:numRef>
          </c:val>
        </c:ser>
        <c:axId val="151431040"/>
        <c:axId val="151432576"/>
      </c:barChart>
      <c:catAx>
        <c:axId val="151431040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1432576"/>
        <c:crosses val="autoZero"/>
        <c:auto val="1"/>
        <c:lblAlgn val="ctr"/>
        <c:lblOffset val="100"/>
      </c:catAx>
      <c:valAx>
        <c:axId val="151432576"/>
        <c:scaling>
          <c:orientation val="minMax"/>
        </c:scaling>
        <c:delete val="1"/>
        <c:axPos val="b"/>
        <c:numFmt formatCode="#,##0" sourceLinked="1"/>
        <c:tickLblPos val="nextTo"/>
        <c:crossAx val="151431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569163790214885"/>
          <c:y val="0.82111382833991087"/>
          <c:w val="0.2998641149346436"/>
          <c:h val="0.11700125094348807"/>
        </c:manualLayout>
      </c:layout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293609933373794E-2"/>
          <c:y val="3.3540806061416857E-2"/>
          <c:w val="0.87770639006662632"/>
          <c:h val="0.887492967330936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  <a:sp3d/>
          </c:spPr>
          <c:dPt>
            <c:idx val="1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2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4.0384615384615394E-2"/>
                  <c:y val="-6.34615336567585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146 430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461538461538464E-2"/>
                  <c:y val="-6.05769184905422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142 824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53846153846154E-2"/>
                  <c:y val="-5.48076881581098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160 228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2015 года</c:v>
                </c:pt>
                <c:pt idx="1">
                  <c:v>План 2016 года</c:v>
                </c:pt>
                <c:pt idx="2">
                  <c:v>Факт 2016 года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146430</c:v>
                </c:pt>
                <c:pt idx="1">
                  <c:v>142824</c:v>
                </c:pt>
                <c:pt idx="2">
                  <c:v>160228</c:v>
                </c:pt>
              </c:numCache>
            </c:numRef>
          </c:val>
        </c:ser>
        <c:shape val="box"/>
        <c:axId val="165373824"/>
        <c:axId val="165375360"/>
        <c:axId val="0"/>
      </c:bar3DChart>
      <c:catAx>
        <c:axId val="165373824"/>
        <c:scaling>
          <c:orientation val="minMax"/>
        </c:scaling>
        <c:axPos val="b"/>
        <c:numFmt formatCode="General" sourceLinked="1"/>
        <c:maj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5375360"/>
        <c:crosses val="autoZero"/>
        <c:auto val="1"/>
        <c:lblAlgn val="ctr"/>
        <c:lblOffset val="100"/>
      </c:catAx>
      <c:valAx>
        <c:axId val="165375360"/>
        <c:scaling>
          <c:orientation val="minMax"/>
        </c:scaling>
        <c:delete val="1"/>
        <c:axPos val="l"/>
        <c:numFmt formatCode="0" sourceLinked="1"/>
        <c:majorTickMark val="none"/>
        <c:tickLblPos val="nextTo"/>
        <c:crossAx val="16537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0829280531110081E-2"/>
          <c:y val="0.17001921789678887"/>
          <c:w val="0.8911805233904585"/>
          <c:h val="0.5018751134255682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1.1029438717043618E-2"/>
                  <c:y val="-2.276618243955303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en-US" sz="1600" baseline="0" dirty="0" smtClean="0">
                        <a:solidFill>
                          <a:schemeClr val="tx1"/>
                        </a:solidFill>
                      </a:rPr>
                      <a:t> 609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222186940157607E-2"/>
                  <c:y val="-1.637308192963556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</a:t>
                    </a:r>
                    <a:r>
                      <a: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216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3529411764706887E-3"/>
                  <c:y val="-4.7794679647513084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78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Госпошлина по делам рассматриваемым в судах общей юрисдикции, мировыми судьями</c:v>
                </c:pt>
                <c:pt idx="1">
                  <c:v>Госпошлина за совершение действий связанных с лицензированием</c:v>
                </c:pt>
                <c:pt idx="2">
                  <c:v>Госпошлина за выдачу разрешения на установку рекламных конструкций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6609</c:v>
                </c:pt>
                <c:pt idx="1">
                  <c:v>1216</c:v>
                </c:pt>
                <c:pt idx="2">
                  <c:v>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2016</c:v>
                </c:pt>
              </c:strCache>
            </c:strRef>
          </c:tx>
          <c:spPr>
            <a:solidFill>
              <a:srgbClr val="00FF00"/>
            </a:solidFill>
          </c:spPr>
          <c:dPt>
            <c:idx val="0"/>
            <c:spPr>
              <a:solidFill>
                <a:srgbClr val="009900"/>
              </a:solidFill>
            </c:spPr>
          </c:dPt>
          <c:dPt>
            <c:idx val="1"/>
            <c:spPr>
              <a:solidFill>
                <a:srgbClr val="009900"/>
              </a:solidFill>
            </c:spPr>
          </c:dPt>
          <c:dPt>
            <c:idx val="2"/>
            <c:spPr>
              <a:solidFill>
                <a:srgbClr val="009900"/>
              </a:solidFill>
            </c:spPr>
          </c:dPt>
          <c:dLbls>
            <c:dLbl>
              <c:idx val="0"/>
              <c:layout>
                <c:manualLayout>
                  <c:x val="1.6111208043696326E-2"/>
                  <c:y val="-1.826439904004892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2646956373843734E-3"/>
                  <c:y val="-2.2650756734899902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1 764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1274509803921594E-3"/>
                  <c:y val="-4.5518742521440864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Госпошлина по делам рассматриваемым в судах общей юрисдикции, мировыми судьями</c:v>
                </c:pt>
                <c:pt idx="1">
                  <c:v>Госпошлина за совершение действий связанных с лицензированием</c:v>
                </c:pt>
                <c:pt idx="2">
                  <c:v>Госпошлина за выдачу разрешения на установку рекламных конструкций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5352</c:v>
                </c:pt>
                <c:pt idx="1">
                  <c:v>1764</c:v>
                </c:pt>
                <c:pt idx="2">
                  <c:v>43</c:v>
                </c:pt>
              </c:numCache>
            </c:numRef>
          </c:val>
        </c:ser>
        <c:shape val="cylinder"/>
        <c:axId val="168009728"/>
        <c:axId val="168011264"/>
        <c:axId val="0"/>
      </c:bar3DChart>
      <c:catAx>
        <c:axId val="1680097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011264"/>
        <c:crosses val="autoZero"/>
        <c:auto val="1"/>
        <c:lblAlgn val="ctr"/>
        <c:lblOffset val="100"/>
      </c:catAx>
      <c:valAx>
        <c:axId val="16801126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" sourceLinked="1"/>
        <c:tickLblPos val="nextTo"/>
        <c:crossAx val="168009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757394030400335"/>
          <c:y val="0.73914261135278914"/>
          <c:w val="0.10720404136966397"/>
          <c:h val="0.10531998520090495"/>
        </c:manualLayout>
      </c:layout>
      <c:txPr>
        <a:bodyPr/>
        <a:lstStyle/>
        <a:p>
          <a:pPr>
            <a:defRPr sz="14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600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8264660773801806"/>
          <c:y val="4.1851400173232224E-2"/>
          <c:w val="0.47192029102193395"/>
          <c:h val="0.82656989502045008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spPr>
            <a:solidFill>
              <a:srgbClr val="9999FF"/>
            </a:solidFill>
            <a:ln>
              <a:noFill/>
            </a:ln>
            <a:effectLst/>
          </c:spPr>
          <c:dLbls>
            <c:dLbl>
              <c:idx val="2"/>
              <c:layout>
                <c:manualLayout>
                  <c:x val="-2.3634439122210802E-3"/>
                  <c:y val="2.549894611048760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31,4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Аренда муниципального имущества</c:v>
                </c:pt>
                <c:pt idx="1">
                  <c:v>Аренда земельных участков в особо экономической зоне</c:v>
                </c:pt>
                <c:pt idx="2">
                  <c:v>Аренда земельных учатсков</c:v>
                </c:pt>
                <c:pt idx="3">
                  <c:v>Проценты, полученные от предоставления бюджетного кредита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2627.3</c:v>
                </c:pt>
                <c:pt idx="1">
                  <c:v>485.2</c:v>
                </c:pt>
                <c:pt idx="2">
                  <c:v>10121</c:v>
                </c:pt>
                <c:pt idx="3">
                  <c:v>314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2016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dLbls>
            <c:dLbl>
              <c:idx val="2"/>
              <c:layout>
                <c:manualLayout>
                  <c:x val="-4.3933834448712421E-3"/>
                  <c:y val="2.549894611048715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dirty="0" smtClean="0"/>
                      <a:t>8,6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Аренда муниципального имущества</c:v>
                </c:pt>
                <c:pt idx="1">
                  <c:v>Аренда земельных участков в особо экономической зоне</c:v>
                </c:pt>
                <c:pt idx="2">
                  <c:v>Аренда земельных учатсков</c:v>
                </c:pt>
                <c:pt idx="3">
                  <c:v>Проценты, полученные от предоставления бюджетного кредита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2757.2</c:v>
                </c:pt>
                <c:pt idx="1">
                  <c:v>1193.4000000000001</c:v>
                </c:pt>
                <c:pt idx="2">
                  <c:v>9928.4</c:v>
                </c:pt>
                <c:pt idx="3">
                  <c:v>81.599999999999994</c:v>
                </c:pt>
              </c:numCache>
            </c:numRef>
          </c:val>
        </c:ser>
        <c:gapWidth val="182"/>
        <c:axId val="177107712"/>
        <c:axId val="177109248"/>
      </c:barChart>
      <c:catAx>
        <c:axId val="17710771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7109248"/>
        <c:crosses val="autoZero"/>
        <c:auto val="1"/>
        <c:lblAlgn val="ctr"/>
        <c:lblOffset val="100"/>
      </c:catAx>
      <c:valAx>
        <c:axId val="1771092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crossAx val="1771077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B124D-0300-44DB-8F0B-3F69C824C493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9DDA84-FAB2-4BCD-A285-1C24877CF02B}">
      <dgm:prSet phldrT="[Текст]" custT="1"/>
      <dgm:spPr>
        <a:solidFill>
          <a:srgbClr val="FF9966"/>
        </a:solidFill>
      </dgm:spPr>
      <dgm:t>
        <a:bodyPr/>
        <a:lstStyle/>
        <a:p>
          <a:r>
            <a:rPr lang="ru-RU" sz="20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бюджетам субъектов Российской Федерации и муниципальных образований </a:t>
          </a:r>
        </a:p>
        <a:p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50 537 тыс. руб.</a:t>
          </a:r>
          <a:endParaRPr lang="ru-RU" sz="20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344E95-C752-4D43-9F3C-7EF48C907A00}" type="parTrans" cxnId="{FAA54C99-FADB-4116-A52F-53E9BE196373}">
      <dgm:prSet/>
      <dgm:spPr/>
      <dgm:t>
        <a:bodyPr/>
        <a:lstStyle/>
        <a:p>
          <a:endParaRPr lang="ru-RU"/>
        </a:p>
      </dgm:t>
    </dgm:pt>
    <dgm:pt modelId="{CD7B0CE8-E3D8-4336-BCA9-3B5A79CD78ED}" type="sibTrans" cxnId="{FAA54C99-FADB-4116-A52F-53E9BE196373}">
      <dgm:prSet/>
      <dgm:spPr/>
      <dgm:t>
        <a:bodyPr/>
        <a:lstStyle/>
        <a:p>
          <a:endParaRPr lang="ru-RU"/>
        </a:p>
      </dgm:t>
    </dgm:pt>
    <dgm:pt modelId="{EDF20F4D-5E25-403D-95E4-5927059BF6DC}">
      <dgm:prSet phldrT="[Текст]" custT="1"/>
      <dgm:spPr>
        <a:solidFill>
          <a:srgbClr val="9999FF"/>
        </a:solidFill>
      </dgm:spPr>
      <dgm:t>
        <a:bodyPr/>
        <a:lstStyle/>
        <a:p>
          <a:r>
            <a:rPr lang="ru-RU" sz="18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 бюджетам на поддержку мер по обеспечению сбалансированности бюджетам </a:t>
          </a:r>
          <a:endParaRPr lang="ru-RU" sz="1800" b="1" dirty="0" smtClean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33 952,9 тыс. руб.</a:t>
          </a:r>
          <a:endParaRPr lang="ru-RU" sz="18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D5B834-FB04-4948-A266-2E000547252B}" type="parTrans" cxnId="{E7FE35EA-3EB2-43CA-8B9B-608B77032A57}">
      <dgm:prSet/>
      <dgm:spPr/>
      <dgm:t>
        <a:bodyPr/>
        <a:lstStyle/>
        <a:p>
          <a:endParaRPr lang="ru-RU" dirty="0"/>
        </a:p>
      </dgm:t>
    </dgm:pt>
    <dgm:pt modelId="{4AC918B6-D4DB-4CE1-8DDB-E0B5E442746F}" type="sibTrans" cxnId="{E7FE35EA-3EB2-43CA-8B9B-608B77032A57}">
      <dgm:prSet/>
      <dgm:spPr/>
      <dgm:t>
        <a:bodyPr/>
        <a:lstStyle/>
        <a:p>
          <a:endParaRPr lang="ru-RU"/>
        </a:p>
      </dgm:t>
    </dgm:pt>
    <dgm:pt modelId="{B0549FB6-2729-454E-9EED-766E1309937A}">
      <dgm:prSet phldrT="[Текст]" custT="1"/>
      <dgm:spPr>
        <a:solidFill>
          <a:srgbClr val="9999FF"/>
        </a:solidFill>
      </dgm:spPr>
      <dgm:t>
        <a:bodyPr/>
        <a:lstStyle/>
        <a:p>
          <a:r>
            <a:rPr lang="ru-RU" sz="18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Дотация на выравнивание бюджетной обеспеченности </a:t>
          </a:r>
        </a:p>
        <a:p>
          <a:r>
            <a:rPr lang="ru-RU" sz="1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16 584,9 тыс. руб. </a:t>
          </a:r>
          <a:endParaRPr lang="ru-RU" sz="18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EFC23A-17E1-49B0-AFDA-93B0B3E9B8A0}" type="parTrans" cxnId="{57B13308-A62F-4096-9826-C4BC75334D7E}">
      <dgm:prSet/>
      <dgm:spPr/>
      <dgm:t>
        <a:bodyPr/>
        <a:lstStyle/>
        <a:p>
          <a:endParaRPr lang="ru-RU" dirty="0"/>
        </a:p>
      </dgm:t>
    </dgm:pt>
    <dgm:pt modelId="{955587D4-799B-4054-8732-392B90E58C74}" type="sibTrans" cxnId="{57B13308-A62F-4096-9826-C4BC75334D7E}">
      <dgm:prSet/>
      <dgm:spPr/>
      <dgm:t>
        <a:bodyPr/>
        <a:lstStyle/>
        <a:p>
          <a:endParaRPr lang="ru-RU"/>
        </a:p>
      </dgm:t>
    </dgm:pt>
    <dgm:pt modelId="{096517BC-1041-4D7A-8A74-1C53C5C4622C}">
      <dgm:prSet phldrT="[Текст]" custScaleX="221748" custScaleY="211301" custRadScaleRad="154353" custRadScaleInc="-125233"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DB402007-81FB-4446-B7AA-084C85231540}" type="parTrans" cxnId="{C04A97CF-7E75-4CBE-BCFF-9CCC42121352}">
      <dgm:prSet custScaleX="171415" custScaleY="127768" custLinFactNeighborX="-4449" custLinFactNeighborY="964"/>
      <dgm:spPr/>
      <dgm:t>
        <a:bodyPr/>
        <a:lstStyle/>
        <a:p>
          <a:endParaRPr lang="ru-RU"/>
        </a:p>
      </dgm:t>
    </dgm:pt>
    <dgm:pt modelId="{7138699A-E3D3-44D2-899A-4CFD2E94F238}" type="sibTrans" cxnId="{C04A97CF-7E75-4CBE-BCFF-9CCC42121352}">
      <dgm:prSet/>
      <dgm:spPr/>
      <dgm:t>
        <a:bodyPr/>
        <a:lstStyle/>
        <a:p>
          <a:endParaRPr lang="ru-RU"/>
        </a:p>
      </dgm:t>
    </dgm:pt>
    <dgm:pt modelId="{11A43EAD-8353-41E4-A33D-378B5E2B39DF}" type="pres">
      <dgm:prSet presAssocID="{7A2B124D-0300-44DB-8F0B-3F69C824C49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97E60C-5C6C-4F23-BD60-66DED4D20FA7}" type="pres">
      <dgm:prSet presAssocID="{359DDA84-FAB2-4BCD-A285-1C24877CF02B}" presName="centerShape" presStyleLbl="node0" presStyleIdx="0" presStyleCnt="1" custScaleX="236671" custScaleY="215792" custLinFactNeighborX="-910" custLinFactNeighborY="-39507"/>
      <dgm:spPr/>
      <dgm:t>
        <a:bodyPr/>
        <a:lstStyle/>
        <a:p>
          <a:endParaRPr lang="ru-RU"/>
        </a:p>
      </dgm:t>
    </dgm:pt>
    <dgm:pt modelId="{26A5B13D-DB1F-41A4-9E8A-E9B2D4B22C5A}" type="pres">
      <dgm:prSet presAssocID="{A0D5B834-FB04-4948-A266-2E000547252B}" presName="parTrans" presStyleLbl="sibTrans2D1" presStyleIdx="0" presStyleCnt="2" custScaleX="171415" custScaleY="127768" custLinFactNeighborX="-4449" custLinFactNeighborY="964"/>
      <dgm:spPr/>
      <dgm:t>
        <a:bodyPr/>
        <a:lstStyle/>
        <a:p>
          <a:endParaRPr lang="ru-RU"/>
        </a:p>
      </dgm:t>
    </dgm:pt>
    <dgm:pt modelId="{7F0A2FD8-758C-4036-8DFE-414DCC3F4E54}" type="pres">
      <dgm:prSet presAssocID="{A0D5B834-FB04-4948-A266-2E000547252B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1E2571D-9279-4C01-BE48-D9829E83A703}" type="pres">
      <dgm:prSet presAssocID="{EDF20F4D-5E25-403D-95E4-5927059BF6DC}" presName="node" presStyleLbl="node1" presStyleIdx="0" presStyleCnt="2" custScaleX="221748" custScaleY="211301" custRadScaleRad="160141" custRadScaleInc="-123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BB035-5C3E-43B8-B701-46C86B0F7362}" type="pres">
      <dgm:prSet presAssocID="{1EEFC23A-17E1-49B0-AFDA-93B0B3E9B8A0}" presName="parTrans" presStyleLbl="sibTrans2D1" presStyleIdx="1" presStyleCnt="2" custAng="265736" custScaleX="178726" custScaleY="128742" custLinFactNeighborX="30776" custLinFactNeighborY="-16579"/>
      <dgm:spPr/>
      <dgm:t>
        <a:bodyPr/>
        <a:lstStyle/>
        <a:p>
          <a:endParaRPr lang="ru-RU"/>
        </a:p>
      </dgm:t>
    </dgm:pt>
    <dgm:pt modelId="{75498188-367F-44B0-A983-778E20E58EDB}" type="pres">
      <dgm:prSet presAssocID="{1EEFC23A-17E1-49B0-AFDA-93B0B3E9B8A0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B54D0B95-DF5E-4E57-B98F-8964296B2C8B}" type="pres">
      <dgm:prSet presAssocID="{B0549FB6-2729-454E-9EED-766E1309937A}" presName="node" presStyleLbl="node1" presStyleIdx="1" presStyleCnt="2" custScaleX="233795" custScaleY="199617" custRadScaleRad="152426" custRadScaleInc="-76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E7E914-026E-490B-8E48-1BBB8B626EB9}" type="presOf" srcId="{1EEFC23A-17E1-49B0-AFDA-93B0B3E9B8A0}" destId="{75498188-367F-44B0-A983-778E20E58EDB}" srcOrd="1" destOrd="0" presId="urn:microsoft.com/office/officeart/2005/8/layout/radial5"/>
    <dgm:cxn modelId="{C04A97CF-7E75-4CBE-BCFF-9CCC42121352}" srcId="{7A2B124D-0300-44DB-8F0B-3F69C824C493}" destId="{096517BC-1041-4D7A-8A74-1C53C5C4622C}" srcOrd="1" destOrd="0" parTransId="{DB402007-81FB-4446-B7AA-084C85231540}" sibTransId="{7138699A-E3D3-44D2-899A-4CFD2E94F238}"/>
    <dgm:cxn modelId="{8BE8A6F6-E845-45DA-B65D-12DD4F9CDDB2}" type="presOf" srcId="{A0D5B834-FB04-4948-A266-2E000547252B}" destId="{7F0A2FD8-758C-4036-8DFE-414DCC3F4E54}" srcOrd="1" destOrd="0" presId="urn:microsoft.com/office/officeart/2005/8/layout/radial5"/>
    <dgm:cxn modelId="{78D5F6E7-6924-4211-B1C9-1784DC202CEC}" type="presOf" srcId="{A0D5B834-FB04-4948-A266-2E000547252B}" destId="{26A5B13D-DB1F-41A4-9E8A-E9B2D4B22C5A}" srcOrd="0" destOrd="0" presId="urn:microsoft.com/office/officeart/2005/8/layout/radial5"/>
    <dgm:cxn modelId="{AE53ACBC-3F25-405D-A719-96D8188EF19E}" type="presOf" srcId="{1EEFC23A-17E1-49B0-AFDA-93B0B3E9B8A0}" destId="{2DFBB035-5C3E-43B8-B701-46C86B0F7362}" srcOrd="0" destOrd="0" presId="urn:microsoft.com/office/officeart/2005/8/layout/radial5"/>
    <dgm:cxn modelId="{57B13308-A62F-4096-9826-C4BC75334D7E}" srcId="{359DDA84-FAB2-4BCD-A285-1C24877CF02B}" destId="{B0549FB6-2729-454E-9EED-766E1309937A}" srcOrd="1" destOrd="0" parTransId="{1EEFC23A-17E1-49B0-AFDA-93B0B3E9B8A0}" sibTransId="{955587D4-799B-4054-8732-392B90E58C74}"/>
    <dgm:cxn modelId="{FAA54C99-FADB-4116-A52F-53E9BE196373}" srcId="{7A2B124D-0300-44DB-8F0B-3F69C824C493}" destId="{359DDA84-FAB2-4BCD-A285-1C24877CF02B}" srcOrd="0" destOrd="0" parTransId="{16344E95-C752-4D43-9F3C-7EF48C907A00}" sibTransId="{CD7B0CE8-E3D8-4336-BCA9-3B5A79CD78ED}"/>
    <dgm:cxn modelId="{E7FE35EA-3EB2-43CA-8B9B-608B77032A57}" srcId="{359DDA84-FAB2-4BCD-A285-1C24877CF02B}" destId="{EDF20F4D-5E25-403D-95E4-5927059BF6DC}" srcOrd="0" destOrd="0" parTransId="{A0D5B834-FB04-4948-A266-2E000547252B}" sibTransId="{4AC918B6-D4DB-4CE1-8DDB-E0B5E442746F}"/>
    <dgm:cxn modelId="{A6066D36-4F7F-4DD3-BA72-90F4360F7EC3}" type="presOf" srcId="{EDF20F4D-5E25-403D-95E4-5927059BF6DC}" destId="{C1E2571D-9279-4C01-BE48-D9829E83A703}" srcOrd="0" destOrd="0" presId="urn:microsoft.com/office/officeart/2005/8/layout/radial5"/>
    <dgm:cxn modelId="{C233A793-1A44-455B-AFCE-967D88BD56EC}" type="presOf" srcId="{B0549FB6-2729-454E-9EED-766E1309937A}" destId="{B54D0B95-DF5E-4E57-B98F-8964296B2C8B}" srcOrd="0" destOrd="0" presId="urn:microsoft.com/office/officeart/2005/8/layout/radial5"/>
    <dgm:cxn modelId="{3C6C3114-503C-4E92-9EDC-589FD256F1DA}" type="presOf" srcId="{359DDA84-FAB2-4BCD-A285-1C24877CF02B}" destId="{9A97E60C-5C6C-4F23-BD60-66DED4D20FA7}" srcOrd="0" destOrd="0" presId="urn:microsoft.com/office/officeart/2005/8/layout/radial5"/>
    <dgm:cxn modelId="{74338D21-91C3-4DA2-8072-1DD841FF8A92}" type="presOf" srcId="{7A2B124D-0300-44DB-8F0B-3F69C824C493}" destId="{11A43EAD-8353-41E4-A33D-378B5E2B39DF}" srcOrd="0" destOrd="0" presId="urn:microsoft.com/office/officeart/2005/8/layout/radial5"/>
    <dgm:cxn modelId="{E7AE339C-0C26-44AA-94C2-4B0E71DB200E}" type="presParOf" srcId="{11A43EAD-8353-41E4-A33D-378B5E2B39DF}" destId="{9A97E60C-5C6C-4F23-BD60-66DED4D20FA7}" srcOrd="0" destOrd="0" presId="urn:microsoft.com/office/officeart/2005/8/layout/radial5"/>
    <dgm:cxn modelId="{B39C10D4-8502-4244-93ED-04F2E7CF9F96}" type="presParOf" srcId="{11A43EAD-8353-41E4-A33D-378B5E2B39DF}" destId="{26A5B13D-DB1F-41A4-9E8A-E9B2D4B22C5A}" srcOrd="1" destOrd="0" presId="urn:microsoft.com/office/officeart/2005/8/layout/radial5"/>
    <dgm:cxn modelId="{8F878F1A-9A04-4C88-B148-78B42FA80AC7}" type="presParOf" srcId="{26A5B13D-DB1F-41A4-9E8A-E9B2D4B22C5A}" destId="{7F0A2FD8-758C-4036-8DFE-414DCC3F4E54}" srcOrd="0" destOrd="0" presId="urn:microsoft.com/office/officeart/2005/8/layout/radial5"/>
    <dgm:cxn modelId="{BFDCCDA8-77AE-431F-9DC9-7461BC8EFA91}" type="presParOf" srcId="{11A43EAD-8353-41E4-A33D-378B5E2B39DF}" destId="{C1E2571D-9279-4C01-BE48-D9829E83A703}" srcOrd="2" destOrd="0" presId="urn:microsoft.com/office/officeart/2005/8/layout/radial5"/>
    <dgm:cxn modelId="{A300C9ED-9114-4F43-ABAB-8518E334B137}" type="presParOf" srcId="{11A43EAD-8353-41E4-A33D-378B5E2B39DF}" destId="{2DFBB035-5C3E-43B8-B701-46C86B0F7362}" srcOrd="3" destOrd="0" presId="urn:microsoft.com/office/officeart/2005/8/layout/radial5"/>
    <dgm:cxn modelId="{6EE936C1-7617-42DF-B8D6-E9B40FD9DE56}" type="presParOf" srcId="{2DFBB035-5C3E-43B8-B701-46C86B0F7362}" destId="{75498188-367F-44B0-A983-778E20E58EDB}" srcOrd="0" destOrd="0" presId="urn:microsoft.com/office/officeart/2005/8/layout/radial5"/>
    <dgm:cxn modelId="{00CD1726-8908-47DA-BBCA-4E60E234A531}" type="presParOf" srcId="{11A43EAD-8353-41E4-A33D-378B5E2B39DF}" destId="{B54D0B95-DF5E-4E57-B98F-8964296B2C8B}" srcOrd="4" destOrd="0" presId="urn:microsoft.com/office/officeart/2005/8/layout/radial5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96230-1059-4216-B8F5-D14CE2E5CC94}" type="doc">
      <dgm:prSet loTypeId="urn:microsoft.com/office/officeart/2005/8/layout/hierarchy2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FDF1C79-1BBD-4373-AF3D-4228EBC86526}">
      <dgm:prSet phldrT="[Текст]" custT="1"/>
      <dgm:spPr>
        <a:solidFill>
          <a:srgbClr val="33CCFF"/>
        </a:solidFill>
      </dgm:spPr>
      <dgm:t>
        <a:bodyPr/>
        <a:lstStyle/>
        <a:p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 </a:t>
          </a:r>
        </a:p>
        <a:p>
          <a:r>
            <a: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481 745 тыс. руб.</a:t>
          </a:r>
          <a:endParaRPr lang="ru-RU" sz="20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855E1-9E7C-4AC0-BC7A-9C93EF455162}" type="parTrans" cxnId="{29087401-C023-4A17-9C7E-92C9AD6DEA3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4FAAA-29DE-40F5-B62B-AEB7AB3B27EA}" type="sibTrans" cxnId="{29087401-C023-4A17-9C7E-92C9AD6DEA3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1A6EB1-EAA4-4849-AAD7-93207E847CEA}">
      <dgm:prSet phldrT="[Текст]" custT="1"/>
      <dgm:spPr>
        <a:solidFill>
          <a:srgbClr val="92D050"/>
        </a:solidFill>
      </dgm:spPr>
      <dgm:t>
        <a:bodyPr/>
        <a:lstStyle/>
        <a:p>
          <a:pPr algn="l"/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получение общедоступного и бесплатного начального общего, основного общего, среднего общего образования в муниципальных образованных организациях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259 646,5 тыс. рублей.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267A06-D986-4E34-A83C-30BDCAC22247}" type="parTrans" cxnId="{5A19BDC7-4A86-4A4F-B2B9-4A2734332122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FEA253-1AF2-4E8F-BED0-CB849CB5B2AC}" type="sibTrans" cxnId="{5A19BDC7-4A86-4A4F-B2B9-4A273433212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FFB68F-55BC-461C-A381-F2ECA854BCE6}">
      <dgm:prSet custT="1"/>
      <dgm:spPr>
        <a:solidFill>
          <a:srgbClr val="92D050"/>
        </a:solidFill>
      </dgm:spPr>
      <dgm:t>
        <a:bodyPr/>
        <a:lstStyle/>
        <a:p>
          <a:pPr algn="l"/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предоставление гражданам субсидий на оплату жилого помещения и коммунальных услуг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69 927,7 тыс. рублей. 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B582E-1E7A-47A0-98B8-EFB898E277C4}" type="parTrans" cxnId="{0F767639-EFF8-48D9-A08D-F0386C551A41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0D8C8-BE3D-4885-B3A5-EB9090345D19}" type="sibTrans" cxnId="{0F767639-EFF8-48D9-A08D-F0386C551A4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7BED4B-E3E6-4CF5-93D2-43971363E3E2}">
      <dgm:prSet custT="1"/>
      <dgm:spPr>
        <a:solidFill>
          <a:srgbClr val="92D050"/>
        </a:solidFill>
      </dgm:spPr>
      <dgm:t>
        <a:bodyPr/>
        <a:lstStyle/>
        <a:p>
          <a:pPr algn="l"/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выполнение переданных полномочий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10 224 тыс. рублей.: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B6DA6-0A2E-4718-8079-AE4DFD7240E1}" type="parTrans" cxnId="{7C3F9A12-948F-4FE8-86D4-15D60FF4AB38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8BB8F-DE2B-4ECA-9D2D-DBCFAA30AD95}" type="sibTrans" cxnId="{7C3F9A12-948F-4FE8-86D4-15D60FF4AB3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D474F-7D2A-4371-A80F-5BDB83162E81}">
      <dgm:prSet custT="1"/>
      <dgm:spPr>
        <a:solidFill>
          <a:srgbClr val="92D050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обеспечение общедоступного бесплатного дошкольного образования 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141 715,2 тыс. рублей. 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6E1DE-D130-4E11-AF06-DB6877C16841}" type="sibTrans" cxnId="{35E0704C-BBCD-477B-B65B-7EF3F984B37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B4B6A2-35A9-40A7-B97F-8A0040314E72}" type="parTrans" cxnId="{35E0704C-BBCD-477B-B65B-7EF3F984B37B}">
      <dgm:prSet custT="1"/>
      <dgm:spPr/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E067E9-8EBC-44EF-90C6-178F7985D43F}">
      <dgm:prSet custT="1"/>
      <dgm:spPr>
        <a:solidFill>
          <a:srgbClr val="92D050"/>
        </a:solidFill>
      </dgm:spPr>
      <dgm:t>
        <a:bodyPr/>
        <a:lstStyle/>
        <a:p>
          <a:pPr algn="l"/>
          <a:r>
            <a:rPr lang="ru-RU" sz="14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проведение Всероссийской сельскохозяйственной переписи в 2016 году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223,4 тыс. руб.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C32320-962C-4CB5-A61B-F4ACAD9D070C}" type="parTrans" cxnId="{6F5964AD-0BB8-4A35-AA01-06D42208552D}">
      <dgm:prSet/>
      <dgm:spPr/>
      <dgm:t>
        <a:bodyPr/>
        <a:lstStyle/>
        <a:p>
          <a:endParaRPr lang="ru-RU"/>
        </a:p>
      </dgm:t>
    </dgm:pt>
    <dgm:pt modelId="{BF2D463E-0C30-4D17-8B7E-B6DD20E7FC1F}" type="sibTrans" cxnId="{6F5964AD-0BB8-4A35-AA01-06D42208552D}">
      <dgm:prSet/>
      <dgm:spPr/>
      <dgm:t>
        <a:bodyPr/>
        <a:lstStyle/>
        <a:p>
          <a:endParaRPr lang="ru-RU"/>
        </a:p>
      </dgm:t>
    </dgm:pt>
    <dgm:pt modelId="{5B0E77D5-AFE8-40A4-A468-600DB4491496}">
      <dgm:prSet custT="1"/>
      <dgm:spPr>
        <a:solidFill>
          <a:srgbClr val="92D050"/>
        </a:solidFill>
      </dgm:spPr>
      <dgm:t>
        <a:bodyPr/>
        <a:lstStyle/>
        <a:p>
          <a:pPr algn="l"/>
          <a:r>
            <a:rPr lang="ru-RU" sz="1400" b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Субвенция на составление (изменение) списков кандидатов в присяжные заседатели федеральных судов общей юрисдикции в РФ </a:t>
          </a:r>
          <a:r>
            <a:rPr lang="ru-RU" sz="1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8,4 тыс. руб.</a:t>
          </a:r>
          <a:endParaRPr lang="ru-RU" sz="1400" b="1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3CA595-20F1-4DA1-9284-41E08BCDD36E}" type="parTrans" cxnId="{F2D2AFDC-A48B-41F8-AD23-0CB3011DC572}">
      <dgm:prSet/>
      <dgm:spPr/>
      <dgm:t>
        <a:bodyPr/>
        <a:lstStyle/>
        <a:p>
          <a:endParaRPr lang="ru-RU"/>
        </a:p>
      </dgm:t>
    </dgm:pt>
    <dgm:pt modelId="{B3392865-E684-45EF-B5B3-01404BA4DA71}" type="sibTrans" cxnId="{F2D2AFDC-A48B-41F8-AD23-0CB3011DC572}">
      <dgm:prSet/>
      <dgm:spPr/>
      <dgm:t>
        <a:bodyPr/>
        <a:lstStyle/>
        <a:p>
          <a:endParaRPr lang="ru-RU"/>
        </a:p>
      </dgm:t>
    </dgm:pt>
    <dgm:pt modelId="{32D42B83-712A-4FB5-80C9-0CA414FF79EE}" type="pres">
      <dgm:prSet presAssocID="{84C96230-1059-4216-B8F5-D14CE2E5CC9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D4178D-58A5-4F08-8559-DCC4C79D4B4F}" type="pres">
      <dgm:prSet presAssocID="{2FDF1C79-1BBD-4373-AF3D-4228EBC86526}" presName="root1" presStyleCnt="0"/>
      <dgm:spPr/>
      <dgm:t>
        <a:bodyPr/>
        <a:lstStyle/>
        <a:p>
          <a:endParaRPr lang="ru-RU"/>
        </a:p>
      </dgm:t>
    </dgm:pt>
    <dgm:pt modelId="{12A7F09C-14E2-417B-929B-F95E31A45341}" type="pres">
      <dgm:prSet presAssocID="{2FDF1C79-1BBD-4373-AF3D-4228EBC86526}" presName="LevelOneTextNode" presStyleLbl="node0" presStyleIdx="0" presStyleCnt="3" custScaleX="132519" custScaleY="177219" custLinFactNeighborX="7013" custLinFactNeighborY="173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15C480-C83C-44F2-B8C0-4265D9433CB0}" type="pres">
      <dgm:prSet presAssocID="{2FDF1C79-1BBD-4373-AF3D-4228EBC86526}" presName="level2hierChild" presStyleCnt="0"/>
      <dgm:spPr/>
      <dgm:t>
        <a:bodyPr/>
        <a:lstStyle/>
        <a:p>
          <a:endParaRPr lang="ru-RU"/>
        </a:p>
      </dgm:t>
    </dgm:pt>
    <dgm:pt modelId="{134946DC-370B-4157-BA42-1D6CAE9EA216}" type="pres">
      <dgm:prSet presAssocID="{CCB4B6A2-35A9-40A7-B97F-8A0040314E72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FDECBAC9-3F1D-44A1-9960-6FEDD9F3F814}" type="pres">
      <dgm:prSet presAssocID="{CCB4B6A2-35A9-40A7-B97F-8A0040314E7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87DB737-3EB1-4434-8C90-E7ECFBA435EF}" type="pres">
      <dgm:prSet presAssocID="{C32D474F-7D2A-4371-A80F-5BDB83162E81}" presName="root2" presStyleCnt="0"/>
      <dgm:spPr/>
      <dgm:t>
        <a:bodyPr/>
        <a:lstStyle/>
        <a:p>
          <a:endParaRPr lang="ru-RU"/>
        </a:p>
      </dgm:t>
    </dgm:pt>
    <dgm:pt modelId="{77755224-50CA-49AC-8A8B-D683DE54EB90}" type="pres">
      <dgm:prSet presAssocID="{C32D474F-7D2A-4371-A80F-5BDB83162E81}" presName="LevelTwoTextNode" presStyleLbl="node2" presStyleIdx="0" presStyleCnt="4" custScaleX="391920" custScaleY="45271" custLinFactY="200000" custLinFactNeighborX="7651" custLinFactNeighborY="2834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75AF46-7DD5-4E99-8943-99B2D70C8514}" type="pres">
      <dgm:prSet presAssocID="{C32D474F-7D2A-4371-A80F-5BDB83162E81}" presName="level3hierChild" presStyleCnt="0"/>
      <dgm:spPr/>
      <dgm:t>
        <a:bodyPr/>
        <a:lstStyle/>
        <a:p>
          <a:endParaRPr lang="ru-RU"/>
        </a:p>
      </dgm:t>
    </dgm:pt>
    <dgm:pt modelId="{040562DD-779C-4EED-A48F-86398C771069}" type="pres">
      <dgm:prSet presAssocID="{970B582E-1E7A-47A0-98B8-EFB898E277C4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B0B21DC-7FEC-42B0-8EEC-7285A498181B}" type="pres">
      <dgm:prSet presAssocID="{970B582E-1E7A-47A0-98B8-EFB898E277C4}" presName="connTx" presStyleLbl="parChTrans1D2" presStyleIdx="1" presStyleCnt="4"/>
      <dgm:spPr/>
      <dgm:t>
        <a:bodyPr/>
        <a:lstStyle/>
        <a:p>
          <a:endParaRPr lang="ru-RU"/>
        </a:p>
      </dgm:t>
    </dgm:pt>
    <dgm:pt modelId="{71AB6947-ABA6-4D2E-B5AB-0CB4FDA05078}" type="pres">
      <dgm:prSet presAssocID="{DFFFB68F-55BC-461C-A381-F2ECA854BCE6}" presName="root2" presStyleCnt="0"/>
      <dgm:spPr/>
      <dgm:t>
        <a:bodyPr/>
        <a:lstStyle/>
        <a:p>
          <a:endParaRPr lang="ru-RU"/>
        </a:p>
      </dgm:t>
    </dgm:pt>
    <dgm:pt modelId="{D4687784-5D6F-450C-B5EC-B046169B5C93}" type="pres">
      <dgm:prSet presAssocID="{DFFFB68F-55BC-461C-A381-F2ECA854BCE6}" presName="LevelTwoTextNode" presStyleLbl="node2" presStyleIdx="1" presStyleCnt="4" custScaleX="400187" custScaleY="38447" custLinFactY="-100000" custLinFactNeighborX="1577" custLinFactNeighborY="-1218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597ACE-29ED-47DE-B194-D118B640F2C2}" type="pres">
      <dgm:prSet presAssocID="{DFFFB68F-55BC-461C-A381-F2ECA854BCE6}" presName="level3hierChild" presStyleCnt="0"/>
      <dgm:spPr/>
      <dgm:t>
        <a:bodyPr/>
        <a:lstStyle/>
        <a:p>
          <a:endParaRPr lang="ru-RU"/>
        </a:p>
      </dgm:t>
    </dgm:pt>
    <dgm:pt modelId="{1533D1C0-13B5-4A5E-AAB5-D327D2B915EE}" type="pres">
      <dgm:prSet presAssocID="{C83B6DA6-0A2E-4718-8079-AE4DFD7240E1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2D34E75-405F-48DC-B723-0F1BE6C199F3}" type="pres">
      <dgm:prSet presAssocID="{C83B6DA6-0A2E-4718-8079-AE4DFD7240E1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D65661F-4DA7-41C9-9CD4-EE6462CAB485}" type="pres">
      <dgm:prSet presAssocID="{FD7BED4B-E3E6-4CF5-93D2-43971363E3E2}" presName="root2" presStyleCnt="0"/>
      <dgm:spPr/>
      <dgm:t>
        <a:bodyPr/>
        <a:lstStyle/>
        <a:p>
          <a:endParaRPr lang="ru-RU"/>
        </a:p>
      </dgm:t>
    </dgm:pt>
    <dgm:pt modelId="{68A7A10A-5B23-4D10-AB74-893467D82102}" type="pres">
      <dgm:prSet presAssocID="{FD7BED4B-E3E6-4CF5-93D2-43971363E3E2}" presName="LevelTwoTextNode" presStyleLbl="node2" presStyleIdx="2" presStyleCnt="4" custScaleX="398634" custScaleY="32905" custLinFactY="-10248" custLinFactNeighborX="4441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4717C7-CC59-43D6-A34A-66393418AAFD}" type="pres">
      <dgm:prSet presAssocID="{FD7BED4B-E3E6-4CF5-93D2-43971363E3E2}" presName="level3hierChild" presStyleCnt="0"/>
      <dgm:spPr/>
      <dgm:t>
        <a:bodyPr/>
        <a:lstStyle/>
        <a:p>
          <a:endParaRPr lang="ru-RU"/>
        </a:p>
      </dgm:t>
    </dgm:pt>
    <dgm:pt modelId="{CDB6DDBB-E4B5-4491-B77A-355D5C3C1F14}" type="pres">
      <dgm:prSet presAssocID="{29267A06-D986-4E34-A83C-30BDCAC22247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0486EBF-78A7-4D33-8923-48F9216D05F8}" type="pres">
      <dgm:prSet presAssocID="{29267A06-D986-4E34-A83C-30BDCAC22247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008C2B3-2DBF-4973-BD72-AC96BCA07804}" type="pres">
      <dgm:prSet presAssocID="{7C1A6EB1-EAA4-4849-AAD7-93207E847CEA}" presName="root2" presStyleCnt="0"/>
      <dgm:spPr/>
      <dgm:t>
        <a:bodyPr/>
        <a:lstStyle/>
        <a:p>
          <a:endParaRPr lang="ru-RU"/>
        </a:p>
      </dgm:t>
    </dgm:pt>
    <dgm:pt modelId="{03FBDAEF-7D70-4E36-B5E0-E5768BBDEDBC}" type="pres">
      <dgm:prSet presAssocID="{7C1A6EB1-EAA4-4849-AAD7-93207E847CEA}" presName="LevelTwoTextNode" presStyleLbl="node2" presStyleIdx="3" presStyleCnt="4" custScaleX="392681" custScaleY="61339" custLinFactY="100000" custLinFactNeighborX="7879" custLinFactNeighborY="1565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8B84DA-A6DE-4082-8FF6-7C1A0C0A5A65}" type="pres">
      <dgm:prSet presAssocID="{7C1A6EB1-EAA4-4849-AAD7-93207E847CEA}" presName="level3hierChild" presStyleCnt="0"/>
      <dgm:spPr/>
      <dgm:t>
        <a:bodyPr/>
        <a:lstStyle/>
        <a:p>
          <a:endParaRPr lang="ru-RU"/>
        </a:p>
      </dgm:t>
    </dgm:pt>
    <dgm:pt modelId="{B7798360-F1E6-48BD-B422-D73612C487E4}" type="pres">
      <dgm:prSet presAssocID="{1DE067E9-8EBC-44EF-90C6-178F7985D43F}" presName="root1" presStyleCnt="0"/>
      <dgm:spPr/>
    </dgm:pt>
    <dgm:pt modelId="{F3595ED4-A922-4F61-A5F6-FBE15FA3ED49}" type="pres">
      <dgm:prSet presAssocID="{1DE067E9-8EBC-44EF-90C6-178F7985D43F}" presName="LevelOneTextNode" presStyleLbl="node0" presStyleIdx="1" presStyleCnt="3" custScaleX="398634" custScaleY="47043" custLinFactX="74445" custLinFactY="-100000" custLinFactNeighborX="100000" custLinFactNeighborY="-1937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8914E7-BDFF-4F20-94BE-D667DF16781C}" type="pres">
      <dgm:prSet presAssocID="{1DE067E9-8EBC-44EF-90C6-178F7985D43F}" presName="level2hierChild" presStyleCnt="0"/>
      <dgm:spPr/>
    </dgm:pt>
    <dgm:pt modelId="{5C6EABEB-B5A3-4714-847A-480AAC37C82E}" type="pres">
      <dgm:prSet presAssocID="{5B0E77D5-AFE8-40A4-A468-600DB4491496}" presName="root1" presStyleCnt="0"/>
      <dgm:spPr/>
    </dgm:pt>
    <dgm:pt modelId="{8BF07F48-9CF6-4C70-94DD-9DBABC645C06}" type="pres">
      <dgm:prSet presAssocID="{5B0E77D5-AFE8-40A4-A468-600DB4491496}" presName="LevelOneTextNode" presStyleLbl="node0" presStyleIdx="2" presStyleCnt="3" custScaleX="398634" custScaleY="47043" custLinFactX="75837" custLinFactY="-200000" custLinFactNeighborX="100000" custLinFactNeighborY="-2122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5D7222-0D6C-435C-9D7E-023F3D4F72A6}" type="pres">
      <dgm:prSet presAssocID="{5B0E77D5-AFE8-40A4-A468-600DB4491496}" presName="level2hierChild" presStyleCnt="0"/>
      <dgm:spPr/>
    </dgm:pt>
  </dgm:ptLst>
  <dgm:cxnLst>
    <dgm:cxn modelId="{6F5964AD-0BB8-4A35-AA01-06D42208552D}" srcId="{84C96230-1059-4216-B8F5-D14CE2E5CC94}" destId="{1DE067E9-8EBC-44EF-90C6-178F7985D43F}" srcOrd="1" destOrd="0" parTransId="{4DC32320-962C-4CB5-A61B-F4ACAD9D070C}" sibTransId="{BF2D463E-0C30-4D17-8B7E-B6DD20E7FC1F}"/>
    <dgm:cxn modelId="{78653885-E7B5-43AB-9448-3F19BCFFA481}" type="presOf" srcId="{C83B6DA6-0A2E-4718-8079-AE4DFD7240E1}" destId="{D2D34E75-405F-48DC-B723-0F1BE6C199F3}" srcOrd="1" destOrd="0" presId="urn:microsoft.com/office/officeart/2005/8/layout/hierarchy2"/>
    <dgm:cxn modelId="{AC0689ED-5609-478D-B3F0-A36B12FAB2E9}" type="presOf" srcId="{C83B6DA6-0A2E-4718-8079-AE4DFD7240E1}" destId="{1533D1C0-13B5-4A5E-AAB5-D327D2B915EE}" srcOrd="0" destOrd="0" presId="urn:microsoft.com/office/officeart/2005/8/layout/hierarchy2"/>
    <dgm:cxn modelId="{7C3F9A12-948F-4FE8-86D4-15D60FF4AB38}" srcId="{2FDF1C79-1BBD-4373-AF3D-4228EBC86526}" destId="{FD7BED4B-E3E6-4CF5-93D2-43971363E3E2}" srcOrd="2" destOrd="0" parTransId="{C83B6DA6-0A2E-4718-8079-AE4DFD7240E1}" sibTransId="{1A38BB8F-DE2B-4ECA-9D2D-DBCFAA30AD95}"/>
    <dgm:cxn modelId="{BC2AB34D-008A-4F77-9908-7B32BC3E9758}" type="presOf" srcId="{DFFFB68F-55BC-461C-A381-F2ECA854BCE6}" destId="{D4687784-5D6F-450C-B5EC-B046169B5C93}" srcOrd="0" destOrd="0" presId="urn:microsoft.com/office/officeart/2005/8/layout/hierarchy2"/>
    <dgm:cxn modelId="{826C6828-6F7E-4054-9D96-A267BCF39FB4}" type="presOf" srcId="{29267A06-D986-4E34-A83C-30BDCAC22247}" destId="{CDB6DDBB-E4B5-4491-B77A-355D5C3C1F14}" srcOrd="0" destOrd="0" presId="urn:microsoft.com/office/officeart/2005/8/layout/hierarchy2"/>
    <dgm:cxn modelId="{58A99EDD-EE85-494F-8EA1-ED8AB9112383}" type="presOf" srcId="{970B582E-1E7A-47A0-98B8-EFB898E277C4}" destId="{FB0B21DC-7FEC-42B0-8EEC-7285A498181B}" srcOrd="1" destOrd="0" presId="urn:microsoft.com/office/officeart/2005/8/layout/hierarchy2"/>
    <dgm:cxn modelId="{799A9871-FA18-41EC-BFF9-2457FDEC438A}" type="presOf" srcId="{5B0E77D5-AFE8-40A4-A468-600DB4491496}" destId="{8BF07F48-9CF6-4C70-94DD-9DBABC645C06}" srcOrd="0" destOrd="0" presId="urn:microsoft.com/office/officeart/2005/8/layout/hierarchy2"/>
    <dgm:cxn modelId="{5A19BDC7-4A86-4A4F-B2B9-4A2734332122}" srcId="{2FDF1C79-1BBD-4373-AF3D-4228EBC86526}" destId="{7C1A6EB1-EAA4-4849-AAD7-93207E847CEA}" srcOrd="3" destOrd="0" parTransId="{29267A06-D986-4E34-A83C-30BDCAC22247}" sibTransId="{CDFEA253-1AF2-4E8F-BED0-CB849CB5B2AC}"/>
    <dgm:cxn modelId="{35E0704C-BBCD-477B-B65B-7EF3F984B37B}" srcId="{2FDF1C79-1BBD-4373-AF3D-4228EBC86526}" destId="{C32D474F-7D2A-4371-A80F-5BDB83162E81}" srcOrd="0" destOrd="0" parTransId="{CCB4B6A2-35A9-40A7-B97F-8A0040314E72}" sibTransId="{9526E1DE-D130-4E11-AF06-DB6877C16841}"/>
    <dgm:cxn modelId="{F2D2AFDC-A48B-41F8-AD23-0CB3011DC572}" srcId="{84C96230-1059-4216-B8F5-D14CE2E5CC94}" destId="{5B0E77D5-AFE8-40A4-A468-600DB4491496}" srcOrd="2" destOrd="0" parTransId="{CF3CA595-20F1-4DA1-9284-41E08BCDD36E}" sibTransId="{B3392865-E684-45EF-B5B3-01404BA4DA71}"/>
    <dgm:cxn modelId="{D12ECBDB-3C14-4054-95BE-79316AD65E0B}" type="presOf" srcId="{1DE067E9-8EBC-44EF-90C6-178F7985D43F}" destId="{F3595ED4-A922-4F61-A5F6-FBE15FA3ED49}" srcOrd="0" destOrd="0" presId="urn:microsoft.com/office/officeart/2005/8/layout/hierarchy2"/>
    <dgm:cxn modelId="{903ED6FA-5140-47FB-ACF8-D3C289562333}" type="presOf" srcId="{CCB4B6A2-35A9-40A7-B97F-8A0040314E72}" destId="{134946DC-370B-4157-BA42-1D6CAE9EA216}" srcOrd="0" destOrd="0" presId="urn:microsoft.com/office/officeart/2005/8/layout/hierarchy2"/>
    <dgm:cxn modelId="{20A8C956-8A60-4621-87A9-39C40B9C46E6}" type="presOf" srcId="{29267A06-D986-4E34-A83C-30BDCAC22247}" destId="{F0486EBF-78A7-4D33-8923-48F9216D05F8}" srcOrd="1" destOrd="0" presId="urn:microsoft.com/office/officeart/2005/8/layout/hierarchy2"/>
    <dgm:cxn modelId="{61FA00FB-1C4E-48D1-B73E-CB50BFFA9321}" type="presOf" srcId="{7C1A6EB1-EAA4-4849-AAD7-93207E847CEA}" destId="{03FBDAEF-7D70-4E36-B5E0-E5768BBDEDBC}" srcOrd="0" destOrd="0" presId="urn:microsoft.com/office/officeart/2005/8/layout/hierarchy2"/>
    <dgm:cxn modelId="{37D46599-C04B-44B6-BBDD-FE57E424BF76}" type="presOf" srcId="{2FDF1C79-1BBD-4373-AF3D-4228EBC86526}" destId="{12A7F09C-14E2-417B-929B-F95E31A45341}" srcOrd="0" destOrd="0" presId="urn:microsoft.com/office/officeart/2005/8/layout/hierarchy2"/>
    <dgm:cxn modelId="{27E1DD8A-B5F3-4433-AC1B-C57D976A2897}" type="presOf" srcId="{C32D474F-7D2A-4371-A80F-5BDB83162E81}" destId="{77755224-50CA-49AC-8A8B-D683DE54EB90}" srcOrd="0" destOrd="0" presId="urn:microsoft.com/office/officeart/2005/8/layout/hierarchy2"/>
    <dgm:cxn modelId="{CAF147EE-A4FF-43EF-82B0-7DA2D7399CB3}" type="presOf" srcId="{CCB4B6A2-35A9-40A7-B97F-8A0040314E72}" destId="{FDECBAC9-3F1D-44A1-9960-6FEDD9F3F814}" srcOrd="1" destOrd="0" presId="urn:microsoft.com/office/officeart/2005/8/layout/hierarchy2"/>
    <dgm:cxn modelId="{B146E1B0-777C-4135-864F-70C86053B402}" type="presOf" srcId="{970B582E-1E7A-47A0-98B8-EFB898E277C4}" destId="{040562DD-779C-4EED-A48F-86398C771069}" srcOrd="0" destOrd="0" presId="urn:microsoft.com/office/officeart/2005/8/layout/hierarchy2"/>
    <dgm:cxn modelId="{0F767639-EFF8-48D9-A08D-F0386C551A41}" srcId="{2FDF1C79-1BBD-4373-AF3D-4228EBC86526}" destId="{DFFFB68F-55BC-461C-A381-F2ECA854BCE6}" srcOrd="1" destOrd="0" parTransId="{970B582E-1E7A-47A0-98B8-EFB898E277C4}" sibTransId="{0960D8C8-BE3D-4885-B3A5-EB9090345D19}"/>
    <dgm:cxn modelId="{29087401-C023-4A17-9C7E-92C9AD6DEA3C}" srcId="{84C96230-1059-4216-B8F5-D14CE2E5CC94}" destId="{2FDF1C79-1BBD-4373-AF3D-4228EBC86526}" srcOrd="0" destOrd="0" parTransId="{663855E1-9E7C-4AC0-BC7A-9C93EF455162}" sibTransId="{6154FAAA-29DE-40F5-B62B-AEB7AB3B27EA}"/>
    <dgm:cxn modelId="{712062A1-DEBC-4BD6-B8E9-34018646342E}" type="presOf" srcId="{FD7BED4B-E3E6-4CF5-93D2-43971363E3E2}" destId="{68A7A10A-5B23-4D10-AB74-893467D82102}" srcOrd="0" destOrd="0" presId="urn:microsoft.com/office/officeart/2005/8/layout/hierarchy2"/>
    <dgm:cxn modelId="{205C07E6-4107-4642-B89B-8BB08DAE72E6}" type="presOf" srcId="{84C96230-1059-4216-B8F5-D14CE2E5CC94}" destId="{32D42B83-712A-4FB5-80C9-0CA414FF79EE}" srcOrd="0" destOrd="0" presId="urn:microsoft.com/office/officeart/2005/8/layout/hierarchy2"/>
    <dgm:cxn modelId="{30FDDF57-3AE7-4094-BD6E-F5C604AE3E7C}" type="presParOf" srcId="{32D42B83-712A-4FB5-80C9-0CA414FF79EE}" destId="{56D4178D-58A5-4F08-8559-DCC4C79D4B4F}" srcOrd="0" destOrd="0" presId="urn:microsoft.com/office/officeart/2005/8/layout/hierarchy2"/>
    <dgm:cxn modelId="{76FC2260-CF0B-4340-A743-707BCB34AA79}" type="presParOf" srcId="{56D4178D-58A5-4F08-8559-DCC4C79D4B4F}" destId="{12A7F09C-14E2-417B-929B-F95E31A45341}" srcOrd="0" destOrd="0" presId="urn:microsoft.com/office/officeart/2005/8/layout/hierarchy2"/>
    <dgm:cxn modelId="{272FA3E3-B6ED-45B3-8E60-3BB5125F7854}" type="presParOf" srcId="{56D4178D-58A5-4F08-8559-DCC4C79D4B4F}" destId="{9215C480-C83C-44F2-B8C0-4265D9433CB0}" srcOrd="1" destOrd="0" presId="urn:microsoft.com/office/officeart/2005/8/layout/hierarchy2"/>
    <dgm:cxn modelId="{05E53479-AC43-477F-A891-260E6A562B04}" type="presParOf" srcId="{9215C480-C83C-44F2-B8C0-4265D9433CB0}" destId="{134946DC-370B-4157-BA42-1D6CAE9EA216}" srcOrd="0" destOrd="0" presId="urn:microsoft.com/office/officeart/2005/8/layout/hierarchy2"/>
    <dgm:cxn modelId="{E9C09323-BCD3-4B5E-BEDF-C5026037B679}" type="presParOf" srcId="{134946DC-370B-4157-BA42-1D6CAE9EA216}" destId="{FDECBAC9-3F1D-44A1-9960-6FEDD9F3F814}" srcOrd="0" destOrd="0" presId="urn:microsoft.com/office/officeart/2005/8/layout/hierarchy2"/>
    <dgm:cxn modelId="{5D30F96B-76D9-4A1F-BB4C-3E990E0A3AF0}" type="presParOf" srcId="{9215C480-C83C-44F2-B8C0-4265D9433CB0}" destId="{087DB737-3EB1-4434-8C90-E7ECFBA435EF}" srcOrd="1" destOrd="0" presId="urn:microsoft.com/office/officeart/2005/8/layout/hierarchy2"/>
    <dgm:cxn modelId="{66350D79-2B10-470E-BE30-3E1F04CCF949}" type="presParOf" srcId="{087DB737-3EB1-4434-8C90-E7ECFBA435EF}" destId="{77755224-50CA-49AC-8A8B-D683DE54EB90}" srcOrd="0" destOrd="0" presId="urn:microsoft.com/office/officeart/2005/8/layout/hierarchy2"/>
    <dgm:cxn modelId="{A440AB77-63E8-46EA-9170-1DFA3460DE12}" type="presParOf" srcId="{087DB737-3EB1-4434-8C90-E7ECFBA435EF}" destId="{5D75AF46-7DD5-4E99-8943-99B2D70C8514}" srcOrd="1" destOrd="0" presId="urn:microsoft.com/office/officeart/2005/8/layout/hierarchy2"/>
    <dgm:cxn modelId="{06C826D1-A7DC-4A3C-8792-07D1F706AC8A}" type="presParOf" srcId="{9215C480-C83C-44F2-B8C0-4265D9433CB0}" destId="{040562DD-779C-4EED-A48F-86398C771069}" srcOrd="2" destOrd="0" presId="urn:microsoft.com/office/officeart/2005/8/layout/hierarchy2"/>
    <dgm:cxn modelId="{BEF94FC1-3D5B-4FF9-8F6B-B1F0A8EDF264}" type="presParOf" srcId="{040562DD-779C-4EED-A48F-86398C771069}" destId="{FB0B21DC-7FEC-42B0-8EEC-7285A498181B}" srcOrd="0" destOrd="0" presId="urn:microsoft.com/office/officeart/2005/8/layout/hierarchy2"/>
    <dgm:cxn modelId="{9A341EAE-592D-478C-A83F-701A494A2BE3}" type="presParOf" srcId="{9215C480-C83C-44F2-B8C0-4265D9433CB0}" destId="{71AB6947-ABA6-4D2E-B5AB-0CB4FDA05078}" srcOrd="3" destOrd="0" presId="urn:microsoft.com/office/officeart/2005/8/layout/hierarchy2"/>
    <dgm:cxn modelId="{AFECCC08-4E87-4C77-AA58-E0581F589AFD}" type="presParOf" srcId="{71AB6947-ABA6-4D2E-B5AB-0CB4FDA05078}" destId="{D4687784-5D6F-450C-B5EC-B046169B5C93}" srcOrd="0" destOrd="0" presId="urn:microsoft.com/office/officeart/2005/8/layout/hierarchy2"/>
    <dgm:cxn modelId="{D1BC6587-2EBA-4DB4-9181-897F2B54471F}" type="presParOf" srcId="{71AB6947-ABA6-4D2E-B5AB-0CB4FDA05078}" destId="{85597ACE-29ED-47DE-B194-D118B640F2C2}" srcOrd="1" destOrd="0" presId="urn:microsoft.com/office/officeart/2005/8/layout/hierarchy2"/>
    <dgm:cxn modelId="{E6CAAA9A-80E8-4FAD-AF37-2F8F862582A7}" type="presParOf" srcId="{9215C480-C83C-44F2-B8C0-4265D9433CB0}" destId="{1533D1C0-13B5-4A5E-AAB5-D327D2B915EE}" srcOrd="4" destOrd="0" presId="urn:microsoft.com/office/officeart/2005/8/layout/hierarchy2"/>
    <dgm:cxn modelId="{001CF7B6-7D68-4FBB-A67B-01EA2ACC4682}" type="presParOf" srcId="{1533D1C0-13B5-4A5E-AAB5-D327D2B915EE}" destId="{D2D34E75-405F-48DC-B723-0F1BE6C199F3}" srcOrd="0" destOrd="0" presId="urn:microsoft.com/office/officeart/2005/8/layout/hierarchy2"/>
    <dgm:cxn modelId="{0F481EE4-49E3-4CB1-9675-CD722A4C1EDF}" type="presParOf" srcId="{9215C480-C83C-44F2-B8C0-4265D9433CB0}" destId="{6D65661F-4DA7-41C9-9CD4-EE6462CAB485}" srcOrd="5" destOrd="0" presId="urn:microsoft.com/office/officeart/2005/8/layout/hierarchy2"/>
    <dgm:cxn modelId="{FB291BF9-8F91-4FC1-B99E-355AD0C9BD8E}" type="presParOf" srcId="{6D65661F-4DA7-41C9-9CD4-EE6462CAB485}" destId="{68A7A10A-5B23-4D10-AB74-893467D82102}" srcOrd="0" destOrd="0" presId="urn:microsoft.com/office/officeart/2005/8/layout/hierarchy2"/>
    <dgm:cxn modelId="{1F7585D3-9FDB-49CD-B2BB-8AD6F7AA2901}" type="presParOf" srcId="{6D65661F-4DA7-41C9-9CD4-EE6462CAB485}" destId="{D34717C7-CC59-43D6-A34A-66393418AAFD}" srcOrd="1" destOrd="0" presId="urn:microsoft.com/office/officeart/2005/8/layout/hierarchy2"/>
    <dgm:cxn modelId="{0983B079-517E-4C95-A88A-0C06358417DB}" type="presParOf" srcId="{9215C480-C83C-44F2-B8C0-4265D9433CB0}" destId="{CDB6DDBB-E4B5-4491-B77A-355D5C3C1F14}" srcOrd="6" destOrd="0" presId="urn:microsoft.com/office/officeart/2005/8/layout/hierarchy2"/>
    <dgm:cxn modelId="{532C30BC-1D22-4DA5-8191-7ADD3DB7FAC3}" type="presParOf" srcId="{CDB6DDBB-E4B5-4491-B77A-355D5C3C1F14}" destId="{F0486EBF-78A7-4D33-8923-48F9216D05F8}" srcOrd="0" destOrd="0" presId="urn:microsoft.com/office/officeart/2005/8/layout/hierarchy2"/>
    <dgm:cxn modelId="{0866713B-8D65-486A-A34F-30B01C12E5F4}" type="presParOf" srcId="{9215C480-C83C-44F2-B8C0-4265D9433CB0}" destId="{D008C2B3-2DBF-4973-BD72-AC96BCA07804}" srcOrd="7" destOrd="0" presId="urn:microsoft.com/office/officeart/2005/8/layout/hierarchy2"/>
    <dgm:cxn modelId="{B62F55D9-464A-4FB6-A040-CB9F30EFDD27}" type="presParOf" srcId="{D008C2B3-2DBF-4973-BD72-AC96BCA07804}" destId="{03FBDAEF-7D70-4E36-B5E0-E5768BBDEDBC}" srcOrd="0" destOrd="0" presId="urn:microsoft.com/office/officeart/2005/8/layout/hierarchy2"/>
    <dgm:cxn modelId="{C8582FE4-541E-480E-8364-0A913831D696}" type="presParOf" srcId="{D008C2B3-2DBF-4973-BD72-AC96BCA07804}" destId="{148B84DA-A6DE-4082-8FF6-7C1A0C0A5A65}" srcOrd="1" destOrd="0" presId="urn:microsoft.com/office/officeart/2005/8/layout/hierarchy2"/>
    <dgm:cxn modelId="{9A4120D4-788F-4160-835C-8E071A010712}" type="presParOf" srcId="{32D42B83-712A-4FB5-80C9-0CA414FF79EE}" destId="{B7798360-F1E6-48BD-B422-D73612C487E4}" srcOrd="1" destOrd="0" presId="urn:microsoft.com/office/officeart/2005/8/layout/hierarchy2"/>
    <dgm:cxn modelId="{E3E1332B-FF1E-44E9-ABC1-4BFB86809B0B}" type="presParOf" srcId="{B7798360-F1E6-48BD-B422-D73612C487E4}" destId="{F3595ED4-A922-4F61-A5F6-FBE15FA3ED49}" srcOrd="0" destOrd="0" presId="urn:microsoft.com/office/officeart/2005/8/layout/hierarchy2"/>
    <dgm:cxn modelId="{B83BE996-6AE4-4DD3-B380-51E584DD366D}" type="presParOf" srcId="{B7798360-F1E6-48BD-B422-D73612C487E4}" destId="{218914E7-BDFF-4F20-94BE-D667DF16781C}" srcOrd="1" destOrd="0" presId="urn:microsoft.com/office/officeart/2005/8/layout/hierarchy2"/>
    <dgm:cxn modelId="{6182D70E-4764-47EA-839C-85A8067F58F6}" type="presParOf" srcId="{32D42B83-712A-4FB5-80C9-0CA414FF79EE}" destId="{5C6EABEB-B5A3-4714-847A-480AAC37C82E}" srcOrd="2" destOrd="0" presId="urn:microsoft.com/office/officeart/2005/8/layout/hierarchy2"/>
    <dgm:cxn modelId="{DCDC45F1-C43A-41E1-82D3-9E24942CC5C1}" type="presParOf" srcId="{5C6EABEB-B5A3-4714-847A-480AAC37C82E}" destId="{8BF07F48-9CF6-4C70-94DD-9DBABC645C06}" srcOrd="0" destOrd="0" presId="urn:microsoft.com/office/officeart/2005/8/layout/hierarchy2"/>
    <dgm:cxn modelId="{0DDDC5D9-FFC2-4EA6-B9C3-55735C4A5E6E}" type="presParOf" srcId="{5C6EABEB-B5A3-4714-847A-480AAC37C82E}" destId="{0E5D7222-0D6C-435C-9D7E-023F3D4F72A6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F88CD2-4479-46CA-B286-CDDC3BC69DB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C88BA9-6A91-4A91-9B4C-587C5BE5229B}">
      <dgm:prSet phldrT="[Текст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4 112,1 тыс. руб.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D5359-47E5-42A1-9138-F42AC409EF0B}" type="parTrans" cxnId="{B9CECC4B-9A8F-4949-9FCC-FDD374A38A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2606B-DC2E-455F-9F00-0E486981E00A}" type="sibTrans" cxnId="{B9CECC4B-9A8F-4949-9FCC-FDD374A38A4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AA434A-36D4-4E4F-9943-2F3C9566A231}">
      <dgm:prSet phldrT="[Текст]"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МБТ, передаваемые бюджетам МО на осуществление части полномочий по решению вопросов местного значения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4 081,4 ты. руб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3BA3D-76FE-4B90-A211-0E335608C475}" type="parTrans" cxnId="{2F6B401F-6C44-4CB1-AD42-85FEB6CC81E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EBC3C8-23E4-46BD-AE24-4AD66CC901B6}" type="sibTrans" cxnId="{2F6B401F-6C44-4CB1-AD42-85FEB6CC81E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0C0EC1-C9D9-4F4E-BEB3-09653F771C43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Единая диспетчерская служба 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1 241,3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206BAF-90FD-419F-9221-16D5B3C0ECB5}" type="parTrans" cxnId="{58624F35-ADB2-4512-A342-DC60D24A45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A5177-8F9A-4E32-A341-200A39EFDBB7}" type="sibTrans" cxnId="{58624F35-ADB2-4512-A342-DC60D24A45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EA114B-A18C-430B-8AD6-F3843005C26D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Выдача разрешений на строительство и ввод объектов в эксплуатацию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490,7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A1B483-89AA-48B5-ABF8-2233FACCBD56}" type="parTrans" cxnId="{2B930A0F-A420-4F56-8CBB-A200E52DB21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E7F257-941C-4EE1-93F9-40E2CB9DCEE1}" type="sibTrans" cxnId="{2B930A0F-A420-4F56-8CBB-A200E52DB21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CE5AEA-916F-4822-8DBA-66465D663DD2}">
      <dgm:prSet phldrT="[Текст]" custT="1"/>
      <dgm:spPr>
        <a:solidFill>
          <a:srgbClr val="33CCFF">
            <a:alpha val="90000"/>
          </a:srgbClr>
        </a:solidFill>
      </dgm:spPr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МБТ на комплектование книжных фондов библиотек МО </a:t>
          </a:r>
        </a:p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30,7 тыс. руб.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F668F-7802-4833-A5FD-FF6DB162E069}" type="parTrans" cxnId="{3E1AB742-7DB8-4A35-B7C5-D7939E779E5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2C9AED-EB94-4530-BEA6-90AE239683C7}" type="sibTrans" cxnId="{3E1AB742-7DB8-4A35-B7C5-D7939E779E5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A4120C-2C0F-4FBA-AABE-B1CD263C1338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секретного делопроизводства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335,1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13AB7-6BA2-4761-8492-0E609774E168}" type="parTrans" cxnId="{8D8764F0-42F4-480D-B0F5-7575D1002442}">
      <dgm:prSet/>
      <dgm:spPr/>
      <dgm:t>
        <a:bodyPr/>
        <a:lstStyle/>
        <a:p>
          <a:endParaRPr lang="ru-RU"/>
        </a:p>
      </dgm:t>
    </dgm:pt>
    <dgm:pt modelId="{6D7835E6-AFB9-4626-88B9-3465350EBE70}" type="sibTrans" cxnId="{8D8764F0-42F4-480D-B0F5-7575D1002442}">
      <dgm:prSet/>
      <dgm:spPr/>
      <dgm:t>
        <a:bodyPr/>
        <a:lstStyle/>
        <a:p>
          <a:endParaRPr lang="ru-RU"/>
        </a:p>
      </dgm:t>
    </dgm:pt>
    <dgm:pt modelId="{6C0DDCBC-8A5A-4205-A20A-9AA044C02EEA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бюджетов поселений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258,8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99E60-D5F6-4CD4-9615-A88E7681F62F}" type="parTrans" cxnId="{376EC02A-28E3-45A4-9131-0464ABF9B1BB}">
      <dgm:prSet/>
      <dgm:spPr/>
      <dgm:t>
        <a:bodyPr/>
        <a:lstStyle/>
        <a:p>
          <a:endParaRPr lang="ru-RU"/>
        </a:p>
      </dgm:t>
    </dgm:pt>
    <dgm:pt modelId="{680CCD9C-80FF-42C3-BC50-63195B55A4C7}" type="sibTrans" cxnId="{376EC02A-28E3-45A4-9131-0464ABF9B1BB}">
      <dgm:prSet/>
      <dgm:spPr/>
      <dgm:t>
        <a:bodyPr/>
        <a:lstStyle/>
        <a:p>
          <a:endParaRPr lang="ru-RU"/>
        </a:p>
      </dgm:t>
    </dgm:pt>
    <dgm:pt modelId="{BC4AE848-6669-4A5C-9AB3-AF75FBD5FBA0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внешнего муниципального финансового контроля</a:t>
          </a:r>
        </a:p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258,8 тыс. руб.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D18DEF-36B1-49CF-94B6-040170EE779F}" type="parTrans" cxnId="{66A6DB25-98B2-4B89-BAC0-A45C861D62C6}">
      <dgm:prSet/>
      <dgm:spPr/>
      <dgm:t>
        <a:bodyPr/>
        <a:lstStyle/>
        <a:p>
          <a:endParaRPr lang="ru-RU"/>
        </a:p>
      </dgm:t>
    </dgm:pt>
    <dgm:pt modelId="{202080C9-3DF3-45A9-98AC-4CD2859E4C55}" type="sibTrans" cxnId="{66A6DB25-98B2-4B89-BAC0-A45C861D62C6}">
      <dgm:prSet/>
      <dgm:spPr/>
      <dgm:t>
        <a:bodyPr/>
        <a:lstStyle/>
        <a:p>
          <a:endParaRPr lang="ru-RU"/>
        </a:p>
      </dgm:t>
    </dgm:pt>
    <dgm:pt modelId="{0EC9D443-5337-4F18-817E-FDF1D5368C8D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Мероприятия по ГО и ЧС</a:t>
          </a:r>
        </a:p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1 053,7 тыс. руб.</a:t>
          </a:r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1D402-A1B8-42AA-A35F-A456B2FE616F}" type="parTrans" cxnId="{583684F6-1A2F-4B0D-998A-C9FB7C36931A}">
      <dgm:prSet/>
      <dgm:spPr/>
      <dgm:t>
        <a:bodyPr/>
        <a:lstStyle/>
        <a:p>
          <a:endParaRPr lang="ru-RU"/>
        </a:p>
      </dgm:t>
    </dgm:pt>
    <dgm:pt modelId="{191A3EE9-B1D3-4108-A9B4-BE2926CEA7F8}" type="sibTrans" cxnId="{583684F6-1A2F-4B0D-998A-C9FB7C36931A}">
      <dgm:prSet/>
      <dgm:spPr/>
      <dgm:t>
        <a:bodyPr/>
        <a:lstStyle/>
        <a:p>
          <a:endParaRPr lang="ru-RU"/>
        </a:p>
      </dgm:t>
    </dgm:pt>
    <dgm:pt modelId="{0DBA912C-3FCA-40EE-802F-83E733A9A9BA}" type="pres">
      <dgm:prSet presAssocID="{A7F88CD2-4479-46CA-B286-CDDC3BC69DB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C74697-5BB6-454C-B2A3-03EC58BEF3DE}" type="pres">
      <dgm:prSet presAssocID="{F8C88BA9-6A91-4A91-9B4C-587C5BE5229B}" presName="hierRoot1" presStyleCnt="0"/>
      <dgm:spPr/>
    </dgm:pt>
    <dgm:pt modelId="{18D6B796-447E-4692-AF03-BF8B78124046}" type="pres">
      <dgm:prSet presAssocID="{F8C88BA9-6A91-4A91-9B4C-587C5BE5229B}" presName="composite" presStyleCnt="0"/>
      <dgm:spPr/>
    </dgm:pt>
    <dgm:pt modelId="{6B97CD76-4091-40AF-B2D0-3E53169FC742}" type="pres">
      <dgm:prSet presAssocID="{F8C88BA9-6A91-4A91-9B4C-587C5BE5229B}" presName="background" presStyleLbl="node0" presStyleIdx="0" presStyleCnt="1"/>
      <dgm:spPr>
        <a:solidFill>
          <a:srgbClr val="FFFF66"/>
        </a:solidFill>
      </dgm:spPr>
    </dgm:pt>
    <dgm:pt modelId="{70791E3E-7F25-49F7-A67D-4F298FA5F8E3}" type="pres">
      <dgm:prSet presAssocID="{F8C88BA9-6A91-4A91-9B4C-587C5BE5229B}" presName="text" presStyleLbl="fgAcc0" presStyleIdx="0" presStyleCnt="1" custScaleX="477683" custScaleY="206347" custLinFactX="-93201" custLinFactY="-105510" custLinFactNeighborX="-100000" custLinFactNeighborY="-2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CF8670-531A-4FC4-A7D8-9A1A3EA83F9C}" type="pres">
      <dgm:prSet presAssocID="{F8C88BA9-6A91-4A91-9B4C-587C5BE5229B}" presName="hierChild2" presStyleCnt="0"/>
      <dgm:spPr/>
    </dgm:pt>
    <dgm:pt modelId="{D0B7C25E-03C2-4BA7-A92B-4A1314D07251}" type="pres">
      <dgm:prSet presAssocID="{5E83BA3D-76FE-4B90-A211-0E335608C475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DF0EC03-0986-4A7E-B095-C43F22D5505A}" type="pres">
      <dgm:prSet presAssocID="{06AA434A-36D4-4E4F-9943-2F3C9566A231}" presName="hierRoot2" presStyleCnt="0"/>
      <dgm:spPr/>
    </dgm:pt>
    <dgm:pt modelId="{9699B5E2-C96C-488C-9F23-8926D5A1315A}" type="pres">
      <dgm:prSet presAssocID="{06AA434A-36D4-4E4F-9943-2F3C9566A231}" presName="composite2" presStyleCnt="0"/>
      <dgm:spPr/>
    </dgm:pt>
    <dgm:pt modelId="{B33D11B8-8CE1-4574-A6EF-2B3F893B0079}" type="pres">
      <dgm:prSet presAssocID="{06AA434A-36D4-4E4F-9943-2F3C9566A231}" presName="background2" presStyleLbl="node2" presStyleIdx="0" presStyleCnt="2"/>
      <dgm:spPr>
        <a:solidFill>
          <a:srgbClr val="66FFCC"/>
        </a:solidFill>
      </dgm:spPr>
    </dgm:pt>
    <dgm:pt modelId="{6E87A5D1-BAD3-4199-86AB-CE7ABDEB8F7F}" type="pres">
      <dgm:prSet presAssocID="{06AA434A-36D4-4E4F-9943-2F3C9566A231}" presName="text2" presStyleLbl="fgAcc2" presStyleIdx="0" presStyleCnt="2" custScaleX="359175" custScaleY="274507" custLinFactX="-200000" custLinFactY="-85186" custLinFactNeighborX="-213549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4AA0B-42C6-4755-A876-8CF78FCCC16E}" type="pres">
      <dgm:prSet presAssocID="{06AA434A-36D4-4E4F-9943-2F3C9566A231}" presName="hierChild3" presStyleCnt="0"/>
      <dgm:spPr/>
    </dgm:pt>
    <dgm:pt modelId="{7B4C69C6-3687-4C47-97E7-CA7459C657C1}" type="pres">
      <dgm:prSet presAssocID="{72206BAF-90FD-419F-9221-16D5B3C0ECB5}" presName="Name17" presStyleLbl="parChTrans1D3" presStyleIdx="0" presStyleCnt="6"/>
      <dgm:spPr/>
      <dgm:t>
        <a:bodyPr/>
        <a:lstStyle/>
        <a:p>
          <a:endParaRPr lang="ru-RU"/>
        </a:p>
      </dgm:t>
    </dgm:pt>
    <dgm:pt modelId="{036D60F2-FC4D-4E82-8A54-21E245AC1C9D}" type="pres">
      <dgm:prSet presAssocID="{F60C0EC1-C9D9-4F4E-BEB3-09653F771C43}" presName="hierRoot3" presStyleCnt="0"/>
      <dgm:spPr/>
    </dgm:pt>
    <dgm:pt modelId="{BF435DC3-5BB8-4CCE-97C8-07A94D82BD0F}" type="pres">
      <dgm:prSet presAssocID="{F60C0EC1-C9D9-4F4E-BEB3-09653F771C43}" presName="composite3" presStyleCnt="0"/>
      <dgm:spPr/>
    </dgm:pt>
    <dgm:pt modelId="{74E29325-C963-4874-BFF7-04D844DA2573}" type="pres">
      <dgm:prSet presAssocID="{F60C0EC1-C9D9-4F4E-BEB3-09653F771C43}" presName="background3" presStyleLbl="node3" presStyleIdx="0" presStyleCnt="6"/>
      <dgm:spPr/>
    </dgm:pt>
    <dgm:pt modelId="{E8B420FA-0C82-4E49-981E-A53284D55601}" type="pres">
      <dgm:prSet presAssocID="{F60C0EC1-C9D9-4F4E-BEB3-09653F771C43}" presName="text3" presStyleLbl="fgAcc3" presStyleIdx="0" presStyleCnt="6" custScaleX="184750" custScaleY="210378" custLinFactNeighborX="1246" custLinFactNeighborY="-810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C9F92F-A60A-4125-81A6-BEBE09B6A99D}" type="pres">
      <dgm:prSet presAssocID="{F60C0EC1-C9D9-4F4E-BEB3-09653F771C43}" presName="hierChild4" presStyleCnt="0"/>
      <dgm:spPr/>
    </dgm:pt>
    <dgm:pt modelId="{9363FC87-7B61-41A9-A951-D815A2AD33E2}" type="pres">
      <dgm:prSet presAssocID="{FFA1B483-89AA-48B5-ABF8-2233FACCBD56}" presName="Name17" presStyleLbl="parChTrans1D3" presStyleIdx="1" presStyleCnt="6"/>
      <dgm:spPr/>
      <dgm:t>
        <a:bodyPr/>
        <a:lstStyle/>
        <a:p>
          <a:endParaRPr lang="ru-RU"/>
        </a:p>
      </dgm:t>
    </dgm:pt>
    <dgm:pt modelId="{DBAF74C9-C309-4C40-8F14-6174494511D7}" type="pres">
      <dgm:prSet presAssocID="{C3EA114B-A18C-430B-8AD6-F3843005C26D}" presName="hierRoot3" presStyleCnt="0"/>
      <dgm:spPr/>
    </dgm:pt>
    <dgm:pt modelId="{B95B521B-2230-413A-9003-DA8FB6DE5188}" type="pres">
      <dgm:prSet presAssocID="{C3EA114B-A18C-430B-8AD6-F3843005C26D}" presName="composite3" presStyleCnt="0"/>
      <dgm:spPr/>
    </dgm:pt>
    <dgm:pt modelId="{A9A38A69-77A8-4671-B5ED-69F5C4AB650A}" type="pres">
      <dgm:prSet presAssocID="{C3EA114B-A18C-430B-8AD6-F3843005C26D}" presName="background3" presStyleLbl="node3" presStyleIdx="1" presStyleCnt="6"/>
      <dgm:spPr/>
    </dgm:pt>
    <dgm:pt modelId="{BC1193BC-99D0-4373-A627-F0836D3A516B}" type="pres">
      <dgm:prSet presAssocID="{C3EA114B-A18C-430B-8AD6-F3843005C26D}" presName="text3" presStyleLbl="fgAcc3" presStyleIdx="1" presStyleCnt="6" custScaleX="197657" custScaleY="234417" custLinFactX="6802" custLinFactNeighborX="100000" custLinFactNeighborY="-806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93F53E-4116-4154-A897-D471FA6D4777}" type="pres">
      <dgm:prSet presAssocID="{C3EA114B-A18C-430B-8AD6-F3843005C26D}" presName="hierChild4" presStyleCnt="0"/>
      <dgm:spPr/>
    </dgm:pt>
    <dgm:pt modelId="{363301BA-046B-4100-BF3C-B812C70DC610}" type="pres">
      <dgm:prSet presAssocID="{6A813AB7-6BA2-4761-8492-0E609774E168}" presName="Name17" presStyleLbl="parChTrans1D3" presStyleIdx="2" presStyleCnt="6"/>
      <dgm:spPr/>
      <dgm:t>
        <a:bodyPr/>
        <a:lstStyle/>
        <a:p>
          <a:endParaRPr lang="ru-RU"/>
        </a:p>
      </dgm:t>
    </dgm:pt>
    <dgm:pt modelId="{5E032AE6-3C85-4DBD-99E9-FCBC42C024B5}" type="pres">
      <dgm:prSet presAssocID="{46A4120C-2C0F-4FBA-AABE-B1CD263C1338}" presName="hierRoot3" presStyleCnt="0"/>
      <dgm:spPr/>
    </dgm:pt>
    <dgm:pt modelId="{6D14487A-EECC-4E0C-A60A-453B60C7BF45}" type="pres">
      <dgm:prSet presAssocID="{46A4120C-2C0F-4FBA-AABE-B1CD263C1338}" presName="composite3" presStyleCnt="0"/>
      <dgm:spPr/>
    </dgm:pt>
    <dgm:pt modelId="{D3A59B7C-4779-4D80-8B66-AEEB45AEB89F}" type="pres">
      <dgm:prSet presAssocID="{46A4120C-2C0F-4FBA-AABE-B1CD263C1338}" presName="background3" presStyleLbl="node3" presStyleIdx="2" presStyleCnt="6"/>
      <dgm:spPr/>
    </dgm:pt>
    <dgm:pt modelId="{AD7C988A-D5E5-4D3C-B63C-0B6D0C07936F}" type="pres">
      <dgm:prSet presAssocID="{46A4120C-2C0F-4FBA-AABE-B1CD263C1338}" presName="text3" presStyleLbl="fgAcc3" presStyleIdx="2" presStyleCnt="6" custScaleX="216926" custScaleY="213487" custLinFactX="93486" custLinFactNeighborX="100000" custLinFactNeighborY="-818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8E2B5B-6BBA-4CD7-9111-107A658534A7}" type="pres">
      <dgm:prSet presAssocID="{46A4120C-2C0F-4FBA-AABE-B1CD263C1338}" presName="hierChild4" presStyleCnt="0"/>
      <dgm:spPr/>
    </dgm:pt>
    <dgm:pt modelId="{10EB2937-1719-459A-8A51-86B0307228E5}" type="pres">
      <dgm:prSet presAssocID="{49099E60-D5F6-4CD4-9615-A88E7681F62F}" presName="Name17" presStyleLbl="parChTrans1D3" presStyleIdx="3" presStyleCnt="6"/>
      <dgm:spPr/>
      <dgm:t>
        <a:bodyPr/>
        <a:lstStyle/>
        <a:p>
          <a:endParaRPr lang="ru-RU"/>
        </a:p>
      </dgm:t>
    </dgm:pt>
    <dgm:pt modelId="{2FCDD286-C3C0-4155-9E97-16D8566A5FB5}" type="pres">
      <dgm:prSet presAssocID="{6C0DDCBC-8A5A-4205-A20A-9AA044C02EEA}" presName="hierRoot3" presStyleCnt="0"/>
      <dgm:spPr/>
    </dgm:pt>
    <dgm:pt modelId="{7523681E-EE20-4B1F-9FA5-258A6FC445EC}" type="pres">
      <dgm:prSet presAssocID="{6C0DDCBC-8A5A-4205-A20A-9AA044C02EEA}" presName="composite3" presStyleCnt="0"/>
      <dgm:spPr/>
    </dgm:pt>
    <dgm:pt modelId="{0B0400E5-6B85-4E0A-8694-A25AF2342F8E}" type="pres">
      <dgm:prSet presAssocID="{6C0DDCBC-8A5A-4205-A20A-9AA044C02EEA}" presName="background3" presStyleLbl="node3" presStyleIdx="3" presStyleCnt="6"/>
      <dgm:spPr/>
    </dgm:pt>
    <dgm:pt modelId="{1D11C204-29DD-4CE9-94E4-1E8A592FF9DC}" type="pres">
      <dgm:prSet presAssocID="{6C0DDCBC-8A5A-4205-A20A-9AA044C02EEA}" presName="text3" presStyleLbl="fgAcc3" presStyleIdx="3" presStyleCnt="6" custScaleX="222913" custScaleY="232032" custLinFactX="-300000" custLinFactY="100000" custLinFactNeighborX="-306569" custLinFactNeighborY="1439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0C662C-323D-4EE2-A3D0-88376556501F}" type="pres">
      <dgm:prSet presAssocID="{6C0DDCBC-8A5A-4205-A20A-9AA044C02EEA}" presName="hierChild4" presStyleCnt="0"/>
      <dgm:spPr/>
    </dgm:pt>
    <dgm:pt modelId="{4AE78A6A-D08A-49F9-8B8C-9DC50F58563E}" type="pres">
      <dgm:prSet presAssocID="{39D18DEF-36B1-49CF-94B6-040170EE779F}" presName="Name17" presStyleLbl="parChTrans1D3" presStyleIdx="4" presStyleCnt="6"/>
      <dgm:spPr/>
      <dgm:t>
        <a:bodyPr/>
        <a:lstStyle/>
        <a:p>
          <a:endParaRPr lang="ru-RU"/>
        </a:p>
      </dgm:t>
    </dgm:pt>
    <dgm:pt modelId="{FA3205B2-F436-4F4D-A439-9911D00920CE}" type="pres">
      <dgm:prSet presAssocID="{BC4AE848-6669-4A5C-9AB3-AF75FBD5FBA0}" presName="hierRoot3" presStyleCnt="0"/>
      <dgm:spPr/>
    </dgm:pt>
    <dgm:pt modelId="{3E98072C-B12D-48FA-93D9-36EEC8A9B6E6}" type="pres">
      <dgm:prSet presAssocID="{BC4AE848-6669-4A5C-9AB3-AF75FBD5FBA0}" presName="composite3" presStyleCnt="0"/>
      <dgm:spPr/>
    </dgm:pt>
    <dgm:pt modelId="{7D30904F-B5F0-4CC2-BC5B-B75073A5FD01}" type="pres">
      <dgm:prSet presAssocID="{BC4AE848-6669-4A5C-9AB3-AF75FBD5FBA0}" presName="background3" presStyleLbl="node3" presStyleIdx="4" presStyleCnt="6"/>
      <dgm:spPr/>
    </dgm:pt>
    <dgm:pt modelId="{DC1DA497-A59F-4ACC-AAE2-F51DB12C9019}" type="pres">
      <dgm:prSet presAssocID="{BC4AE848-6669-4A5C-9AB3-AF75FBD5FBA0}" presName="text3" presStyleLbl="fgAcc3" presStyleIdx="4" presStyleCnt="6" custScaleX="256571" custScaleY="241058" custLinFactX="-200000" custLinFactY="100000" custLinFactNeighborX="-263759" custLinFactNeighborY="1433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038AA6-FB51-458E-85DB-37008A17081F}" type="pres">
      <dgm:prSet presAssocID="{BC4AE848-6669-4A5C-9AB3-AF75FBD5FBA0}" presName="hierChild4" presStyleCnt="0"/>
      <dgm:spPr/>
    </dgm:pt>
    <dgm:pt modelId="{E4484F21-6E66-426D-A1C3-52DD86238AEF}" type="pres">
      <dgm:prSet presAssocID="{8681D402-A1B8-42AA-A35F-A456B2FE616F}" presName="Name17" presStyleLbl="parChTrans1D3" presStyleIdx="5" presStyleCnt="6"/>
      <dgm:spPr/>
      <dgm:t>
        <a:bodyPr/>
        <a:lstStyle/>
        <a:p>
          <a:endParaRPr lang="ru-RU"/>
        </a:p>
      </dgm:t>
    </dgm:pt>
    <dgm:pt modelId="{9D58B0B8-3FEF-429A-9BA7-41A6826BBF97}" type="pres">
      <dgm:prSet presAssocID="{0EC9D443-5337-4F18-817E-FDF1D5368C8D}" presName="hierRoot3" presStyleCnt="0"/>
      <dgm:spPr/>
    </dgm:pt>
    <dgm:pt modelId="{9DFD608F-232B-432A-9910-E5E6696130A0}" type="pres">
      <dgm:prSet presAssocID="{0EC9D443-5337-4F18-817E-FDF1D5368C8D}" presName="composite3" presStyleCnt="0"/>
      <dgm:spPr/>
    </dgm:pt>
    <dgm:pt modelId="{563E5F95-FC61-4717-950F-FBA69E104D77}" type="pres">
      <dgm:prSet presAssocID="{0EC9D443-5337-4F18-817E-FDF1D5368C8D}" presName="background3" presStyleLbl="node3" presStyleIdx="5" presStyleCnt="6"/>
      <dgm:spPr/>
    </dgm:pt>
    <dgm:pt modelId="{DF803A21-CCF7-4469-85EB-D6CF70FA7EB6}" type="pres">
      <dgm:prSet presAssocID="{0EC9D443-5337-4F18-817E-FDF1D5368C8D}" presName="text3" presStyleLbl="fgAcc3" presStyleIdx="5" presStyleCnt="6" custScaleX="191978" custScaleY="218202" custLinFactX="-100000" custLinFactNeighborX="-137230" custLinFactNeighborY="-834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7D94C5-B760-4DA1-845D-A63B34AB190F}" type="pres">
      <dgm:prSet presAssocID="{0EC9D443-5337-4F18-817E-FDF1D5368C8D}" presName="hierChild4" presStyleCnt="0"/>
      <dgm:spPr/>
    </dgm:pt>
    <dgm:pt modelId="{181E6169-21B0-450F-B415-674BE5A76C17}" type="pres">
      <dgm:prSet presAssocID="{721F668F-7802-4833-A5FD-FF6DB162E069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F5BDE65-1DA6-43C8-8697-96A8F30A4ACD}" type="pres">
      <dgm:prSet presAssocID="{73CE5AEA-916F-4822-8DBA-66465D663DD2}" presName="hierRoot2" presStyleCnt="0"/>
      <dgm:spPr/>
    </dgm:pt>
    <dgm:pt modelId="{F2F08CD4-B8C5-4656-8B71-1EB57B02D522}" type="pres">
      <dgm:prSet presAssocID="{73CE5AEA-916F-4822-8DBA-66465D663DD2}" presName="composite2" presStyleCnt="0"/>
      <dgm:spPr/>
    </dgm:pt>
    <dgm:pt modelId="{02D3E58D-6C89-4513-AF42-60A1FFDD9E2C}" type="pres">
      <dgm:prSet presAssocID="{73CE5AEA-916F-4822-8DBA-66465D663DD2}" presName="background2" presStyleLbl="node2" presStyleIdx="1" presStyleCnt="2"/>
      <dgm:spPr>
        <a:solidFill>
          <a:srgbClr val="66FFCC"/>
        </a:solidFill>
      </dgm:spPr>
    </dgm:pt>
    <dgm:pt modelId="{9D176541-6087-47E8-A9BB-1EF331634B19}" type="pres">
      <dgm:prSet presAssocID="{73CE5AEA-916F-4822-8DBA-66465D663DD2}" presName="text2" presStyleLbl="fgAcc2" presStyleIdx="1" presStyleCnt="2" custScaleX="218325" custScaleY="263934" custLinFactX="-58390" custLinFactY="-86030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98772C-58DA-4EDE-9EC3-DA0BBC2740E3}" type="pres">
      <dgm:prSet presAssocID="{73CE5AEA-916F-4822-8DBA-66465D663DD2}" presName="hierChild3" presStyleCnt="0"/>
      <dgm:spPr/>
    </dgm:pt>
  </dgm:ptLst>
  <dgm:cxnLst>
    <dgm:cxn modelId="{5B70783B-93BE-45ED-9BE9-E3A03B8395A0}" type="presOf" srcId="{A7F88CD2-4479-46CA-B286-CDDC3BC69DB2}" destId="{0DBA912C-3FCA-40EE-802F-83E733A9A9BA}" srcOrd="0" destOrd="0" presId="urn:microsoft.com/office/officeart/2005/8/layout/hierarchy1"/>
    <dgm:cxn modelId="{52AA7E1A-2B12-46C1-A867-D8ACEA1B6BE2}" type="presOf" srcId="{721F668F-7802-4833-A5FD-FF6DB162E069}" destId="{181E6169-21B0-450F-B415-674BE5A76C17}" srcOrd="0" destOrd="0" presId="urn:microsoft.com/office/officeart/2005/8/layout/hierarchy1"/>
    <dgm:cxn modelId="{2F6B401F-6C44-4CB1-AD42-85FEB6CC81E1}" srcId="{F8C88BA9-6A91-4A91-9B4C-587C5BE5229B}" destId="{06AA434A-36D4-4E4F-9943-2F3C9566A231}" srcOrd="0" destOrd="0" parTransId="{5E83BA3D-76FE-4B90-A211-0E335608C475}" sibTransId="{EFEBC3C8-23E4-46BD-AE24-4AD66CC901B6}"/>
    <dgm:cxn modelId="{CC7717A6-7785-4972-A372-4F8EA47C1124}" type="presOf" srcId="{6C0DDCBC-8A5A-4205-A20A-9AA044C02EEA}" destId="{1D11C204-29DD-4CE9-94E4-1E8A592FF9DC}" srcOrd="0" destOrd="0" presId="urn:microsoft.com/office/officeart/2005/8/layout/hierarchy1"/>
    <dgm:cxn modelId="{B9CECC4B-9A8F-4949-9FCC-FDD374A38A43}" srcId="{A7F88CD2-4479-46CA-B286-CDDC3BC69DB2}" destId="{F8C88BA9-6A91-4A91-9B4C-587C5BE5229B}" srcOrd="0" destOrd="0" parTransId="{06DD5359-47E5-42A1-9138-F42AC409EF0B}" sibTransId="{A672606B-DC2E-455F-9F00-0E486981E00A}"/>
    <dgm:cxn modelId="{F65BAEBC-16A0-472F-9A05-595C1C96E8E5}" type="presOf" srcId="{39D18DEF-36B1-49CF-94B6-040170EE779F}" destId="{4AE78A6A-D08A-49F9-8B8C-9DC50F58563E}" srcOrd="0" destOrd="0" presId="urn:microsoft.com/office/officeart/2005/8/layout/hierarchy1"/>
    <dgm:cxn modelId="{70A458B6-B414-4C6D-BEF7-66A0EB409262}" type="presOf" srcId="{49099E60-D5F6-4CD4-9615-A88E7681F62F}" destId="{10EB2937-1719-459A-8A51-86B0307228E5}" srcOrd="0" destOrd="0" presId="urn:microsoft.com/office/officeart/2005/8/layout/hierarchy1"/>
    <dgm:cxn modelId="{66A6DB25-98B2-4B89-BAC0-A45C861D62C6}" srcId="{06AA434A-36D4-4E4F-9943-2F3C9566A231}" destId="{BC4AE848-6669-4A5C-9AB3-AF75FBD5FBA0}" srcOrd="4" destOrd="0" parTransId="{39D18DEF-36B1-49CF-94B6-040170EE779F}" sibTransId="{202080C9-3DF3-45A9-98AC-4CD2859E4C55}"/>
    <dgm:cxn modelId="{CD9B1B7D-0F44-4EF3-B937-4A402372BE1C}" type="presOf" srcId="{F60C0EC1-C9D9-4F4E-BEB3-09653F771C43}" destId="{E8B420FA-0C82-4E49-981E-A53284D55601}" srcOrd="0" destOrd="0" presId="urn:microsoft.com/office/officeart/2005/8/layout/hierarchy1"/>
    <dgm:cxn modelId="{90E10D26-294F-4C9D-B469-4A406EC3BC55}" type="presOf" srcId="{FFA1B483-89AA-48B5-ABF8-2233FACCBD56}" destId="{9363FC87-7B61-41A9-A951-D815A2AD33E2}" srcOrd="0" destOrd="0" presId="urn:microsoft.com/office/officeart/2005/8/layout/hierarchy1"/>
    <dgm:cxn modelId="{1AD37C03-FC28-4398-8E27-F5DE56E50445}" type="presOf" srcId="{6A813AB7-6BA2-4761-8492-0E609774E168}" destId="{363301BA-046B-4100-BF3C-B812C70DC610}" srcOrd="0" destOrd="0" presId="urn:microsoft.com/office/officeart/2005/8/layout/hierarchy1"/>
    <dgm:cxn modelId="{2B930A0F-A420-4F56-8CBB-A200E52DB216}" srcId="{06AA434A-36D4-4E4F-9943-2F3C9566A231}" destId="{C3EA114B-A18C-430B-8AD6-F3843005C26D}" srcOrd="1" destOrd="0" parTransId="{FFA1B483-89AA-48B5-ABF8-2233FACCBD56}" sibTransId="{B2E7F257-941C-4EE1-93F9-40E2CB9DCEE1}"/>
    <dgm:cxn modelId="{EFAC0FFC-88DF-4C00-90A6-771EFD41F097}" type="presOf" srcId="{46A4120C-2C0F-4FBA-AABE-B1CD263C1338}" destId="{AD7C988A-D5E5-4D3C-B63C-0B6D0C07936F}" srcOrd="0" destOrd="0" presId="urn:microsoft.com/office/officeart/2005/8/layout/hierarchy1"/>
    <dgm:cxn modelId="{1F20D052-A555-43D4-93F6-C15DEBECC155}" type="presOf" srcId="{06AA434A-36D4-4E4F-9943-2F3C9566A231}" destId="{6E87A5D1-BAD3-4199-86AB-CE7ABDEB8F7F}" srcOrd="0" destOrd="0" presId="urn:microsoft.com/office/officeart/2005/8/layout/hierarchy1"/>
    <dgm:cxn modelId="{60B553A2-3B39-4DCC-9D6B-2BAFE892F1B3}" type="presOf" srcId="{F8C88BA9-6A91-4A91-9B4C-587C5BE5229B}" destId="{70791E3E-7F25-49F7-A67D-4F298FA5F8E3}" srcOrd="0" destOrd="0" presId="urn:microsoft.com/office/officeart/2005/8/layout/hierarchy1"/>
    <dgm:cxn modelId="{542F4C68-044E-4C6F-99AB-D61FF6E5770C}" type="presOf" srcId="{5E83BA3D-76FE-4B90-A211-0E335608C475}" destId="{D0B7C25E-03C2-4BA7-A92B-4A1314D07251}" srcOrd="0" destOrd="0" presId="urn:microsoft.com/office/officeart/2005/8/layout/hierarchy1"/>
    <dgm:cxn modelId="{B9FBC2D3-8475-4143-B30F-5BB3FDF4D899}" type="presOf" srcId="{73CE5AEA-916F-4822-8DBA-66465D663DD2}" destId="{9D176541-6087-47E8-A9BB-1EF331634B19}" srcOrd="0" destOrd="0" presId="urn:microsoft.com/office/officeart/2005/8/layout/hierarchy1"/>
    <dgm:cxn modelId="{583684F6-1A2F-4B0D-998A-C9FB7C36931A}" srcId="{06AA434A-36D4-4E4F-9943-2F3C9566A231}" destId="{0EC9D443-5337-4F18-817E-FDF1D5368C8D}" srcOrd="5" destOrd="0" parTransId="{8681D402-A1B8-42AA-A35F-A456B2FE616F}" sibTransId="{191A3EE9-B1D3-4108-A9B4-BE2926CEA7F8}"/>
    <dgm:cxn modelId="{8D8764F0-42F4-480D-B0F5-7575D1002442}" srcId="{06AA434A-36D4-4E4F-9943-2F3C9566A231}" destId="{46A4120C-2C0F-4FBA-AABE-B1CD263C1338}" srcOrd="2" destOrd="0" parTransId="{6A813AB7-6BA2-4761-8492-0E609774E168}" sibTransId="{6D7835E6-AFB9-4626-88B9-3465350EBE70}"/>
    <dgm:cxn modelId="{7389993B-2896-4462-A3B1-09E2B7E71EC0}" type="presOf" srcId="{C3EA114B-A18C-430B-8AD6-F3843005C26D}" destId="{BC1193BC-99D0-4373-A627-F0836D3A516B}" srcOrd="0" destOrd="0" presId="urn:microsoft.com/office/officeart/2005/8/layout/hierarchy1"/>
    <dgm:cxn modelId="{77EFB48F-1BEA-4667-B77F-01FB41B2B679}" type="presOf" srcId="{BC4AE848-6669-4A5C-9AB3-AF75FBD5FBA0}" destId="{DC1DA497-A59F-4ACC-AAE2-F51DB12C9019}" srcOrd="0" destOrd="0" presId="urn:microsoft.com/office/officeart/2005/8/layout/hierarchy1"/>
    <dgm:cxn modelId="{E327576E-75A4-4857-843F-7D1ABCED784E}" type="presOf" srcId="{8681D402-A1B8-42AA-A35F-A456B2FE616F}" destId="{E4484F21-6E66-426D-A1C3-52DD86238AEF}" srcOrd="0" destOrd="0" presId="urn:microsoft.com/office/officeart/2005/8/layout/hierarchy1"/>
    <dgm:cxn modelId="{3E1AB742-7DB8-4A35-B7C5-D7939E779E5D}" srcId="{F8C88BA9-6A91-4A91-9B4C-587C5BE5229B}" destId="{73CE5AEA-916F-4822-8DBA-66465D663DD2}" srcOrd="1" destOrd="0" parTransId="{721F668F-7802-4833-A5FD-FF6DB162E069}" sibTransId="{D02C9AED-EB94-4530-BEA6-90AE239683C7}"/>
    <dgm:cxn modelId="{58624F35-ADB2-4512-A342-DC60D24A4577}" srcId="{06AA434A-36D4-4E4F-9943-2F3C9566A231}" destId="{F60C0EC1-C9D9-4F4E-BEB3-09653F771C43}" srcOrd="0" destOrd="0" parTransId="{72206BAF-90FD-419F-9221-16D5B3C0ECB5}" sibTransId="{144A5177-8F9A-4E32-A341-200A39EFDBB7}"/>
    <dgm:cxn modelId="{4C7B1141-7466-4BBA-8DEC-8D9FAA5E0B59}" type="presOf" srcId="{72206BAF-90FD-419F-9221-16D5B3C0ECB5}" destId="{7B4C69C6-3687-4C47-97E7-CA7459C657C1}" srcOrd="0" destOrd="0" presId="urn:microsoft.com/office/officeart/2005/8/layout/hierarchy1"/>
    <dgm:cxn modelId="{15407B50-F139-43C2-BEFE-19B3023F24A1}" type="presOf" srcId="{0EC9D443-5337-4F18-817E-FDF1D5368C8D}" destId="{DF803A21-CCF7-4469-85EB-D6CF70FA7EB6}" srcOrd="0" destOrd="0" presId="urn:microsoft.com/office/officeart/2005/8/layout/hierarchy1"/>
    <dgm:cxn modelId="{376EC02A-28E3-45A4-9131-0464ABF9B1BB}" srcId="{06AA434A-36D4-4E4F-9943-2F3C9566A231}" destId="{6C0DDCBC-8A5A-4205-A20A-9AA044C02EEA}" srcOrd="3" destOrd="0" parTransId="{49099E60-D5F6-4CD4-9615-A88E7681F62F}" sibTransId="{680CCD9C-80FF-42C3-BC50-63195B55A4C7}"/>
    <dgm:cxn modelId="{3CBD4B44-DB42-4EA9-971B-C91D10712FDB}" type="presParOf" srcId="{0DBA912C-3FCA-40EE-802F-83E733A9A9BA}" destId="{0CC74697-5BB6-454C-B2A3-03EC58BEF3DE}" srcOrd="0" destOrd="0" presId="urn:microsoft.com/office/officeart/2005/8/layout/hierarchy1"/>
    <dgm:cxn modelId="{D1353B22-7BC1-446B-8E68-60D7FF30F197}" type="presParOf" srcId="{0CC74697-5BB6-454C-B2A3-03EC58BEF3DE}" destId="{18D6B796-447E-4692-AF03-BF8B78124046}" srcOrd="0" destOrd="0" presId="urn:microsoft.com/office/officeart/2005/8/layout/hierarchy1"/>
    <dgm:cxn modelId="{A8794A21-3BA5-4B84-8470-E98536015DD6}" type="presParOf" srcId="{18D6B796-447E-4692-AF03-BF8B78124046}" destId="{6B97CD76-4091-40AF-B2D0-3E53169FC742}" srcOrd="0" destOrd="0" presId="urn:microsoft.com/office/officeart/2005/8/layout/hierarchy1"/>
    <dgm:cxn modelId="{69966807-1FDF-4BCB-8BFD-819789A152A5}" type="presParOf" srcId="{18D6B796-447E-4692-AF03-BF8B78124046}" destId="{70791E3E-7F25-49F7-A67D-4F298FA5F8E3}" srcOrd="1" destOrd="0" presId="urn:microsoft.com/office/officeart/2005/8/layout/hierarchy1"/>
    <dgm:cxn modelId="{F2D05DA8-4106-4FCB-BE59-21466CB5853D}" type="presParOf" srcId="{0CC74697-5BB6-454C-B2A3-03EC58BEF3DE}" destId="{3DCF8670-531A-4FC4-A7D8-9A1A3EA83F9C}" srcOrd="1" destOrd="0" presId="urn:microsoft.com/office/officeart/2005/8/layout/hierarchy1"/>
    <dgm:cxn modelId="{3A35023A-80A3-4361-97C3-AC882DA1A23B}" type="presParOf" srcId="{3DCF8670-531A-4FC4-A7D8-9A1A3EA83F9C}" destId="{D0B7C25E-03C2-4BA7-A92B-4A1314D07251}" srcOrd="0" destOrd="0" presId="urn:microsoft.com/office/officeart/2005/8/layout/hierarchy1"/>
    <dgm:cxn modelId="{F6D62ED7-1389-48BD-81F2-12609B9CB632}" type="presParOf" srcId="{3DCF8670-531A-4FC4-A7D8-9A1A3EA83F9C}" destId="{BDF0EC03-0986-4A7E-B095-C43F22D5505A}" srcOrd="1" destOrd="0" presId="urn:microsoft.com/office/officeart/2005/8/layout/hierarchy1"/>
    <dgm:cxn modelId="{1AF20F2B-AF67-4735-A0A9-58EF85CB2BED}" type="presParOf" srcId="{BDF0EC03-0986-4A7E-B095-C43F22D5505A}" destId="{9699B5E2-C96C-488C-9F23-8926D5A1315A}" srcOrd="0" destOrd="0" presId="urn:microsoft.com/office/officeart/2005/8/layout/hierarchy1"/>
    <dgm:cxn modelId="{52CD4E58-9B74-46AA-91C8-F10F5DD7F6ED}" type="presParOf" srcId="{9699B5E2-C96C-488C-9F23-8926D5A1315A}" destId="{B33D11B8-8CE1-4574-A6EF-2B3F893B0079}" srcOrd="0" destOrd="0" presId="urn:microsoft.com/office/officeart/2005/8/layout/hierarchy1"/>
    <dgm:cxn modelId="{47B019C9-FEE5-4052-8CF5-A0BD10654093}" type="presParOf" srcId="{9699B5E2-C96C-488C-9F23-8926D5A1315A}" destId="{6E87A5D1-BAD3-4199-86AB-CE7ABDEB8F7F}" srcOrd="1" destOrd="0" presId="urn:microsoft.com/office/officeart/2005/8/layout/hierarchy1"/>
    <dgm:cxn modelId="{412BFDFE-523D-4A76-B09D-A4CE0A423448}" type="presParOf" srcId="{BDF0EC03-0986-4A7E-B095-C43F22D5505A}" destId="{3F44AA0B-42C6-4755-A876-8CF78FCCC16E}" srcOrd="1" destOrd="0" presId="urn:microsoft.com/office/officeart/2005/8/layout/hierarchy1"/>
    <dgm:cxn modelId="{7A88D605-AC61-428E-8514-B9554EFADD48}" type="presParOf" srcId="{3F44AA0B-42C6-4755-A876-8CF78FCCC16E}" destId="{7B4C69C6-3687-4C47-97E7-CA7459C657C1}" srcOrd="0" destOrd="0" presId="urn:microsoft.com/office/officeart/2005/8/layout/hierarchy1"/>
    <dgm:cxn modelId="{4A760F30-728B-498B-848C-87BF1926C088}" type="presParOf" srcId="{3F44AA0B-42C6-4755-A876-8CF78FCCC16E}" destId="{036D60F2-FC4D-4E82-8A54-21E245AC1C9D}" srcOrd="1" destOrd="0" presId="urn:microsoft.com/office/officeart/2005/8/layout/hierarchy1"/>
    <dgm:cxn modelId="{46D2B608-63C6-4210-9BDA-C685BD7B1D06}" type="presParOf" srcId="{036D60F2-FC4D-4E82-8A54-21E245AC1C9D}" destId="{BF435DC3-5BB8-4CCE-97C8-07A94D82BD0F}" srcOrd="0" destOrd="0" presId="urn:microsoft.com/office/officeart/2005/8/layout/hierarchy1"/>
    <dgm:cxn modelId="{54F81079-A431-4587-ACCD-86A9A03940C3}" type="presParOf" srcId="{BF435DC3-5BB8-4CCE-97C8-07A94D82BD0F}" destId="{74E29325-C963-4874-BFF7-04D844DA2573}" srcOrd="0" destOrd="0" presId="urn:microsoft.com/office/officeart/2005/8/layout/hierarchy1"/>
    <dgm:cxn modelId="{EFE0D4D2-4B8C-4A91-9DEE-078824FD9DAE}" type="presParOf" srcId="{BF435DC3-5BB8-4CCE-97C8-07A94D82BD0F}" destId="{E8B420FA-0C82-4E49-981E-A53284D55601}" srcOrd="1" destOrd="0" presId="urn:microsoft.com/office/officeart/2005/8/layout/hierarchy1"/>
    <dgm:cxn modelId="{7339FFCF-FE3D-42E8-B5D4-9208557EE9BD}" type="presParOf" srcId="{036D60F2-FC4D-4E82-8A54-21E245AC1C9D}" destId="{A9C9F92F-A60A-4125-81A6-BEBE09B6A99D}" srcOrd="1" destOrd="0" presId="urn:microsoft.com/office/officeart/2005/8/layout/hierarchy1"/>
    <dgm:cxn modelId="{37767049-B16C-4F76-AE27-DAE92087C93B}" type="presParOf" srcId="{3F44AA0B-42C6-4755-A876-8CF78FCCC16E}" destId="{9363FC87-7B61-41A9-A951-D815A2AD33E2}" srcOrd="2" destOrd="0" presId="urn:microsoft.com/office/officeart/2005/8/layout/hierarchy1"/>
    <dgm:cxn modelId="{8876A0EE-E602-405F-BE2B-C49894243FE3}" type="presParOf" srcId="{3F44AA0B-42C6-4755-A876-8CF78FCCC16E}" destId="{DBAF74C9-C309-4C40-8F14-6174494511D7}" srcOrd="3" destOrd="0" presId="urn:microsoft.com/office/officeart/2005/8/layout/hierarchy1"/>
    <dgm:cxn modelId="{4DB2C2C0-7A35-4E1A-B013-76A0B9C97883}" type="presParOf" srcId="{DBAF74C9-C309-4C40-8F14-6174494511D7}" destId="{B95B521B-2230-413A-9003-DA8FB6DE5188}" srcOrd="0" destOrd="0" presId="urn:microsoft.com/office/officeart/2005/8/layout/hierarchy1"/>
    <dgm:cxn modelId="{EFEE5E69-447D-4A0B-B178-70DC4C487FC4}" type="presParOf" srcId="{B95B521B-2230-413A-9003-DA8FB6DE5188}" destId="{A9A38A69-77A8-4671-B5ED-69F5C4AB650A}" srcOrd="0" destOrd="0" presId="urn:microsoft.com/office/officeart/2005/8/layout/hierarchy1"/>
    <dgm:cxn modelId="{2CF46B9F-0465-45F9-95F1-FE0B86F6F1DE}" type="presParOf" srcId="{B95B521B-2230-413A-9003-DA8FB6DE5188}" destId="{BC1193BC-99D0-4373-A627-F0836D3A516B}" srcOrd="1" destOrd="0" presId="urn:microsoft.com/office/officeart/2005/8/layout/hierarchy1"/>
    <dgm:cxn modelId="{941F0E51-2322-4E69-B332-F5BA1BAC1915}" type="presParOf" srcId="{DBAF74C9-C309-4C40-8F14-6174494511D7}" destId="{F493F53E-4116-4154-A897-D471FA6D4777}" srcOrd="1" destOrd="0" presId="urn:microsoft.com/office/officeart/2005/8/layout/hierarchy1"/>
    <dgm:cxn modelId="{4373D5C7-D0D0-4244-80F8-9EE6CDAE338A}" type="presParOf" srcId="{3F44AA0B-42C6-4755-A876-8CF78FCCC16E}" destId="{363301BA-046B-4100-BF3C-B812C70DC610}" srcOrd="4" destOrd="0" presId="urn:microsoft.com/office/officeart/2005/8/layout/hierarchy1"/>
    <dgm:cxn modelId="{2340F222-7998-4A2B-95DF-B698F16BB01C}" type="presParOf" srcId="{3F44AA0B-42C6-4755-A876-8CF78FCCC16E}" destId="{5E032AE6-3C85-4DBD-99E9-FCBC42C024B5}" srcOrd="5" destOrd="0" presId="urn:microsoft.com/office/officeart/2005/8/layout/hierarchy1"/>
    <dgm:cxn modelId="{1BEF3D6F-76E2-44F1-9F07-DA5BA3604970}" type="presParOf" srcId="{5E032AE6-3C85-4DBD-99E9-FCBC42C024B5}" destId="{6D14487A-EECC-4E0C-A60A-453B60C7BF45}" srcOrd="0" destOrd="0" presId="urn:microsoft.com/office/officeart/2005/8/layout/hierarchy1"/>
    <dgm:cxn modelId="{236F5628-494C-4C88-A022-87D82263D9F8}" type="presParOf" srcId="{6D14487A-EECC-4E0C-A60A-453B60C7BF45}" destId="{D3A59B7C-4779-4D80-8B66-AEEB45AEB89F}" srcOrd="0" destOrd="0" presId="urn:microsoft.com/office/officeart/2005/8/layout/hierarchy1"/>
    <dgm:cxn modelId="{D5447C3C-B216-4813-BE7E-EF3725F3AFCB}" type="presParOf" srcId="{6D14487A-EECC-4E0C-A60A-453B60C7BF45}" destId="{AD7C988A-D5E5-4D3C-B63C-0B6D0C07936F}" srcOrd="1" destOrd="0" presId="urn:microsoft.com/office/officeart/2005/8/layout/hierarchy1"/>
    <dgm:cxn modelId="{F7A6E6DE-76C3-47FE-846A-847E9526A102}" type="presParOf" srcId="{5E032AE6-3C85-4DBD-99E9-FCBC42C024B5}" destId="{188E2B5B-6BBA-4CD7-9111-107A658534A7}" srcOrd="1" destOrd="0" presId="urn:microsoft.com/office/officeart/2005/8/layout/hierarchy1"/>
    <dgm:cxn modelId="{2F7B432C-8F38-401B-B70F-78599F2E0FCF}" type="presParOf" srcId="{3F44AA0B-42C6-4755-A876-8CF78FCCC16E}" destId="{10EB2937-1719-459A-8A51-86B0307228E5}" srcOrd="6" destOrd="0" presId="urn:microsoft.com/office/officeart/2005/8/layout/hierarchy1"/>
    <dgm:cxn modelId="{8D8F9657-D383-4E87-8CE9-59E40DF0DE3E}" type="presParOf" srcId="{3F44AA0B-42C6-4755-A876-8CF78FCCC16E}" destId="{2FCDD286-C3C0-4155-9E97-16D8566A5FB5}" srcOrd="7" destOrd="0" presId="urn:microsoft.com/office/officeart/2005/8/layout/hierarchy1"/>
    <dgm:cxn modelId="{DF033C56-4791-49C9-8D9E-1F0B6755C8E6}" type="presParOf" srcId="{2FCDD286-C3C0-4155-9E97-16D8566A5FB5}" destId="{7523681E-EE20-4B1F-9FA5-258A6FC445EC}" srcOrd="0" destOrd="0" presId="urn:microsoft.com/office/officeart/2005/8/layout/hierarchy1"/>
    <dgm:cxn modelId="{5146F8ED-2460-4D48-945A-D107D1F9309B}" type="presParOf" srcId="{7523681E-EE20-4B1F-9FA5-258A6FC445EC}" destId="{0B0400E5-6B85-4E0A-8694-A25AF2342F8E}" srcOrd="0" destOrd="0" presId="urn:microsoft.com/office/officeart/2005/8/layout/hierarchy1"/>
    <dgm:cxn modelId="{8C728F2A-CA36-4C02-9AD5-DBEB9FA2F871}" type="presParOf" srcId="{7523681E-EE20-4B1F-9FA5-258A6FC445EC}" destId="{1D11C204-29DD-4CE9-94E4-1E8A592FF9DC}" srcOrd="1" destOrd="0" presId="urn:microsoft.com/office/officeart/2005/8/layout/hierarchy1"/>
    <dgm:cxn modelId="{D7625AB7-2A2A-4C2D-8CAA-7D96A6BE1A16}" type="presParOf" srcId="{2FCDD286-C3C0-4155-9E97-16D8566A5FB5}" destId="{E90C662C-323D-4EE2-A3D0-88376556501F}" srcOrd="1" destOrd="0" presId="urn:microsoft.com/office/officeart/2005/8/layout/hierarchy1"/>
    <dgm:cxn modelId="{B9EF232C-23AF-4C32-AB15-C9C4887242ED}" type="presParOf" srcId="{3F44AA0B-42C6-4755-A876-8CF78FCCC16E}" destId="{4AE78A6A-D08A-49F9-8B8C-9DC50F58563E}" srcOrd="8" destOrd="0" presId="urn:microsoft.com/office/officeart/2005/8/layout/hierarchy1"/>
    <dgm:cxn modelId="{A55069C9-1EB2-4125-9651-84436BB0659A}" type="presParOf" srcId="{3F44AA0B-42C6-4755-A876-8CF78FCCC16E}" destId="{FA3205B2-F436-4F4D-A439-9911D00920CE}" srcOrd="9" destOrd="0" presId="urn:microsoft.com/office/officeart/2005/8/layout/hierarchy1"/>
    <dgm:cxn modelId="{40928B71-DE59-4D71-BC8D-2E28DB0C2415}" type="presParOf" srcId="{FA3205B2-F436-4F4D-A439-9911D00920CE}" destId="{3E98072C-B12D-48FA-93D9-36EEC8A9B6E6}" srcOrd="0" destOrd="0" presId="urn:microsoft.com/office/officeart/2005/8/layout/hierarchy1"/>
    <dgm:cxn modelId="{77056C79-2124-4E97-B0A1-1F39E1E8D869}" type="presParOf" srcId="{3E98072C-B12D-48FA-93D9-36EEC8A9B6E6}" destId="{7D30904F-B5F0-4CC2-BC5B-B75073A5FD01}" srcOrd="0" destOrd="0" presId="urn:microsoft.com/office/officeart/2005/8/layout/hierarchy1"/>
    <dgm:cxn modelId="{278D4A00-90AC-400F-9E20-1D9F23C9FB89}" type="presParOf" srcId="{3E98072C-B12D-48FA-93D9-36EEC8A9B6E6}" destId="{DC1DA497-A59F-4ACC-AAE2-F51DB12C9019}" srcOrd="1" destOrd="0" presId="urn:microsoft.com/office/officeart/2005/8/layout/hierarchy1"/>
    <dgm:cxn modelId="{4A12E847-B5E7-466B-B3DD-FF4AE55F7CEB}" type="presParOf" srcId="{FA3205B2-F436-4F4D-A439-9911D00920CE}" destId="{67038AA6-FB51-458E-85DB-37008A17081F}" srcOrd="1" destOrd="0" presId="urn:microsoft.com/office/officeart/2005/8/layout/hierarchy1"/>
    <dgm:cxn modelId="{FDCBA545-18EF-4580-BA32-A4E1B9C5841C}" type="presParOf" srcId="{3F44AA0B-42C6-4755-A876-8CF78FCCC16E}" destId="{E4484F21-6E66-426D-A1C3-52DD86238AEF}" srcOrd="10" destOrd="0" presId="urn:microsoft.com/office/officeart/2005/8/layout/hierarchy1"/>
    <dgm:cxn modelId="{726CF286-ED59-4C9D-9D09-1E452D6DD54C}" type="presParOf" srcId="{3F44AA0B-42C6-4755-A876-8CF78FCCC16E}" destId="{9D58B0B8-3FEF-429A-9BA7-41A6826BBF97}" srcOrd="11" destOrd="0" presId="urn:microsoft.com/office/officeart/2005/8/layout/hierarchy1"/>
    <dgm:cxn modelId="{F188ED8D-7547-4DDE-BAC5-3BA149C9AAC7}" type="presParOf" srcId="{9D58B0B8-3FEF-429A-9BA7-41A6826BBF97}" destId="{9DFD608F-232B-432A-9910-E5E6696130A0}" srcOrd="0" destOrd="0" presId="urn:microsoft.com/office/officeart/2005/8/layout/hierarchy1"/>
    <dgm:cxn modelId="{8A6EAA7F-F894-4391-8852-CB0CAB926154}" type="presParOf" srcId="{9DFD608F-232B-432A-9910-E5E6696130A0}" destId="{563E5F95-FC61-4717-950F-FBA69E104D77}" srcOrd="0" destOrd="0" presId="urn:microsoft.com/office/officeart/2005/8/layout/hierarchy1"/>
    <dgm:cxn modelId="{2959E08F-B1AD-4B5B-9A1D-94EAC00DEFBD}" type="presParOf" srcId="{9DFD608F-232B-432A-9910-E5E6696130A0}" destId="{DF803A21-CCF7-4469-85EB-D6CF70FA7EB6}" srcOrd="1" destOrd="0" presId="urn:microsoft.com/office/officeart/2005/8/layout/hierarchy1"/>
    <dgm:cxn modelId="{AC98A19F-0D14-41D8-96FA-12E113E9A10D}" type="presParOf" srcId="{9D58B0B8-3FEF-429A-9BA7-41A6826BBF97}" destId="{577D94C5-B760-4DA1-845D-A63B34AB190F}" srcOrd="1" destOrd="0" presId="urn:microsoft.com/office/officeart/2005/8/layout/hierarchy1"/>
    <dgm:cxn modelId="{71D3FFD1-ABB8-4396-994D-C670753796F5}" type="presParOf" srcId="{3DCF8670-531A-4FC4-A7D8-9A1A3EA83F9C}" destId="{181E6169-21B0-450F-B415-674BE5A76C17}" srcOrd="2" destOrd="0" presId="urn:microsoft.com/office/officeart/2005/8/layout/hierarchy1"/>
    <dgm:cxn modelId="{7565EAE3-83C5-4A6F-86BD-61717EE3170D}" type="presParOf" srcId="{3DCF8670-531A-4FC4-A7D8-9A1A3EA83F9C}" destId="{2F5BDE65-1DA6-43C8-8697-96A8F30A4ACD}" srcOrd="3" destOrd="0" presId="urn:microsoft.com/office/officeart/2005/8/layout/hierarchy1"/>
    <dgm:cxn modelId="{8720367F-0D5C-4BBC-B482-558A2469D37B}" type="presParOf" srcId="{2F5BDE65-1DA6-43C8-8697-96A8F30A4ACD}" destId="{F2F08CD4-B8C5-4656-8B71-1EB57B02D522}" srcOrd="0" destOrd="0" presId="urn:microsoft.com/office/officeart/2005/8/layout/hierarchy1"/>
    <dgm:cxn modelId="{800BE8A9-6975-4051-B66A-59E3B0D7A450}" type="presParOf" srcId="{F2F08CD4-B8C5-4656-8B71-1EB57B02D522}" destId="{02D3E58D-6C89-4513-AF42-60A1FFDD9E2C}" srcOrd="0" destOrd="0" presId="urn:microsoft.com/office/officeart/2005/8/layout/hierarchy1"/>
    <dgm:cxn modelId="{ABB0FBB7-70D3-4089-B47D-47E564A4F343}" type="presParOf" srcId="{F2F08CD4-B8C5-4656-8B71-1EB57B02D522}" destId="{9D176541-6087-47E8-A9BB-1EF331634B19}" srcOrd="1" destOrd="0" presId="urn:microsoft.com/office/officeart/2005/8/layout/hierarchy1"/>
    <dgm:cxn modelId="{15C27FC0-0B44-4E02-8078-D4A92E915FA2}" type="presParOf" srcId="{2F5BDE65-1DA6-43C8-8697-96A8F30A4ACD}" destId="{3D98772C-58DA-4EDE-9EC3-DA0BBC2740E3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  <a:ext uri="{C62137D5-CB1D-491B-B009-E17868A290BF}">
      <dgm14:recolorImg xmlns="" xmlns:dgm14="http://schemas.microsoft.com/office/drawing/2010/diagram" val="1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0.33303</cdr:x>
      <cdr:y>0.12161</cdr:y>
    </cdr:from>
    <cdr:to>
      <cdr:x>0.43166</cdr:x>
      <cdr:y>0.29849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8568" y="629219"/>
          <a:ext cx="686673" cy="915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0.25446</cdr:x>
      <cdr:y>0.06587</cdr:y>
    </cdr:from>
    <cdr:to>
      <cdr:x>0.5007</cdr:x>
      <cdr:y>0.5468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62131" y="348558"/>
          <a:ext cx="2479441" cy="2544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Факт 2015</a:t>
          </a:r>
          <a:endParaRPr lang="en-US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Первоначальный план 2016 </a:t>
          </a:r>
        </a:p>
        <a:p xmlns:a="http://schemas.openxmlformats.org/drawingml/2006/main">
          <a:pPr algn="r"/>
          <a:endParaRPr lang="en-US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Уточненный план 2016</a:t>
          </a:r>
        </a:p>
        <a:p xmlns:a="http://schemas.openxmlformats.org/drawingml/2006/main"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Факт 2016</a:t>
          </a:r>
          <a:endParaRPr lang="ru-RU" sz="105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0.11049</cdr:x>
      <cdr:y>0.27461</cdr:y>
    </cdr:from>
    <cdr:to>
      <cdr:x>0.2013</cdr:x>
      <cdr:y>0.44742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12520" y="145308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solidFill>
              <a:schemeClr val="tx2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0.33736</cdr:x>
      <cdr:y>0.08033</cdr:y>
    </cdr:from>
    <cdr:to>
      <cdr:x>0.52723</cdr:x>
      <cdr:y>0.19779</cdr:y>
    </cdr:to>
    <cdr:sp macro="" textlink="">
      <cdr:nvSpPr>
        <cdr:cNvPr id="89" name="Овал 88"/>
        <cdr:cNvSpPr/>
      </cdr:nvSpPr>
      <cdr:spPr>
        <a:xfrm xmlns:a="http://schemas.openxmlformats.org/drawingml/2006/main">
          <a:off x="3330825" y="440723"/>
          <a:ext cx="1874626" cy="644432"/>
        </a:xfrm>
        <a:prstGeom xmlns:a="http://schemas.openxmlformats.org/drawingml/2006/main" prst="ellipse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solidFill>
            <a:srgbClr val="009900"/>
          </a:solidFill>
        </a:ln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4 327 </a:t>
          </a:r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  <a:p xmlns:a="http://schemas.openxmlformats.org/drawingml/2006/main">
          <a:pPr algn="ctr"/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+</a:t>
          </a:r>
          <a:r>
            <a:rPr lang="en-US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9,4</a:t>
          </a:r>
          <a:r>
            <a: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b="1" dirty="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0.04077</cdr:x>
      <cdr:y>0.34319</cdr:y>
    </cdr:from>
    <cdr:to>
      <cdr:x>0.12569</cdr:x>
      <cdr:y>0.4272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403860" y="1643550"/>
          <a:ext cx="841248" cy="40233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9900"/>
          </a:solidFill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0.02075</cdr:x>
      <cdr:y>0.42147</cdr:y>
    </cdr:from>
    <cdr:to>
      <cdr:x>0.08004</cdr:x>
      <cdr:y>0.48066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5551" y="2018454"/>
          <a:ext cx="587374" cy="2834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0.14331</cdr:x>
      <cdr:y>0.34701</cdr:y>
    </cdr:from>
    <cdr:to>
      <cdr:x>0.21508</cdr:x>
      <cdr:y>0.5093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1419607" y="1661838"/>
          <a:ext cx="710945" cy="77724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0.41631</cdr:x>
      <cdr:y>0.53777</cdr:y>
    </cdr:from>
    <cdr:to>
      <cdr:x>0.62917</cdr:x>
      <cdr:y>0.6408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459036" y="2094720"/>
          <a:ext cx="1257299" cy="40129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70 010,4т.р.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0.22764</cdr:x>
      <cdr:y>0.36413</cdr:y>
    </cdr:from>
    <cdr:to>
      <cdr:x>0.44533</cdr:x>
      <cdr:y>0.46715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344610" y="1418335"/>
          <a:ext cx="1285875" cy="401292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159 237,7т.р.</a:t>
          </a:r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0.03091</cdr:x>
      <cdr:y>0.05593</cdr:y>
    </cdr:from>
    <cdr:to>
      <cdr:x>0.24538</cdr:x>
      <cdr:y>0.15891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182560" y="217841"/>
          <a:ext cx="1266825" cy="401125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314 472,3т.р.</a:t>
          </a:r>
        </a:p>
        <a:p xmlns:a="http://schemas.openxmlformats.org/drawingml/2006/main"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0.33099</cdr:x>
      <cdr:y>0.26452</cdr:y>
    </cdr:from>
    <cdr:to>
      <cdr:x>0.42604</cdr:x>
      <cdr:y>0.95674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84191" y="291192"/>
          <a:ext cx="914413" cy="762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19 302,4 (99,2%)</a:t>
          </a:r>
          <a:endParaRPr lang="ru-RU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0.31993</cdr:x>
      <cdr:y>0.38588</cdr:y>
    </cdr:from>
    <cdr:to>
      <cdr:x>0.41291</cdr:x>
      <cdr:y>0.9619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46246" y="514577"/>
          <a:ext cx="914373" cy="768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37 881,5 (99,5%)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0.2858</cdr:x>
      <cdr:y>0.21596</cdr:y>
    </cdr:from>
    <cdr:to>
      <cdr:x>0.38141</cdr:x>
      <cdr:y>0.57286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3196" y="217598"/>
          <a:ext cx="914355" cy="3596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814 (100%)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0.33815</cdr:x>
      <cdr:y>0.25941</cdr:y>
    </cdr:from>
    <cdr:to>
      <cdr:x>0.43408</cdr:x>
      <cdr:y>0.50437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23012" y="320292"/>
          <a:ext cx="914339" cy="3024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305,0 (100%)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0.26203</cdr:x>
      <cdr:y>0.27782</cdr:y>
    </cdr:from>
    <cdr:to>
      <cdr:x>0.37713</cdr:x>
      <cdr:y>0.51157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2509" y="364122"/>
          <a:ext cx="1099271" cy="3063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100.0 (100%)</a:t>
          </a:r>
          <a:endParaRPr lang="ru-RU" sz="1200" b="1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0.25209</cdr:x>
      <cdr:y>0.38479</cdr:y>
    </cdr:from>
    <cdr:to>
      <cdr:x>0.36069</cdr:x>
      <cdr:y>0.51329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0511" y="591873"/>
          <a:ext cx="1029825" cy="1976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319,6(93,7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0.27066</cdr:x>
      <cdr:y>0.31635</cdr:y>
    </cdr:from>
    <cdr:to>
      <cdr:x>0.36553</cdr:x>
      <cdr:y>0.46325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08569" y="457969"/>
          <a:ext cx="914339" cy="212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105,6 (100%)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0.67692</cdr:x>
      <cdr:y>0.73684</cdr:y>
    </cdr:from>
    <cdr:to>
      <cdr:x>0.97436</cdr:x>
      <cdr:y>0.89418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05600" y="4156443"/>
          <a:ext cx="2946400" cy="88753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Итого: 832 057 тыс. руб.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0.22123</cdr:x>
      <cdr:y>0.28641</cdr:y>
    </cdr:from>
    <cdr:to>
      <cdr:x>0.31652</cdr:x>
      <cdr:y>0.53679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2892" y="408424"/>
          <a:ext cx="914379" cy="357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 (60%)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0.29074</cdr:x>
      <cdr:y>0.28616</cdr:y>
    </cdr:from>
    <cdr:to>
      <cdr:x>0.38572</cdr:x>
      <cdr:y>0.48441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98989" y="381815"/>
          <a:ext cx="914390" cy="264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84,9 (99,9%)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0.3111</cdr:x>
      <cdr:y>0.33267</cdr:y>
    </cdr:from>
    <cdr:to>
      <cdr:x>0.40578</cdr:x>
      <cdr:y>0.54881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04458" y="468292"/>
          <a:ext cx="914363" cy="304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235 (100%)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0.21642</cdr:x>
      <cdr:y>0.34337</cdr:y>
    </cdr:from>
    <cdr:to>
      <cdr:x>0.3111</cdr:x>
      <cdr:y>0.55951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90017" y="611430"/>
          <a:ext cx="914363" cy="3848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998,1 (92%)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0.88905</cdr:x>
      <cdr:y>0.03817</cdr:y>
    </cdr:from>
    <cdr:to>
      <cdr:x>0.9526</cdr:x>
      <cdr:y>0.10594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8552836" y="208049"/>
          <a:ext cx="611367" cy="3693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343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0.02316</cdr:x>
      <cdr:y>0.86574</cdr:y>
    </cdr:from>
    <cdr:to>
      <cdr:x>1</cdr:x>
      <cdr:y>0.99996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2822" y="4718177"/>
          <a:ext cx="9397428" cy="731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0.1139</cdr:x>
      <cdr:y>0.14619</cdr:y>
    </cdr:from>
    <cdr:to>
      <cdr:x>0.26056</cdr:x>
      <cdr:y>0.18398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V="1">
          <a:off x="1095747" y="796693"/>
          <a:ext cx="1410921" cy="20596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9900"/>
          </a:solidFill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0.13127</cdr:x>
      <cdr:y>0.08495</cdr:y>
    </cdr:from>
    <cdr:to>
      <cdr:x>0.24357</cdr:x>
      <cdr:y>0.1714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262813" y="462979"/>
          <a:ext cx="1080415" cy="4711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+19 млн. руб.</a:t>
          </a:r>
        </a:p>
        <a:p xmlns:a="http://schemas.openxmlformats.org/drawingml/2006/main">
          <a:pPr algn="ctr"/>
          <a:r>
            <a:rPr lang="ru-RU" sz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+6,8%</a:t>
          </a:r>
          <a:endParaRPr lang="ru-RU" sz="12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0.27838</cdr:x>
      <cdr:y>0.02897</cdr:y>
    </cdr:from>
    <cdr:to>
      <cdr:x>0.39069</cdr:x>
      <cdr:y>0.11542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2678095" y="157865"/>
          <a:ext cx="1080415" cy="4711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+10 млн. руб.</a:t>
          </a:r>
        </a:p>
        <a:p xmlns:a="http://schemas.openxmlformats.org/drawingml/2006/main">
          <a:pPr algn="ctr"/>
          <a:r>
            <a:rPr lang="ru-RU" sz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+3,4%</a:t>
          </a:r>
          <a:endParaRPr lang="ru-RU" sz="12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0.83417</cdr:x>
      <cdr:y>0.09493</cdr:y>
    </cdr:from>
    <cdr:to>
      <cdr:x>0.92576</cdr:x>
      <cdr:y>0.16858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7911718" y="530352"/>
          <a:ext cx="868680" cy="41148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+9,4%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0.49824</cdr:x>
      <cdr:y>0.19076</cdr:y>
    </cdr:from>
    <cdr:to>
      <cdr:x>0.58983</cdr:x>
      <cdr:y>0.26441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4725542" y="1065784"/>
          <a:ext cx="868680" cy="411480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0.47791</cdr:x>
      <cdr:y>0.46317</cdr:y>
    </cdr:from>
    <cdr:to>
      <cdr:x>0.5695</cdr:x>
      <cdr:y>0.53682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4532774" y="2587750"/>
          <a:ext cx="868684" cy="411481"/>
        </a:xfrm>
        <a:prstGeom xmlns:a="http://schemas.openxmlformats.org/drawingml/2006/main" prst="ellipse">
          <a:avLst/>
        </a:prstGeom>
        <a:solidFill xmlns:a="http://schemas.openxmlformats.org/drawingml/2006/main">
          <a:srgbClr val="00B050"/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+4,7%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0.39857</cdr:x>
      <cdr:y>0.32469</cdr:y>
    </cdr:from>
    <cdr:to>
      <cdr:x>0.49016</cdr:x>
      <cdr:y>0.39834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3780190" y="1814027"/>
          <a:ext cx="868684" cy="41148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2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-9,4%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0.36391</cdr:x>
      <cdr:y>0.7358</cdr:y>
    </cdr:from>
    <cdr:to>
      <cdr:x>0.4555</cdr:x>
      <cdr:y>0.80945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3451488" y="4110911"/>
          <a:ext cx="868684" cy="41148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2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-47,4%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0.3437</cdr:x>
      <cdr:y>0.85899</cdr:y>
    </cdr:from>
    <cdr:to>
      <cdr:x>0.43529</cdr:x>
      <cdr:y>0.93264</cdr:y>
    </cdr:to>
    <cdr:sp macro="" textlink="">
      <cdr:nvSpPr>
        <cdr:cNvPr id="7" name="Овал 6"/>
        <cdr:cNvSpPr/>
      </cdr:nvSpPr>
      <cdr:spPr>
        <a:xfrm xmlns:a="http://schemas.openxmlformats.org/drawingml/2006/main">
          <a:off x="3259837" y="4799137"/>
          <a:ext cx="868684" cy="41148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2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-19,2%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0.30707</cdr:x>
      <cdr:y>0.59479</cdr:y>
    </cdr:from>
    <cdr:to>
      <cdr:x>0.39865</cdr:x>
      <cdr:y>0.66844</cdr:y>
    </cdr:to>
    <cdr:sp macro="" textlink="">
      <cdr:nvSpPr>
        <cdr:cNvPr id="8" name="Овал 7"/>
        <cdr:cNvSpPr/>
      </cdr:nvSpPr>
      <cdr:spPr>
        <a:xfrm xmlns:a="http://schemas.openxmlformats.org/drawingml/2006/main">
          <a:off x="2912420" y="3323088"/>
          <a:ext cx="868589" cy="411481"/>
        </a:xfrm>
        <a:prstGeom xmlns:a="http://schemas.openxmlformats.org/drawingml/2006/main" prst="ellipse">
          <a:avLst/>
        </a:prstGeom>
        <a:solidFill xmlns:a="http://schemas.openxmlformats.org/drawingml/2006/main">
          <a:schemeClr val="tx2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-25,2%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0.31084</cdr:x>
      <cdr:y>0.20496</cdr:y>
    </cdr:from>
    <cdr:to>
      <cdr:x>0.59812</cdr:x>
      <cdr:y>0.40065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676090">
          <a:off x="2052818" y="902377"/>
          <a:ext cx="1897197" cy="861558"/>
        </a:xfrm>
        <a:prstGeom xmlns:a="http://schemas.openxmlformats.org/drawingml/2006/main" prst="rightArrow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0.35056</cdr:x>
      <cdr:y>0.27983</cdr:y>
    </cdr:from>
    <cdr:to>
      <cdr:x>0.48902</cdr:x>
      <cdr:y>0.48752</cdr:y>
    </cdr:to>
    <cdr:sp macro="" textlink="">
      <cdr:nvSpPr>
        <cdr:cNvPr id="3" name="TextBox 2"/>
        <cdr:cNvSpPr txBox="1"/>
      </cdr:nvSpPr>
      <cdr:spPr>
        <a:xfrm xmlns:a="http://schemas.openxmlformats.org/drawingml/2006/main" rot="20641203">
          <a:off x="2315113" y="1232009"/>
          <a:ext cx="914390" cy="914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+ 13 798 или 9,4%</a:t>
          </a:r>
          <a:endParaRPr lang="ru-RU" sz="14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0.25082</cdr:x>
      <cdr:y>0.14017</cdr:y>
    </cdr:from>
    <cdr:to>
      <cdr:x>0.34658</cdr:x>
      <cdr:y>0.18932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94935" y="774795"/>
          <a:ext cx="914359" cy="2716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- 1 257 т.р.</a:t>
          </a:r>
          <a:endParaRPr lang="ru-RU" sz="1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0.47084</cdr:x>
      <cdr:y>0.41728</cdr:y>
    </cdr:from>
    <cdr:to>
      <cdr:x>0.56661</cdr:x>
      <cdr:y>0.48425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95772" y="2306459"/>
          <a:ext cx="914455" cy="3701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ru-RU" sz="16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548т.р</a:t>
          </a:r>
          <a:r>
            <a:rPr lang="ru-RU" sz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2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0.72814</cdr:x>
      <cdr:y>0.48425</cdr:y>
    </cdr:from>
    <cdr:to>
      <cdr:x>0.81433</cdr:x>
      <cdr:y>0.59046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952594" y="2676645"/>
          <a:ext cx="822981" cy="587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-35 т.р.</a:t>
          </a:r>
          <a:endParaRPr lang="ru-RU" sz="1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0.53512</cdr:x>
      <cdr:y>0.16064</cdr:y>
    </cdr:from>
    <cdr:to>
      <cdr:x>0.6665</cdr:x>
      <cdr:y>0.34424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724469" y="8001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</cdr:x>
      <cdr:y>0.11651</cdr:y>
    </cdr:from>
    <cdr:to>
      <cdr:x>0.53916</cdr:x>
      <cdr:y>0.19418</cdr:y>
    </cdr:to>
    <cdr:sp macro="" textlink="">
      <cdr:nvSpPr>
        <cdr:cNvPr id="14" name="Выгнутая вправо стрелка 13"/>
        <cdr:cNvSpPr/>
      </cdr:nvSpPr>
      <cdr:spPr>
        <a:xfrm xmlns:a="http://schemas.openxmlformats.org/drawingml/2006/main">
          <a:off x="3128327" y="580292"/>
          <a:ext cx="245016" cy="386862"/>
        </a:xfrm>
        <a:prstGeom xmlns:a="http://schemas.openxmlformats.org/drawingml/2006/main" prst="curvedLeftArrow">
          <a:avLst/>
        </a:prstGeom>
        <a:solidFill xmlns:a="http://schemas.openxmlformats.org/drawingml/2006/main">
          <a:srgbClr val="A0581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0.60713</cdr:x>
      <cdr:y>0.17653</cdr:y>
    </cdr:from>
    <cdr:to>
      <cdr:x>0.73851</cdr:x>
      <cdr:y>0.36012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225631" y="8792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0.53956</cdr:x>
      <cdr:y>0.12004</cdr:y>
    </cdr:from>
    <cdr:to>
      <cdr:x>0.67094</cdr:x>
      <cdr:y>0.30363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375854" y="597877"/>
          <a:ext cx="82199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-22,8 т.р</a:t>
          </a:r>
          <a:endParaRPr lang="ru-RU" sz="1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0.86396</cdr:x>
      <cdr:y>0.31421</cdr:y>
    </cdr:from>
    <cdr:to>
      <cdr:x>0.89555</cdr:x>
      <cdr:y>0.39718</cdr:y>
    </cdr:to>
    <cdr:sp macro="" textlink="">
      <cdr:nvSpPr>
        <cdr:cNvPr id="17" name="Выгнутая вправо стрелка 16"/>
        <cdr:cNvSpPr/>
      </cdr:nvSpPr>
      <cdr:spPr>
        <a:xfrm xmlns:a="http://schemas.openxmlformats.org/drawingml/2006/main">
          <a:off x="6035954" y="1564950"/>
          <a:ext cx="220701" cy="413240"/>
        </a:xfrm>
        <a:prstGeom xmlns:a="http://schemas.openxmlformats.org/drawingml/2006/main" prst="curvedLeftArrow">
          <a:avLst/>
        </a:prstGeom>
        <a:solidFill xmlns:a="http://schemas.openxmlformats.org/drawingml/2006/main">
          <a:schemeClr val="accent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0.82986</cdr:x>
      <cdr:y>0.08162</cdr:y>
    </cdr:from>
    <cdr:to>
      <cdr:x>0.96124</cdr:x>
      <cdr:y>0.26521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5797717" y="406503"/>
          <a:ext cx="917875" cy="914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0.87199</cdr:x>
      <cdr:y>0.32326</cdr:y>
    </cdr:from>
    <cdr:to>
      <cdr:x>0.97644</cdr:x>
      <cdr:y>0.38813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092063" y="1610024"/>
          <a:ext cx="729760" cy="323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-193 т.р</a:t>
          </a:r>
          <a:endParaRPr lang="ru-RU" sz="16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0.54469</cdr:x>
      <cdr:y>0.51765</cdr:y>
    </cdr:from>
    <cdr:to>
      <cdr:x>0.58263</cdr:x>
      <cdr:y>0.59885</cdr:y>
    </cdr:to>
    <cdr:sp macro="" textlink="">
      <cdr:nvSpPr>
        <cdr:cNvPr id="20" name="Выгнутая вправо стрелка 19"/>
        <cdr:cNvSpPr/>
      </cdr:nvSpPr>
      <cdr:spPr>
        <a:xfrm xmlns:a="http://schemas.openxmlformats.org/drawingml/2006/main">
          <a:off x="3407945" y="2578191"/>
          <a:ext cx="237393" cy="404446"/>
        </a:xfrm>
        <a:prstGeom xmlns:a="http://schemas.openxmlformats.org/drawingml/2006/main" prst="curvedLeftArrow">
          <a:avLst/>
        </a:prstGeom>
        <a:solidFill xmlns:a="http://schemas.openxmlformats.org/drawingml/2006/main">
          <a:schemeClr val="accent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0.57842</cdr:x>
      <cdr:y>0.53156</cdr:y>
    </cdr:from>
    <cdr:to>
      <cdr:x>0.72457</cdr:x>
      <cdr:y>0.60048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4041082" y="2647487"/>
          <a:ext cx="1021065" cy="343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+708 т.р.</a:t>
          </a:r>
          <a:endParaRPr lang="ru-RU" sz="16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0.60933</cdr:x>
      <cdr:y>0.73655</cdr:y>
    </cdr:from>
    <cdr:to>
      <cdr:x>0.64728</cdr:x>
      <cdr:y>0.81245</cdr:y>
    </cdr:to>
    <cdr:sp macro="" textlink="">
      <cdr:nvSpPr>
        <cdr:cNvPr id="22" name="Выгнутая вправо стрелка 21"/>
        <cdr:cNvSpPr/>
      </cdr:nvSpPr>
      <cdr:spPr>
        <a:xfrm xmlns:a="http://schemas.openxmlformats.org/drawingml/2006/main">
          <a:off x="3812391" y="3668437"/>
          <a:ext cx="237393" cy="378069"/>
        </a:xfrm>
        <a:prstGeom xmlns:a="http://schemas.openxmlformats.org/drawingml/2006/main" prst="curvedLeftArrow">
          <a:avLst/>
        </a:prstGeom>
        <a:solidFill xmlns:a="http://schemas.openxmlformats.org/drawingml/2006/main">
          <a:schemeClr val="accent2">
            <a:lumMod val="75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0.65101</cdr:x>
      <cdr:y>0.74177</cdr:y>
    </cdr:from>
    <cdr:to>
      <cdr:x>0.76728</cdr:x>
      <cdr:y>0.81895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4548255" y="3694478"/>
          <a:ext cx="812287" cy="384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+ 130 т.р.</a:t>
          </a:r>
          <a:endParaRPr lang="ru-RU" sz="16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0.62277</cdr:x>
      <cdr:y>0.16093</cdr:y>
    </cdr:from>
    <cdr:to>
      <cdr:x>0.71022</cdr:x>
      <cdr:y>0.41291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 rot="16200000" flipH="1">
          <a:off x="3349008" y="1177308"/>
          <a:ext cx="1263284" cy="52230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0.26594</cdr:x>
      <cdr:y>0.23077</cdr:y>
    </cdr:from>
    <cdr:to>
      <cdr:x>0.33385</cdr:x>
      <cdr:y>0.48131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6200000" flipH="1">
          <a:off x="1163087" y="1582187"/>
          <a:ext cx="1256078" cy="40554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0.3062</cdr:x>
      <cdr:y>0.22484</cdr:y>
    </cdr:from>
    <cdr:to>
      <cdr:x>0.56562</cdr:x>
      <cdr:y>0.38696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1828799" y="1127190"/>
          <a:ext cx="1549400" cy="81280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0.30944</cdr:x>
      <cdr:y>0.25534</cdr:y>
    </cdr:from>
    <cdr:to>
      <cdr:x>0.57374</cdr:x>
      <cdr:y>0.42493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48119" y="1280099"/>
          <a:ext cx="1578540" cy="850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-1 169 тыс. руб.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-48%</a:t>
          </a:r>
          <a:endParaRPr lang="ru-RU" sz="16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0.66769</cdr:x>
      <cdr:y>0.13679</cdr:y>
    </cdr:from>
    <cdr:to>
      <cdr:x>0.92711</cdr:x>
      <cdr:y>0.29892</cdr:y>
    </cdr:to>
    <cdr:sp macro="" textlink="">
      <cdr:nvSpPr>
        <cdr:cNvPr id="6" name="Овал 5"/>
        <cdr:cNvSpPr/>
      </cdr:nvSpPr>
      <cdr:spPr>
        <a:xfrm xmlns:a="http://schemas.openxmlformats.org/drawingml/2006/main">
          <a:off x="3987800" y="685800"/>
          <a:ext cx="1549400" cy="812800"/>
        </a:xfrm>
        <a:prstGeom xmlns:a="http://schemas.openxmlformats.org/drawingml/2006/main" prst="ellipse">
          <a:avLst/>
        </a:prstGeom>
        <a:gradFill xmlns:a="http://schemas.openxmlformats.org/drawingml/2006/main" rotWithShape="1">
          <a:gsLst>
            <a:gs pos="0">
              <a:srgbClr val="66553E">
                <a:tint val="45000"/>
                <a:satMod val="200000"/>
              </a:srgbClr>
            </a:gs>
            <a:gs pos="30000">
              <a:srgbClr val="66553E">
                <a:tint val="61000"/>
                <a:satMod val="200000"/>
              </a:srgbClr>
            </a:gs>
            <a:gs pos="45000">
              <a:srgbClr val="66553E">
                <a:tint val="66000"/>
                <a:satMod val="200000"/>
              </a:srgbClr>
            </a:gs>
            <a:gs pos="55000">
              <a:srgbClr val="66553E">
                <a:tint val="66000"/>
                <a:satMod val="200000"/>
              </a:srgbClr>
            </a:gs>
            <a:gs pos="73000">
              <a:srgbClr val="66553E">
                <a:tint val="61000"/>
                <a:satMod val="200000"/>
              </a:srgbClr>
            </a:gs>
            <a:gs pos="100000">
              <a:srgbClr val="66553E">
                <a:tint val="45000"/>
                <a:satMod val="200000"/>
              </a:srgbClr>
            </a:gs>
          </a:gsLst>
          <a:lin ang="950000" scaled="1"/>
        </a:gradFill>
        <a:ln xmlns:a="http://schemas.openxmlformats.org/drawingml/2006/main" w="9525" cap="flat" cmpd="sng" algn="ctr">
          <a:solidFill>
            <a:srgbClr val="66553E"/>
          </a:solidFill>
          <a:prstDash val="solid"/>
        </a:ln>
        <a:effectLst xmlns:a="http://schemas.openxmlformats.org/drawingml/2006/main">
          <a:outerShdw blurRad="38100" dist="25400" dir="2700000" algn="br" rotWithShape="0">
            <a:srgbClr val="000000">
              <a:alpha val="40000"/>
            </a:srgbClr>
          </a:outerShdw>
        </a:effectLst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2E2224"/>
              </a:solidFill>
              <a:latin typeface="Candara"/>
            </a:defRPr>
          </a:lvl1pPr>
          <a:lvl2pPr marL="457200" indent="0">
            <a:defRPr sz="1100">
              <a:solidFill>
                <a:srgbClr val="2E2224"/>
              </a:solidFill>
              <a:latin typeface="Candara"/>
            </a:defRPr>
          </a:lvl2pPr>
          <a:lvl3pPr marL="914400" indent="0">
            <a:defRPr sz="1100">
              <a:solidFill>
                <a:srgbClr val="2E2224"/>
              </a:solidFill>
              <a:latin typeface="Candara"/>
            </a:defRPr>
          </a:lvl3pPr>
          <a:lvl4pPr marL="1371600" indent="0">
            <a:defRPr sz="1100">
              <a:solidFill>
                <a:srgbClr val="2E2224"/>
              </a:solidFill>
              <a:latin typeface="Candara"/>
            </a:defRPr>
          </a:lvl4pPr>
          <a:lvl5pPr marL="1828800" indent="0">
            <a:defRPr sz="1100">
              <a:solidFill>
                <a:srgbClr val="2E2224"/>
              </a:solidFill>
              <a:latin typeface="Candara"/>
            </a:defRPr>
          </a:lvl5pPr>
          <a:lvl6pPr marL="2286000" indent="0">
            <a:defRPr sz="1100">
              <a:solidFill>
                <a:srgbClr val="2E2224"/>
              </a:solidFill>
              <a:latin typeface="Candara"/>
            </a:defRPr>
          </a:lvl6pPr>
          <a:lvl7pPr marL="2743200" indent="0">
            <a:defRPr sz="1100">
              <a:solidFill>
                <a:srgbClr val="2E2224"/>
              </a:solidFill>
              <a:latin typeface="Candara"/>
            </a:defRPr>
          </a:lvl7pPr>
          <a:lvl8pPr marL="3200400" indent="0">
            <a:defRPr sz="1100">
              <a:solidFill>
                <a:srgbClr val="2E2224"/>
              </a:solidFill>
              <a:latin typeface="Candara"/>
            </a:defRPr>
          </a:lvl8pPr>
          <a:lvl9pPr marL="3657600" indent="0">
            <a:defRPr sz="1100">
              <a:solidFill>
                <a:srgbClr val="2E2224"/>
              </a:solidFill>
              <a:latin typeface="Candara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0.07743</cdr:x>
      <cdr:y>0.11912</cdr:y>
    </cdr:from>
    <cdr:to>
      <cdr:x>0.24649</cdr:x>
      <cdr:y>0.24524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72554" y="667482"/>
          <a:ext cx="1686716" cy="706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+ 527 тыс. руб.</a:t>
          </a:r>
          <a:endParaRPr lang="ru-RU" sz="1800" b="1" dirty="0">
            <a:solidFill>
              <a:srgbClr val="0099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+19,8%</a:t>
          </a:r>
          <a:endParaRPr lang="ru-RU" sz="1800" b="1" dirty="0">
            <a:solidFill>
              <a:srgbClr val="0099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0.13386</cdr:x>
      <cdr:y>0.17716</cdr:y>
    </cdr:from>
    <cdr:to>
      <cdr:x>0.29839</cdr:x>
      <cdr:y>0.28948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335550" y="992678"/>
          <a:ext cx="1641514" cy="6293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9900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0.31495</cdr:x>
      <cdr:y>0.16056</cdr:y>
    </cdr:from>
    <cdr:to>
      <cdr:x>0.47506</cdr:x>
      <cdr:y>0.29425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3142317" y="899629"/>
          <a:ext cx="1597446" cy="74914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pPr/>
              <a:t>02.05.2017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pPr/>
              <a:t>02.05.2017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48822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001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291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585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55FF6D4-D4D7-426A-98F7-170A3668379E}" type="datetime1">
              <a:rPr lang="en-US" smtClean="0"/>
              <a:pPr/>
              <a:t>5/2/2017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7431" y="6429375"/>
            <a:ext cx="949325" cy="292100"/>
          </a:xfrm>
        </p:spPr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5267" y="3721473"/>
            <a:ext cx="554736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55FF6D4-D4D7-426A-98F7-170A3668379E}" type="datetime1">
              <a:rPr lang="en-US" smtClean="0">
                <a:solidFill>
                  <a:srgbClr val="CBD8DD"/>
                </a:solidFill>
              </a:rPr>
              <a:pPr/>
              <a:t>5/2/2017</a:t>
            </a:fld>
            <a:endParaRPr lang="en-US" dirty="0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57431" y="6429375"/>
            <a:ext cx="949325" cy="292100"/>
          </a:xfrm>
        </p:spPr>
        <p:txBody>
          <a:bodyPr/>
          <a:lstStyle/>
          <a:p>
            <a:fld id="{1AD20DFC-E2D5-4BD6-B744-D8DEEAB5F7C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051554" y="1417320"/>
            <a:ext cx="554736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908050" y="1762090"/>
            <a:ext cx="2731924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53763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947104" y="0"/>
            <a:ext cx="3676582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2E222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44" y="228600"/>
            <a:ext cx="9307513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66195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295D47-465E-4A05-802B-049480555B6D}" type="datetime1">
              <a:rPr lang="en-US" smtClean="0">
                <a:solidFill>
                  <a:srgbClr val="CBD8DD"/>
                </a:solidFill>
              </a:rPr>
              <a:pPr/>
              <a:t>5/2/2017</a:t>
            </a:fld>
            <a:endParaRPr lang="en-US">
              <a:solidFill>
                <a:srgbClr val="CBD8D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>
                <a:solidFill>
                  <a:srgbClr val="48231E"/>
                </a:solidFill>
              </a:rPr>
              <a:pPr/>
              <a:t>‹#›</a:t>
            </a:fld>
            <a:endParaRPr lang="en-US" dirty="0">
              <a:solidFill>
                <a:srgbClr val="48231E"/>
              </a:solidFill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75"/>
            <a:ext cx="554736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7147" y="136642"/>
            <a:ext cx="3603328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E2224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4951" y="2895600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2544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0025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4" y="1298449"/>
            <a:ext cx="4602163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449"/>
            <a:ext cx="4602163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0078722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6719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36368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947104" y="0"/>
            <a:ext cx="3676582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99244" y="228600"/>
            <a:ext cx="9307513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97180" y="1298448"/>
            <a:ext cx="931164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51268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>
              <a:solidFill>
                <a:srgbClr val="CBD8D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91666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0113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0897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2512" y="1873584"/>
            <a:ext cx="416052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2512" y="4572000"/>
            <a:ext cx="416052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5479260" y="0"/>
            <a:ext cx="4426741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6787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295D47-465E-4A05-802B-049480555B6D}" type="datetime1">
              <a:rPr lang="en-US" smtClean="0"/>
              <a:pPr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20DFC-E2D5-4BD6-B744-D8DEEAB5F7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055268" y="1400175"/>
            <a:ext cx="554736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7147" y="136642"/>
            <a:ext cx="3603328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044951" y="2895600"/>
            <a:ext cx="5557005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298448"/>
            <a:ext cx="460629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99244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00466" y="1810512"/>
            <a:ext cx="460629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4" y="1298449"/>
            <a:ext cx="4602163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00466" y="1298449"/>
            <a:ext cx="4602163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307086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090596" y="533400"/>
            <a:ext cx="5485205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43" y="1539240"/>
            <a:ext cx="307086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694113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94112" y="0"/>
            <a:ext cx="6211888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99243" y="228600"/>
            <a:ext cx="307086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97180" y="1536192"/>
            <a:ext cx="307086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44" y="1295401"/>
            <a:ext cx="9307513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8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244" y="228601"/>
            <a:ext cx="9307513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44" y="1295401"/>
            <a:ext cx="9307513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44" y="6429375"/>
            <a:ext cx="2311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5268" y="6429375"/>
            <a:ext cx="4426744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57431" y="6429375"/>
            <a:ext cx="9493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‹#›</a:t>
            </a:fld>
            <a:endParaRPr lang="ru-RU" dirty="0">
              <a:solidFill>
                <a:srgbClr val="48231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435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  <p:sldLayoutId id="2147484526" r:id="rId6"/>
    <p:sldLayoutId id="2147484527" r:id="rId7"/>
    <p:sldLayoutId id="2147484528" r:id="rId8"/>
    <p:sldLayoutId id="2147484529" r:id="rId9"/>
    <p:sldLayoutId id="2147484530" r:id="rId10"/>
    <p:sldLayoutId id="2147484531" r:id="rId11"/>
    <p:sldLayoutId id="2147484532" r:id="rId12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jpeg"/><Relationship Id="rId5" Type="http://schemas.openxmlformats.org/officeDocument/2006/relationships/chart" Target="../charts/chart8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9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0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3.xml"/><Relationship Id="rId5" Type="http://schemas.openxmlformats.org/officeDocument/2006/relationships/image" Target="../media/image33.jpeg"/><Relationship Id="rId4" Type="http://schemas.openxmlformats.org/officeDocument/2006/relationships/image" Target="../media/image8.png"/><Relationship Id="rId9" Type="http://schemas.openxmlformats.org/officeDocument/2006/relationships/diagramColors" Target="../diagrams/colors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8.xml"/><Relationship Id="rId5" Type="http://schemas.openxmlformats.org/officeDocument/2006/relationships/image" Target="../media/image8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2.wdp"/><Relationship Id="rId9" Type="http://schemas.openxmlformats.org/officeDocument/2006/relationships/chart" Target="../charts/chart2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.xml"/><Relationship Id="rId3" Type="http://schemas.openxmlformats.org/officeDocument/2006/relationships/image" Target="../media/image41.jpeg"/><Relationship Id="rId7" Type="http://schemas.openxmlformats.org/officeDocument/2006/relationships/chart" Target="../charts/chart2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43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hart" Target="../charts/chart2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7.xml"/><Relationship Id="rId5" Type="http://schemas.openxmlformats.org/officeDocument/2006/relationships/image" Target="../media/image8.pn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8.xml"/><Relationship Id="rId5" Type="http://schemas.openxmlformats.org/officeDocument/2006/relationships/image" Target="../media/image8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9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0.xml"/><Relationship Id="rId5" Type="http://schemas.openxmlformats.org/officeDocument/2006/relationships/image" Target="../media/image8.pn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1.xml"/><Relationship Id="rId5" Type="http://schemas.openxmlformats.org/officeDocument/2006/relationships/image" Target="../media/image8.pn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3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chart" Target="../charts/chart34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5.xml"/><Relationship Id="rId5" Type="http://schemas.openxmlformats.org/officeDocument/2006/relationships/image" Target="../media/image8.png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chart" Target="../charts/chart37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6.xml"/><Relationship Id="rId5" Type="http://schemas.openxmlformats.org/officeDocument/2006/relationships/image" Target="../media/image8.pn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8.pn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chart" Target="../charts/chart3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microsoft.com/office/2007/relationships/hdphoto" Target="../media/hdphoto7.wdp"/><Relationship Id="rId7" Type="http://schemas.openxmlformats.org/officeDocument/2006/relationships/image" Target="../media/image93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chart" Target="../charts/chart39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96" r="9496"/>
          <a:stretch>
            <a:fillRect/>
          </a:stretch>
        </p:blipFill>
        <p:spPr bwMode="auto">
          <a:xfrm>
            <a:off x="5419724" y="0"/>
            <a:ext cx="44862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20" y="2042160"/>
            <a:ext cx="5364480" cy="2331720"/>
          </a:xfrm>
        </p:spPr>
        <p:txBody>
          <a:bodyPr>
            <a:noAutofit/>
          </a:bodyPr>
          <a:lstStyle/>
          <a:p>
            <a:pPr algn="l" defTabSz="914400">
              <a:spcBef>
                <a:spcPts val="1"/>
              </a:spcBef>
              <a:buNone/>
            </a:pPr>
            <a:r>
              <a:rPr lang="ru-RU" sz="3200" b="1" i="0" dirty="0" smtClean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муниципального образования Слюдянский район за 2016 год</a:t>
            </a:r>
            <a:endParaRPr lang="ru-RU" sz="3200" b="1" i="0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61161" y="573024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финансов Слюдянского района докладчик Н.А. Селезнёва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 descr="C:\Users\econ11\Desktop\картинки\1453733174_1id760442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708"/>
            <a:ext cx="9906000" cy="5353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10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1" y="228601"/>
            <a:ext cx="8494236" cy="52403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Шестиугольник 4"/>
          <p:cNvSpPr/>
          <p:nvPr/>
        </p:nvSpPr>
        <p:spPr>
          <a:xfrm>
            <a:off x="3190386" y="3184801"/>
            <a:ext cx="3525230" cy="48840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099266583"/>
              </p:ext>
            </p:extLst>
          </p:nvPr>
        </p:nvGraphicFramePr>
        <p:xfrm>
          <a:off x="0" y="1504708"/>
          <a:ext cx="9548446" cy="5527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17679551"/>
              </p:ext>
            </p:extLst>
          </p:nvPr>
        </p:nvGraphicFramePr>
        <p:xfrm>
          <a:off x="3511297" y="1600200"/>
          <a:ext cx="6283089" cy="923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061"/>
                <a:gridCol w="1609437"/>
                <a:gridCol w="1583338"/>
                <a:gridCol w="1358253"/>
              </a:tblGrid>
              <a:tr h="3444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2015 года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2016 года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7 903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7 159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90,4%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85" y="2752603"/>
            <a:ext cx="2370687" cy="1428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1206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3076" name="Picture 4" descr="C:\Users\econ11\Desktop\картинки\iKKHKU2QG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2986"/>
            <a:ext cx="9906001" cy="5295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11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9" name="Объект 3"/>
          <p:cNvSpPr>
            <a:spLocks noGrp="1"/>
          </p:cNvSpPr>
          <p:nvPr>
            <p:ph type="title"/>
          </p:nvPr>
        </p:nvSpPr>
        <p:spPr>
          <a:xfrm>
            <a:off x="1197864" y="0"/>
            <a:ext cx="8708136" cy="11429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       государственной и муниципальной собственности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n11\Desktop\картинки\iSEZJGR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67" y="5270008"/>
            <a:ext cx="2936240" cy="1272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3883656543"/>
              </p:ext>
            </p:extLst>
          </p:nvPr>
        </p:nvGraphicFramePr>
        <p:xfrm>
          <a:off x="144146" y="1562986"/>
          <a:ext cx="6986415" cy="4980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Овал 16"/>
          <p:cNvSpPr/>
          <p:nvPr/>
        </p:nvSpPr>
        <p:spPr>
          <a:xfrm>
            <a:off x="7622541" y="1670539"/>
            <a:ext cx="1714500" cy="1213338"/>
          </a:xfrm>
          <a:prstGeom prst="ellipse">
            <a:avLst/>
          </a:prstGeom>
          <a:solidFill>
            <a:srgbClr val="9999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2015г.</a:t>
            </a:r>
          </a:p>
          <a:p>
            <a:pPr algn="ctr"/>
            <a:r>
              <a:rPr lang="ru-RU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13 265т.р.</a:t>
            </a:r>
            <a:endParaRPr lang="ru-RU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622541" y="4030336"/>
            <a:ext cx="1846384" cy="115179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2016г. </a:t>
            </a:r>
          </a:p>
          <a:p>
            <a:pPr algn="ctr"/>
            <a:r>
              <a:rPr lang="ru-RU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13 888 т.р</a:t>
            </a:r>
            <a:endParaRPr lang="ru-RU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8018584" y="2883877"/>
            <a:ext cx="1002323" cy="1147543"/>
          </a:xfrm>
          <a:prstGeom prst="up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u-RU" sz="11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+601т.р. или 4,7%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2631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0" name="Picture 2" descr="C:\Users\econ11\Desktop\картинки\cc1ab3eb7d5b45e56bbe60774b78dd3c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54"/>
            <a:ext cx="9906000" cy="5273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12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14" y="255135"/>
            <a:ext cx="8853486" cy="84214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 (тыс. 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3" y="2969438"/>
            <a:ext cx="59876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поступлений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</a:t>
            </a:r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681,4 тыс</a:t>
            </a:r>
            <a:r>
              <a:rPr lang="ru-RU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  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endParaRPr lang="ru-RU" b="1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в атмосферный воздух стационарными объектами </a:t>
            </a:r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 тыс. руб.;</a:t>
            </a:r>
          </a:p>
          <a:p>
            <a:endParaRPr lang="ru-RU" b="1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выбросы загрязняющих веществ в атмосферный воздух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передвижными объектами </a:t>
            </a:r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1,9 тыс</a:t>
            </a:r>
            <a:r>
              <a:rPr lang="ru-RU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в водные объекты </a:t>
            </a:r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182,2 тыс.руб.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b="1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econ11\Desktop\картинки\5e0f45e895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626" y="2969438"/>
            <a:ext cx="3813386" cy="2860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-7" y="6134476"/>
            <a:ext cx="864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размещение отходов производства и </a:t>
            </a:r>
            <a:r>
              <a:rPr lang="ru-RU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потребления</a:t>
            </a:r>
            <a:r>
              <a:rPr lang="ru-RU" b="1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416,9 </a:t>
            </a:r>
            <a:r>
              <a:rPr lang="ru-RU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</a:p>
          <a:p>
            <a:endParaRPr lang="ru-RU" dirty="0">
              <a:solidFill>
                <a:srgbClr val="2E2224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2953030"/>
              </p:ext>
            </p:extLst>
          </p:nvPr>
        </p:nvGraphicFramePr>
        <p:xfrm>
          <a:off x="1" y="1513840"/>
          <a:ext cx="7121450" cy="13252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26053"/>
                <a:gridCol w="1415416"/>
                <a:gridCol w="1380234"/>
                <a:gridCol w="1099747"/>
              </a:tblGrid>
              <a:tr h="52389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2015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2016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роста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7461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пользовании природными ресурсами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74,8%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47587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 descr="C:\Users\econ11\Desktop\картинки\iB0D5YSEG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3559"/>
            <a:ext cx="9906001" cy="53363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13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727" y="228601"/>
            <a:ext cx="8293030" cy="80698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 (тыс.руб.)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60977" y="2062274"/>
            <a:ext cx="39797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2E2224"/>
                </a:solidFill>
                <a:latin typeface="Times New Roman"/>
                <a:ea typeface="Times New Roman"/>
              </a:rPr>
              <a:t>    Поступления по доходам от реализации имущества</a:t>
            </a:r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 в 2016 году снизились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 к 2015 году</a:t>
            </a:r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на </a:t>
            </a:r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48%, 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так как в 2015 году произведен выкуп нежилого помещения на сумму 837 тыс. руб. и заключен новый договор купли-продажи с рассрочкой платежа на 3 года на сумму 1 083 тыс. </a:t>
            </a:r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руб.</a:t>
            </a:r>
          </a:p>
          <a:p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     Снижение </a:t>
            </a:r>
            <a:r>
              <a:rPr lang="ru-RU" sz="1600" b="1" dirty="0">
                <a:solidFill>
                  <a:srgbClr val="2E2224"/>
                </a:solidFill>
                <a:latin typeface="Times New Roman"/>
                <a:ea typeface="Times New Roman"/>
              </a:rPr>
              <a:t>поступлений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 </a:t>
            </a:r>
            <a:r>
              <a:rPr lang="ru-RU" sz="1600" b="1" dirty="0">
                <a:solidFill>
                  <a:srgbClr val="2E2224"/>
                </a:solidFill>
                <a:latin typeface="Times New Roman"/>
                <a:ea typeface="Times New Roman"/>
              </a:rPr>
              <a:t>от продажи земельных участков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 к 2015 году составило </a:t>
            </a:r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46,5% в 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связи с ограничением в оборот и не предоставление </a:t>
            </a:r>
            <a:r>
              <a:rPr lang="ru-RU" sz="1600" dirty="0" smtClean="0">
                <a:solidFill>
                  <a:srgbClr val="2E2224"/>
                </a:solidFill>
                <a:latin typeface="Times New Roman"/>
                <a:ea typeface="Times New Roman"/>
              </a:rPr>
              <a:t>в </a:t>
            </a:r>
            <a:r>
              <a:rPr lang="ru-RU" sz="1600" dirty="0">
                <a:solidFill>
                  <a:srgbClr val="2E2224"/>
                </a:solidFill>
                <a:latin typeface="Times New Roman"/>
                <a:ea typeface="Times New Roman"/>
              </a:rPr>
              <a:t>частную собственность земельных участков, расположенных в границах водоохраной зоны, утвержденных Правительством РФ.</a:t>
            </a:r>
          </a:p>
          <a:p>
            <a:endParaRPr lang="ru-RU" sz="1600" dirty="0">
              <a:solidFill>
                <a:srgbClr val="48231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446" y="1354282"/>
            <a:ext cx="9761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по </a:t>
            </a:r>
            <a:r>
              <a:rPr lang="ru-RU" sz="1600" dirty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</a:t>
            </a:r>
            <a:r>
              <a:rPr lang="ru-RU" sz="16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годом произошло </a:t>
            </a:r>
            <a:r>
              <a:rPr lang="ru-RU" sz="16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</a:t>
            </a:r>
            <a:r>
              <a:rPr lang="ru-RU" sz="1600" dirty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</a:t>
            </a:r>
            <a:r>
              <a:rPr lang="ru-RU" sz="16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2 481 </a:t>
            </a:r>
            <a:r>
              <a:rPr lang="ru-RU" sz="1600" dirty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</a:t>
            </a:r>
            <a:r>
              <a:rPr lang="ru-RU" sz="16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47,4%.</a:t>
            </a:r>
            <a:endParaRPr lang="ru-RU" sz="16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3365139909"/>
              </p:ext>
            </p:extLst>
          </p:nvPr>
        </p:nvGraphicFramePr>
        <p:xfrm>
          <a:off x="1" y="1844610"/>
          <a:ext cx="5972531" cy="5013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"/>
          <p:cNvSpPr txBox="1"/>
          <p:nvPr/>
        </p:nvSpPr>
        <p:spPr>
          <a:xfrm>
            <a:off x="3886200" y="2679700"/>
            <a:ext cx="1776984" cy="94091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-1 312 тыс. руб.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-46,5%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4954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4098" name="Picture 2" descr="C:\Users\econ11\Desktop\картинки\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53"/>
            <a:ext cx="9906000" cy="5305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14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1" y="228601"/>
            <a:ext cx="8494236" cy="88410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 в 2014-2015 годах (тыс.руб.)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614326912"/>
              </p:ext>
            </p:extLst>
          </p:nvPr>
        </p:nvGraphicFramePr>
        <p:xfrm>
          <a:off x="-35560" y="1254763"/>
          <a:ext cx="9977120" cy="5603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563518" y="2315523"/>
            <a:ext cx="43424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2770"/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По сравнению с  2015 годом произошло </a:t>
            </a:r>
            <a:r>
              <a:rPr lang="ru-RU" dirty="0">
                <a:solidFill>
                  <a:srgbClr val="2E2224"/>
                </a:solidFill>
                <a:latin typeface="Times New Roman"/>
                <a:ea typeface="Times New Roman"/>
              </a:rPr>
              <a:t>снижение поступлений на 19,2%, что обусловлено единоразовыми поступлениями в 2015 году в  </a:t>
            </a: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размере </a:t>
            </a:r>
            <a:r>
              <a:rPr lang="ru-RU" dirty="0">
                <a:solidFill>
                  <a:srgbClr val="2E2224"/>
                </a:solidFill>
                <a:latin typeface="Times New Roman"/>
                <a:ea typeface="Times New Roman"/>
              </a:rPr>
              <a:t>715 </a:t>
            </a: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тыс.руб.: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за </a:t>
            </a:r>
            <a:r>
              <a:rPr lang="ru-RU" dirty="0">
                <a:solidFill>
                  <a:srgbClr val="2E2224"/>
                </a:solidFill>
                <a:latin typeface="Times New Roman"/>
                <a:ea typeface="Times New Roman"/>
              </a:rPr>
              <a:t>уклонение </a:t>
            </a: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от административного </a:t>
            </a:r>
            <a:r>
              <a:rPr lang="ru-RU" dirty="0">
                <a:solidFill>
                  <a:srgbClr val="2E2224"/>
                </a:solidFill>
                <a:latin typeface="Times New Roman"/>
                <a:ea typeface="Times New Roman"/>
              </a:rPr>
              <a:t>наказания в сумме 290 тыс.руб., </a:t>
            </a:r>
            <a:endParaRPr lang="ru-RU" dirty="0" smtClean="0">
              <a:solidFill>
                <a:srgbClr val="2E2224"/>
              </a:solidFill>
              <a:latin typeface="Times New Roman"/>
              <a:ea typeface="Times New Roman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за </a:t>
            </a:r>
            <a:r>
              <a:rPr lang="ru-RU" dirty="0">
                <a:solidFill>
                  <a:srgbClr val="2E2224"/>
                </a:solidFill>
                <a:latin typeface="Times New Roman"/>
                <a:ea typeface="Times New Roman"/>
              </a:rPr>
              <a:t>создание несанкционированной свалки в сумме 164 тыс.руб., </a:t>
            </a:r>
            <a:endParaRPr lang="ru-RU" dirty="0" smtClean="0">
              <a:solidFill>
                <a:srgbClr val="2E2224"/>
              </a:solidFill>
              <a:latin typeface="Times New Roman"/>
              <a:ea typeface="Times New Roman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за </a:t>
            </a:r>
            <a:r>
              <a:rPr lang="ru-RU" dirty="0">
                <a:solidFill>
                  <a:srgbClr val="2E2224"/>
                </a:solidFill>
                <a:latin typeface="Times New Roman"/>
                <a:ea typeface="Times New Roman"/>
              </a:rPr>
              <a:t>незаконную торговлю спиртосодержащей и табачной продукцией в сумме </a:t>
            </a:r>
            <a:r>
              <a:rPr lang="ru-RU" dirty="0" smtClean="0">
                <a:solidFill>
                  <a:srgbClr val="2E2224"/>
                </a:solidFill>
                <a:latin typeface="Times New Roman"/>
                <a:ea typeface="Times New Roman"/>
              </a:rPr>
              <a:t>261тыс.руб.</a:t>
            </a:r>
            <a:endParaRPr lang="ru-RU" dirty="0">
              <a:solidFill>
                <a:srgbClr val="2E2224"/>
              </a:solidFill>
              <a:latin typeface="Times New Roman"/>
              <a:ea typeface="Times New Roman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3393546" y="1922245"/>
            <a:ext cx="1686716" cy="70666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-613 тыс. руб.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-19,2%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2738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01688"/>
            <a:ext cx="9907588" cy="60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15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990" y="228601"/>
            <a:ext cx="8306767" cy="6527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774549672"/>
              </p:ext>
            </p:extLst>
          </p:nvPr>
        </p:nvGraphicFramePr>
        <p:xfrm>
          <a:off x="0" y="2055256"/>
          <a:ext cx="6516546" cy="480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497749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отчетном году в бюджет Слюдянского района поступило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628 238,8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или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99,9% от запланированных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</a:t>
            </a:r>
            <a:r>
              <a:rPr lang="en-US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7349146"/>
              </p:ext>
            </p:extLst>
          </p:nvPr>
        </p:nvGraphicFramePr>
        <p:xfrm>
          <a:off x="4739119" y="2309296"/>
          <a:ext cx="4902200" cy="3383280"/>
        </p:xfrm>
        <a:graphic>
          <a:graphicData uri="http://schemas.openxmlformats.org/drawingml/2006/table">
            <a:tbl>
              <a:tblPr firstRow="1" firstCol="1" bandRow="1"/>
              <a:tblGrid>
                <a:gridCol w="1575257"/>
                <a:gridCol w="1159389"/>
                <a:gridCol w="1083777"/>
                <a:gridCol w="1083777"/>
              </a:tblGrid>
              <a:tr h="25908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2016 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4419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Безвозмездные поступления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628 390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628 239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50 538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50 538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FF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Субсидии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91 899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91 899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1955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Субвенции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481 896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481 745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99,90%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6629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межбюджетные трансферты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CC"/>
                    </a:solidFill>
                  </a:tcPr>
                </a:tc>
              </a:tr>
              <a:tr h="8839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Возврат остатков, субсидий, субвенций прошлых лет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7862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01688"/>
            <a:ext cx="9907588" cy="592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16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330200"/>
            <a:ext cx="8724900" cy="6512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безвозмездных поступлений в 2015-2016 годах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717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317838627"/>
              </p:ext>
            </p:extLst>
          </p:nvPr>
        </p:nvGraphicFramePr>
        <p:xfrm>
          <a:off x="0" y="1206347"/>
          <a:ext cx="9873208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Овал 7"/>
          <p:cNvSpPr/>
          <p:nvPr/>
        </p:nvSpPr>
        <p:spPr>
          <a:xfrm>
            <a:off x="3805409" y="2847995"/>
            <a:ext cx="1874600" cy="644420"/>
          </a:xfrm>
          <a:prstGeom prst="ellipse">
            <a:avLst/>
          </a:prstGeom>
          <a:solidFill>
            <a:srgbClr val="92D050"/>
          </a:solidFill>
          <a:ln>
            <a:solidFill>
              <a:srgbClr val="0033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+41 556 тыс. руб.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+82,5%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948722" y="4186443"/>
            <a:ext cx="1874600" cy="644420"/>
          </a:xfrm>
          <a:prstGeom prst="ellipse">
            <a:avLst/>
          </a:prstGeom>
          <a:solidFill>
            <a:srgbClr val="92D050"/>
          </a:solidFill>
          <a:ln>
            <a:solidFill>
              <a:srgbClr val="0099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+34 735 тыс. руб.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+7,8%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45227" y="5385446"/>
            <a:ext cx="1874600" cy="644420"/>
          </a:xfrm>
          <a:prstGeom prst="ellipse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- 6 791 тыс. руб.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- 62,3%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9825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30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17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0300" y="1"/>
            <a:ext cx="8775700" cy="99059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нецелевых межбюджетных трансфертов из областного бюджета с 2006 по 2016 годы (млн. 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6" y="165100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56192823"/>
              </p:ext>
            </p:extLst>
          </p:nvPr>
        </p:nvGraphicFramePr>
        <p:xfrm>
          <a:off x="0" y="1227666"/>
          <a:ext cx="9906000" cy="4789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1112521" y="2889504"/>
            <a:ext cx="614172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020062" y="3685032"/>
            <a:ext cx="473964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2834640" y="3547872"/>
            <a:ext cx="513588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3749040" y="3072384"/>
            <a:ext cx="568452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544568" y="2093976"/>
            <a:ext cx="678180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5477256" y="2514600"/>
            <a:ext cx="513588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336792" y="2093976"/>
            <a:ext cx="568452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7251192" y="2514600"/>
            <a:ext cx="504444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8174736" y="2395728"/>
            <a:ext cx="566928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8951976" y="1444752"/>
            <a:ext cx="659892" cy="23774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</a:t>
            </a:r>
            <a:endParaRPr lang="ru-RU" sz="18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2257044" y="3547872"/>
            <a:ext cx="710945" cy="128016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091434" y="3099816"/>
            <a:ext cx="813054" cy="448056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1" idx="0"/>
          </p:cNvCxnSpPr>
          <p:nvPr/>
        </p:nvCxnSpPr>
        <p:spPr>
          <a:xfrm flipV="1">
            <a:off x="4033266" y="2093976"/>
            <a:ext cx="637603" cy="97840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883658" y="2020824"/>
            <a:ext cx="703326" cy="4937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734050" y="2071116"/>
            <a:ext cx="886968" cy="443484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711696" y="2020824"/>
            <a:ext cx="722376" cy="49377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503414" y="2331720"/>
            <a:ext cx="860298" cy="182880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8458200" y="1444752"/>
            <a:ext cx="621792" cy="886968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44146" y="2641497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+19 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+38%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58441" y="2792932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млн. руб.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-58%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01333" y="3191256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 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+27%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30435" y="2892957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+22 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+59%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15473" y="2321457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+48 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+81%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17528" y="1766557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 млн. руб.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-21%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00216" y="1890570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+24млн.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+28%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33399" y="1846456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-22 млн. руб.</a:t>
            </a: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-20%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03414" y="1964841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 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44407" y="1524479"/>
            <a:ext cx="1035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+46 млн. руб.</a:t>
            </a:r>
          </a:p>
          <a:p>
            <a:pPr algn="ctr"/>
            <a:r>
              <a:rPr lang="ru-RU" sz="11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+49%</a:t>
            </a:r>
            <a:endParaRPr lang="ru-RU" sz="11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0" y="5971142"/>
            <a:ext cx="9588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результате взаимодействия администрации муниципального образования Слюдянский район с Министерством  финансов Иркутской области по совершенствованию методик распределения межбюджетных трансфертов, объем нецелевых межбюджетных трансфертов в бюджете района  из областного бюджета в течение 10 лет увеличился в 2,5 раза или на 89 млн. руб.. 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99" y="935226"/>
            <a:ext cx="2006358" cy="154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769388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 descr="C:\Users\econ11\Desktop\картинки\монеты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7451"/>
            <a:ext cx="9906000" cy="5772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546172894"/>
              </p:ext>
            </p:extLst>
          </p:nvPr>
        </p:nvGraphicFramePr>
        <p:xfrm>
          <a:off x="0" y="1046603"/>
          <a:ext cx="9761855" cy="5811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21783" y="6477740"/>
            <a:ext cx="1114425" cy="274320"/>
          </a:xfrm>
        </p:spPr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18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799" y="228601"/>
            <a:ext cx="8031957" cy="52403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46" y="1168868"/>
            <a:ext cx="2333072" cy="2333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78985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27312" y="6510320"/>
            <a:ext cx="1114425" cy="274320"/>
          </a:xfrm>
        </p:spPr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19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700" y="228601"/>
            <a:ext cx="8197057" cy="52403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Субсидии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211807" y="3404212"/>
            <a:ext cx="2729698" cy="25889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выравнивание обеспеченности муниципальных районов </a:t>
            </a:r>
          </a:p>
          <a:p>
            <a:pPr algn="ctr"/>
            <a:r>
              <a:rPr lang="ru-RU" sz="14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87 651,1 тыс. руб.</a:t>
            </a:r>
            <a:endParaRPr lang="ru-RU" sz="14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66874" y="3404212"/>
            <a:ext cx="2689951" cy="26660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по организации отдыха детей в каникулярное время на оплату стоимости набора продуктов питания в лагерях с дневным пребыванием детей</a:t>
            </a:r>
          </a:p>
          <a:p>
            <a:pPr algn="ctr"/>
            <a:r>
              <a:rPr lang="ru-RU" sz="14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2 719,6 тыс. руб</a:t>
            </a:r>
            <a:r>
              <a:rPr lang="ru-RU" sz="14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059976" y="3404212"/>
            <a:ext cx="2723002" cy="25889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по организации отдыха детей в каникулярное время на укрепление материально-технической базы мун-ых учр-ний </a:t>
            </a:r>
          </a:p>
          <a:p>
            <a:pPr algn="ctr"/>
            <a:r>
              <a:rPr lang="ru-RU" sz="14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1 528,5 тыс. руб.</a:t>
            </a:r>
            <a:endParaRPr lang="ru-RU" sz="14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3225828" y="1019060"/>
            <a:ext cx="3391547" cy="1426684"/>
          </a:xfrm>
          <a:prstGeom prst="cloudCallou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субсидии</a:t>
            </a:r>
          </a:p>
          <a:p>
            <a:pPr algn="ctr"/>
            <a:r>
              <a:rPr lang="ru-RU" sz="2000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91 899,2 тыс. руб.</a:t>
            </a:r>
            <a:endParaRPr lang="ru-RU" sz="2000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люс 14"/>
          <p:cNvSpPr/>
          <p:nvPr/>
        </p:nvSpPr>
        <p:spPr>
          <a:xfrm>
            <a:off x="3029639" y="4226803"/>
            <a:ext cx="626126" cy="77118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люс 21"/>
          <p:cNvSpPr/>
          <p:nvPr/>
        </p:nvSpPr>
        <p:spPr>
          <a:xfrm>
            <a:off x="6433850" y="4226802"/>
            <a:ext cx="626126" cy="771181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Равно 20"/>
          <p:cNvSpPr/>
          <p:nvPr/>
        </p:nvSpPr>
        <p:spPr>
          <a:xfrm rot="5400000">
            <a:off x="4565667" y="2550404"/>
            <a:ext cx="892366" cy="71609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E222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362433"/>
            <a:ext cx="2154851" cy="287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67734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6" y="3004457"/>
            <a:ext cx="6120310" cy="36521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13" y="956334"/>
            <a:ext cx="5203608" cy="3250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2" y="228600"/>
            <a:ext cx="8793478" cy="701675"/>
          </a:xfrm>
        </p:spPr>
        <p:txBody>
          <a:bodyPr>
            <a:noAutofit/>
          </a:bodyPr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400" b="1" i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органов местного самоуправления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42552" y="4438370"/>
            <a:ext cx="3069047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расходов на содержание органов местного самоуправления в общем объеме расходов бюджета муниципального образования Слюдянский район составил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244" y="1958350"/>
            <a:ext cx="3168502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муниципальных служащих на 1000 населения муниципального образования Слюдянский район составляет 1,5 единицы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9439069"/>
              </p:ext>
            </p:extLst>
          </p:nvPr>
        </p:nvGraphicFramePr>
        <p:xfrm>
          <a:off x="229182" y="4360417"/>
          <a:ext cx="5982307" cy="19405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57210"/>
                <a:gridCol w="1076905"/>
                <a:gridCol w="12481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район</a:t>
                      </a:r>
                      <a:endParaRPr lang="ru-RU" sz="12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Бюджетный потенциал</a:t>
                      </a:r>
                      <a:endParaRPr lang="ru-RU" sz="12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Социальный потенциал</a:t>
                      </a:r>
                      <a:endParaRPr lang="ru-RU" sz="12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Ангарский муниципальный район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0,70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Братский муниципальный район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0,23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0,87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Слюдянский муниципальный район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0,26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0,88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Жигаловский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муниципальный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0,21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0,83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58503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795182846"/>
              </p:ext>
            </p:extLst>
          </p:nvPr>
        </p:nvGraphicFramePr>
        <p:xfrm>
          <a:off x="-92724" y="632004"/>
          <a:ext cx="10035250" cy="6239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20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4907" y="228601"/>
            <a:ext cx="8031296" cy="390365"/>
          </a:xfrm>
        </p:spPr>
        <p:txBody>
          <a:bodyPr anchor="ctr"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3" y="0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con11\Desktop\картинки\do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0" y="4678426"/>
            <a:ext cx="2058364" cy="1633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n11\Desktop\картинки\58590_47_1193302933_7836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1" y="762912"/>
            <a:ext cx="1625036" cy="173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981505" y="2619983"/>
            <a:ext cx="6961021" cy="36954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Хранение, комплектования, учет и использование архивных документов, относящихся к государственной собственности Иркутской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-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 тыс.руб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11944" y="3027305"/>
            <a:ext cx="6900142" cy="2716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полномочия в сфере труда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605,2 тыс.руб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593" y="3335888"/>
            <a:ext cx="6924495" cy="45419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персонального состава и обеспечение деятельности районных (городских), районных в городах комиссий по делам несовершеннолетних и защите их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-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1 219,2 тыс.руб.</a:t>
            </a:r>
            <a:endParaRPr lang="ru-RU" sz="12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81505" y="3825645"/>
            <a:ext cx="6924495" cy="32771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 оборот этилового спирта, алкогольной и спиртосодержащей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541,7 тыс.руб.</a:t>
            </a:r>
            <a:endParaRPr lang="ru-RU" sz="12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05856" y="4251823"/>
            <a:ext cx="6924495" cy="307097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мер социальной поддержки многодетным и малоимущим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семьям –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2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817 тыс.руб.</a:t>
            </a:r>
            <a:endParaRPr lang="ru-RU" sz="12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05858" y="4687235"/>
            <a:ext cx="6900142" cy="39353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персонального состава и обеспечение деятельности административных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комиссий –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1 210,4 тыс.руб.</a:t>
            </a:r>
            <a:endParaRPr lang="ru-RU" sz="12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54559" y="5501498"/>
            <a:ext cx="6875792" cy="28119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обращения с безнадзорными собаками и </a:t>
            </a:r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 – 477,9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тыс.руб.</a:t>
            </a:r>
            <a:endParaRPr lang="ru-RU" sz="12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30208" y="5144539"/>
            <a:ext cx="6875792" cy="32851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лиц составляющих протоколы административных правонарушений – </a:t>
            </a:r>
            <a:r>
              <a:rPr lang="ru-RU" sz="12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 тыс.руб.</a:t>
            </a:r>
            <a:endParaRPr lang="ru-RU" sz="12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428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01688"/>
            <a:ext cx="9907588" cy="596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21</a:t>
            </a:fld>
            <a:endParaRPr lang="ru-RU" dirty="0">
              <a:solidFill>
                <a:srgbClr val="48231E"/>
              </a:solidFill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con11\Desktop\картинки\getIm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26" y="133668"/>
            <a:ext cx="3145788" cy="2037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3037899375"/>
              </p:ext>
            </p:extLst>
          </p:nvPr>
        </p:nvGraphicFramePr>
        <p:xfrm>
          <a:off x="144146" y="214139"/>
          <a:ext cx="9507556" cy="619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3646302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 descr="C:\Users\econ11\Desktop\картинки\iINAJ12DF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984"/>
            <a:ext cx="9906000" cy="5347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22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3889" y="228601"/>
            <a:ext cx="8372868" cy="52403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субсидий, субвенций прошлых лет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70706" y="2085020"/>
            <a:ext cx="5128895" cy="43434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субсидий, субвенций и иных межбюджетных трансфертов,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целевое назначение, прошлых лет осуществлен по бюджету муниципального образования Слюдянский район в размере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55,5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субвенции на оплату жилого помещения и коммунальных услуг за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</a:p>
          <a:p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con11\Desktop\картинки\ui-5441efb7595954_819679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" y="2414111"/>
            <a:ext cx="3540760" cy="3540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334741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767" y="133668"/>
            <a:ext cx="8588415" cy="856932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400" b="1" i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муниципального образования Слюдянский район в 2016 год</a:t>
            </a: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endParaRPr lang="ru-RU" sz="24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146" y="1376907"/>
            <a:ext cx="516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муниципального образования Слюдянский район по расходам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18823" y="1799757"/>
            <a:ext cx="824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779837344"/>
              </p:ext>
            </p:extLst>
          </p:nvPr>
        </p:nvGraphicFramePr>
        <p:xfrm>
          <a:off x="4622800" y="0"/>
          <a:ext cx="52832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63773825"/>
              </p:ext>
            </p:extLst>
          </p:nvPr>
        </p:nvGraphicFramePr>
        <p:xfrm>
          <a:off x="144146" y="2045978"/>
          <a:ext cx="5027927" cy="4564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5422"/>
                <a:gridCol w="548501"/>
                <a:gridCol w="548501"/>
                <a:gridCol w="548501"/>
                <a:gridCol w="548501"/>
                <a:gridCol w="548501"/>
              </a:tblGrid>
              <a:tr h="48904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 к 2015 году, %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76 817,3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77 035,0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75 887,2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101,7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137,6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130,0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289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1 673,5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2 161,3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2 096,7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3 311,4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2 388,6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2 312,0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550 559,5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583 676,5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582 261,5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34 934,3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32 594,7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32 161,2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78 451,8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82 840,8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82 791,6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802,7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814,0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814,0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1 987,3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2 312,5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2 308,7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4289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2 991,4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2 348,4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576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субъектов российской федерации и муниципальных образований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12 362,4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13 458,4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13 458,4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109%</a:t>
                      </a:r>
                      <a:endParaRPr lang="ru-RU" sz="900" b="0" i="0" u="none" strike="noStrike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6596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764 003,3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799 767,8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794 249,7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900" b="1" i="0" u="none" strike="noStrike" dirty="0">
                        <a:solidFill>
                          <a:srgbClr val="48231E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383930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906000" cy="5727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173" y="255135"/>
            <a:ext cx="8568647" cy="6306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Социально-значимые расходы в 2016 году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718" y="1181335"/>
            <a:ext cx="35878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муниципального образования Слюдянский район за 2013-2016 годы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4215564945"/>
              </p:ext>
            </p:extLst>
          </p:nvPr>
        </p:nvGraphicFramePr>
        <p:xfrm>
          <a:off x="0" y="1981200"/>
          <a:ext cx="4308828" cy="4686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293346" y="2595824"/>
            <a:ext cx="888050" cy="4465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694 735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282996" y="1993830"/>
            <a:ext cx="861237" cy="38277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923 107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155160" y="2440176"/>
            <a:ext cx="850604" cy="40403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764 003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056564" y="2333114"/>
            <a:ext cx="914401" cy="393405"/>
          </a:xfrm>
          <a:prstGeom prst="ellips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/>
                </a:solidFill>
                <a:latin typeface="Book Antiqua" panose="02040602050305030304" pitchFamily="18" charset="0"/>
              </a:rPr>
              <a:t>794 250</a:t>
            </a:r>
            <a:endParaRPr lang="ru-RU" sz="1000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194816182"/>
              </p:ext>
            </p:extLst>
          </p:nvPr>
        </p:nvGraphicFramePr>
        <p:xfrm>
          <a:off x="4559300" y="1066801"/>
          <a:ext cx="5346700" cy="3924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987800" y="4787900"/>
            <a:ext cx="591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социально-значимых расходов в 2016 году составил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701 641 тыс.рублей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88%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общего объема расходов, из них: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-расходы на оплату труда – 448 820 тыс.рублей, что на +18 559тыс.рублей выше расходов 2015 года;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-расходы на начисления на оплату труда – 136 650 тыс.рублей, что на +7 788 тыс.рублей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 расходов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года;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-расходы на коммунальные услуги и электроэнергию – 44 143 тыс.рублей;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-субсидии ЖКУ и прочая социальная помощь – 72 028 тыс.рублей – на +11 438 тыс.рублей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1943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 descr="C:\Users\kazna17\Desktop\Исполнение 2016\картинки\i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262063"/>
            <a:ext cx="9571353" cy="542448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900" y="133668"/>
            <a:ext cx="8034391" cy="71405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муниципальных программ в 2016 году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576832634"/>
              </p:ext>
            </p:extLst>
          </p:nvPr>
        </p:nvGraphicFramePr>
        <p:xfrm>
          <a:off x="144146" y="860353"/>
          <a:ext cx="9587684" cy="5826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662058" y="3385460"/>
            <a:ext cx="2764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плане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788 551,5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 исполнение составило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783 585,9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 или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99,4%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Объем муниципальных программ в общем объеме расходов составил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98,7%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77421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9002"/>
            <a:ext cx="9906000" cy="53489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313" y="255135"/>
            <a:ext cx="8697687" cy="92596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образования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482206056"/>
              </p:ext>
            </p:extLst>
          </p:nvPr>
        </p:nvGraphicFramePr>
        <p:xfrm>
          <a:off x="209301" y="1438769"/>
          <a:ext cx="9512798" cy="161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30756" y="1194949"/>
            <a:ext cx="877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доступности и повышение качества предоставления дошкольного, начального общего, основного общего, среднего общего и дополнительного образования 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6093" y="1827525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543 720,4(99,8%)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6971" y="2481363"/>
            <a:ext cx="33269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образовательных организаций (тыс.руб.)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3677257194"/>
              </p:ext>
            </p:extLst>
          </p:nvPr>
        </p:nvGraphicFramePr>
        <p:xfrm>
          <a:off x="5867400" y="3235123"/>
          <a:ext cx="4133850" cy="382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8880549"/>
              </p:ext>
            </p:extLst>
          </p:nvPr>
        </p:nvGraphicFramePr>
        <p:xfrm>
          <a:off x="144147" y="2849238"/>
          <a:ext cx="5866128" cy="38087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5500"/>
                <a:gridCol w="718414"/>
                <a:gridCol w="628592"/>
                <a:gridCol w="426925"/>
                <a:gridCol w="483548"/>
                <a:gridCol w="483548"/>
                <a:gridCol w="389601"/>
              </a:tblGrid>
              <a:tr h="6458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 (тыс. рублей)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услугами (детей)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одного ребенка (тыс. рублей)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3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2016г.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8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"Оказание образовательных услуг в общеобразовательных учреждениях в Слюдянском муниципальном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304 469,40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314 472,30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4845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4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"Дошкольное образование в Слюдянском муниципальном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143 066,20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159 237,70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44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"Дополнительное образование в сфере художественной творческой направленности в Слюдянском муниципальном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17 241,40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18 783,90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08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"Дополнительное образование в сфере физической культуры и спорта в Слюдянском муниципальном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20 497,00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21 076,90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908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"Дополнительное образование в сфере искусства в Слюдянском муниципальном районе"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28 722,80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30 149,60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3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513 996,80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543 720,40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9720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80228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" y="1522323"/>
            <a:ext cx="5057087" cy="30357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3048002"/>
            <a:ext cx="5926137" cy="3809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186"/>
            <a:ext cx="4572000" cy="33854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970" y="133668"/>
            <a:ext cx="8567059" cy="6189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результаты реализации программы в 2016 году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901" y="4456677"/>
            <a:ext cx="284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333" y="1186934"/>
            <a:ext cx="222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4327" y="4552563"/>
            <a:ext cx="332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939" y="4737229"/>
            <a:ext cx="47653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осуществляемые за счет целевых средств областного бюджета  в рамках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за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 субвенции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и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организациях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 детских 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садов) составили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141 715,2 тыс.рублей 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заработная плата с начислениями на нее 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140 569,7тыс.рублей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приобретение игр и игрушек – 1 145,5 тыс.рублей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осуществляемые за счет бюджета  муниципального образования в рамках программы составили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17 522,5 тыс.рублей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146" y="1545534"/>
            <a:ext cx="379540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осуществляемые за счет целевых средств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программы, составили 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256 463,5 тыс.рублей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субвенция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выполнение передаваемых полномочий субъектов РФ по предоставлению мер социальной поддержки многодетным и малоимущим семьям  в сумме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5 817 тыс.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рублей;</a:t>
            </a:r>
            <a:endParaRPr lang="ru-RU" sz="11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(16 муниципальных школ) 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259 646,5 тыс.рублей из них заработная плата с начислениями на нее – 252 283 тыс.рублей, учебные расходы – 7 363,4 тыс.рублей.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осуществляемые за счет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муниципального образования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составили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49 008,8 тыс.рублей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199" y="4947677"/>
            <a:ext cx="471487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осуществляемые за счет бюджета  муниципального образования в рамках программы составили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70 010,4 тыс.рублей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числе:</a:t>
            </a:r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образования (2 детских дома творчества, 2 детские школы искусств) 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48 933,5 тыс.рублей 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заработную плату с начислениями на нее – 44 220,2 тыс.рублей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1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 физической культуры и спорта (2 детско-юношеские спортивные школы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21 076,9 тыс.рублей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заработную плату с начислениями на нее 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17 866,7 тыс.рублей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744787018"/>
              </p:ext>
            </p:extLst>
          </p:nvPr>
        </p:nvGraphicFramePr>
        <p:xfrm>
          <a:off x="3979864" y="752634"/>
          <a:ext cx="5906768" cy="3895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308247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658"/>
            <a:ext cx="5214257" cy="29981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750" y="2808515"/>
            <a:ext cx="5663249" cy="40494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29" y="133668"/>
            <a:ext cx="8599715" cy="65315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культуры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2521" y="786824"/>
            <a:ext cx="8695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самобытного историко-культурного наследия Слюдянского района, поддержка жизнеспособных форм традиционной культуры, приобщение к духовно-нравственным и культурным традициям всех слоев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обеспечение 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объектов культуры, содействующих популяризации культурного наследия, создание единого культурного пространства и равных возможностей для всех жителей района в доступе к культурным благам.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866754826"/>
              </p:ext>
            </p:extLst>
          </p:nvPr>
        </p:nvGraphicFramePr>
        <p:xfrm>
          <a:off x="144146" y="1556658"/>
          <a:ext cx="9620341" cy="1100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045256941"/>
              </p:ext>
            </p:extLst>
          </p:nvPr>
        </p:nvGraphicFramePr>
        <p:xfrm>
          <a:off x="5257800" y="4324351"/>
          <a:ext cx="4190999" cy="2279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19700" y="4324350"/>
            <a:ext cx="379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основных работников учреждений </a:t>
            </a:r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(тыс.рублей)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32585" y="2810855"/>
            <a:ext cx="507544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осуществляемые за счет средств областного и федерального бюджетов на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комплектование книжных фондов библиотек МО 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30,7 тыс.рублей в том числе:</a:t>
            </a:r>
          </a:p>
          <a:p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федерального бюджета составили 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14,3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тыс.рублей;</a:t>
            </a:r>
          </a:p>
          <a:p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средств областного бюджета  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тыс.рублей.</a:t>
            </a:r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осуществляемые за счет бюджета  муниципального образования в рамках программы составили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19 271,7 тыс.рублей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заработная плата с начислениями на нее – </a:t>
            </a:r>
            <a:r>
              <a:rPr lang="ru-RU" sz="1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17 185,1 тыс.рублей</a:t>
            </a:r>
            <a:r>
              <a:rPr lang="ru-RU" sz="1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endParaRPr lang="ru-RU" sz="1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0833976"/>
              </p:ext>
            </p:extLst>
          </p:nvPr>
        </p:nvGraphicFramePr>
        <p:xfrm>
          <a:off x="117930" y="2808519"/>
          <a:ext cx="4444545" cy="38260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3612"/>
                <a:gridCol w="770992"/>
                <a:gridCol w="770992"/>
                <a:gridCol w="668949"/>
              </a:tblGrid>
              <a:tr h="546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 за 2015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 за 2016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культурно-досуговых мероприятий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человек принявших участие в мероприятиях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83 263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проведенных мероприятий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клубных формирований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участников клубных формирований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2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книговыдач  на одного пользователя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выданных библиографических справок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5880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организованных книжных выставок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3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электронных слайд – презентаций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502207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3074" name="Picture 2" descr="C:\Users\kazna17\Desktop\Исполнение 2016\картинки\summer_vocation_site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6400"/>
                    </a14:imgEffect>
                    <a14:imgEffect>
                      <a14:saturation sat="400000"/>
                    </a14:imgEffect>
                    <a14:imgEffect>
                      <a14:brightnessContrast bright="-34000" contrast="2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1584738"/>
            <a:ext cx="4625975" cy="2853911"/>
          </a:xfrm>
          <a:prstGeom prst="rect">
            <a:avLst/>
          </a:prstGeom>
          <a:noFill/>
          <a:effectLst>
            <a:glow>
              <a:schemeClr val="accent1">
                <a:alpha val="52000"/>
              </a:schemeClr>
            </a:glo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93807"/>
            <a:ext cx="4957432" cy="32641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5" y="1537837"/>
            <a:ext cx="6439786" cy="53201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1" y="133669"/>
            <a:ext cx="8793479" cy="723582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системы отдыха и оздоровления детей в МО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2371" y="846075"/>
            <a:ext cx="859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отдыха и оздоровления детей, обеспечивающей их вовлечение в организованные формы отдыха в летний период; повышение качества предоставляемых услуг в сфере оздоровления и отдыха детей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113409560"/>
              </p:ext>
            </p:extLst>
          </p:nvPr>
        </p:nvGraphicFramePr>
        <p:xfrm>
          <a:off x="55624" y="1537835"/>
          <a:ext cx="9626579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102456" y="1903847"/>
            <a:ext cx="2581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6 066,7 (99,5%)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4914" y="2850799"/>
            <a:ext cx="3941453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счет средств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областного бюджета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подпрограммы "Развитие системы отдыха и оздоровления детей в Иркутской области" на 2014-2018 годы государственной программы Иркутской области "Социальная поддержка населения" на 2014-2018 годы и местного  бюджетов в рамках софинансирования составили 4 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997,7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из них: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 оплату стоимости набора продуктов питания в лагерях с дневным пребыванием детей в сумме 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1 528,5 тыс. рублей или 100% от плановых назначений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Питанием обеспечено 900 детей;</a:t>
            </a: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укрепление материально-технической базы муниципальных учреждений, оказывающих услуги по организации отдыха и оздоровления детей в Иркутской области в сумме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2 719,6 тыс. рублей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 ремонт танцевальной площадки, коридоров и душевых в корпусах ДОЛ «Солнечный», устроен навес над клубом, приобретен мягкий инвентарь.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софинансирование за счет средств местного бюджета  в сумме 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749,6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или 100%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endParaRPr lang="ru-RU" sz="11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1744770"/>
              </p:ext>
            </p:extLst>
          </p:nvPr>
        </p:nvGraphicFramePr>
        <p:xfrm>
          <a:off x="144146" y="2867397"/>
          <a:ext cx="5227953" cy="3400052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665729"/>
                <a:gridCol w="495300"/>
                <a:gridCol w="771525"/>
                <a:gridCol w="771525"/>
                <a:gridCol w="523874"/>
              </a:tblGrid>
              <a:tr h="6181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2015 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2016года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363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 первоочередном порядке отдыха детей, находящихся в трудной жизненной ситуации и стоящих на учете в учреждениях системы профилактики; детей-инвалидов (ЛДП)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81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детей в муниципальном загородном оздоровительном лагере «Солнечный»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27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соответствия учреждений отдыха и оздоровления детей современным стандартам и требованиям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72851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1" name="Picture 3" descr="C:\Users\econ11\Desktop\1453733174_1id760442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4157"/>
            <a:ext cx="9832063" cy="5283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3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110" y="255135"/>
            <a:ext cx="8087489" cy="1036850"/>
          </a:xfrm>
        </p:spPr>
        <p:txBody>
          <a:bodyPr>
            <a:noAutofit/>
          </a:bodyPr>
          <a:lstStyle/>
          <a:p>
            <a:pPr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исполнения доходной части бюджета муниципального образования Слюдянский район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-201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года, млн.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уб.</a:t>
            </a:r>
            <a:endParaRPr lang="ru-RU" sz="2400" b="1" i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1311803981"/>
              </p:ext>
            </p:extLst>
          </p:nvPr>
        </p:nvGraphicFramePr>
        <p:xfrm>
          <a:off x="30481" y="1371601"/>
          <a:ext cx="10068964" cy="5671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Соединительная линия уступом 6"/>
          <p:cNvCxnSpPr/>
          <p:nvPr/>
        </p:nvCxnSpPr>
        <p:spPr>
          <a:xfrm rot="16200000" flipH="1">
            <a:off x="7937150" y="2404717"/>
            <a:ext cx="1577303" cy="407187"/>
          </a:xfrm>
          <a:prstGeom prst="bentConnector3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22208" y="2254796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+85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con11\Desktop\картинки\i6A395WP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" y="1912192"/>
            <a:ext cx="2462543" cy="15390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7774" y="2254798"/>
            <a:ext cx="124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за 201</a:t>
            </a:r>
            <a:r>
              <a:rPr lang="en-US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r>
              <a:rPr 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832 056 т.р. </a:t>
            </a:r>
            <a:endParaRPr lang="ru-RU" sz="16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1579216369"/>
              </p:ext>
            </p:extLst>
          </p:nvPr>
        </p:nvGraphicFramePr>
        <p:xfrm>
          <a:off x="144144" y="4540137"/>
          <a:ext cx="6293232" cy="2180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4146" y="3709140"/>
            <a:ext cx="546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Среднедушевые налоговые и </a:t>
            </a:r>
            <a:r>
              <a:rPr lang="ru-RU" sz="1600" b="1" i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</a:t>
            </a:r>
          </a:p>
          <a:p>
            <a:r>
              <a:rPr lang="ru-RU" sz="1600" b="1" i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году, руб</a:t>
            </a:r>
            <a:r>
              <a:rPr lang="ru-RU" sz="1600" b="1" i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</a:t>
            </a:r>
            <a:r>
              <a:rPr lang="ru-RU" sz="1600" b="1" i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 </a:t>
            </a:r>
          </a:p>
          <a:p>
            <a:r>
              <a:rPr 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Слюдянский муниципальный район 2-е место</a:t>
            </a:r>
            <a:endParaRPr lang="ru-RU" sz="1600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067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09" y="5316281"/>
            <a:ext cx="3632792" cy="15417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6427"/>
            <a:ext cx="6432698" cy="1171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7849"/>
            <a:ext cx="9906000" cy="444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1" y="133668"/>
            <a:ext cx="8793479" cy="1036850"/>
          </a:xfrm>
        </p:spPr>
        <p:txBody>
          <a:bodyPr>
            <a:noAutofit/>
          </a:bodyPr>
          <a:lstStyle/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"Содействие развитию учреждений образования и культуры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2520" y="1217711"/>
            <a:ext cx="8701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учреждений образования и культуры в муниципальном образовании Слюдянский район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905063285"/>
              </p:ext>
            </p:extLst>
          </p:nvPr>
        </p:nvGraphicFramePr>
        <p:xfrm>
          <a:off x="35959" y="1371600"/>
          <a:ext cx="9834081" cy="133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81625" y="2884193"/>
            <a:ext cx="443219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Расходы направлены на </a:t>
            </a:r>
            <a:r>
              <a:rPr lang="ru-R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централизованной бухгалтерии, обслуживающей 38 учреждений </a:t>
            </a:r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культуры и </a:t>
            </a:r>
            <a:r>
              <a:rPr lang="ru-R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филиалов учреждений культуры</a:t>
            </a:r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хозяйственной группы и группы питания, образованной из сети учреждений образования и культуры и содержание технического и вспомогательного персонала учреждений </a:t>
            </a:r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а так же на </a:t>
            </a:r>
            <a:r>
              <a:rPr lang="ru-R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информационно-методического </a:t>
            </a:r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центра, проведение </a:t>
            </a:r>
            <a:r>
              <a:rPr lang="ru-R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культурно-массовых мероприятий в Слюдянском муниципальном </a:t>
            </a:r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районе.</a:t>
            </a:r>
            <a:endParaRPr lang="ru-RU" sz="105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Муниципальным </a:t>
            </a:r>
            <a:r>
              <a:rPr lang="ru-RU" sz="10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казенным учреждением «Комитет по социальной политике и культуре муниципального образования Слюдянский район» в качестве уполномоченного органа в части подготовки и размещения процедур в соответствии с положениями по 44-ФЗ в 2014 году проведено 23 конкурентных процедуры, в том числе 20 процедур электронных аукционов и 3 процедуры по запросу котировок. Общая стоимость проведенных торгов составила 6 617,96 тыс.рублей. Экономия бюджетных средств от проведения конкурентных процедур составила 353,9 тыс. рублей. В соответствии с нормами Федерального закона № 223-ФЗ в 2016 году проведено 6 процедур закупок по запросу цен в электронной форме на сумму 3 655,4 тыс. рублей. Экономия бюджетных средств от проведения конкурентных процедур составила 473,6 тыс. рублей</a:t>
            </a:r>
            <a:r>
              <a:rPr lang="ru-RU" sz="10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5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2556071"/>
              </p:ext>
            </p:extLst>
          </p:nvPr>
        </p:nvGraphicFramePr>
        <p:xfrm>
          <a:off x="292100" y="2883264"/>
          <a:ext cx="4937125" cy="3517535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3390070"/>
                <a:gridCol w="645727"/>
                <a:gridCol w="901328"/>
              </a:tblGrid>
              <a:tr h="406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1000" b="1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2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 бухгалтерского обслуживания муниципальных учреждений образования и культуры муниципального образования Слюдянский район, передавших функций по ведению бухгалтерского, бюджетного и налогового учета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7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условий развития муниципальной системы образования в условиях дальнейшей модернизации государственной образовательной политики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721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 образования, эффективности управленческой деятельности  посредством интенсивного внедрения информационно-коммуникационных технологий (далее ИКТ), в том числе и дистанционных, в образовательный процесс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88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kern="120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культурного потенциала личности и общества в целом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 b="0" i="0" u="none" strike="noStrike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038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2988"/>
            <a:ext cx="9905999" cy="5295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173" y="234209"/>
            <a:ext cx="8393986" cy="870691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"Развитие физической культуры и спорта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112865"/>
            <a:ext cx="990599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Цель: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максимальной вовлеченности населения в систематические занятия физкультурой и спортом, развитие спорта высших </a:t>
            </a:r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достижений. Обеспечение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на территории муниципального образования Слюдянский район физической культуры и массового спорта, организация проведения официальных физкультурно-оздоровительных и спортивно-массовых мероприятий на территории муниципального района. </a:t>
            </a:r>
            <a:r>
              <a:rPr lang="ru-RU" sz="105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5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Поэтапное внедрение Всероссийского физкультурно-спортивного комплекса «Готов к труду и обороне» (ГТО) на территории муниципального образования Слюдянский район.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094349150"/>
              </p:ext>
            </p:extLst>
          </p:nvPr>
        </p:nvGraphicFramePr>
        <p:xfrm>
          <a:off x="67946" y="1872019"/>
          <a:ext cx="9563382" cy="1007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18809029"/>
              </p:ext>
            </p:extLst>
          </p:nvPr>
        </p:nvGraphicFramePr>
        <p:xfrm>
          <a:off x="144146" y="2903220"/>
          <a:ext cx="9594215" cy="369920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227954"/>
                <a:gridCol w="619125"/>
                <a:gridCol w="1105516"/>
                <a:gridCol w="880540"/>
                <a:gridCol w="880540"/>
                <a:gridCol w="880540"/>
              </a:tblGrid>
              <a:tr h="3534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2015году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1796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детей, занимающихся в спортивных школах в возрасте 6-18 лет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707 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32694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населения Слюдянского района, систематически занимающегося физической культурой и спортом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32694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 занимающихся в секциях  и группах  физкультурно-спортивной  направленности в общеобразовательных  учреждениях района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1 760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4500 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24760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Штатные физкультурные работники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24760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спортивных сооружений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05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32694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организованных и проведенных спортивно – массовых мероприятий и мероприятий спортивной направленности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98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1796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спорта; культивируемых в Слюдянском районе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32694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спортсменов Слюдянского района по видам спорта в областных, межрегиональных, всероссийских и международных соревнованиях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1796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инвалидов регулярно занимающихся физической культурой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1796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мероприятий по адаптивной физической культуре среди инвалидов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221796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фактической обеспеченности объектами спорта от нормативной потребности: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24760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Спортивными залами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24760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Плоскостными спортсооружениями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100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38622">
                <a:tc>
                  <a:txBody>
                    <a:bodyPr/>
                    <a:lstStyle/>
                    <a:p>
                      <a:pPr indent="114300"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Плавательными бассейнами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39700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0172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34" y="2594733"/>
            <a:ext cx="7304567" cy="42632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6" y="1540091"/>
            <a:ext cx="1622425" cy="1244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9" y="4351569"/>
            <a:ext cx="3239386" cy="25064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3" y="133668"/>
            <a:ext cx="8589196" cy="115831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"Молодёжная политика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317" y="1397216"/>
            <a:ext cx="9707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успешной социализации и эффективной самореализации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молодежи.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реализации муниципальной молодежной политики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929641961"/>
              </p:ext>
            </p:extLst>
          </p:nvPr>
        </p:nvGraphicFramePr>
        <p:xfrm>
          <a:off x="198319" y="2063312"/>
          <a:ext cx="9531309" cy="1234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6547" y="3413887"/>
            <a:ext cx="36921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направлены на проведение областных и районных мероприятий - молодежной акции "Молодежь Прибайкалья", конкурса "Молодежь Слюдянского района в лицах, конкурса рисунков на тему "Мир глазами детей" посвященный Международному дню защиты детей, военно-спортивной игры «Зарница» и других, а также на приобретение призов и подарков для проведения мероприятий по профилактике социально-негативных явлений и проведение районного конкурса «Жемчужина Сибири».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769669"/>
              </p:ext>
            </p:extLst>
          </p:nvPr>
        </p:nvGraphicFramePr>
        <p:xfrm>
          <a:off x="280194" y="3659567"/>
          <a:ext cx="5270500" cy="166878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00400"/>
                <a:gridCol w="609600"/>
                <a:gridCol w="850900"/>
                <a:gridCol w="609600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2016год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молодежи, вовлеченных в реализуемые отделом культуры, спорта и молодежной политики проекты и программы, мероприятия от общего числа молодежи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молодежи, принявшей участие в мероприятиях по профилактике социально-негативных явлений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13835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85" y="3794760"/>
            <a:ext cx="2979116" cy="2926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17" y="1558132"/>
            <a:ext cx="5304584" cy="23737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9440"/>
            <a:ext cx="7253708" cy="37185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99" y="255135"/>
            <a:ext cx="8507001" cy="10368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"Безопасность дорожного движения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0961" y="1474580"/>
            <a:ext cx="737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движения в Слюдянском районе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07005" y="3767613"/>
            <a:ext cx="262548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направлены на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слета-конкурса «Безопасное колесо», на проведение олимпиад, акций по безопасности дорожного движения, а также на приобретение 3 мобильных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детских образовательных учреждений муниципального образования Слюдянский район.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950440016"/>
              </p:ext>
            </p:extLst>
          </p:nvPr>
        </p:nvGraphicFramePr>
        <p:xfrm>
          <a:off x="0" y="1952626"/>
          <a:ext cx="9550580" cy="131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72768431"/>
              </p:ext>
            </p:extLst>
          </p:nvPr>
        </p:nvGraphicFramePr>
        <p:xfrm>
          <a:off x="292601" y="3767613"/>
          <a:ext cx="6311900" cy="22517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62400"/>
                <a:gridCol w="800100"/>
                <a:gridCol w="800100"/>
                <a:gridCol w="74930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95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профилактических акций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проведённых массовых мероприятий с детьми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приобретённых учебно-методических, наглядных пособий, игр, для образовательных учреждений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приобретенных учебно-методических, наглядных пособий, игр для образовательных учреждений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1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измерительных приборов для оформления ДТП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ru-RU" sz="1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2994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6" y="2274719"/>
            <a:ext cx="5557283" cy="45832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432"/>
            <a:ext cx="4900773" cy="37576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2898" y="255135"/>
            <a:ext cx="8578921" cy="716415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"Обеспечение комплексных мер безопасности 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074390"/>
            <a:ext cx="980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Цель: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готовности и эффективности функционирования региональной системы оповещения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Создание,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накопление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восполнение резерва материальных ресурсов в Слюдянском муниципальном районе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Обеспечение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прав и свобод граждан, внедрение в социальную практику установок толерантного сознания, совершенствование системы профилактических мер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 экстремистской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направленности, предупреждение ксенофобных проявлений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Стабилизация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криминогенной ситуации в Слюдянском муниципальном районе путем комплексного решения проблем по обеспечению надлежащего уровня общественной безопасности, защите общественного порядка, защите конституционных прав и свобод граждан, проживающих на территории Слюдянского муниципального района.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3586930192"/>
              </p:ext>
            </p:extLst>
          </p:nvPr>
        </p:nvGraphicFramePr>
        <p:xfrm>
          <a:off x="144146" y="1846093"/>
          <a:ext cx="9482740" cy="1538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752298"/>
              </p:ext>
            </p:extLst>
          </p:nvPr>
        </p:nvGraphicFramePr>
        <p:xfrm>
          <a:off x="144146" y="3209275"/>
          <a:ext cx="7142479" cy="3461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4476"/>
                <a:gridCol w="698395"/>
                <a:gridCol w="1033624"/>
                <a:gridCol w="949815"/>
                <a:gridCol w="796169"/>
              </a:tblGrid>
              <a:tr h="368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</a:t>
                      </a:r>
                      <a:r>
                        <a:rPr lang="ru-RU" sz="900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r>
                        <a:rPr lang="ru-RU" sz="9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2014 год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2016год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88985">
                <a:tc>
                  <a:txBody>
                    <a:bodyPr/>
                    <a:lstStyle/>
                    <a:p>
                      <a:pPr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  населения,   охваченного средствами оповещения МАСЦО ГО.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383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городских и сельских поселений Слюдянского МО,  включенных в  современную  МАСЦО  ГО  (на базе П-166</a:t>
                      </a:r>
                      <a:r>
                        <a:rPr lang="en-US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2268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   доведения    сигналов оповещения до населения.       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383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Создание, накопление и восполнение резерва материальных ресурсов в Слюдянском муниципальном районе.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4516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читательской аудитории учебной литературой, учебно-методическими комплектами, направленными на развитие толерантности, противодействие экстремизму.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383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проявляющей нетерпимость по отношению к людям других национальностей.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6170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мероприятий (семинаров, лекций, тренингов, конкурсов, фестивалей), направленных на развитие толерантности и профилактику межэтнической и межконфессиональной враждебности и нетерпимости, к общему числу жителей области.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0,56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214%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  <a:tr h="286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зарегистрированных преступлений, совершенных в общественных местах.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7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0997" marR="60997" marT="30498" marB="30498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62826" y="3067050"/>
            <a:ext cx="24387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программы 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доля населения, охваченного средствами МАСЦО ГО увеличилась в связи с установкой  силами отдела по делам ГО и ЧС (без финансовых затрат) электро-сирены ГО в м-не Рудо г.Слюдянка, приобретением администрацией МО Слюдянский район и  МО Култукского городского поселения 4 электро-сирен ГО на базе оборудования П166М;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распространены памятки и размещена  в школах наглядная информация;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для нужд участковых г. Слюдянка приобретены 8 видеокамер, видеорегистратор, расходное оборудование для  повышения раскрываемости преступлений, совершенных в общественных местах.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2540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7" y="1521200"/>
            <a:ext cx="4972494" cy="25230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7" y="4044248"/>
            <a:ext cx="5259573" cy="28137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40139"/>
            <a:ext cx="4767208" cy="411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3" y="255135"/>
            <a:ext cx="8548099" cy="10368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"Социальная поддержка населения муниципального образования Слюдянский район на 2014-2018 годы"</a:t>
            </a:r>
          </a:p>
        </p:txBody>
      </p:sp>
      <p:pic>
        <p:nvPicPr>
          <p:cNvPr id="5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129" y="1511675"/>
            <a:ext cx="6284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качества жизни отдельных категорий граждан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05937290"/>
              </p:ext>
            </p:extLst>
          </p:nvPr>
        </p:nvGraphicFramePr>
        <p:xfrm>
          <a:off x="1" y="2049500"/>
          <a:ext cx="9657400" cy="1381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3945" y="2380883"/>
            <a:ext cx="1249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69 935,6(99,9%)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752" y="4074106"/>
            <a:ext cx="40296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областного бюджета :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субвенции на предоставление гражданам субсидий на оплату жилых помещений и коммунальных услуг при плане </a:t>
            </a:r>
            <a:r>
              <a:rPr lang="ru-RU" sz="1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67 600 тыс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исполнено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67 600 </a:t>
            </a: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семей, являющихся получателями субсидий в 2016 году, составило  3 338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сравнению с данными по состоянию на 01.01.2016 количество семей, получивших субсидии на оплату жилья и коммунальных услуг, увеличилось на + 58 получателей  в связи со  снижением  доходов населения.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6634464"/>
              </p:ext>
            </p:extLst>
          </p:nvPr>
        </p:nvGraphicFramePr>
        <p:xfrm>
          <a:off x="4646428" y="3806629"/>
          <a:ext cx="4965893" cy="11463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600009"/>
                <a:gridCol w="591471"/>
                <a:gridCol w="591471"/>
                <a:gridCol w="591471"/>
                <a:gridCol w="591471"/>
              </a:tblGrid>
              <a:tr h="573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5731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поддержка отдельных категорий граждан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26780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4630738"/>
            <a:ext cx="4913312" cy="2003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606"/>
            <a:ext cx="4819650" cy="37213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604" y="1116015"/>
            <a:ext cx="5086350" cy="35147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67529" y="6428162"/>
            <a:ext cx="1114425" cy="274320"/>
          </a:xfrm>
        </p:spPr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19" y="255135"/>
            <a:ext cx="8669435" cy="103685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"Энергосбережение и повышение энергетической эффективности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6" y="1467333"/>
            <a:ext cx="96378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рационального использования топливно-энергетических ресурсов за счёт реализации энергосберегающих мероприятий, повышения энергетической эффективности в бюджетных учреждениях и организациях муниципального образования Слюдянский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район. Реализация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организационных, правовых, технических, технологических, экономических и иных мер, направленных на уменьшение объема используемых энергетических ресурсов при сохранении соответствующего полезного эффекта от их использования.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193230424"/>
              </p:ext>
            </p:extLst>
          </p:nvPr>
        </p:nvGraphicFramePr>
        <p:xfrm>
          <a:off x="144146" y="2949721"/>
          <a:ext cx="9637808" cy="1447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50750" y="4824115"/>
            <a:ext cx="891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Осуществлена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 приобретение электромагнитного счетчика ТЭМ в здании, расположенном по адресу  ул.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Ржанова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д.2.</a:t>
            </a:r>
          </a:p>
        </p:txBody>
      </p:sp>
    </p:spTree>
    <p:extLst>
      <p:ext uri="{BB962C8B-B14F-4D97-AF65-F5344CB8AC3E}">
        <p14:creationId xmlns="" xmlns:p14="http://schemas.microsoft.com/office/powerpoint/2010/main" val="2761444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95625"/>
            <a:ext cx="5257799" cy="3762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автомирнн.рф/wp-content/uploads/2014/11/paz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4" y="1371600"/>
            <a:ext cx="5972175" cy="43499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56896" y="6394508"/>
            <a:ext cx="1114425" cy="274320"/>
          </a:xfrm>
        </p:spPr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0" y="386122"/>
            <a:ext cx="8658801" cy="1116465"/>
          </a:xfrm>
        </p:spPr>
        <p:txBody>
          <a:bodyPr>
            <a:noAutofit/>
          </a:bodyPr>
          <a:lstStyle/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"Повышение транспортной доступности, обеспечение условий для реализации потребностей граждан муниципального образования Слюдянский район в перевозках" на 2014-2018 годы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484" y="1643264"/>
            <a:ext cx="9627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эффективно функционирующего пассажирского транспортного комплекса, предоставляющего качественные услуги по транспортному обслуживанию населения при соблюдении принципа надежности и безопасности пассажирских перевозок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551731208"/>
              </p:ext>
            </p:extLst>
          </p:nvPr>
        </p:nvGraphicFramePr>
        <p:xfrm>
          <a:off x="144145" y="2241251"/>
          <a:ext cx="9627176" cy="1086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90628" y="2509735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1 800,5 (100%)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83675907"/>
              </p:ext>
            </p:extLst>
          </p:nvPr>
        </p:nvGraphicFramePr>
        <p:xfrm>
          <a:off x="268544" y="3493011"/>
          <a:ext cx="4989255" cy="312532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46521"/>
                <a:gridCol w="520504"/>
                <a:gridCol w="703385"/>
                <a:gridCol w="618978"/>
                <a:gridCol w="699867"/>
              </a:tblGrid>
              <a:tr h="7084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0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 межпоселенческих автобусных маршрутов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3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социально-значимых маршрутов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0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поселений охваченных  межпоселенческими автобусными маршрутами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08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охваченного автобусной сетью межпоселенческих маршрутов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39 887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39 321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39 321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416062" y="3981498"/>
            <a:ext cx="40374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направлены на: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возмещения затрат социально-значимых пригородных маршрутных перевозок пассажиров по маршрутам Слюдянка - Ангасолка и Слюдянка-Тибельти-Слюдянка составило  351 тыс. рублей;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финансовое обеспечение (возмещение) части затрат на уплату авансовых и лизинговых платежей за приобретение 2-х автобусов для осуществления меж поселенческих перевозок 1 450 тыс. рублей.</a:t>
            </a:r>
          </a:p>
        </p:txBody>
      </p:sp>
    </p:spTree>
    <p:extLst>
      <p:ext uri="{BB962C8B-B14F-4D97-AF65-F5344CB8AC3E}">
        <p14:creationId xmlns="" xmlns:p14="http://schemas.microsoft.com/office/powerpoint/2010/main" val="3132973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302" y="2817628"/>
            <a:ext cx="7194698" cy="40403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021"/>
            <a:ext cx="5114260" cy="37961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35888" y="6467466"/>
            <a:ext cx="1114425" cy="274320"/>
          </a:xfrm>
        </p:spPr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3" y="255135"/>
            <a:ext cx="8714198" cy="10368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"Поддержка и развитие учреждений образования и культуры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6" y="1480626"/>
            <a:ext cx="9666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гарантий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образования  и  культуры  в муниципальном образовании Слюдянский район всем слоям  населения  независимо  от  места     жительства, социального статуса семьи, уровня развития и здоровья ребенка.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954048270"/>
              </p:ext>
            </p:extLst>
          </p:nvPr>
        </p:nvGraphicFramePr>
        <p:xfrm>
          <a:off x="144146" y="2577366"/>
          <a:ext cx="9595755" cy="1426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8332" y="4332513"/>
            <a:ext cx="86109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программы  производилось в рамках мероприятия: «Модернизация существующей инфраструктуры общего образования». Средства направлены на обеспечение технологического присоединения здания, расположенного по ул. Ленина № 23А, к электросетям для подготовки к вводу в эксплуатацию муниципального бюджетного дошкольного образовательного учреждения «Детский сад общеразвивающего вида № 8 «Солнышко» г. Слюдянка».</a:t>
            </a:r>
          </a:p>
        </p:txBody>
      </p:sp>
    </p:spTree>
    <p:extLst>
      <p:ext uri="{BB962C8B-B14F-4D97-AF65-F5344CB8AC3E}">
        <p14:creationId xmlns="" xmlns:p14="http://schemas.microsoft.com/office/powerpoint/2010/main" val="1552199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52" y="1531474"/>
            <a:ext cx="4544495" cy="23600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0" y="4508207"/>
            <a:ext cx="4876801" cy="2349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48" y="3779292"/>
            <a:ext cx="4143153" cy="30787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1476"/>
            <a:ext cx="4327451" cy="3104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3" y="255135"/>
            <a:ext cx="8714198" cy="10368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"Поддержка приоритетных отраслей экономики муниципального образования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5" y="1277338"/>
            <a:ext cx="962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субъектов малого и среднего предпринимательства (далее – СМСП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Содействие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туризма в муниципальном образовании Слюдянский район.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561036153"/>
              </p:ext>
            </p:extLst>
          </p:nvPr>
        </p:nvGraphicFramePr>
        <p:xfrm>
          <a:off x="144145" y="1800558"/>
          <a:ext cx="9627176" cy="133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01160748"/>
              </p:ext>
            </p:extLst>
          </p:nvPr>
        </p:nvGraphicFramePr>
        <p:xfrm>
          <a:off x="250349" y="3278605"/>
          <a:ext cx="6907689" cy="3253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438"/>
                <a:gridCol w="821100"/>
                <a:gridCol w="699877"/>
                <a:gridCol w="613481"/>
                <a:gridCol w="666391"/>
                <a:gridCol w="715281"/>
                <a:gridCol w="535121"/>
              </a:tblGrid>
              <a:tr h="614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целевые показатели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2014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2015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за 2016 год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2015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227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оказанных туристских услуг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6686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продукции (работ, услуг) производимый малыми предприятиями муниципального образования Слюдянский район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1571,9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1708,3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1648,4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1779,06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88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 на 1 тыс. населения муниципального образования Слюдянский район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959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налоговых поступлений по специальным режимам налогообложения от субъектов малого и среднего предпринимательства в налоговых доходах муниципального образования Слюдянский район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   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96%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277838" y="3891516"/>
            <a:ext cx="25704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мероприятий: Фестиваль омуля, 3-й Форум предпринимателей  Слюдянского района, подготовку к с/х выставке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Сибэкспоцентре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6347287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3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7" name="Picture 3" descr="C:\Users\econ11\Desktop\картинки\iUMI70L9W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87" y="1493134"/>
            <a:ext cx="9923788" cy="53895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4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0551" y="254000"/>
            <a:ext cx="7800975" cy="82977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доходов бюджета муниципального образования Слюдянский район за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75347" y="1516600"/>
            <a:ext cx="9482110" cy="2381065"/>
            <a:chOff x="230522" y="3093664"/>
            <a:chExt cx="9430670" cy="2381065"/>
          </a:xfrm>
        </p:grpSpPr>
        <p:sp>
          <p:nvSpPr>
            <p:cNvPr id="10" name="Полилиния 9"/>
            <p:cNvSpPr/>
            <p:nvPr/>
          </p:nvSpPr>
          <p:spPr>
            <a:xfrm>
              <a:off x="230522" y="3184073"/>
              <a:ext cx="1482576" cy="1305412"/>
            </a:xfrm>
            <a:custGeom>
              <a:avLst/>
              <a:gdLst>
                <a:gd name="connsiteX0" fmla="*/ 0 w 1702424"/>
                <a:gd name="connsiteY0" fmla="*/ 786983 h 1573965"/>
                <a:gd name="connsiteX1" fmla="*/ 851212 w 1702424"/>
                <a:gd name="connsiteY1" fmla="*/ 0 h 1573965"/>
                <a:gd name="connsiteX2" fmla="*/ 1702424 w 1702424"/>
                <a:gd name="connsiteY2" fmla="*/ 786983 h 1573965"/>
                <a:gd name="connsiteX3" fmla="*/ 851212 w 1702424"/>
                <a:gd name="connsiteY3" fmla="*/ 1573966 h 1573965"/>
                <a:gd name="connsiteX4" fmla="*/ 0 w 1702424"/>
                <a:gd name="connsiteY4" fmla="*/ 786983 h 157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424" h="1573965">
                  <a:moveTo>
                    <a:pt x="0" y="786983"/>
                  </a:moveTo>
                  <a:cubicBezTo>
                    <a:pt x="0" y="352344"/>
                    <a:pt x="381101" y="0"/>
                    <a:pt x="851212" y="0"/>
                  </a:cubicBezTo>
                  <a:cubicBezTo>
                    <a:pt x="1321323" y="0"/>
                    <a:pt x="1702424" y="352344"/>
                    <a:pt x="1702424" y="786983"/>
                  </a:cubicBezTo>
                  <a:cubicBezTo>
                    <a:pt x="1702424" y="1221622"/>
                    <a:pt x="1321323" y="1573966"/>
                    <a:pt x="851212" y="1573966"/>
                  </a:cubicBezTo>
                  <a:cubicBezTo>
                    <a:pt x="381101" y="1573966"/>
                    <a:pt x="0" y="1221622"/>
                    <a:pt x="0" y="786983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7094" tIns="248282" rIns="267094" bIns="24828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доходы 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83 922</a:t>
              </a:r>
              <a:r>
                <a:rPr lang="ru-RU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т.р.</a:t>
              </a:r>
              <a:endPara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824662" y="3787806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4142113" y="3093664"/>
              <a:ext cx="2134584" cy="1845968"/>
            </a:xfrm>
            <a:custGeom>
              <a:avLst/>
              <a:gdLst>
                <a:gd name="connsiteX0" fmla="*/ 0 w 2247414"/>
                <a:gd name="connsiteY0" fmla="*/ 1021545 h 2043089"/>
                <a:gd name="connsiteX1" fmla="*/ 1123707 w 2247414"/>
                <a:gd name="connsiteY1" fmla="*/ 0 h 2043089"/>
                <a:gd name="connsiteX2" fmla="*/ 2247414 w 2247414"/>
                <a:gd name="connsiteY2" fmla="*/ 1021545 h 2043089"/>
                <a:gd name="connsiteX3" fmla="*/ 1123707 w 2247414"/>
                <a:gd name="connsiteY3" fmla="*/ 2043090 h 2043089"/>
                <a:gd name="connsiteX4" fmla="*/ 0 w 2247414"/>
                <a:gd name="connsiteY4" fmla="*/ 1021545 h 204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414" h="2043089">
                  <a:moveTo>
                    <a:pt x="0" y="1021545"/>
                  </a:moveTo>
                  <a:cubicBezTo>
                    <a:pt x="0" y="457361"/>
                    <a:pt x="503101" y="0"/>
                    <a:pt x="1123707" y="0"/>
                  </a:cubicBezTo>
                  <a:cubicBezTo>
                    <a:pt x="1744313" y="0"/>
                    <a:pt x="2247414" y="457361"/>
                    <a:pt x="2247414" y="1021545"/>
                  </a:cubicBezTo>
                  <a:cubicBezTo>
                    <a:pt x="2247414" y="1585729"/>
                    <a:pt x="1744313" y="2043090"/>
                    <a:pt x="1123707" y="2043090"/>
                  </a:cubicBezTo>
                  <a:cubicBezTo>
                    <a:pt x="503101" y="2043090"/>
                    <a:pt x="0" y="1585729"/>
                    <a:pt x="0" y="1021545"/>
                  </a:cubicBezTo>
                  <a:close/>
                </a:path>
              </a:pathLst>
            </a:custGeom>
            <a:solidFill>
              <a:srgbClr val="4A9667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3772694"/>
                <a:satOff val="-10856"/>
                <a:lumOff val="-4706"/>
                <a:alphaOff val="0"/>
              </a:schemeClr>
            </a:fillRef>
            <a:effectRef idx="2">
              <a:schemeClr val="accent5">
                <a:hueOff val="-3772694"/>
                <a:satOff val="-10856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446" tIns="319523" rIns="349446" bIns="31952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</a:t>
              </a: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628 239</a:t>
              </a:r>
              <a:r>
                <a:rPr lang="ru-RU" sz="16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</a:t>
              </a:r>
              <a:r>
                <a:rPr lang="ru-RU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574550" y="3813667"/>
              <a:ext cx="405962" cy="405962"/>
            </a:xfrm>
            <a:custGeom>
              <a:avLst/>
              <a:gdLst>
                <a:gd name="connsiteX0" fmla="*/ 53810 w 405962"/>
                <a:gd name="connsiteY0" fmla="*/ 155240 h 405962"/>
                <a:gd name="connsiteX1" fmla="*/ 155240 w 405962"/>
                <a:gd name="connsiteY1" fmla="*/ 155240 h 405962"/>
                <a:gd name="connsiteX2" fmla="*/ 155240 w 405962"/>
                <a:gd name="connsiteY2" fmla="*/ 53810 h 405962"/>
                <a:gd name="connsiteX3" fmla="*/ 250722 w 405962"/>
                <a:gd name="connsiteY3" fmla="*/ 53810 h 405962"/>
                <a:gd name="connsiteX4" fmla="*/ 250722 w 405962"/>
                <a:gd name="connsiteY4" fmla="*/ 155240 h 405962"/>
                <a:gd name="connsiteX5" fmla="*/ 352152 w 405962"/>
                <a:gd name="connsiteY5" fmla="*/ 155240 h 405962"/>
                <a:gd name="connsiteX6" fmla="*/ 352152 w 405962"/>
                <a:gd name="connsiteY6" fmla="*/ 250722 h 405962"/>
                <a:gd name="connsiteX7" fmla="*/ 250722 w 405962"/>
                <a:gd name="connsiteY7" fmla="*/ 250722 h 405962"/>
                <a:gd name="connsiteX8" fmla="*/ 250722 w 405962"/>
                <a:gd name="connsiteY8" fmla="*/ 352152 h 405962"/>
                <a:gd name="connsiteX9" fmla="*/ 155240 w 405962"/>
                <a:gd name="connsiteY9" fmla="*/ 352152 h 405962"/>
                <a:gd name="connsiteX10" fmla="*/ 155240 w 405962"/>
                <a:gd name="connsiteY10" fmla="*/ 250722 h 405962"/>
                <a:gd name="connsiteX11" fmla="*/ 53810 w 405962"/>
                <a:gd name="connsiteY11" fmla="*/ 250722 h 405962"/>
                <a:gd name="connsiteX12" fmla="*/ 53810 w 405962"/>
                <a:gd name="connsiteY12" fmla="*/ 155240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962" h="405962">
                  <a:moveTo>
                    <a:pt x="53810" y="155240"/>
                  </a:moveTo>
                  <a:lnTo>
                    <a:pt x="155240" y="155240"/>
                  </a:lnTo>
                  <a:lnTo>
                    <a:pt x="155240" y="53810"/>
                  </a:lnTo>
                  <a:lnTo>
                    <a:pt x="250722" y="53810"/>
                  </a:lnTo>
                  <a:lnTo>
                    <a:pt x="250722" y="155240"/>
                  </a:lnTo>
                  <a:lnTo>
                    <a:pt x="352152" y="155240"/>
                  </a:lnTo>
                  <a:lnTo>
                    <a:pt x="352152" y="250722"/>
                  </a:lnTo>
                  <a:lnTo>
                    <a:pt x="250722" y="250722"/>
                  </a:lnTo>
                  <a:lnTo>
                    <a:pt x="250722" y="352152"/>
                  </a:lnTo>
                  <a:lnTo>
                    <a:pt x="155240" y="352152"/>
                  </a:lnTo>
                  <a:lnTo>
                    <a:pt x="155240" y="250722"/>
                  </a:lnTo>
                  <a:lnTo>
                    <a:pt x="53810" y="250722"/>
                  </a:lnTo>
                  <a:lnTo>
                    <a:pt x="53810" y="15524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59041"/>
                <a:satOff val="-16284"/>
                <a:lumOff val="-7058"/>
                <a:alphaOff val="0"/>
              </a:schemeClr>
            </a:fillRef>
            <a:effectRef idx="2">
              <a:schemeClr val="accent5">
                <a:hueOff val="-5659041"/>
                <a:satOff val="-16284"/>
                <a:lumOff val="-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155240" rIns="53810" bIns="15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230624" y="3274481"/>
              <a:ext cx="1283605" cy="1124596"/>
            </a:xfrm>
            <a:custGeom>
              <a:avLst/>
              <a:gdLst>
                <a:gd name="connsiteX0" fmla="*/ 0 w 1302866"/>
                <a:gd name="connsiteY0" fmla="*/ 669470 h 1338940"/>
                <a:gd name="connsiteX1" fmla="*/ 651433 w 1302866"/>
                <a:gd name="connsiteY1" fmla="*/ 0 h 1338940"/>
                <a:gd name="connsiteX2" fmla="*/ 1302866 w 1302866"/>
                <a:gd name="connsiteY2" fmla="*/ 669470 h 1338940"/>
                <a:gd name="connsiteX3" fmla="*/ 651433 w 1302866"/>
                <a:gd name="connsiteY3" fmla="*/ 1338940 h 1338940"/>
                <a:gd name="connsiteX4" fmla="*/ 0 w 1302866"/>
                <a:gd name="connsiteY4" fmla="*/ 669470 h 133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866" h="1338940">
                  <a:moveTo>
                    <a:pt x="0" y="669470"/>
                  </a:moveTo>
                  <a:cubicBezTo>
                    <a:pt x="0" y="299732"/>
                    <a:pt x="291656" y="0"/>
                    <a:pt x="651433" y="0"/>
                  </a:cubicBezTo>
                  <a:cubicBezTo>
                    <a:pt x="1011210" y="0"/>
                    <a:pt x="1302866" y="299732"/>
                    <a:pt x="1302866" y="669470"/>
                  </a:cubicBezTo>
                  <a:cubicBezTo>
                    <a:pt x="1302866" y="1039208"/>
                    <a:pt x="1011210" y="1338940"/>
                    <a:pt x="651433" y="1338940"/>
                  </a:cubicBezTo>
                  <a:cubicBezTo>
                    <a:pt x="291656" y="1338940"/>
                    <a:pt x="0" y="1039208"/>
                    <a:pt x="0" y="669470"/>
                  </a:cubicBezTo>
                  <a:close/>
                </a:path>
              </a:pathLst>
            </a:custGeom>
            <a:solidFill>
              <a:schemeClr val="tx1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7545388"/>
                <a:satOff val="-21713"/>
                <a:lumOff val="-9411"/>
                <a:alphaOff val="0"/>
              </a:schemeClr>
            </a:fillRef>
            <a:effectRef idx="2">
              <a:schemeClr val="accent5">
                <a:hueOff val="-7545388"/>
                <a:satOff val="-21713"/>
                <a:lumOff val="-94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6040" tIns="211323" rIns="206040" bIns="211323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Неналоговые доходы </a:t>
              </a:r>
            </a:p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19 896</a:t>
              </a:r>
              <a:r>
                <a:rPr lang="ru-RU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т.р.</a:t>
              </a:r>
              <a:endPara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396648" y="3836778"/>
              <a:ext cx="405962" cy="405962"/>
            </a:xfrm>
            <a:custGeom>
              <a:avLst/>
              <a:gdLst>
                <a:gd name="connsiteX0" fmla="*/ 53810 w 405962"/>
                <a:gd name="connsiteY0" fmla="*/ 83628 h 405962"/>
                <a:gd name="connsiteX1" fmla="*/ 352152 w 405962"/>
                <a:gd name="connsiteY1" fmla="*/ 83628 h 405962"/>
                <a:gd name="connsiteX2" fmla="*/ 352152 w 405962"/>
                <a:gd name="connsiteY2" fmla="*/ 179110 h 405962"/>
                <a:gd name="connsiteX3" fmla="*/ 53810 w 405962"/>
                <a:gd name="connsiteY3" fmla="*/ 179110 h 405962"/>
                <a:gd name="connsiteX4" fmla="*/ 53810 w 405962"/>
                <a:gd name="connsiteY4" fmla="*/ 83628 h 405962"/>
                <a:gd name="connsiteX5" fmla="*/ 53810 w 405962"/>
                <a:gd name="connsiteY5" fmla="*/ 226852 h 405962"/>
                <a:gd name="connsiteX6" fmla="*/ 352152 w 405962"/>
                <a:gd name="connsiteY6" fmla="*/ 226852 h 405962"/>
                <a:gd name="connsiteX7" fmla="*/ 352152 w 405962"/>
                <a:gd name="connsiteY7" fmla="*/ 322334 h 405962"/>
                <a:gd name="connsiteX8" fmla="*/ 53810 w 405962"/>
                <a:gd name="connsiteY8" fmla="*/ 322334 h 405962"/>
                <a:gd name="connsiteX9" fmla="*/ 53810 w 405962"/>
                <a:gd name="connsiteY9" fmla="*/ 226852 h 40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5962" h="405962">
                  <a:moveTo>
                    <a:pt x="53810" y="83628"/>
                  </a:moveTo>
                  <a:lnTo>
                    <a:pt x="352152" y="83628"/>
                  </a:lnTo>
                  <a:lnTo>
                    <a:pt x="352152" y="179110"/>
                  </a:lnTo>
                  <a:lnTo>
                    <a:pt x="53810" y="179110"/>
                  </a:lnTo>
                  <a:lnTo>
                    <a:pt x="53810" y="83628"/>
                  </a:lnTo>
                  <a:close/>
                  <a:moveTo>
                    <a:pt x="53810" y="226852"/>
                  </a:moveTo>
                  <a:lnTo>
                    <a:pt x="352152" y="226852"/>
                  </a:lnTo>
                  <a:lnTo>
                    <a:pt x="352152" y="322334"/>
                  </a:lnTo>
                  <a:lnTo>
                    <a:pt x="53810" y="322334"/>
                  </a:lnTo>
                  <a:lnTo>
                    <a:pt x="53810" y="22685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810" tIns="83628" rIns="53810" bIns="8362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dirty="0">
                <a:solidFill>
                  <a:prstClr val="white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02545" y="3104462"/>
              <a:ext cx="2658647" cy="2370267"/>
            </a:xfrm>
            <a:custGeom>
              <a:avLst/>
              <a:gdLst>
                <a:gd name="connsiteX0" fmla="*/ 0 w 3226848"/>
                <a:gd name="connsiteY0" fmla="*/ 1155789 h 2311577"/>
                <a:gd name="connsiteX1" fmla="*/ 1613424 w 3226848"/>
                <a:gd name="connsiteY1" fmla="*/ 0 h 2311577"/>
                <a:gd name="connsiteX2" fmla="*/ 3226848 w 3226848"/>
                <a:gd name="connsiteY2" fmla="*/ 1155789 h 2311577"/>
                <a:gd name="connsiteX3" fmla="*/ 1613424 w 3226848"/>
                <a:gd name="connsiteY3" fmla="*/ 2311578 h 2311577"/>
                <a:gd name="connsiteX4" fmla="*/ 0 w 3226848"/>
                <a:gd name="connsiteY4" fmla="*/ 1155789 h 231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26848" h="2311577">
                  <a:moveTo>
                    <a:pt x="0" y="1155789"/>
                  </a:moveTo>
                  <a:cubicBezTo>
                    <a:pt x="0" y="517464"/>
                    <a:pt x="722355" y="0"/>
                    <a:pt x="1613424" y="0"/>
                  </a:cubicBezTo>
                  <a:cubicBezTo>
                    <a:pt x="2504493" y="0"/>
                    <a:pt x="3226848" y="517464"/>
                    <a:pt x="3226848" y="1155789"/>
                  </a:cubicBezTo>
                  <a:cubicBezTo>
                    <a:pt x="3226848" y="1794114"/>
                    <a:pt x="2504493" y="2311578"/>
                    <a:pt x="1613424" y="2311578"/>
                  </a:cubicBezTo>
                  <a:cubicBezTo>
                    <a:pt x="722355" y="2311578"/>
                    <a:pt x="0" y="1794114"/>
                    <a:pt x="0" y="1155789"/>
                  </a:cubicBez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11318081"/>
                <a:satOff val="-32569"/>
                <a:lumOff val="-14117"/>
                <a:alphaOff val="0"/>
              </a:schemeClr>
            </a:fillRef>
            <a:effectRef idx="2">
              <a:schemeClr val="accent5">
                <a:hueOff val="-11318081"/>
                <a:satOff val="-32569"/>
                <a:lumOff val="-1411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7961" tIns="363923" rIns="497961" bIns="363923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бюджета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832 057</a:t>
              </a:r>
              <a:r>
                <a:rPr lang="ru-RU" sz="2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т.р.</a:t>
              </a:r>
              <a:endPara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322" y="3614798"/>
            <a:ext cx="2041358" cy="514338"/>
            <a:chOff x="2173899" y="849141"/>
            <a:chExt cx="4355780" cy="514338"/>
          </a:xfrm>
        </p:grpSpPr>
        <p:sp>
          <p:nvSpPr>
            <p:cNvPr id="18" name="Шестиугольник 17"/>
            <p:cNvSpPr/>
            <p:nvPr/>
          </p:nvSpPr>
          <p:spPr>
            <a:xfrm>
              <a:off x="2173899" y="849141"/>
              <a:ext cx="4355780" cy="51433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19" name="Шестиугольник 4"/>
            <p:cNvSpPr/>
            <p:nvPr/>
          </p:nvSpPr>
          <p:spPr>
            <a:xfrm>
              <a:off x="2301852" y="876720"/>
              <a:ext cx="4099873" cy="4170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доходы физических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лиц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160 228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</a:t>
              </a:r>
              <a:r>
                <a:rPr lang="ru-RU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8741" y="4167578"/>
            <a:ext cx="2041359" cy="496426"/>
            <a:chOff x="4932442" y="785522"/>
            <a:chExt cx="4373036" cy="548708"/>
          </a:xfrm>
        </p:grpSpPr>
        <p:sp>
          <p:nvSpPr>
            <p:cNvPr id="21" name="Шестиугольник 20"/>
            <p:cNvSpPr/>
            <p:nvPr/>
          </p:nvSpPr>
          <p:spPr>
            <a:xfrm>
              <a:off x="4932442" y="785522"/>
              <a:ext cx="4373036" cy="54870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Шестиугольник 4"/>
            <p:cNvSpPr/>
            <p:nvPr/>
          </p:nvSpPr>
          <p:spPr>
            <a:xfrm>
              <a:off x="5349117" y="837804"/>
              <a:ext cx="3539686" cy="4441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Налоги на совокупный доход  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16 533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т.р.</a:t>
              </a:r>
              <a:endPara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21586" y="4721095"/>
            <a:ext cx="2041358" cy="421337"/>
            <a:chOff x="5004070" y="1297338"/>
            <a:chExt cx="4368611" cy="605247"/>
          </a:xfrm>
        </p:grpSpPr>
        <p:sp>
          <p:nvSpPr>
            <p:cNvPr id="24" name="Шестиугольник 23"/>
            <p:cNvSpPr/>
            <p:nvPr/>
          </p:nvSpPr>
          <p:spPr>
            <a:xfrm>
              <a:off x="5004070" y="1297338"/>
              <a:ext cx="4368611" cy="605247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5" name="Шестиугольник 4"/>
            <p:cNvSpPr/>
            <p:nvPr/>
          </p:nvSpPr>
          <p:spPr>
            <a:xfrm>
              <a:off x="5358745" y="1362006"/>
              <a:ext cx="3525230" cy="4884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Государственная пошлина 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159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т.р.</a:t>
              </a:r>
              <a:endPara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021501" y="3284992"/>
            <a:ext cx="2060113" cy="482835"/>
            <a:chOff x="3742623" y="3039294"/>
            <a:chExt cx="4363486" cy="482835"/>
          </a:xfrm>
        </p:grpSpPr>
        <p:sp>
          <p:nvSpPr>
            <p:cNvPr id="27" name="Шестиугольник 26"/>
            <p:cNvSpPr/>
            <p:nvPr/>
          </p:nvSpPr>
          <p:spPr>
            <a:xfrm>
              <a:off x="3742623" y="3039294"/>
              <a:ext cx="4363486" cy="44997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Шестиугольник 4"/>
            <p:cNvSpPr/>
            <p:nvPr/>
          </p:nvSpPr>
          <p:spPr>
            <a:xfrm>
              <a:off x="4046739" y="3053043"/>
              <a:ext cx="3965994" cy="469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от использования имущества 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88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т.р.</a:t>
              </a:r>
              <a:endPara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2052681" y="3782119"/>
            <a:ext cx="2097248" cy="566108"/>
            <a:chOff x="4862191" y="3025350"/>
            <a:chExt cx="4519934" cy="566108"/>
          </a:xfrm>
        </p:grpSpPr>
        <p:sp>
          <p:nvSpPr>
            <p:cNvPr id="30" name="Шестиугольник 29"/>
            <p:cNvSpPr/>
            <p:nvPr/>
          </p:nvSpPr>
          <p:spPr>
            <a:xfrm>
              <a:off x="4862191" y="3025350"/>
              <a:ext cx="4519934" cy="566108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1" name="Шестиугольник 4"/>
            <p:cNvSpPr/>
            <p:nvPr/>
          </p:nvSpPr>
          <p:spPr>
            <a:xfrm>
              <a:off x="5056208" y="3083837"/>
              <a:ext cx="3997673" cy="458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Платежи при пользовании природными ресурсами  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681</a:t>
              </a:r>
              <a:r>
                <a:rPr lang="ru-RU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т.р</a:t>
              </a:r>
              <a:r>
                <a:rPr lang="ru-RU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023422" y="4399995"/>
            <a:ext cx="2159023" cy="732236"/>
            <a:chOff x="4991362" y="4083633"/>
            <a:chExt cx="4474034" cy="608500"/>
          </a:xfrm>
        </p:grpSpPr>
        <p:sp>
          <p:nvSpPr>
            <p:cNvPr id="36" name="Шестиугольник 35"/>
            <p:cNvSpPr/>
            <p:nvPr/>
          </p:nvSpPr>
          <p:spPr>
            <a:xfrm>
              <a:off x="5002043" y="4083633"/>
              <a:ext cx="4463353" cy="608500"/>
            </a:xfrm>
            <a:prstGeom prst="hexagon">
              <a:avLst>
                <a:gd name="adj" fmla="val 28570"/>
                <a:gd name="vf" fmla="val 11547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37" name="Шестиугольник 4"/>
            <p:cNvSpPr/>
            <p:nvPr/>
          </p:nvSpPr>
          <p:spPr>
            <a:xfrm>
              <a:off x="4991362" y="4120152"/>
              <a:ext cx="4433395" cy="4912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Доходы от продажи материальных и нематериальных активов            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2 754</a:t>
              </a:r>
              <a:r>
                <a:rPr lang="ru-RU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т.р.</a:t>
              </a:r>
              <a:endPara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Шестиугольник 37"/>
          <p:cNvSpPr/>
          <p:nvPr/>
        </p:nvSpPr>
        <p:spPr>
          <a:xfrm>
            <a:off x="2113303" y="5152594"/>
            <a:ext cx="2061322" cy="642297"/>
          </a:xfrm>
          <a:prstGeom prst="hexagon">
            <a:avLst>
              <a:gd name="adj" fmla="val 28900"/>
              <a:gd name="vf" fmla="val 11547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9" name="TextBox 38"/>
          <p:cNvSpPr txBox="1"/>
          <p:nvPr/>
        </p:nvSpPr>
        <p:spPr>
          <a:xfrm>
            <a:off x="2109101" y="5189642"/>
            <a:ext cx="208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RU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2 573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Шестиугольник 39"/>
          <p:cNvSpPr/>
          <p:nvPr/>
        </p:nvSpPr>
        <p:spPr>
          <a:xfrm>
            <a:off x="2083944" y="5839785"/>
            <a:ext cx="2125667" cy="481929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TextBox 40"/>
          <p:cNvSpPr txBox="1"/>
          <p:nvPr/>
        </p:nvSpPr>
        <p:spPr>
          <a:xfrm>
            <a:off x="2142705" y="5821112"/>
            <a:ext cx="214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0,4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Шестиугольник 41"/>
          <p:cNvSpPr/>
          <p:nvPr/>
        </p:nvSpPr>
        <p:spPr>
          <a:xfrm>
            <a:off x="4198468" y="3963335"/>
            <a:ext cx="2008368" cy="34096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3" name="Шестиугольник 42"/>
          <p:cNvSpPr/>
          <p:nvPr/>
        </p:nvSpPr>
        <p:spPr>
          <a:xfrm>
            <a:off x="4207251" y="4350492"/>
            <a:ext cx="1999585" cy="37456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4" name="Шестиугольник 43"/>
          <p:cNvSpPr/>
          <p:nvPr/>
        </p:nvSpPr>
        <p:spPr>
          <a:xfrm>
            <a:off x="4220755" y="4765830"/>
            <a:ext cx="2002574" cy="401831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45" name="Шестиугольник 44"/>
          <p:cNvSpPr/>
          <p:nvPr/>
        </p:nvSpPr>
        <p:spPr>
          <a:xfrm>
            <a:off x="4220756" y="5676975"/>
            <a:ext cx="2041359" cy="32562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5" name="TextBox 4"/>
          <p:cNvSpPr txBox="1"/>
          <p:nvPr/>
        </p:nvSpPr>
        <p:spPr>
          <a:xfrm>
            <a:off x="4364704" y="3996384"/>
            <a:ext cx="1765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50 538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0981" y="4410430"/>
            <a:ext cx="1593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91 899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717" y="4847565"/>
            <a:ext cx="1832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81 745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4335701" y="5694162"/>
            <a:ext cx="1897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остатков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Шестиугольник 47"/>
          <p:cNvSpPr/>
          <p:nvPr/>
        </p:nvSpPr>
        <p:spPr>
          <a:xfrm>
            <a:off x="4209611" y="5213071"/>
            <a:ext cx="2019072" cy="416255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49" name="TextBox 2048"/>
          <p:cNvSpPr txBox="1"/>
          <p:nvPr/>
        </p:nvSpPr>
        <p:spPr>
          <a:xfrm>
            <a:off x="4331110" y="5167661"/>
            <a:ext cx="1832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4 112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Шестиугольник 49"/>
          <p:cNvSpPr/>
          <p:nvPr/>
        </p:nvSpPr>
        <p:spPr>
          <a:xfrm>
            <a:off x="-28910" y="5183802"/>
            <a:ext cx="2090787" cy="744680"/>
          </a:xfrm>
          <a:prstGeom prst="hexagon">
            <a:avLst>
              <a:gd name="adj" fmla="val 28570"/>
              <a:gd name="vf" fmla="val 1154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sp>
      <p:sp>
        <p:nvSpPr>
          <p:cNvPr id="2050" name="TextBox 2049"/>
          <p:cNvSpPr txBox="1"/>
          <p:nvPr/>
        </p:nvSpPr>
        <p:spPr>
          <a:xfrm>
            <a:off x="38157" y="5232979"/>
            <a:ext cx="201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пересчеты по отмененным налогам и сборам </a:t>
            </a:r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т.р.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Стрелка вниз 2050"/>
          <p:cNvSpPr/>
          <p:nvPr/>
        </p:nvSpPr>
        <p:spPr>
          <a:xfrm>
            <a:off x="563791" y="2936527"/>
            <a:ext cx="896293" cy="59675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E222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51" y="2855173"/>
            <a:ext cx="856973" cy="400605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79" y="3423147"/>
            <a:ext cx="927100" cy="5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256074643"/>
              </p:ext>
            </p:extLst>
          </p:nvPr>
        </p:nvGraphicFramePr>
        <p:xfrm>
          <a:off x="6203439" y="3587924"/>
          <a:ext cx="3773788" cy="339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16416288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636337"/>
            <a:ext cx="5199321" cy="32110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521" y="4223324"/>
            <a:ext cx="4249479" cy="26346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9753"/>
            <a:ext cx="8128000" cy="2857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521" y="133668"/>
            <a:ext cx="8693649" cy="1147854"/>
          </a:xfrm>
          <a:ln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"Совершенствование механизмов управления муниципальным образованием Слюдянский район в 2014-2018 годах"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18" y="1286945"/>
            <a:ext cx="9698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Обеспечение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механизмов управления муниципальным образованием Слюдянский район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258249781"/>
              </p:ext>
            </p:extLst>
          </p:nvPr>
        </p:nvGraphicFramePr>
        <p:xfrm>
          <a:off x="108032" y="1782142"/>
          <a:ext cx="9626579" cy="108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36163" y="2067143"/>
            <a:ext cx="1799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101 812,7(97%)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145" y="3002946"/>
            <a:ext cx="9626577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5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программы осуществлено в рамках 13 подпрограмм и 3 источников финансирования: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За счет средств областного бюджета на исполнение переданных государственных полномочий в сумме 6 256,9 тыс. рублей – 6% от расходов программы;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За счет межбюджетных трансфертов, передаваемых бюджету муниципального района из бюджетов поселений на осуществление части полномочий по решению вопросов местного значения в соответствии с заключенными соглашениями (передано 4 полномочия) исполнено 3 655,5 тыс. рублей – 4% от расходов программы;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За счет местного бюджета в сумме 91 900,3 тыс. рублей – 90%, из них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 предоставление дотации на выравнивание бюджетной обеспеченности поселений из бюджета муниципального район в сумме 13 413 тыс. рублей, что на + 1096 тыс. рублей выше расходов 2015года,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соответствии с соглашением с Байкальским МО на рекламные конструкции в сумме 45 тыс. рублей,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повышение качества управления муниципальным имуществом и земельными ресурсами в сумме 8 205,7 тыс. рублей.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выполнение муниципального задания МАУ Славное море в сумме 2 308,7 тыс. рублей, в числе которых обеспечено приобретение оборудования для организации телевизионного вещания на территории Слюдянского района в сумме 561,7 тыс. рублей;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обслуживание муниципального долга  28 тыс. рублей,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развитие информационного пространства в сумме 3 816,3 тыс. рублей, </a:t>
            </a:r>
          </a:p>
          <a:p>
            <a:r>
              <a:rPr lang="ru-RU" sz="125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функционирование органов местного самоуправления администрации, Комитета финансов, Комитета по социальной политике и культуре 64 083,6 тыс. рублей.</a:t>
            </a:r>
          </a:p>
        </p:txBody>
      </p:sp>
    </p:spTree>
    <p:extLst>
      <p:ext uri="{BB962C8B-B14F-4D97-AF65-F5344CB8AC3E}">
        <p14:creationId xmlns="" xmlns:p14="http://schemas.microsoft.com/office/powerpoint/2010/main" val="2602278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28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45" y="1518402"/>
            <a:ext cx="4883155" cy="5339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18402"/>
            <a:ext cx="4304871" cy="5339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625" y="345429"/>
            <a:ext cx="8591329" cy="1263267"/>
          </a:xfrm>
        </p:spPr>
        <p:txBody>
          <a:bodyPr>
            <a:noAutofit/>
          </a:bodyPr>
          <a:lstStyle/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"Совершенствование механизмов управления муниципальным образованием Слюдянский район в 2014-2018 годах"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6923" y="1395219"/>
            <a:ext cx="4217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дотаций городским и сельским поселениям в 2016 году составила 13 413 тыс.рублей, что на  +1 096 тыс.рублей больше показателя 2015 года.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1553562907"/>
              </p:ext>
            </p:extLst>
          </p:nvPr>
        </p:nvGraphicFramePr>
        <p:xfrm>
          <a:off x="198301" y="2549350"/>
          <a:ext cx="4824544" cy="316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28633" y="990703"/>
            <a:ext cx="3369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5350" y="1319019"/>
            <a:ext cx="5124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муниципального долга бюджета района сохранен на безопасном уровне – отношение объема долговых обязательств к общему объему доходов бюджета без учета безвозмездных поступлений снижено с  38% по состоянию на 01.01.2016года до 17% на 01.01.2017года. Сумма погашения долговых обязательств за 2016год   составила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37 447,5  тыс. рублей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Объем муниципального долга по состоянию на 01.01.2017года составил 33 199,6 тыс. рублей.</a:t>
            </a:r>
            <a:endParaRPr lang="ru-RU" sz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62519020"/>
              </p:ext>
            </p:extLst>
          </p:nvPr>
        </p:nvGraphicFramePr>
        <p:xfrm>
          <a:off x="5295899" y="2976940"/>
          <a:ext cx="4439719" cy="3472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536234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42</a:t>
            </a:fld>
            <a:endParaRPr lang="ru-RU" dirty="0"/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76350" y="133668"/>
            <a:ext cx="8254207" cy="106680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Новации в предоставлении месячной, квартальной и годовой бюджетной отчетности сельскими и городскими поселениями в финансовый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 2016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9075" y="1299882"/>
            <a:ext cx="9544050" cy="5459693"/>
            <a:chOff x="219075" y="796925"/>
            <a:chExt cx="11796714" cy="5962650"/>
          </a:xfrm>
        </p:grpSpPr>
        <p:pic>
          <p:nvPicPr>
            <p:cNvPr id="7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3" y="5624513"/>
              <a:ext cx="1439862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8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4175" y="5624513"/>
              <a:ext cx="1441450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0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450" y="5624513"/>
              <a:ext cx="1439863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1" name="Рисунок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0725" y="5624513"/>
              <a:ext cx="1439863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2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5" y="5624513"/>
              <a:ext cx="1439863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3" name="Рисунок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088" y="5624513"/>
              <a:ext cx="1439862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4" name="Рисунок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0813" y="5624513"/>
              <a:ext cx="1439862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5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2450" y="5624513"/>
              <a:ext cx="1439863" cy="1079500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6" name="Рисунок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" y="811213"/>
              <a:ext cx="2509838" cy="3890962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7" name="Рисунок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475" y="3008335"/>
              <a:ext cx="3816498" cy="2476495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pic>
          <p:nvPicPr>
            <p:cNvPr id="18" name="Рисунок 2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6725" y="3616604"/>
              <a:ext cx="2770188" cy="1817409"/>
            </a:xfrm>
            <a:prstGeom prst="rect">
              <a:avLst/>
            </a:prstGeom>
            <a:ln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pic>
        <p:cxnSp>
          <p:nvCxnSpPr>
            <p:cNvPr id="19" name="Прямая со стрелкой 18"/>
            <p:cNvCxnSpPr/>
            <p:nvPr/>
          </p:nvCxnSpPr>
          <p:spPr>
            <a:xfrm flipH="1">
              <a:off x="569913" y="5468938"/>
              <a:ext cx="10575925" cy="42862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H="1" flipV="1">
              <a:off x="568325" y="5524500"/>
              <a:ext cx="11113" cy="1873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1693863" y="4521200"/>
              <a:ext cx="14287" cy="989013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 flipV="1">
              <a:off x="2205038" y="5510213"/>
              <a:ext cx="11112" cy="188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H="1" flipV="1">
              <a:off x="3649663" y="5491163"/>
              <a:ext cx="12700" cy="188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H="1" flipV="1">
              <a:off x="5094288" y="5481638"/>
              <a:ext cx="12700" cy="1873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H="1" flipV="1">
              <a:off x="6548438" y="5467350"/>
              <a:ext cx="12700" cy="1889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flipH="1" flipV="1">
              <a:off x="8051800" y="5468938"/>
              <a:ext cx="12700" cy="1889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 flipV="1">
              <a:off x="9459913" y="5491163"/>
              <a:ext cx="12700" cy="1873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H="1" flipV="1">
              <a:off x="11139488" y="5468938"/>
              <a:ext cx="12700" cy="1873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 flipV="1">
              <a:off x="1565275" y="4567238"/>
              <a:ext cx="7938" cy="900112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H="1">
              <a:off x="565150" y="6704013"/>
              <a:ext cx="11420475" cy="42862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H="1" flipV="1">
              <a:off x="11985625" y="4635500"/>
              <a:ext cx="0" cy="2090738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>
              <a:off x="10950575" y="4616450"/>
              <a:ext cx="1035050" cy="190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H="1" flipV="1">
              <a:off x="10980738" y="4756150"/>
              <a:ext cx="1004887" cy="95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8051800" y="6569075"/>
              <a:ext cx="0" cy="1698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573088" y="6577013"/>
              <a:ext cx="0" cy="169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2124075" y="6591300"/>
              <a:ext cx="0" cy="168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>
              <a:off x="3549650" y="6556375"/>
              <a:ext cx="0" cy="1698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4995863" y="6551613"/>
              <a:ext cx="0" cy="169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>
              <a:off x="6540500" y="6554788"/>
              <a:ext cx="0" cy="169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>
              <a:off x="9459913" y="6551613"/>
              <a:ext cx="0" cy="169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>
              <a:off x="11047413" y="6569075"/>
              <a:ext cx="0" cy="1698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cxnSp>
        <p:sp>
          <p:nvSpPr>
            <p:cNvPr id="42" name="Прямоугольник 117"/>
            <p:cNvSpPr>
              <a:spLocks noChangeArrowheads="1"/>
            </p:cNvSpPr>
            <p:nvPr/>
          </p:nvSpPr>
          <p:spPr bwMode="auto">
            <a:xfrm>
              <a:off x="2680948" y="812777"/>
              <a:ext cx="3837136" cy="2377859"/>
            </a:xfrm>
            <a:prstGeom prst="rect">
              <a:avLst/>
            </a:prstGeom>
            <a:ln>
              <a:noFill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целях перехода на электронное взаимодействие с поселениями района при предоставлении отчетности  в 2016 году финансовым органом района разработан и принят Порядок использования электронной подписи пользователями городских и сельских поселений в автоматизированной системе «Свод-СМАРТ», а также заключено 8 соглашений между поселениями района и финансовым органом на применение электронных подписей.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540501" y="796925"/>
              <a:ext cx="5475288" cy="29067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tabLst>
                  <a:tab pos="179388" algn="l"/>
                </a:tabLst>
                <a:defRPr/>
              </a:pPr>
              <a:r>
                <a:rPr lang="ru-RU" sz="11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Преимущества перехода на электронное предоставление отчетности поселениями района</a:t>
              </a:r>
              <a:r>
                <a:rPr lang="ru-RU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arenR"/>
                <a:tabLst>
                  <a:tab pos="179388" algn="l"/>
                </a:tabLst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Исключено предоставление и хранение отчетов на бумажных носителях, в связи с предоставлением бюджетной отчетности поселениями района в электронной форме, подписанной электронными подписями должностных лиц,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arenR"/>
                <a:tabLst>
                  <a:tab pos="179388" algn="l"/>
                </a:tabLst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Подписание и предоставление отчетов осуществляется в режиме реального времени без влияния территориальной удаленности поселений,</a:t>
              </a:r>
            </a:p>
            <a:p>
              <a:pPr marL="342900" indent="-3429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AutoNum type="arabicParenR"/>
                <a:tabLst>
                  <a:tab pos="179388" algn="l"/>
                </a:tabLst>
                <a:defRPr/>
              </a:pPr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Отсутствует увеличение расходов бюджетов на реализацию перехода, так как в системе используются электронные подписи, выданные Управлением Федерального казначейства по Иркутской области и предоставление, консолидация, хранение отчетности осуществляется на серверах единой автоматизированной системы «Свод-СМАРТ»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847627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finotd10\Рабочий стол\апрапр.jpeg"/>
          <p:cNvPicPr>
            <a:picLocks noChangeAspect="1" noChangeArrowheads="1"/>
          </p:cNvPicPr>
          <p:nvPr/>
        </p:nvPicPr>
        <p:blipFill>
          <a:blip r:embed="rId2"/>
          <a:srcRect l="997" r="18350"/>
          <a:stretch>
            <a:fillRect/>
          </a:stretch>
        </p:blipFill>
        <p:spPr bwMode="auto">
          <a:xfrm>
            <a:off x="0" y="5254169"/>
            <a:ext cx="1982908" cy="1415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640567" cy="1036850"/>
          </a:xfrm>
        </p:spPr>
        <p:txBody>
          <a:bodyPr>
            <a:noAutofit/>
          </a:bodyPr>
          <a:lstStyle/>
          <a:p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"Профилактика безнадзорности и правонарушений несовершеннолетних в муниципальном образовании Слюдянский район на 2014-2018 годы"</a:t>
            </a: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146" y="1294315"/>
            <a:ext cx="9676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решение проблемы профилактики безнадзорности и правонарушений детей и подростков, их социальной реабилитации в современном обществе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849720678"/>
              </p:ext>
            </p:extLst>
          </p:nvPr>
        </p:nvGraphicFramePr>
        <p:xfrm>
          <a:off x="144146" y="1886441"/>
          <a:ext cx="9657401" cy="1407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8" name="Picture 4" descr="O:\Казначейство\Настя\20170406_151930.jpg"/>
          <p:cNvPicPr>
            <a:picLocks noChangeAspect="1" noChangeArrowheads="1"/>
          </p:cNvPicPr>
          <p:nvPr/>
        </p:nvPicPr>
        <p:blipFill>
          <a:blip r:embed="rId5" cstate="print"/>
          <a:srcRect l="24155" t="1171"/>
          <a:stretch>
            <a:fillRect/>
          </a:stretch>
        </p:blipFill>
        <p:spPr bwMode="auto">
          <a:xfrm rot="5400000">
            <a:off x="7199516" y="3323342"/>
            <a:ext cx="1849712" cy="1444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1027" name="Picture 3" descr="C:\Users\tdf\Desktop\20a713ee4d57b2e58b7e23715acbd158-1-768x5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229" y="3236684"/>
            <a:ext cx="1944915" cy="18578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2307773" y="3323772"/>
            <a:ext cx="407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проведения акции «Соберем детей в школу» приобретено 128 канцелярских наборов для детей состоящих на учете в КДН.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9888" y="5217887"/>
            <a:ext cx="3853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рамках проведения районного Новогоднего утренника приобретено 528 новогодних подарков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4057" y="4914988"/>
            <a:ext cx="3570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тыс.рублей израсходовано на мероприятия по профилактике социального сиротства: изготовлены  баннеры,  листовки,  плакаты,  брошюры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2169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857314"/>
            <a:ext cx="3513137" cy="183956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255135"/>
            <a:ext cx="8640567" cy="10368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"Создание условий для развития сельскохозяйственного производства в поселениях Слюдянского района на 2015-2018 годы"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96" y="1387111"/>
            <a:ext cx="9676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комфортных условий для развития сельскохозяйственного производства в поселениях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2167299147"/>
              </p:ext>
            </p:extLst>
          </p:nvPr>
        </p:nvGraphicFramePr>
        <p:xfrm>
          <a:off x="144146" y="2034527"/>
          <a:ext cx="9657401" cy="1780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476672" y="3388438"/>
            <a:ext cx="4248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  произведена предоплата за разработку проектно-сметной документации и  инженерно-строительные  изыскания для строительства  Дома культуры в с. Тибельти.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549" y="3842425"/>
            <a:ext cx="2980231" cy="17412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85" y="4857314"/>
            <a:ext cx="2869661" cy="16968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90" y="4342545"/>
            <a:ext cx="2178996" cy="15534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184359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310149965"/>
              </p:ext>
            </p:extLst>
          </p:nvPr>
        </p:nvGraphicFramePr>
        <p:xfrm>
          <a:off x="-1698171" y="1140506"/>
          <a:ext cx="6197600" cy="3025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594089" y="4231765"/>
            <a:ext cx="838472" cy="677993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9" y="5054901"/>
            <a:ext cx="819422" cy="60975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91" y="1968010"/>
            <a:ext cx="824065" cy="6682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727" y="3441151"/>
            <a:ext cx="790575" cy="6462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05" y="2751795"/>
            <a:ext cx="824065" cy="5939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884" y="0"/>
            <a:ext cx="8387010" cy="93345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муниципального образования Слюдянский район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1925" y="1073351"/>
            <a:ext cx="6294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непрограммных расходов бюджета муниципального образования Слюдянский район составил 1,3% от общего объема расходов или 10 663,9 тыс.рублей. Средства направлены на: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0193" y="2069533"/>
            <a:ext cx="583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выплаты муниципальной пенсии в сумме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4 435,1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тыс.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43654" y="2766309"/>
            <a:ext cx="6462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представительного органа муниципального образования Слюдянский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в сумме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5 443,7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23809" y="3598428"/>
            <a:ext cx="6326591" cy="30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Мобилизационную подготовку экономики в сумме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8076" y="4323666"/>
            <a:ext cx="876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областных государственных полномочий в сфере обращения с безнадзорными собаками и кошками в Иркутской 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в сумме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426,6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25935" y="5071596"/>
            <a:ext cx="8680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составлению (изменению) списков кандидатов в присяжные заседатели федеральных судов общей юрисдикции в Российской Федерации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5,1 тыс.рублей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23620" y="5921458"/>
            <a:ext cx="8882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Всероссийской сельскохозяйственной переписи в 2016 году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223,4 тыс.рублей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2" y="5795030"/>
            <a:ext cx="819422" cy="61868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401252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7" y="1371600"/>
            <a:ext cx="9609452" cy="5276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802" y="133668"/>
            <a:ext cx="8527552" cy="8378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Кредиторская задолженность за период с 01.01.2015 года по 01.01.2017 год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azna17\Desktop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908136404"/>
              </p:ext>
            </p:extLst>
          </p:nvPr>
        </p:nvGraphicFramePr>
        <p:xfrm>
          <a:off x="349680" y="2303323"/>
          <a:ext cx="5280916" cy="3518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13721" y="2579770"/>
            <a:ext cx="32535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Кредиторская задолженность за период с 01.01.2015 года уменьшилась на   – 3 852 тыс.рублей  или в 1,9 раза. 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627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94" b="21994"/>
          <a:stretch>
            <a:fillRect/>
          </a:stretch>
        </p:blipFill>
        <p:spPr bwMode="auto">
          <a:xfrm>
            <a:off x="8069263" y="1"/>
            <a:ext cx="1836738" cy="282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495551"/>
            <a:ext cx="1400175" cy="231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6447" y="1331323"/>
            <a:ext cx="5911702" cy="256032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Book Antiqua" panose="02040602050305030304" pitchFamily="18" charset="0"/>
              </a:rPr>
              <a:t>Спасибо за внимание!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9" y="1"/>
            <a:ext cx="223996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495551"/>
            <a:ext cx="1400176" cy="231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2495551"/>
            <a:ext cx="14382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98" y="4810126"/>
            <a:ext cx="4076701" cy="204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811245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272"/>
            <a:ext cx="9907588" cy="59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5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264404"/>
            <a:ext cx="7988000" cy="84370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МО Слюдянский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в 2016 году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="" xmlns:p14="http://schemas.microsoft.com/office/powerpoint/2010/main" val="3464587912"/>
              </p:ext>
            </p:extLst>
          </p:nvPr>
        </p:nvGraphicFramePr>
        <p:xfrm>
          <a:off x="0" y="1217123"/>
          <a:ext cx="9906000" cy="5640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6" y="176403"/>
            <a:ext cx="96996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42265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801688"/>
            <a:ext cx="9907588" cy="597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6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3168" y="166874"/>
            <a:ext cx="8428714" cy="10668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собственных доходов бюджета МО Слюдянский район с 2011 по 2016 годы (без учета разовых поступлений в 2011-2012гг. от ОАО «БЦБК») млн. руб.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1395355804"/>
              </p:ext>
            </p:extLst>
          </p:nvPr>
        </p:nvGraphicFramePr>
        <p:xfrm>
          <a:off x="82296" y="1106551"/>
          <a:ext cx="9620250" cy="5449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1" y="261745"/>
            <a:ext cx="96996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2394" y="2087910"/>
            <a:ext cx="61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</a:t>
            </a:r>
            <a:endParaRPr lang="ru-RU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5523" y="2040000"/>
            <a:ext cx="61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endParaRPr lang="ru-RU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8560" y="1684943"/>
            <a:ext cx="61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</a:t>
            </a:r>
            <a:endParaRPr lang="ru-RU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7525" y="1927845"/>
            <a:ext cx="61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268</a:t>
            </a:r>
            <a:endParaRPr lang="ru-RU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92025" y="1772554"/>
            <a:ext cx="611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</a:t>
            </a:r>
            <a:endParaRPr lang="ru-RU" b="1" dirty="0">
              <a:solidFill>
                <a:srgbClr val="2E22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731173" y="1533912"/>
            <a:ext cx="1523036" cy="369332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342253" y="1533912"/>
            <a:ext cx="1410921" cy="36933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"/>
          <p:cNvSpPr txBox="1"/>
          <p:nvPr/>
        </p:nvSpPr>
        <p:spPr>
          <a:xfrm>
            <a:off x="4672759" y="1238250"/>
            <a:ext cx="1080415" cy="4711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 млн. руб.</a:t>
            </a:r>
          </a:p>
          <a:p>
            <a:pPr algn="ctr"/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-13%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5911610" y="1663647"/>
            <a:ext cx="1410921" cy="205962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"/>
          <p:cNvSpPr txBox="1"/>
          <p:nvPr/>
        </p:nvSpPr>
        <p:spPr>
          <a:xfrm>
            <a:off x="5911610" y="1264416"/>
            <a:ext cx="1080415" cy="4711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+18 млн. руб.</a:t>
            </a:r>
          </a:p>
          <a:p>
            <a:pPr algn="ctr"/>
            <a:r>
              <a:rPr lang="ru-RU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+6,7%</a:t>
            </a:r>
            <a:endParaRPr lang="ru-RU" sz="12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7421682" y="1400694"/>
            <a:ext cx="1524014" cy="292835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1"/>
          <p:cNvSpPr txBox="1"/>
          <p:nvPr/>
        </p:nvSpPr>
        <p:spPr>
          <a:xfrm>
            <a:off x="7397661" y="1203283"/>
            <a:ext cx="1080415" cy="47115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+57 млн. руб.</a:t>
            </a:r>
          </a:p>
          <a:p>
            <a:pPr algn="ctr"/>
            <a:r>
              <a:rPr lang="ru-RU" sz="120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+20%</a:t>
            </a:r>
            <a:endParaRPr lang="ru-RU" sz="12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197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6" name="Picture 8" descr="C:\Users\econ11\Desktop\картинки\1435061407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0"/>
            <a:ext cx="9906000" cy="5506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7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172" y="256262"/>
            <a:ext cx="8416935" cy="86574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налоговых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доходов бюджета МО Слюдянский район в 2015-201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годах, тыс.руб.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="" xmlns:p14="http://schemas.microsoft.com/office/powerpoint/2010/main" val="1281742175"/>
              </p:ext>
            </p:extLst>
          </p:nvPr>
        </p:nvGraphicFramePr>
        <p:xfrm>
          <a:off x="144146" y="1124712"/>
          <a:ext cx="9484486" cy="558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795756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3074" name="Picture 2" descr="C:\Users\econ11\Desktop\картинки\iUMI70L9W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353"/>
            <a:ext cx="9906000" cy="53056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8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9820" y="0"/>
            <a:ext cx="9884580" cy="87466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в 2015-2016 годах (тыс.руб.)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09145" y="1752803"/>
            <a:ext cx="31367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поступлений в 2016 году объясняется:</a:t>
            </a:r>
          </a:p>
          <a:p>
            <a:endParaRPr lang="ru-RU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arenR"/>
            </a:pP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выплатой премии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ЗАО «Дорожник» по итогам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года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endParaRPr lang="ru-RU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6 377 тыс.руб; </a:t>
            </a:r>
          </a:p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астичным </a:t>
            </a:r>
          </a:p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погашением </a:t>
            </a:r>
          </a:p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задолженности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endParaRPr lang="ru-RU" dirty="0" smtClean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прошлые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предприятиями жилищно-коммунального комплекса Слюдянского района в сумме </a:t>
            </a:r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2 992 </a:t>
            </a:r>
            <a:r>
              <a:rPr lang="ru-RU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dirty="0">
                <a:solidFill>
                  <a:srgbClr val="2E22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>
              <a:solidFill>
                <a:srgbClr val="48231E"/>
              </a:solidFill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="" xmlns:p14="http://schemas.microsoft.com/office/powerpoint/2010/main" val="3159867965"/>
              </p:ext>
            </p:extLst>
          </p:nvPr>
        </p:nvGraphicFramePr>
        <p:xfrm>
          <a:off x="332154" y="1950579"/>
          <a:ext cx="6604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4" y="3745955"/>
            <a:ext cx="1051841" cy="10518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3920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C:\Documents and Settings\finotd10\Рабочий стол\31e3ee7d.jpg"/>
          <p:cNvPicPr>
            <a:picLocks noChangeAspect="1" noChangeArrowheads="1"/>
          </p:cNvPicPr>
          <p:nvPr/>
        </p:nvPicPr>
        <p:blipFill>
          <a:blip r:embed="rId2">
            <a:lum bright="12000" contrast="-29000"/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6" name="Picture 2" descr="C:\Users\econ11\Desktop\картинки\iINAJ12DF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05" y="1515522"/>
            <a:ext cx="9906000" cy="52560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A7F8E3F6-DE14-48B2-B2BC-6FABA9630FB8}" type="slidenum">
              <a:rPr lang="ru-RU" smtClean="0">
                <a:solidFill>
                  <a:srgbClr val="48231E"/>
                </a:solidFill>
              </a:rPr>
              <a:pPr/>
              <a:t>9</a:t>
            </a:fld>
            <a:endParaRPr lang="ru-RU" dirty="0">
              <a:solidFill>
                <a:srgbClr val="48231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9576" y="228601"/>
            <a:ext cx="8427181" cy="63093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kazna17\Desktop\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6" y="133668"/>
            <a:ext cx="968375" cy="1237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4952682" y="1839433"/>
            <a:ext cx="4838854" cy="3744390"/>
            <a:chOff x="4952682" y="1745817"/>
            <a:chExt cx="4838853" cy="3981903"/>
          </a:xfrm>
        </p:grpSpPr>
        <p:sp>
          <p:nvSpPr>
            <p:cNvPr id="21" name="Полилиния 20"/>
            <p:cNvSpPr/>
            <p:nvPr/>
          </p:nvSpPr>
          <p:spPr>
            <a:xfrm>
              <a:off x="6404578" y="1745817"/>
              <a:ext cx="1935062" cy="1257790"/>
            </a:xfrm>
            <a:custGeom>
              <a:avLst/>
              <a:gdLst>
                <a:gd name="connsiteX0" fmla="*/ 0 w 1935062"/>
                <a:gd name="connsiteY0" fmla="*/ 209636 h 1257790"/>
                <a:gd name="connsiteX1" fmla="*/ 209636 w 1935062"/>
                <a:gd name="connsiteY1" fmla="*/ 0 h 1257790"/>
                <a:gd name="connsiteX2" fmla="*/ 1725426 w 1935062"/>
                <a:gd name="connsiteY2" fmla="*/ 0 h 1257790"/>
                <a:gd name="connsiteX3" fmla="*/ 1935062 w 1935062"/>
                <a:gd name="connsiteY3" fmla="*/ 209636 h 1257790"/>
                <a:gd name="connsiteX4" fmla="*/ 1935062 w 1935062"/>
                <a:gd name="connsiteY4" fmla="*/ 1048154 h 1257790"/>
                <a:gd name="connsiteX5" fmla="*/ 1725426 w 1935062"/>
                <a:gd name="connsiteY5" fmla="*/ 1257790 h 1257790"/>
                <a:gd name="connsiteX6" fmla="*/ 209636 w 1935062"/>
                <a:gd name="connsiteY6" fmla="*/ 1257790 h 1257790"/>
                <a:gd name="connsiteX7" fmla="*/ 0 w 1935062"/>
                <a:gd name="connsiteY7" fmla="*/ 1048154 h 1257790"/>
                <a:gd name="connsiteX8" fmla="*/ 0 w 1935062"/>
                <a:gd name="connsiteY8" fmla="*/ 209636 h 125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062" h="1257790">
                  <a:moveTo>
                    <a:pt x="0" y="209636"/>
                  </a:moveTo>
                  <a:cubicBezTo>
                    <a:pt x="0" y="93857"/>
                    <a:pt x="93857" y="0"/>
                    <a:pt x="209636" y="0"/>
                  </a:cubicBezTo>
                  <a:lnTo>
                    <a:pt x="1725426" y="0"/>
                  </a:lnTo>
                  <a:cubicBezTo>
                    <a:pt x="1841205" y="0"/>
                    <a:pt x="1935062" y="93857"/>
                    <a:pt x="1935062" y="209636"/>
                  </a:cubicBezTo>
                  <a:lnTo>
                    <a:pt x="1935062" y="1048154"/>
                  </a:lnTo>
                  <a:cubicBezTo>
                    <a:pt x="1935062" y="1163933"/>
                    <a:pt x="1841205" y="1257790"/>
                    <a:pt x="1725426" y="1257790"/>
                  </a:cubicBezTo>
                  <a:lnTo>
                    <a:pt x="209636" y="1257790"/>
                  </a:lnTo>
                  <a:cubicBezTo>
                    <a:pt x="93857" y="1257790"/>
                    <a:pt x="0" y="1163933"/>
                    <a:pt x="0" y="1048154"/>
                  </a:cubicBezTo>
                  <a:lnTo>
                    <a:pt x="0" y="20963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930" tIns="110930" rIns="110930" bIns="1109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Единый налог на вмененный доход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16 475,2 тыс.руб</a:t>
              </a:r>
              <a:r>
                <a:rPr lang="ru-RU" sz="13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1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5695605" y="2374712"/>
              <a:ext cx="3353008" cy="33530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58072" y="317390"/>
                  </a:moveTo>
                  <a:arcTo wR="1676504" hR="1676504" stAng="18350235" swAng="3644811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Полилиния 22"/>
            <p:cNvSpPr/>
            <p:nvPr/>
          </p:nvSpPr>
          <p:spPr>
            <a:xfrm>
              <a:off x="7856473" y="4260573"/>
              <a:ext cx="1935062" cy="1257790"/>
            </a:xfrm>
            <a:custGeom>
              <a:avLst/>
              <a:gdLst>
                <a:gd name="connsiteX0" fmla="*/ 0 w 1935062"/>
                <a:gd name="connsiteY0" fmla="*/ 209636 h 1257790"/>
                <a:gd name="connsiteX1" fmla="*/ 209636 w 1935062"/>
                <a:gd name="connsiteY1" fmla="*/ 0 h 1257790"/>
                <a:gd name="connsiteX2" fmla="*/ 1725426 w 1935062"/>
                <a:gd name="connsiteY2" fmla="*/ 0 h 1257790"/>
                <a:gd name="connsiteX3" fmla="*/ 1935062 w 1935062"/>
                <a:gd name="connsiteY3" fmla="*/ 209636 h 1257790"/>
                <a:gd name="connsiteX4" fmla="*/ 1935062 w 1935062"/>
                <a:gd name="connsiteY4" fmla="*/ 1048154 h 1257790"/>
                <a:gd name="connsiteX5" fmla="*/ 1725426 w 1935062"/>
                <a:gd name="connsiteY5" fmla="*/ 1257790 h 1257790"/>
                <a:gd name="connsiteX6" fmla="*/ 209636 w 1935062"/>
                <a:gd name="connsiteY6" fmla="*/ 1257790 h 1257790"/>
                <a:gd name="connsiteX7" fmla="*/ 0 w 1935062"/>
                <a:gd name="connsiteY7" fmla="*/ 1048154 h 1257790"/>
                <a:gd name="connsiteX8" fmla="*/ 0 w 1935062"/>
                <a:gd name="connsiteY8" fmla="*/ 209636 h 125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062" h="1257790">
                  <a:moveTo>
                    <a:pt x="0" y="209636"/>
                  </a:moveTo>
                  <a:cubicBezTo>
                    <a:pt x="0" y="93857"/>
                    <a:pt x="93857" y="0"/>
                    <a:pt x="209636" y="0"/>
                  </a:cubicBezTo>
                  <a:lnTo>
                    <a:pt x="1725426" y="0"/>
                  </a:lnTo>
                  <a:cubicBezTo>
                    <a:pt x="1841205" y="0"/>
                    <a:pt x="1935062" y="93857"/>
                    <a:pt x="1935062" y="209636"/>
                  </a:cubicBezTo>
                  <a:lnTo>
                    <a:pt x="1935062" y="1048154"/>
                  </a:lnTo>
                  <a:cubicBezTo>
                    <a:pt x="1935062" y="1163933"/>
                    <a:pt x="1841205" y="1257790"/>
                    <a:pt x="1725426" y="1257790"/>
                  </a:cubicBezTo>
                  <a:lnTo>
                    <a:pt x="209636" y="1257790"/>
                  </a:lnTo>
                  <a:cubicBezTo>
                    <a:pt x="93857" y="1257790"/>
                    <a:pt x="0" y="1163933"/>
                    <a:pt x="0" y="1048154"/>
                  </a:cubicBezTo>
                  <a:lnTo>
                    <a:pt x="0" y="20963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930" tIns="110930" rIns="110930" bIns="1109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Единый сельскохозяйственный налог 1,2 тыс.руб.</a:t>
              </a:r>
              <a:endParaRPr lang="ru-RU" sz="1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695605" y="2374712"/>
              <a:ext cx="3353008" cy="33530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73528" y="3151434"/>
                  </a:moveTo>
                  <a:arcTo wR="1676504" hR="1676504" stAng="3696843" swAng="3406315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4952682" y="4260573"/>
              <a:ext cx="1935062" cy="1257790"/>
            </a:xfrm>
            <a:custGeom>
              <a:avLst/>
              <a:gdLst>
                <a:gd name="connsiteX0" fmla="*/ 0 w 1935062"/>
                <a:gd name="connsiteY0" fmla="*/ 209636 h 1257790"/>
                <a:gd name="connsiteX1" fmla="*/ 209636 w 1935062"/>
                <a:gd name="connsiteY1" fmla="*/ 0 h 1257790"/>
                <a:gd name="connsiteX2" fmla="*/ 1725426 w 1935062"/>
                <a:gd name="connsiteY2" fmla="*/ 0 h 1257790"/>
                <a:gd name="connsiteX3" fmla="*/ 1935062 w 1935062"/>
                <a:gd name="connsiteY3" fmla="*/ 209636 h 1257790"/>
                <a:gd name="connsiteX4" fmla="*/ 1935062 w 1935062"/>
                <a:gd name="connsiteY4" fmla="*/ 1048154 h 1257790"/>
                <a:gd name="connsiteX5" fmla="*/ 1725426 w 1935062"/>
                <a:gd name="connsiteY5" fmla="*/ 1257790 h 1257790"/>
                <a:gd name="connsiteX6" fmla="*/ 209636 w 1935062"/>
                <a:gd name="connsiteY6" fmla="*/ 1257790 h 1257790"/>
                <a:gd name="connsiteX7" fmla="*/ 0 w 1935062"/>
                <a:gd name="connsiteY7" fmla="*/ 1048154 h 1257790"/>
                <a:gd name="connsiteX8" fmla="*/ 0 w 1935062"/>
                <a:gd name="connsiteY8" fmla="*/ 209636 h 125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062" h="1257790">
                  <a:moveTo>
                    <a:pt x="0" y="209636"/>
                  </a:moveTo>
                  <a:cubicBezTo>
                    <a:pt x="0" y="93857"/>
                    <a:pt x="93857" y="0"/>
                    <a:pt x="209636" y="0"/>
                  </a:cubicBezTo>
                  <a:lnTo>
                    <a:pt x="1725426" y="0"/>
                  </a:lnTo>
                  <a:cubicBezTo>
                    <a:pt x="1841205" y="0"/>
                    <a:pt x="1935062" y="93857"/>
                    <a:pt x="1935062" y="209636"/>
                  </a:cubicBezTo>
                  <a:lnTo>
                    <a:pt x="1935062" y="1048154"/>
                  </a:lnTo>
                  <a:cubicBezTo>
                    <a:pt x="1935062" y="1163933"/>
                    <a:pt x="1841205" y="1257790"/>
                    <a:pt x="1725426" y="1257790"/>
                  </a:cubicBezTo>
                  <a:lnTo>
                    <a:pt x="209636" y="1257790"/>
                  </a:lnTo>
                  <a:cubicBezTo>
                    <a:pt x="93857" y="1257790"/>
                    <a:pt x="0" y="1163933"/>
                    <a:pt x="0" y="1048154"/>
                  </a:cubicBezTo>
                  <a:lnTo>
                    <a:pt x="0" y="20963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930" tIns="110930" rIns="110930" bIns="11093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Налог, взымаемый в связи с применением патентной системы налогообложения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56,6 тыс.руб.</a:t>
              </a:r>
              <a:endParaRPr lang="ru-RU" sz="13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5695605" y="2374712"/>
              <a:ext cx="3353008" cy="335300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057" y="1868734"/>
                  </a:moveTo>
                  <a:arcTo wR="1676504" hR="1676504" stAng="10404954" swAng="3644811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extBox 7"/>
          <p:cNvSpPr txBox="1"/>
          <p:nvPr/>
        </p:nvSpPr>
        <p:spPr>
          <a:xfrm>
            <a:off x="6543881" y="3201323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2E2224"/>
              </a:solidFill>
            </a:endParaRPr>
          </a:p>
          <a:p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16 533,0 тыс.руб.</a:t>
            </a:r>
            <a:endParaRPr lang="ru-RU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3217" y="1839435"/>
            <a:ext cx="4821378" cy="3744389"/>
            <a:chOff x="14207" y="1744650"/>
            <a:chExt cx="4821378" cy="3969800"/>
          </a:xfrm>
        </p:grpSpPr>
        <p:sp>
          <p:nvSpPr>
            <p:cNvPr id="14" name="Полилиния 13"/>
            <p:cNvSpPr/>
            <p:nvPr/>
          </p:nvSpPr>
          <p:spPr>
            <a:xfrm>
              <a:off x="1414879" y="1744650"/>
              <a:ext cx="1927422" cy="1252824"/>
            </a:xfrm>
            <a:custGeom>
              <a:avLst/>
              <a:gdLst>
                <a:gd name="connsiteX0" fmla="*/ 0 w 1927422"/>
                <a:gd name="connsiteY0" fmla="*/ 208808 h 1252824"/>
                <a:gd name="connsiteX1" fmla="*/ 208808 w 1927422"/>
                <a:gd name="connsiteY1" fmla="*/ 0 h 1252824"/>
                <a:gd name="connsiteX2" fmla="*/ 1718614 w 1927422"/>
                <a:gd name="connsiteY2" fmla="*/ 0 h 1252824"/>
                <a:gd name="connsiteX3" fmla="*/ 1927422 w 1927422"/>
                <a:gd name="connsiteY3" fmla="*/ 208808 h 1252824"/>
                <a:gd name="connsiteX4" fmla="*/ 1927422 w 1927422"/>
                <a:gd name="connsiteY4" fmla="*/ 1044016 h 1252824"/>
                <a:gd name="connsiteX5" fmla="*/ 1718614 w 1927422"/>
                <a:gd name="connsiteY5" fmla="*/ 1252824 h 1252824"/>
                <a:gd name="connsiteX6" fmla="*/ 208808 w 1927422"/>
                <a:gd name="connsiteY6" fmla="*/ 1252824 h 1252824"/>
                <a:gd name="connsiteX7" fmla="*/ 0 w 1927422"/>
                <a:gd name="connsiteY7" fmla="*/ 1044016 h 1252824"/>
                <a:gd name="connsiteX8" fmla="*/ 0 w 1927422"/>
                <a:gd name="connsiteY8" fmla="*/ 208808 h 12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422" h="1252824">
                  <a:moveTo>
                    <a:pt x="0" y="208808"/>
                  </a:moveTo>
                  <a:cubicBezTo>
                    <a:pt x="0" y="93487"/>
                    <a:pt x="93487" y="0"/>
                    <a:pt x="208808" y="0"/>
                  </a:cubicBezTo>
                  <a:lnTo>
                    <a:pt x="1718614" y="0"/>
                  </a:lnTo>
                  <a:cubicBezTo>
                    <a:pt x="1833935" y="0"/>
                    <a:pt x="1927422" y="93487"/>
                    <a:pt x="1927422" y="208808"/>
                  </a:cubicBezTo>
                  <a:lnTo>
                    <a:pt x="1927422" y="1044016"/>
                  </a:lnTo>
                  <a:cubicBezTo>
                    <a:pt x="1927422" y="1159337"/>
                    <a:pt x="1833935" y="1252824"/>
                    <a:pt x="1718614" y="1252824"/>
                  </a:cubicBezTo>
                  <a:lnTo>
                    <a:pt x="208808" y="1252824"/>
                  </a:lnTo>
                  <a:cubicBezTo>
                    <a:pt x="93487" y="1252824"/>
                    <a:pt x="0" y="1159337"/>
                    <a:pt x="0" y="1044016"/>
                  </a:cubicBezTo>
                  <a:lnTo>
                    <a:pt x="0" y="20880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88" tIns="110688" rIns="110688" bIns="11068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Единый налог на вмененный доход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16 033,7 тыс.руб</a:t>
              </a:r>
              <a:endParaRPr lang="ru-RU" sz="13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754403" y="2370173"/>
              <a:ext cx="3341652" cy="33416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02647" y="283969"/>
                  </a:moveTo>
                  <a:arcTo wR="1670826" hR="1670826" stAng="18233815" swAng="3766351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2908163" y="4252625"/>
              <a:ext cx="1927422" cy="1252824"/>
            </a:xfrm>
            <a:custGeom>
              <a:avLst/>
              <a:gdLst>
                <a:gd name="connsiteX0" fmla="*/ 0 w 1927422"/>
                <a:gd name="connsiteY0" fmla="*/ 208808 h 1252824"/>
                <a:gd name="connsiteX1" fmla="*/ 208808 w 1927422"/>
                <a:gd name="connsiteY1" fmla="*/ 0 h 1252824"/>
                <a:gd name="connsiteX2" fmla="*/ 1718614 w 1927422"/>
                <a:gd name="connsiteY2" fmla="*/ 0 h 1252824"/>
                <a:gd name="connsiteX3" fmla="*/ 1927422 w 1927422"/>
                <a:gd name="connsiteY3" fmla="*/ 208808 h 1252824"/>
                <a:gd name="connsiteX4" fmla="*/ 1927422 w 1927422"/>
                <a:gd name="connsiteY4" fmla="*/ 1044016 h 1252824"/>
                <a:gd name="connsiteX5" fmla="*/ 1718614 w 1927422"/>
                <a:gd name="connsiteY5" fmla="*/ 1252824 h 1252824"/>
                <a:gd name="connsiteX6" fmla="*/ 208808 w 1927422"/>
                <a:gd name="connsiteY6" fmla="*/ 1252824 h 1252824"/>
                <a:gd name="connsiteX7" fmla="*/ 0 w 1927422"/>
                <a:gd name="connsiteY7" fmla="*/ 1044016 h 1252824"/>
                <a:gd name="connsiteX8" fmla="*/ 0 w 1927422"/>
                <a:gd name="connsiteY8" fmla="*/ 208808 h 12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422" h="1252824">
                  <a:moveTo>
                    <a:pt x="0" y="208808"/>
                  </a:moveTo>
                  <a:cubicBezTo>
                    <a:pt x="0" y="93487"/>
                    <a:pt x="93487" y="0"/>
                    <a:pt x="208808" y="0"/>
                  </a:cubicBezTo>
                  <a:lnTo>
                    <a:pt x="1718614" y="0"/>
                  </a:lnTo>
                  <a:cubicBezTo>
                    <a:pt x="1833935" y="0"/>
                    <a:pt x="1927422" y="93487"/>
                    <a:pt x="1927422" y="208808"/>
                  </a:cubicBezTo>
                  <a:lnTo>
                    <a:pt x="1927422" y="1044016"/>
                  </a:lnTo>
                  <a:cubicBezTo>
                    <a:pt x="1927422" y="1159337"/>
                    <a:pt x="1833935" y="1252824"/>
                    <a:pt x="1718614" y="1252824"/>
                  </a:cubicBezTo>
                  <a:lnTo>
                    <a:pt x="208808" y="1252824"/>
                  </a:lnTo>
                  <a:cubicBezTo>
                    <a:pt x="93487" y="1252824"/>
                    <a:pt x="0" y="1159337"/>
                    <a:pt x="0" y="1044016"/>
                  </a:cubicBezTo>
                  <a:lnTo>
                    <a:pt x="0" y="20880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88" tIns="110688" rIns="110688" bIns="11068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Единый сельскохозяйственный налог 0,2 тыс.руб.</a:t>
              </a:r>
              <a:endParaRPr lang="ru-RU" sz="13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754070" y="2372798"/>
              <a:ext cx="3341652" cy="33416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465781" y="3140420"/>
                  </a:moveTo>
                  <a:arcTo wR="1670826" hR="1670826" stAng="3695368" swAng="3409263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14207" y="4252625"/>
              <a:ext cx="1927422" cy="1252824"/>
            </a:xfrm>
            <a:custGeom>
              <a:avLst/>
              <a:gdLst>
                <a:gd name="connsiteX0" fmla="*/ 0 w 1927422"/>
                <a:gd name="connsiteY0" fmla="*/ 208808 h 1252824"/>
                <a:gd name="connsiteX1" fmla="*/ 208808 w 1927422"/>
                <a:gd name="connsiteY1" fmla="*/ 0 h 1252824"/>
                <a:gd name="connsiteX2" fmla="*/ 1718614 w 1927422"/>
                <a:gd name="connsiteY2" fmla="*/ 0 h 1252824"/>
                <a:gd name="connsiteX3" fmla="*/ 1927422 w 1927422"/>
                <a:gd name="connsiteY3" fmla="*/ 208808 h 1252824"/>
                <a:gd name="connsiteX4" fmla="*/ 1927422 w 1927422"/>
                <a:gd name="connsiteY4" fmla="*/ 1044016 h 1252824"/>
                <a:gd name="connsiteX5" fmla="*/ 1718614 w 1927422"/>
                <a:gd name="connsiteY5" fmla="*/ 1252824 h 1252824"/>
                <a:gd name="connsiteX6" fmla="*/ 208808 w 1927422"/>
                <a:gd name="connsiteY6" fmla="*/ 1252824 h 1252824"/>
                <a:gd name="connsiteX7" fmla="*/ 0 w 1927422"/>
                <a:gd name="connsiteY7" fmla="*/ 1044016 h 1252824"/>
                <a:gd name="connsiteX8" fmla="*/ 0 w 1927422"/>
                <a:gd name="connsiteY8" fmla="*/ 208808 h 12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27422" h="1252824">
                  <a:moveTo>
                    <a:pt x="0" y="208808"/>
                  </a:moveTo>
                  <a:cubicBezTo>
                    <a:pt x="0" y="93487"/>
                    <a:pt x="93487" y="0"/>
                    <a:pt x="208808" y="0"/>
                  </a:cubicBezTo>
                  <a:lnTo>
                    <a:pt x="1718614" y="0"/>
                  </a:lnTo>
                  <a:cubicBezTo>
                    <a:pt x="1833935" y="0"/>
                    <a:pt x="1927422" y="93487"/>
                    <a:pt x="1927422" y="208808"/>
                  </a:cubicBezTo>
                  <a:lnTo>
                    <a:pt x="1927422" y="1044016"/>
                  </a:lnTo>
                  <a:cubicBezTo>
                    <a:pt x="1927422" y="1159337"/>
                    <a:pt x="1833935" y="1252824"/>
                    <a:pt x="1718614" y="1252824"/>
                  </a:cubicBezTo>
                  <a:lnTo>
                    <a:pt x="208808" y="1252824"/>
                  </a:lnTo>
                  <a:cubicBezTo>
                    <a:pt x="93487" y="1252824"/>
                    <a:pt x="0" y="1159337"/>
                    <a:pt x="0" y="1044016"/>
                  </a:cubicBezTo>
                  <a:lnTo>
                    <a:pt x="0" y="20880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0688" tIns="110688" rIns="110688" bIns="110688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Налог, взымаемый в связи с применением патентной системы налогообложения 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dirty="0" smtClean="0">
                  <a:solidFill>
                    <a:srgbClr val="48231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17,3 тыс.руб.</a:t>
              </a:r>
              <a:endParaRPr lang="ru-RU" sz="13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753724" y="2370077"/>
              <a:ext cx="3341652" cy="33416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431" y="1865938"/>
                  </a:moveTo>
                  <a:arcTo wR="1670826" hR="1670826" stAng="10397636" swAng="3537248"/>
                </a:path>
              </a:pathLst>
            </a:custGeom>
            <a:no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110000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0" name="TextBox 9"/>
          <p:cNvSpPr txBox="1"/>
          <p:nvPr/>
        </p:nvSpPr>
        <p:spPr>
          <a:xfrm>
            <a:off x="1785100" y="3266667"/>
            <a:ext cx="1901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rgbClr val="2E2224"/>
              </a:solidFill>
            </a:endParaRPr>
          </a:p>
          <a:p>
            <a:r>
              <a:rPr lang="ru-RU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16 051,2 тыс.руб.</a:t>
            </a:r>
            <a:endParaRPr lang="ru-RU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5100" y="1471479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год</a:t>
            </a:r>
            <a:endParaRPr lang="ru-RU" sz="20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2213" y="1439323"/>
            <a:ext cx="112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</a:t>
            </a:r>
            <a:endParaRPr lang="ru-RU" sz="2000" b="1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967394" y="2710921"/>
            <a:ext cx="1907013" cy="980805"/>
          </a:xfrm>
          <a:prstGeom prst="leftRightArrow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103,0%</a:t>
            </a:r>
            <a:endParaRPr lang="ru-RU" dirty="0">
              <a:solidFill>
                <a:srgbClr val="4823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81" y="5537214"/>
            <a:ext cx="1573126" cy="12343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1646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TM01790493[[fn=SOHO]]</Template>
  <TotalTime>0</TotalTime>
  <Words>5722</Words>
  <Application>Microsoft Office PowerPoint</Application>
  <PresentationFormat>Лист A4 (210x297 мм)</PresentationFormat>
  <Paragraphs>1055</Paragraphs>
  <Slides>47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Soho</vt:lpstr>
      <vt:lpstr>1_Soho</vt:lpstr>
      <vt:lpstr>Отчет об исполнении бюджета муниципального образования Слюдянский район за 2016 год</vt:lpstr>
      <vt:lpstr>Расходы на содержание органов местного самоуправления</vt:lpstr>
      <vt:lpstr>Динамика исполнения доходной части бюджета муниципального образования Слюдянский район  за 2015-2016 года, млн. руб.</vt:lpstr>
      <vt:lpstr>Исполнение доходов бюджета муниципального образования Слюдянский район за 2016 год </vt:lpstr>
      <vt:lpstr>Структура доходов бюджета МО Слюдянский  район в 2016 году</vt:lpstr>
      <vt:lpstr>Динамика поступления собственных доходов бюджета МО Слюдянский район с 2011 по 2016 годы (без учета разовых поступлений в 2011-2012гг. от ОАО «БЦБК») млн. руб. </vt:lpstr>
      <vt:lpstr>Динамика налоговых и неналоговых доходов бюджета МО Слюдянский район в 2015-2016 годах, тыс.руб.</vt:lpstr>
      <vt:lpstr>Налог на доходы физических лиц в 2015-2016 годах (тыс.руб.)</vt:lpstr>
      <vt:lpstr>Налоги на совокупный доход</vt:lpstr>
      <vt:lpstr>Государственная пошлина (тыс.руб.)</vt:lpstr>
      <vt:lpstr>Доходы от использования имущества, находящегося в        государственной и муниципальной собственности (тыс.руб.)</vt:lpstr>
      <vt:lpstr>Платежи при пользовании природными ресурсами (тыс. руб.)</vt:lpstr>
      <vt:lpstr>Доходы от продажи материальных и нематериальных активов (тыс.руб.)</vt:lpstr>
      <vt:lpstr>Штрафы, санкции, возмещение ущерба в 2014-2015 годах (тыс.руб.)</vt:lpstr>
      <vt:lpstr>Безвозмездные поступления</vt:lpstr>
      <vt:lpstr>Динамика безвозмездных поступлений в 2015-2016 годах (тыс.руб.)</vt:lpstr>
      <vt:lpstr>Динамика поступления нецелевых межбюджетных трансфертов из областного бюджета с 2006 по 2016 годы (млн. руб.)</vt:lpstr>
      <vt:lpstr>                                 Дотации</vt:lpstr>
      <vt:lpstr>                                 Субсидии</vt:lpstr>
      <vt:lpstr>Субвенции</vt:lpstr>
      <vt:lpstr>Слайд 21</vt:lpstr>
      <vt:lpstr>Возврат остатков субсидий, субвенций прошлых лет</vt:lpstr>
      <vt:lpstr>Структура расходов бюджета муниципального образования Слюдянский район в 2016 году</vt:lpstr>
      <vt:lpstr>Социально-значимые расходы в 2016 году</vt:lpstr>
      <vt:lpstr>Исполнение муниципальных программ в 2016 году</vt:lpstr>
      <vt:lpstr>Муниципальная программа "Развитие образования в муниципальном образовании Слюдянский район на 2014-2018 годы"</vt:lpstr>
      <vt:lpstr>Основные результаты реализации программы в 2016 году</vt:lpstr>
      <vt:lpstr>Муниципальная программа "Развитие культуры в муниципальном образовании Слюдянский район на 2014-2018 годы"</vt:lpstr>
      <vt:lpstr>Муниципальная программа "Развитие системы отдыха и оздоровления детей в МО Слюдянский район на 2014-2018 годы"</vt:lpstr>
      <vt:lpstr>Муниципальная программа "Содействие развитию учреждений образования и культуры в муниципальном образовании Слюдянский район на 2014-2018 годы"</vt:lpstr>
      <vt:lpstr>Муниципальная программа "Развитие физической культуры и спорта в муниципальном образовании Слюдянский район на 2014-2018 годы"</vt:lpstr>
      <vt:lpstr>Муниципальная программа "Молодёжная политика в муниципальном образовании Слюдянский район на 2014-2018 годы"</vt:lpstr>
      <vt:lpstr>Муниципальная программа "Безопасность дорожного движения в муниципальном образовании Слюдянский район на 2014-2018 годы"</vt:lpstr>
      <vt:lpstr>Муниципальная программа "Обеспечение комплексных мер безопасности  в муниципальном образовании Слюдянский район на 2014-2018 годы"</vt:lpstr>
      <vt:lpstr>Муниципальная программа "Социальная поддержка населения муниципального образования Слюдянский район на 2014-2018 годы"</vt:lpstr>
      <vt:lpstr>Муниципальная программа "Энергосбережение и повышение энергетической эффективности в муниципальном образовании Слюдянский район на 2014-2018 годы"</vt:lpstr>
      <vt:lpstr>Муниципальная программа "Повышение транспортной доступности, обеспечение условий для реализации потребностей граждан муниципального образования Слюдянский район в перевозках" на 2014-2018 годы</vt:lpstr>
      <vt:lpstr>Муниципальная программа "Поддержка и развитие учреждений образования и культуры  муниципального образования Слюдянский район на 2014-2018 годы"</vt:lpstr>
      <vt:lpstr>Муниципальная программа "Поддержка приоритетных отраслей экономики муниципального образования Слюдянский район на 2014-2018 годы"</vt:lpstr>
      <vt:lpstr>Муниципальная программа "Совершенствование механизмов управления муниципальным образованием Слюдянский район в 2014-2018 годах"</vt:lpstr>
      <vt:lpstr>Муниципальная программа "Совершенствование механизмов управления муниципальным образованием Слюдянский район в 2014-2018 годах" </vt:lpstr>
      <vt:lpstr>Новации в предоставлении месячной, квартальной и годовой бюджетной отчетности сельскими и городскими поселениями в финансовый орган района в 2016 году</vt:lpstr>
      <vt:lpstr>Муниципальная программа "Профилактика безнадзорности и правонарушений несовершеннолетних в муниципальном образовании Слюдянский район на 2014-2018 годы"</vt:lpstr>
      <vt:lpstr>Муниципальная программа "Создание условий для развития сельскохозяйственного производства в поселениях Слюдянского района на 2015-2018 годы"</vt:lpstr>
      <vt:lpstr>Непрограммные расходы муниципального образования Слюдянский район</vt:lpstr>
      <vt:lpstr>Кредиторская задолженность за период с 01.01.2015 года по 01.01.2017 год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2016-02-17T06:12:14Z</dcterms:created>
  <dcterms:modified xsi:type="dcterms:W3CDTF">2017-05-02T07:21:24Z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