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1.xml" ContentType="application/vnd.openxmlformats-officedocument.drawingml.chart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notesSlides/notesSlide2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1"/>
  </p:notesMasterIdLst>
  <p:sldIdLst>
    <p:sldId id="256" r:id="rId3"/>
    <p:sldId id="343" r:id="rId4"/>
    <p:sldId id="351" r:id="rId5"/>
    <p:sldId id="337" r:id="rId6"/>
    <p:sldId id="344" r:id="rId7"/>
    <p:sldId id="345" r:id="rId8"/>
    <p:sldId id="346" r:id="rId9"/>
    <p:sldId id="347" r:id="rId10"/>
    <p:sldId id="348" r:id="rId11"/>
    <p:sldId id="349" r:id="rId12"/>
    <p:sldId id="350" r:id="rId13"/>
    <p:sldId id="312" r:id="rId14"/>
    <p:sldId id="314" r:id="rId15"/>
    <p:sldId id="313" r:id="rId16"/>
    <p:sldId id="311" r:id="rId17"/>
    <p:sldId id="338" r:id="rId18"/>
    <p:sldId id="340" r:id="rId19"/>
    <p:sldId id="339" r:id="rId20"/>
    <p:sldId id="316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3" r:id="rId35"/>
    <p:sldId id="341" r:id="rId36"/>
    <p:sldId id="334" r:id="rId37"/>
    <p:sldId id="335" r:id="rId38"/>
    <p:sldId id="342" r:id="rId39"/>
    <p:sldId id="276" r:id="rId4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CC"/>
    <a:srgbClr val="99FF99"/>
    <a:srgbClr val="FF9933"/>
    <a:srgbClr val="FFCC66"/>
    <a:srgbClr val="0099FF"/>
    <a:srgbClr val="FFFF99"/>
    <a:srgbClr val="66FFCC"/>
    <a:srgbClr val="66CCFF"/>
    <a:srgbClr val="1ED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07070967689714"/>
          <c:y val="0.11874698924956391"/>
          <c:w val="0.82259165272891555"/>
          <c:h val="0.66028150703580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832056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1005608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Доходы бюджета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1156406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0547968"/>
        <c:axId val="30549504"/>
        <c:axId val="0"/>
      </c:bar3DChart>
      <c:catAx>
        <c:axId val="3054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549504"/>
        <c:crosses val="autoZero"/>
        <c:auto val="1"/>
        <c:lblAlgn val="ctr"/>
        <c:lblOffset val="100"/>
        <c:noMultiLvlLbl val="0"/>
      </c:catAx>
      <c:valAx>
        <c:axId val="3054950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547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56449751360482"/>
          <c:y val="0.84534132904624626"/>
          <c:w val="0.36887071751164435"/>
          <c:h val="0.1479556991621812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43004565638876"/>
          <c:y val="3.2407407407407406E-2"/>
          <c:w val="0.7131045957909502"/>
          <c:h val="0.90719123651210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0.21343226756458028"/>
                  <c:y val="8.487556272013515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7231230214131431E-3"/>
                  <c:y val="4.62962962962969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                                   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4995</c:v>
                </c:pt>
                <c:pt idx="1">
                  <c:v>477135</c:v>
                </c:pt>
                <c:pt idx="2">
                  <c:v>244571</c:v>
                </c:pt>
                <c:pt idx="3">
                  <c:v>69719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000000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0.2404870620445967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                                   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6461</c:v>
                </c:pt>
                <c:pt idx="1">
                  <c:v>587451</c:v>
                </c:pt>
                <c:pt idx="2">
                  <c:v>189396</c:v>
                </c:pt>
                <c:pt idx="3">
                  <c:v>137917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636864"/>
        <c:axId val="31806592"/>
      </c:barChart>
      <c:catAx>
        <c:axId val="31636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806592"/>
        <c:crosses val="autoZero"/>
        <c:auto val="1"/>
        <c:lblAlgn val="ctr"/>
        <c:lblOffset val="100"/>
        <c:noMultiLvlLbl val="0"/>
      </c:catAx>
      <c:valAx>
        <c:axId val="31806592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163686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8817619130696208"/>
          <c:y val="0.85953430300379119"/>
          <c:w val="0.18766230793476651"/>
          <c:h val="6.333880139982502E-2"/>
        </c:manualLayout>
      </c:layout>
      <c:overlay val="0"/>
      <c:txPr>
        <a:bodyPr/>
        <a:lstStyle/>
        <a:p>
          <a:pPr>
            <a:defRPr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542117194062335E-4"/>
          <c:y val="1.0056796624274451E-2"/>
          <c:w val="0.99054038467715322"/>
          <c:h val="0.665854795181638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9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</c:v>
                </c:pt>
                <c:pt idx="1">
                  <c:v>67</c:v>
                </c:pt>
                <c:pt idx="2">
                  <c:v>6</c:v>
                </c:pt>
                <c:pt idx="3">
                  <c:v>8</c:v>
                </c:pt>
                <c:pt idx="4">
                  <c:v>17</c:v>
                </c:pt>
                <c:pt idx="5">
                  <c:v>32</c:v>
                </c:pt>
                <c:pt idx="6">
                  <c:v>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обеспечение сбалансированности </c:v>
                </c:pt>
              </c:strCache>
            </c:strRef>
          </c:tx>
          <c:spPr>
            <a:solidFill>
              <a:srgbClr val="00CC66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15</c:v>
                </c:pt>
                <c:pt idx="1">
                  <c:v>22</c:v>
                </c:pt>
                <c:pt idx="2">
                  <c:v>30</c:v>
                </c:pt>
                <c:pt idx="3">
                  <c:v>38</c:v>
                </c:pt>
                <c:pt idx="4">
                  <c:v>34</c:v>
                </c:pt>
                <c:pt idx="5">
                  <c:v>37</c:v>
                </c:pt>
                <c:pt idx="6">
                  <c:v>81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 на выравнивание обеспеченности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2">
                  <c:v>33</c:v>
                </c:pt>
                <c:pt idx="3">
                  <c:v>43</c:v>
                </c:pt>
                <c:pt idx="4">
                  <c:v>88</c:v>
                </c:pt>
                <c:pt idx="5">
                  <c:v>99</c:v>
                </c:pt>
                <c:pt idx="6">
                  <c:v>42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Субсидия за эффективное управление бюджетными средствами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0000"/>
              </a:solidFill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9966334977455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1">
                  <c:v>21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70144"/>
        <c:axId val="30892416"/>
      </c:barChart>
      <c:catAx>
        <c:axId val="3087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0892416"/>
        <c:crosses val="autoZero"/>
        <c:auto val="1"/>
        <c:lblAlgn val="ctr"/>
        <c:lblOffset val="100"/>
        <c:noMultiLvlLbl val="0"/>
      </c:catAx>
      <c:valAx>
        <c:axId val="30892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87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805819294750105E-3"/>
          <c:y val="0.78410537245783252"/>
          <c:w val="0.9836282628742945"/>
          <c:h val="0.21589462754216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60"/>
      <c:rotY val="3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285229605028305E-2"/>
          <c:y val="0.22843884463862135"/>
          <c:w val="0.91971472047789482"/>
          <c:h val="0.761531966020114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rgbClr val="CC66FF"/>
              </a:solidFill>
            </c:spPr>
          </c:dPt>
          <c:dPt>
            <c:idx val="1"/>
            <c:bubble3D val="0"/>
            <c:explosion val="0"/>
            <c:spPr>
              <a:solidFill>
                <a:srgbClr val="99FFCC"/>
              </a:solidFill>
            </c:spPr>
          </c:dPt>
          <c:dPt>
            <c:idx val="2"/>
            <c:bubble3D val="0"/>
            <c:spPr>
              <a:solidFill>
                <a:srgbClr val="66FF66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3.5886823695853047E-2"/>
                  <c:y val="-3.18749993830517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23309857761962E-4"/>
                  <c:y val="-0.241426542197776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035471440775909E-2"/>
                  <c:y val="-5.445372444230349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3077959179444485E-2"/>
                  <c:y val="-9.0306213606225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2826949214964013E-2"/>
                  <c:y val="-5.00263066716285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8624649255748721E-2"/>
                  <c:y val="-0.104067218728375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3.7853417245683578E-2"/>
                  <c:y val="7.60687874265013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13801044853528588"/>
                  <c:y val="0.155248484096656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3894446816663203"/>
                  <c:y val="3.02434788480155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0592008404516498"/>
                  <c:y val="-5.3977975335704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6386449709368153"/>
                  <c:y val="1.724416113210480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Образование</c:v>
                </c:pt>
                <c:pt idx="2">
                  <c:v>Культура, кинематография</c:v>
                </c:pt>
                <c:pt idx="3">
                  <c:v>Социальная политика</c:v>
                </c:pt>
                <c:pt idx="4">
                  <c:v>МБТ общего характера бюджетам муниципальных образований</c:v>
                </c:pt>
                <c:pt idx="5">
                  <c:v>Прочие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85615.4</c:v>
                </c:pt>
                <c:pt idx="1">
                  <c:v>784567.8</c:v>
                </c:pt>
                <c:pt idx="2">
                  <c:v>46183.7</c:v>
                </c:pt>
                <c:pt idx="3">
                  <c:v>76526.899999999994</c:v>
                </c:pt>
                <c:pt idx="4">
                  <c:v>133913.79999999999</c:v>
                </c:pt>
                <c:pt idx="5">
                  <c:v>24130.600000000006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 b="1">
          <a:solidFill>
            <a:srgbClr val="00000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60"/>
      <c:rotY val="7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289562477410421E-2"/>
          <c:y val="0.1800795282005703"/>
          <c:w val="0.83510674718428046"/>
          <c:h val="0.818659809403893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C66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7"/>
            <c:bubble3D val="0"/>
            <c:spPr>
              <a:solidFill>
                <a:srgbClr val="99FF99"/>
              </a:solidFill>
            </c:spPr>
          </c:dPt>
          <c:dPt>
            <c:idx val="8"/>
            <c:bubble3D val="0"/>
            <c:spPr>
              <a:solidFill>
                <a:srgbClr val="FFCCCC"/>
              </a:solidFill>
            </c:spPr>
          </c:dPt>
          <c:dLbls>
            <c:dLbl>
              <c:idx val="0"/>
              <c:layout>
                <c:manualLayout>
                  <c:x val="2.1625493106382732E-2"/>
                  <c:y val="-0.2732360370452665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8640362587688009E-2"/>
                  <c:y val="0.1247386478662864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9012619490030153E-2"/>
                  <c:y val="5.38395039440062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1878770489417782E-2"/>
                  <c:y val="-4.017782746361515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6389818233986291E-2"/>
                  <c:y val="-0.1174815452604031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"Развитие системы отдыха и оздоровления детей</a:t>
                    </a:r>
                    <a:r>
                      <a:rPr lang="ru-RU" dirty="0" smtClean="0"/>
                      <a:t>";              </a:t>
                    </a:r>
                    <a:r>
                      <a:rPr lang="ru-RU" dirty="0"/>
                      <a:t>9 562,70; 0,8%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9.0741114424349803E-3"/>
                  <c:y val="-0.1757908457702230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"Развитие культуры </a:t>
                    </a:r>
                    <a:r>
                      <a:rPr lang="ru-RU" dirty="0" smtClean="0"/>
                      <a:t>";      </a:t>
                    </a:r>
                    <a:r>
                      <a:rPr lang="ru-RU" dirty="0"/>
                      <a:t>29 860,60; 2,6%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3640233978805014"/>
                  <c:y val="-0.1636511838190818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9487663268373168"/>
                  <c:y val="-3.22049479070226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0457918871584453"/>
                  <c:y val="0.135009304521719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"Совершенствование механизмов управления</a:t>
                    </a:r>
                    <a:r>
                      <a:rPr lang="ru-RU" dirty="0" smtClean="0"/>
                      <a:t>";      240 </a:t>
                    </a:r>
                    <a:r>
                      <a:rPr lang="ru-RU" dirty="0"/>
                      <a:t>336,40; 21,1%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4.9786491140297075E-2"/>
                  <c:y val="-0.1443867348072436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numFmt formatCode="0.0%" sourceLinked="0"/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МП "Развитие образования" </c:v>
                </c:pt>
                <c:pt idx="1">
                  <c:v>МП "Охрана окружающей среды" </c:v>
                </c:pt>
                <c:pt idx="2">
                  <c:v>МП "Поддержка приоритетных отраслей экономики" </c:v>
                </c:pt>
                <c:pt idx="3">
                  <c:v>МП "Поддержка и развитие учреждений образования и культуры" </c:v>
                </c:pt>
                <c:pt idx="4">
                  <c:v>МП "Развитие системы отдыха и оздоровления детей" </c:v>
                </c:pt>
                <c:pt idx="5">
                  <c:v>МП "Развитие культуры " </c:v>
                </c:pt>
                <c:pt idx="6">
                  <c:v>МП "Содействие развитию учреждений образования и культуры" </c:v>
                </c:pt>
                <c:pt idx="7">
                  <c:v>МП "Социальная поддержка населения"</c:v>
                </c:pt>
                <c:pt idx="8">
                  <c:v>МП "Совершенствование механизмов управления" </c:v>
                </c:pt>
                <c:pt idx="9">
                  <c:v>Иные программы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716886.5</c:v>
                </c:pt>
                <c:pt idx="1">
                  <c:v>2058.1999999999998</c:v>
                </c:pt>
                <c:pt idx="2">
                  <c:v>8640</c:v>
                </c:pt>
                <c:pt idx="3">
                  <c:v>9532.5</c:v>
                </c:pt>
                <c:pt idx="4">
                  <c:v>9562.7000000000007</c:v>
                </c:pt>
                <c:pt idx="5">
                  <c:v>29860.6</c:v>
                </c:pt>
                <c:pt idx="6">
                  <c:v>50585.3</c:v>
                </c:pt>
                <c:pt idx="7">
                  <c:v>68540.5</c:v>
                </c:pt>
                <c:pt idx="8">
                  <c:v>240336.4</c:v>
                </c:pt>
                <c:pt idx="9">
                  <c:v>4938.3999999999996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900">
          <a:solidFill>
            <a:srgbClr val="000000"/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975574706199905E-2"/>
          <c:y val="1.9003214086918008E-2"/>
          <c:w val="0.93404885058760023"/>
          <c:h val="0.7313324594847485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расходы (тыс.рублей)</c:v>
                </c:pt>
              </c:strCache>
            </c:strRef>
          </c:tx>
          <c:spPr>
            <a:solidFill>
              <a:srgbClr val="1ED26F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100 429 </a:t>
                    </a:r>
                  </a:p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92 609 </a:t>
                    </a:r>
                  </a:p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997779518745445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256 089</a:t>
                    </a:r>
                  </a:p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26%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296 314</a:t>
                    </a:r>
                  </a:p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26%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100429</c:v>
                </c:pt>
                <c:pt idx="1">
                  <c:v>92609</c:v>
                </c:pt>
                <c:pt idx="2">
                  <c:v>256089.2</c:v>
                </c:pt>
                <c:pt idx="3">
                  <c:v>296313.7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Социально-значимые расходы (тыс.рублей)</c:v>
                </c:pt>
              </c:strCache>
            </c:strRef>
          </c:tx>
          <c:spPr>
            <a:solidFill>
              <a:srgbClr val="FFFF66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663 574 </a:t>
                    </a:r>
                  </a:p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87%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701 641 </a:t>
                    </a:r>
                  </a:p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88%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722 987</a:t>
                    </a:r>
                  </a:p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74%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854 624</a:t>
                    </a:r>
                  </a:p>
                  <a:p>
                    <a:r>
                      <a:rPr lang="ru-RU" sz="900" b="1" dirty="0" smtClean="0">
                        <a:solidFill>
                          <a:schemeClr val="tx1"/>
                        </a:solidFill>
                      </a:rPr>
                      <a:t>74%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663574</c:v>
                </c:pt>
                <c:pt idx="1">
                  <c:v>701641</c:v>
                </c:pt>
                <c:pt idx="2">
                  <c:v>722987.3</c:v>
                </c:pt>
                <c:pt idx="3">
                  <c:v>854624.5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32291456"/>
        <c:axId val="32293248"/>
        <c:axId val="0"/>
      </c:bar3DChart>
      <c:catAx>
        <c:axId val="3229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2293248"/>
        <c:crosses val="autoZero"/>
        <c:auto val="1"/>
        <c:lblAlgn val="ctr"/>
        <c:lblOffset val="100"/>
        <c:noMultiLvlLbl val="0"/>
      </c:catAx>
      <c:valAx>
        <c:axId val="322932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2291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60"/>
      <c:rotY val="13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05546315749328E-2"/>
          <c:y val="5.0992756872667664E-3"/>
          <c:w val="0.79174320595158365"/>
          <c:h val="0.78930505143168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8"/>
            <c:spPr>
              <a:solidFill>
                <a:srgbClr val="99FF99"/>
              </a:solidFill>
            </c:spPr>
          </c:dPt>
          <c:dPt>
            <c:idx val="1"/>
            <c:bubble3D val="0"/>
            <c:explosion val="7"/>
            <c:spPr>
              <a:solidFill>
                <a:srgbClr val="CCCCFF"/>
              </a:solidFill>
            </c:spPr>
          </c:dPt>
          <c:dPt>
            <c:idx val="2"/>
            <c:bubble3D val="0"/>
            <c:explosion val="8"/>
            <c:spPr>
              <a:solidFill>
                <a:srgbClr val="66FFFF"/>
              </a:solidFill>
            </c:spPr>
          </c:dPt>
          <c:dPt>
            <c:idx val="3"/>
            <c:bubble3D val="0"/>
            <c:explosion val="5"/>
            <c:spPr>
              <a:solidFill>
                <a:srgbClr val="FFCC00"/>
              </a:solidFill>
            </c:spPr>
          </c:dPt>
          <c:dLbls>
            <c:dLbl>
              <c:idx val="0"/>
              <c:layout>
                <c:manualLayout>
                  <c:x val="0.22261644444444445"/>
                  <c:y val="-0.1240392713815426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Заработная </a:t>
                    </a:r>
                    <a:r>
                      <a:rPr lang="ru-RU" dirty="0"/>
                      <a:t>плата</a:t>
                    </a:r>
                    <a:r>
                      <a:rPr lang="ru-RU" dirty="0" smtClean="0"/>
                      <a:t>;                571 757т.р; </a:t>
                    </a:r>
                    <a:r>
                      <a:rPr lang="ru-RU" dirty="0"/>
                      <a:t>67%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889577777777767"/>
                  <c:y val="7.64635955015590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Начисления на заработную плату</a:t>
                    </a:r>
                    <a:r>
                      <a:rPr lang="ru-RU" smtClean="0"/>
                      <a:t>;              174 261,2т.р; </a:t>
                    </a:r>
                    <a:r>
                      <a:rPr lang="ru-RU"/>
                      <a:t>20%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1380666666666662E-2"/>
                  <c:y val="-1.301419761056281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Коммунальные услуги</a:t>
                    </a:r>
                    <a:r>
                      <a:rPr lang="ru-RU" dirty="0" smtClean="0"/>
                      <a:t>;              47 702,6т.р; </a:t>
                    </a:r>
                    <a:r>
                      <a:rPr lang="ru-RU" dirty="0"/>
                      <a:t>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2555555555555559E-2"/>
                  <c:y val="2.4366332202546245E-2"/>
                </c:manualLayout>
              </c:layout>
              <c:tx>
                <c:rich>
                  <a:bodyPr rot="0" vert="horz" anchor="ctr" anchorCtr="1"/>
                  <a:lstStyle/>
                  <a:p>
                    <a:pPr>
                      <a:defRPr/>
                    </a:pPr>
                    <a:r>
                      <a:rPr lang="ru-RU" dirty="0"/>
                      <a:t>Основные виды социальной поддержки</a:t>
                    </a:r>
                    <a:r>
                      <a:rPr lang="ru-RU" dirty="0" smtClean="0"/>
                      <a:t>;                 60 903,7т.р; </a:t>
                    </a:r>
                    <a:r>
                      <a:rPr lang="ru-RU" dirty="0"/>
                      <a:t>7</a:t>
                    </a:r>
                    <a:r>
                      <a:rPr lang="ru-RU" dirty="0" smtClean="0"/>
                      <a:t>% из них:</a:t>
                    </a:r>
                    <a:endParaRPr lang="ru-RU" dirty="0"/>
                  </a:p>
                </c:rich>
              </c:tx>
              <c:numFmt formatCode="General" sourceLinked="0"/>
              <c:spPr>
                <a:noFill/>
                <a:ln w="0">
                  <a:solidFill>
                    <a:schemeClr val="tx1"/>
                  </a:solidFill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Заработная плата</c:v>
                </c:pt>
                <c:pt idx="1">
                  <c:v>Начисления на заработную плату</c:v>
                </c:pt>
                <c:pt idx="2">
                  <c:v>Коммунальные услуги</c:v>
                </c:pt>
                <c:pt idx="3">
                  <c:v>Основные виды социальной поддержки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571757</c:v>
                </c:pt>
                <c:pt idx="1">
                  <c:v>174261.2</c:v>
                </c:pt>
                <c:pt idx="2">
                  <c:v>47702.6</c:v>
                </c:pt>
                <c:pt idx="3">
                  <c:v>60903.7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900" b="1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659787650897029E-3"/>
          <c:y val="0.15210894740953917"/>
          <c:w val="0.95107504145102062"/>
          <c:h val="0.591042195038864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6FFCC"/>
            </a:solidFill>
          </c:spPr>
          <c:invertIfNegative val="0"/>
          <c:dLbls>
            <c:dLbl>
              <c:idx val="0"/>
              <c:layout>
                <c:manualLayout>
                  <c:x val="7.7709944796661937E-3"/>
                  <c:y val="-2.072161165879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1.0755344908879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2397570014403637E-3"/>
                  <c:y val="-1.3288285731123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1510689817758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учреждений дошкольного образования</c:v>
                </c:pt>
                <c:pt idx="1">
                  <c:v>Педагогические работники образовательных учреждений общего образования</c:v>
                </c:pt>
                <c:pt idx="2">
                  <c:v>Педагогические работники учреждений дополнительного образования</c:v>
                </c:pt>
                <c:pt idx="3">
                  <c:v>Средняя заработная плата основных работников учреждений культуры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26.1</c:v>
                </c:pt>
                <c:pt idx="1">
                  <c:v>29.9</c:v>
                </c:pt>
                <c:pt idx="2">
                  <c:v>25.4</c:v>
                </c:pt>
                <c:pt idx="3">
                  <c:v>22.1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9.5783983928925936E-3"/>
                  <c:y val="-1.803277543157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605715940487484E-3"/>
                  <c:y val="-1.3444181136098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227463839852156E-3"/>
                  <c:y val="-2.0599059579941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3444181136098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учреждений дошкольного образования</c:v>
                </c:pt>
                <c:pt idx="1">
                  <c:v>Педагогические работники образовательных учреждений общего образования</c:v>
                </c:pt>
                <c:pt idx="2">
                  <c:v>Педагогические работники учреждений дополнительного образования</c:v>
                </c:pt>
                <c:pt idx="3">
                  <c:v>Средняя заработная плата основных работников учреждений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26.3</c:v>
                </c:pt>
                <c:pt idx="1">
                  <c:v>31.7</c:v>
                </c:pt>
                <c:pt idx="2">
                  <c:v>30.5</c:v>
                </c:pt>
                <c:pt idx="3">
                  <c:v>26.7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99FF"/>
            </a:solidFill>
          </c:spPr>
          <c:invertIfNegative val="0"/>
          <c:dLbls>
            <c:dLbl>
              <c:idx val="0"/>
              <c:layout>
                <c:manualLayout>
                  <c:x val="1.9350968225745974E-2"/>
                  <c:y val="-9.96625076970322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4893609271101026E-2"/>
                  <c:y val="-1.7621616380136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565997102371566E-2"/>
                  <c:y val="-1.373270638662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565199495138062E-2"/>
                  <c:y val="-1.8821853590538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Педагогические работники учреждений дошкольного образования</c:v>
                </c:pt>
                <c:pt idx="1">
                  <c:v>Педагогические работники образовательных учреждений общего образования</c:v>
                </c:pt>
                <c:pt idx="2">
                  <c:v>Педагогические работники учреждений дополнительного образования</c:v>
                </c:pt>
                <c:pt idx="3">
                  <c:v>Средняя заработная плата основных работников учреждений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30.2</c:v>
                </c:pt>
                <c:pt idx="1">
                  <c:v>34.5</c:v>
                </c:pt>
                <c:pt idx="2">
                  <c:v>34.4</c:v>
                </c:pt>
                <c:pt idx="3">
                  <c:v>34.5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188480"/>
        <c:axId val="33214848"/>
        <c:axId val="0"/>
      </c:bar3DChart>
      <c:catAx>
        <c:axId val="33188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3214848"/>
        <c:crosses val="autoZero"/>
        <c:auto val="1"/>
        <c:lblAlgn val="ctr"/>
        <c:lblOffset val="100"/>
        <c:noMultiLvlLbl val="0"/>
      </c:catAx>
      <c:valAx>
        <c:axId val="33214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1884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"/>
          <c:y val="0.89837850472335368"/>
          <c:w val="0.95552261849621734"/>
          <c:h val="6.335423869776493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879810257876626E-2"/>
          <c:y val="0.14360332512073823"/>
          <c:w val="0.6407836515432711"/>
          <c:h val="0.4869295568466248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9032548296090964E-2"/>
                  <c:y val="-4.20597465427879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68263.199999999997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7825997475690312E-3"/>
                  <c:y val="0.266126561497418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2475.8000000000002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FFCCCC"/>
            </a:solidFill>
          </c:spPr>
          <c:invertIfNegative val="0"/>
          <c:dLbls>
            <c:dLbl>
              <c:idx val="0"/>
              <c:layout>
                <c:manualLayout>
                  <c:x val="2.8912998737845156E-3"/>
                  <c:y val="-0.22024267158407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695.5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3852416"/>
        <c:axId val="33870592"/>
      </c:barChart>
      <c:catAx>
        <c:axId val="33852416"/>
        <c:scaling>
          <c:orientation val="minMax"/>
        </c:scaling>
        <c:delete val="1"/>
        <c:axPos val="l"/>
        <c:majorTickMark val="none"/>
        <c:minorTickMark val="none"/>
        <c:tickLblPos val="nextTo"/>
        <c:crossAx val="33870592"/>
        <c:crosses val="autoZero"/>
        <c:auto val="1"/>
        <c:lblAlgn val="ctr"/>
        <c:lblOffset val="100"/>
        <c:noMultiLvlLbl val="0"/>
      </c:catAx>
      <c:valAx>
        <c:axId val="33870592"/>
        <c:scaling>
          <c:orientation val="minMax"/>
          <c:max val="72000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33852416"/>
        <c:crosses val="autoZero"/>
        <c:crossBetween val="between"/>
        <c:majorUnit val="500"/>
        <c:minorUnit val="100"/>
      </c:valAx>
    </c:plotArea>
    <c:legend>
      <c:legendPos val="t"/>
      <c:layout>
        <c:manualLayout>
          <c:xMode val="edge"/>
          <c:yMode val="edge"/>
          <c:x val="0.81158912670905414"/>
          <c:y val="9.9686636125397871E-3"/>
          <c:w val="0.15602706256681861"/>
          <c:h val="0.6778459573041373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34987013914553711"/>
          <c:y val="0.5524520981425429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217597137733"/>
          <c:y val="0.21954224868705086"/>
          <c:w val="0.65717386276808243"/>
          <c:h val="0.71536700410660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dPt>
            <c:idx val="0"/>
            <c:bubble3D val="0"/>
            <c:spPr>
              <a:solidFill>
                <a:srgbClr val="99FF99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Закупки; </a:t>
                    </a:r>
                    <a:r>
                      <a:rPr lang="ru-RU" smtClean="0"/>
                      <a:t>58906,6т.р.; </a:t>
                    </a:r>
                    <a:r>
                      <a:rPr lang="ru-RU"/>
                      <a:t>86%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7.1987466245247128E-2"/>
                  <c:y val="-0.113624899617969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Заработная плата с начислениями на нее; </a:t>
                    </a:r>
                    <a:r>
                      <a:rPr lang="ru-RU" dirty="0" smtClean="0"/>
                      <a:t>9356,6т.р; </a:t>
                    </a:r>
                    <a:r>
                      <a:rPr lang="ru-RU" dirty="0"/>
                      <a:t>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Закупки</c:v>
                </c:pt>
                <c:pt idx="1">
                  <c:v>Заработная плата с начислениями на нее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58906.6</c:v>
                </c:pt>
                <c:pt idx="1">
                  <c:v>9356.6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34585799319727889"/>
          <c:y val="0.57595679012345669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080357142857142"/>
          <c:y val="0.22309876543209878"/>
          <c:w val="0.67363180272108847"/>
          <c:h val="0.7335101851851851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spPr>
            <a:solidFill>
              <a:srgbClr val="99FF99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Закупки; </a:t>
                    </a:r>
                    <a:r>
                      <a:rPr lang="ru-RU" smtClean="0"/>
                      <a:t>692,9т.р.; </a:t>
                    </a:r>
                    <a:r>
                      <a:rPr lang="ru-RU"/>
                      <a:t>100%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4.5856015998222421E-2"/>
                  <c:y val="-7.499999999999999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Заработная </a:t>
                    </a:r>
                    <a:r>
                      <a:rPr lang="ru-RU" dirty="0"/>
                      <a:t>плата с начислениями на нее; </a:t>
                    </a:r>
                    <a:r>
                      <a:rPr lang="ru-RU" dirty="0" smtClean="0"/>
                      <a:t>2,6т.р.; </a:t>
                    </a:r>
                    <a:r>
                      <a:rPr lang="ru-RU" dirty="0"/>
                      <a:t>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Закупки</c:v>
                </c:pt>
                <c:pt idx="1">
                  <c:v>Заработная плата с начислениями на нее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692.9</c:v>
                </c:pt>
                <c:pt idx="1">
                  <c:v>2.6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735923733363953"/>
          <c:y val="9.9985151378092621E-2"/>
          <c:w val="0.80000162626747218"/>
          <c:h val="0.667988231992438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794250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979076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Расходы бюджета 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1150938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0600576"/>
        <c:axId val="30606464"/>
        <c:axId val="0"/>
      </c:bar3DChart>
      <c:catAx>
        <c:axId val="30600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0606464"/>
        <c:crosses val="autoZero"/>
        <c:auto val="1"/>
        <c:lblAlgn val="ctr"/>
        <c:lblOffset val="100"/>
        <c:noMultiLvlLbl val="0"/>
      </c:catAx>
      <c:valAx>
        <c:axId val="306064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6005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4625719164705182"/>
          <c:y val="0.88108851435160795"/>
          <c:w val="0.36111664567285451"/>
          <c:h val="8.234301379934462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90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layout>
        <c:manualLayout>
          <c:xMode val="edge"/>
          <c:yMode val="edge"/>
          <c:x val="0.44551303854875285"/>
          <c:y val="0.5542824074074074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048582766439911"/>
          <c:y val="0.19960555555555556"/>
          <c:w val="0.67707171201814054"/>
          <c:h val="0.737255864197530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СМИ</c:v>
                </c:pt>
              </c:strCache>
            </c:strRef>
          </c:tx>
          <c:spPr>
            <a:solidFill>
              <a:srgbClr val="99FF99"/>
            </a:solidFill>
          </c:spPr>
          <c:dPt>
            <c:idx val="1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Закупки; </a:t>
                    </a:r>
                    <a:r>
                      <a:rPr lang="ru-RU" smtClean="0"/>
                      <a:t>1506т.р.; </a:t>
                    </a:r>
                    <a:r>
                      <a:rPr lang="ru-RU"/>
                      <a:t>61%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Заработная плата с начислениями на нее; </a:t>
                    </a:r>
                    <a:r>
                      <a:rPr lang="ru-RU" smtClean="0"/>
                      <a:t>969,8т.р.; </a:t>
                    </a:r>
                    <a:r>
                      <a:rPr lang="ru-RU"/>
                      <a:t>39%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showLegendKey val="0"/>
            <c:showVal val="1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Закупки</c:v>
                </c:pt>
                <c:pt idx="1">
                  <c:v>Заработная плата с начислениями на нее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1506</c:v>
                </c:pt>
                <c:pt idx="1">
                  <c:v>969.8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510212857007657E-2"/>
          <c:y val="1.6367803194698785E-2"/>
          <c:w val="0.96147547391853572"/>
          <c:h val="0.602892771871325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-8.7834890773453161E-3"/>
                  <c:y val="-3.5752469063925735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 10 391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679358571636435E-3"/>
                  <c:y val="-1.9966555904864233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3 022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Городские поселения (тыс.рублей)</c:v>
                </c:pt>
                <c:pt idx="1">
                  <c:v>Сельские поселения (тыс.рублей)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10391</c:v>
                </c:pt>
                <c:pt idx="1">
                  <c:v>3022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CC00"/>
            </a:solidFill>
          </c:spPr>
          <c:invertIfNegative val="0"/>
          <c:dLbls>
            <c:dLbl>
              <c:idx val="0"/>
              <c:layout>
                <c:manualLayout>
                  <c:x val="-2.9394882050142578E-2"/>
                  <c:y val="-2.857891402016988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b="1" dirty="0" smtClean="0"/>
                      <a:t>67 477,1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1352565764297796E-2"/>
                  <c:y val="-2.110405076192795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 26 012,4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Городские поселения (тыс.рублей)</c:v>
                </c:pt>
                <c:pt idx="1">
                  <c:v>Сельские поселения (тыс.рублей)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67477.100000000006</c:v>
                </c:pt>
                <c:pt idx="1">
                  <c:v>26012.400000000001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-2.1191061075518359E-3"/>
                  <c:y val="-2.323362312353409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96 100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554271747583602E-2"/>
                  <c:y val="-3.9992711138801387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37 768,5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Городские поселения (тыс.рублей)</c:v>
                </c:pt>
                <c:pt idx="1">
                  <c:v>Сельские поселения (тыс.рублей)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96100</c:v>
                </c:pt>
                <c:pt idx="1">
                  <c:v>37768.5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489856"/>
        <c:axId val="34491392"/>
        <c:axId val="0"/>
      </c:bar3DChart>
      <c:catAx>
        <c:axId val="344898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4491392"/>
        <c:crosses val="autoZero"/>
        <c:auto val="1"/>
        <c:lblAlgn val="ctr"/>
        <c:lblOffset val="100"/>
        <c:noMultiLvlLbl val="0"/>
      </c:catAx>
      <c:valAx>
        <c:axId val="34491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4489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0016059316337221"/>
          <c:y val="0.85989198430862779"/>
          <c:w val="0.36993471918757997"/>
          <c:h val="8.406423573568351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Муниципальный долг на конец года, млн.рублей</c:v>
                </c:pt>
              </c:strCache>
            </c:strRef>
          </c:tx>
          <c:spPr>
            <a:solidFill>
              <a:srgbClr val="00B050"/>
            </a:solidFill>
            <a:ln w="29199">
              <a:noFill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33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28342125774647E-3"/>
                  <c:y val="3.245385930050945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solidFill>
                          <a:schemeClr val="bg1"/>
                        </a:solidFill>
                      </a:rPr>
                      <a:t>6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8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33</c:v>
                </c:pt>
                <c:pt idx="1">
                  <c:v>6</c:v>
                </c:pt>
                <c:pt idx="2">
                  <c:v>8.6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4550528"/>
        <c:axId val="3455321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% к доходам бюджета</c:v>
                </c:pt>
              </c:strCache>
            </c:strRef>
          </c:tx>
          <c:spPr>
            <a:ln w="43798">
              <a:solidFill>
                <a:srgbClr val="FF99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4224610636723869E-2"/>
                  <c:y val="-6.61915626098831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841666927907876E-2"/>
                  <c:y val="-9.38018750664409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646230369732675E-2"/>
                  <c:y val="-0.102302741865580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Sheet1!$B$1:$D$1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Sheet1!$B$3:$D$3</c:f>
              <c:numCache>
                <c:formatCode>0%</c:formatCode>
                <c:ptCount val="3"/>
                <c:pt idx="0">
                  <c:v>0.17</c:v>
                </c:pt>
                <c:pt idx="1">
                  <c:v>0.03</c:v>
                </c:pt>
                <c:pt idx="2" formatCode="0.0%">
                  <c:v>3.5999999999999997E-2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567296"/>
        <c:axId val="34568832"/>
      </c:lineChart>
      <c:catAx>
        <c:axId val="3455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4599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45532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55321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ln w="14599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4550528"/>
        <c:crosses val="autoZero"/>
        <c:crossBetween val="between"/>
        <c:majorUnit val="20"/>
      </c:valAx>
      <c:catAx>
        <c:axId val="34567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568832"/>
        <c:crosses val="autoZero"/>
        <c:auto val="0"/>
        <c:lblAlgn val="ctr"/>
        <c:lblOffset val="100"/>
        <c:noMultiLvlLbl val="0"/>
      </c:catAx>
      <c:valAx>
        <c:axId val="34568832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ln w="14599">
            <a:solidFill>
              <a:srgbClr val="969696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34567296"/>
        <c:crosses val="max"/>
        <c:crossBetween val="between"/>
        <c:majorUnit val="0.1"/>
      </c:valAx>
      <c:spPr>
        <a:noFill/>
        <a:ln w="29199">
          <a:noFill/>
        </a:ln>
      </c:spPr>
    </c:plotArea>
    <c:legend>
      <c:legendPos val="r"/>
      <c:layout>
        <c:manualLayout>
          <c:xMode val="edge"/>
          <c:yMode val="edge"/>
          <c:x val="0.65416955381968767"/>
          <c:y val="0.11341652836759232"/>
          <c:w val="0.33247276189370312"/>
          <c:h val="0.88658321680609053"/>
        </c:manualLayout>
      </c:layout>
      <c:overlay val="0"/>
      <c:spPr>
        <a:noFill/>
        <a:ln w="29199">
          <a:noFill/>
        </a:ln>
      </c:sp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 panose="02020603050405020304" pitchFamily="18" charset="0"/>
          <a:ea typeface="Arial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795135656267329"/>
          <c:y val="6.7239234984039706E-2"/>
          <c:w val="0.8192997313045739"/>
          <c:h val="0.654890414967636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Лист1!$B$2</c:f>
              <c:numCache>
                <c:formatCode>#,##0</c:formatCode>
                <c:ptCount val="1"/>
                <c:pt idx="0">
                  <c:v>37807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solidFill>
                <a:srgbClr val="FFFF00"/>
              </a:solidFill>
            </a:ln>
          </c:spPr>
          <c:invertIfNegative val="0"/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Лист1!$C$2</c:f>
              <c:numCache>
                <c:formatCode>#,##0</c:formatCode>
                <c:ptCount val="1"/>
                <c:pt idx="0">
                  <c:v>26532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Дефицит (-), Профицит (+)</c:v>
                </c:pt>
              </c:strCache>
            </c:strRef>
          </c:cat>
          <c:val>
            <c:numRef>
              <c:f>Лист1!$D$2</c:f>
              <c:numCache>
                <c:formatCode>#,##0</c:formatCode>
                <c:ptCount val="1"/>
                <c:pt idx="0">
                  <c:v>5468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30661248"/>
        <c:axId val="30663040"/>
        <c:axId val="0"/>
      </c:bar3DChart>
      <c:catAx>
        <c:axId val="3066124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0663040"/>
        <c:crosses val="autoZero"/>
        <c:auto val="1"/>
        <c:lblAlgn val="ctr"/>
        <c:lblOffset val="100"/>
        <c:noMultiLvlLbl val="0"/>
      </c:catAx>
      <c:valAx>
        <c:axId val="3066304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066124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900" b="0">
          <a:solidFill>
            <a:srgbClr val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34370255156834E-2"/>
          <c:y val="7.1052486492446817E-2"/>
          <c:w val="0.51284669668738103"/>
          <c:h val="0.7499576997806092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100581897826648E-2"/>
                  <c:y val="4.391317718402089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678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268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424798399023488E-2"/>
                  <c:y val="3.787717155049439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922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345,1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Утверждено превоначально</c:v>
                </c:pt>
                <c:pt idx="1">
                  <c:v>Уточненный план в последней редакции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678268</c:v>
                </c:pt>
                <c:pt idx="1">
                  <c:v>922345.1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(в том числе безвозмездные поступления)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972246950916001E-2"/>
                  <c:y val="3.06516557496898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877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586,6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424618043882569E-2"/>
                  <c:y val="2.66800550586786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151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765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Утверждено превоначально</c:v>
                </c:pt>
                <c:pt idx="1">
                  <c:v>Уточненный план в последней редакции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877586.6</c:v>
                </c:pt>
                <c:pt idx="1">
                  <c:v>1151765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pyramid"/>
        <c:axId val="30768128"/>
        <c:axId val="30778112"/>
        <c:axId val="30555200"/>
      </c:bar3DChart>
      <c:catAx>
        <c:axId val="30768128"/>
        <c:scaling>
          <c:orientation val="minMax"/>
        </c:scaling>
        <c:delete val="0"/>
        <c:axPos val="b"/>
        <c:majorTickMark val="none"/>
        <c:minorTickMark val="none"/>
        <c:tickLblPos val="nextTo"/>
        <c:crossAx val="30778112"/>
        <c:crosses val="autoZero"/>
        <c:auto val="1"/>
        <c:lblAlgn val="ctr"/>
        <c:lblOffset val="100"/>
        <c:noMultiLvlLbl val="0"/>
      </c:catAx>
      <c:valAx>
        <c:axId val="3077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0768128"/>
        <c:crosses val="autoZero"/>
        <c:crossBetween val="between"/>
      </c:valAx>
      <c:serAx>
        <c:axId val="30555200"/>
        <c:scaling>
          <c:orientation val="minMax"/>
        </c:scaling>
        <c:delete val="1"/>
        <c:axPos val="b"/>
        <c:majorTickMark val="out"/>
        <c:minorTickMark val="none"/>
        <c:tickLblPos val="nextTo"/>
        <c:crossAx val="30778112"/>
        <c:crosses val="autoZero"/>
      </c:serAx>
    </c:plotArea>
    <c:legend>
      <c:legendPos val="t"/>
      <c:layout>
        <c:manualLayout>
          <c:xMode val="edge"/>
          <c:yMode val="edge"/>
          <c:x val="0.53246843424323709"/>
          <c:y val="0.57680644297650197"/>
          <c:w val="0.19389061388561443"/>
          <c:h val="0.18036425646059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493318981485404E-2"/>
          <c:y val="0.11549654618945816"/>
          <c:w val="0.96103337074250206"/>
          <c:h val="0.55844985131188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 (налоговые и неналоговые доходы, дотации на выравнивание и сбалансированность, субсидия на выравнивание, субсидия за эффективность)</c:v>
                </c:pt>
              </c:strCache>
            </c:strRef>
          </c:tx>
          <c:spPr>
            <a:gradFill rotWithShape="1">
              <a:gsLst>
                <a:gs pos="0">
                  <a:srgbClr val="70A33D">
                    <a:satMod val="103000"/>
                    <a:lumMod val="102000"/>
                    <a:tint val="94000"/>
                  </a:srgbClr>
                </a:gs>
                <a:gs pos="50000">
                  <a:srgbClr val="70A33D">
                    <a:satMod val="110000"/>
                    <a:lumMod val="100000"/>
                    <a:shade val="100000"/>
                  </a:srgbClr>
                </a:gs>
                <a:gs pos="100000">
                  <a:srgbClr val="70A33D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2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/>
                      <a:t>203 </a:t>
                    </a:r>
                    <a:r>
                      <a:rPr lang="en-US" smtClean="0"/>
                      <a:t>817</a:t>
                    </a:r>
                    <a:endParaRPr lang="ru-RU" smtClean="0"/>
                  </a:p>
                </c:rich>
              </c:tx>
              <c:numFmt formatCode="#,##0.0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267445.77399999998</c:v>
                </c:pt>
                <c:pt idx="1">
                  <c:v>286773.87400000001</c:v>
                </c:pt>
                <c:pt idx="2">
                  <c:v>342006.59100000001</c:v>
                </c:pt>
                <c:pt idx="3">
                  <c:v>377969.27799999999</c:v>
                </c:pt>
                <c:pt idx="4">
                  <c:v>416899.4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40864"/>
        <c:axId val="31154944"/>
      </c:barChart>
      <c:catAx>
        <c:axId val="3114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1154944"/>
        <c:crosses val="autoZero"/>
        <c:auto val="1"/>
        <c:lblAlgn val="ctr"/>
        <c:lblOffset val="100"/>
        <c:noMultiLvlLbl val="0"/>
      </c:catAx>
      <c:valAx>
        <c:axId val="311549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1140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3648496727876795E-2"/>
          <c:y val="0.73137112205778476"/>
          <c:w val="0.53834957491495661"/>
          <c:h val="0.25581699678053849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49162058916535E-2"/>
          <c:y val="7.348090370754197E-2"/>
          <c:w val="0.75236854024766475"/>
          <c:h val="0.711662616066567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4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66FF33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0099FF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accent4">
                    <a:lumMod val="50000"/>
                  </a:schemeClr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212764.6</c:v>
                </c:pt>
                <c:pt idx="1">
                  <c:v>24050.2</c:v>
                </c:pt>
                <c:pt idx="2">
                  <c:v>919591.6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73"/>
        <c:holeSize val="75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baseline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9905369991565E-2"/>
          <c:y val="0.16326463726252641"/>
          <c:w val="0.53629437415450576"/>
          <c:h val="0.486240232566751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00CC66"/>
              </a:solidFill>
            </c:spPr>
          </c:dPt>
          <c:dPt>
            <c:idx val="3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1.6650519223354268E-2"/>
                  <c:y val="8.05058697181794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7.699710482802137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7160493827160212E-3"/>
                  <c:y val="-2.05325612874724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1728395061728392E-3"/>
                  <c:y val="-5.38979733796151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2345679012345678E-2"/>
                  <c:y val="1.026628064373621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Государственная пошлина</c:v>
                </c:pt>
                <c:pt idx="3">
                  <c:v>Доходы от аренды имущества </c:v>
                </c:pt>
                <c:pt idx="4">
                  <c:v>Доходы от продажи имущества</c:v>
                </c:pt>
                <c:pt idx="5">
                  <c:v>Прочие (плата за НВОС, штрафы, доходы от компенсации затрат гос-ва)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181084.45800000001</c:v>
                </c:pt>
                <c:pt idx="1">
                  <c:v>24846.678</c:v>
                </c:pt>
                <c:pt idx="2">
                  <c:v>6833.442</c:v>
                </c:pt>
                <c:pt idx="3">
                  <c:v>13919.664000000001</c:v>
                </c:pt>
                <c:pt idx="4">
                  <c:v>4493.4380000000001</c:v>
                </c:pt>
                <c:pt idx="5">
                  <c:v>5637.0749999999998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1.2968330316239372E-2"/>
          <c:y val="0.59932711180239229"/>
          <c:w val="0.86609106341125497"/>
          <c:h val="0.32071880902121985"/>
        </c:manualLayout>
      </c:layout>
      <c:overlay val="0"/>
      <c:txPr>
        <a:bodyPr/>
        <a:lstStyle/>
        <a:p>
          <a:pPr>
            <a:defRPr sz="11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546423884514437E-2"/>
          <c:y val="7.1874999999999994E-2"/>
          <c:w val="0.86106069553805775"/>
          <c:h val="0.806250000000000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pattFill prst="ltUpDiag">
                <a:fgClr>
                  <a:schemeClr val="accent6">
                    <a:lumMod val="75000"/>
                  </a:schemeClr>
                </a:fgClr>
                <a:bgClr>
                  <a:schemeClr val="bg1"/>
                </a:bgClr>
              </a:patt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pattFill prst="ltUpDiag">
                <a:fgClr>
                  <a:schemeClr val="tx2">
                    <a:lumMod val="50000"/>
                  </a:schemeClr>
                </a:fgClr>
                <a:bgClr>
                  <a:schemeClr val="bg1"/>
                </a:bgClr>
              </a:patt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pattFill prst="ltUpDiag">
                <a:fgClr>
                  <a:srgbClr val="00CC66"/>
                </a:fgClr>
                <a:bgClr>
                  <a:schemeClr val="bg1"/>
                </a:bgClr>
              </a:pattFill>
              <a:ln>
                <a:solidFill>
                  <a:srgbClr val="000000"/>
                </a:solidFill>
              </a:ln>
            </c:spPr>
          </c:dPt>
          <c:dPt>
            <c:idx val="4"/>
            <c:invertIfNegative val="0"/>
            <c:bubble3D val="0"/>
            <c:spPr>
              <a:pattFill prst="ltUpDiag">
                <a:fgClr>
                  <a:srgbClr val="7030A0"/>
                </a:fgClr>
                <a:bgClr>
                  <a:schemeClr val="bg1"/>
                </a:bgClr>
              </a:pattFill>
              <a:ln>
                <a:solidFill>
                  <a:srgbClr val="000000"/>
                </a:solidFill>
              </a:ln>
            </c:spPr>
          </c:dPt>
          <c:dPt>
            <c:idx val="5"/>
            <c:invertIfNegative val="0"/>
            <c:bubble3D val="0"/>
            <c:spPr>
              <a:pattFill prst="ltUpDiag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rgbClr val="0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 доходы</c:v>
                </c:pt>
                <c:pt idx="1">
                  <c:v>Доходы от продажи имущества</c:v>
                </c:pt>
                <c:pt idx="2">
                  <c:v>Доходы от аренды имущества</c:v>
                </c:pt>
                <c:pt idx="3">
                  <c:v>Государственная пошлина</c:v>
                </c:pt>
                <c:pt idx="4">
                  <c:v>Налоги на совокупный доход</c:v>
                </c:pt>
                <c:pt idx="5">
                  <c:v>НДФЛ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4601.7110000000002</c:v>
                </c:pt>
                <c:pt idx="1">
                  <c:v>-233.815</c:v>
                </c:pt>
                <c:pt idx="2">
                  <c:v>12419.752</c:v>
                </c:pt>
                <c:pt idx="3">
                  <c:v>6157.2640000000001</c:v>
                </c:pt>
                <c:pt idx="4">
                  <c:v>24769.580999999998</c:v>
                </c:pt>
                <c:pt idx="5">
                  <c:v>161529.48199999999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CC66"/>
              </a:solidFill>
              <a:ln>
                <a:solidFill>
                  <a:srgbClr val="000000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0000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Прочие доходы</c:v>
                </c:pt>
                <c:pt idx="1">
                  <c:v>Доходы от продажи имущества</c:v>
                </c:pt>
                <c:pt idx="2">
                  <c:v>Доходы от аренды имущества</c:v>
                </c:pt>
                <c:pt idx="3">
                  <c:v>Государственная пошлина</c:v>
                </c:pt>
                <c:pt idx="4">
                  <c:v>Налоги на совокупный доход</c:v>
                </c:pt>
                <c:pt idx="5">
                  <c:v>НДФЛ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5637.0749999999998</c:v>
                </c:pt>
                <c:pt idx="1">
                  <c:v>4493.4380000000001</c:v>
                </c:pt>
                <c:pt idx="2">
                  <c:v>13919.664000000001</c:v>
                </c:pt>
                <c:pt idx="3">
                  <c:v>6833.442</c:v>
                </c:pt>
                <c:pt idx="4">
                  <c:v>24846.678</c:v>
                </c:pt>
                <c:pt idx="5">
                  <c:v>181084.45800000001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731072"/>
        <c:axId val="29732864"/>
      </c:barChart>
      <c:catAx>
        <c:axId val="297310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9732864"/>
        <c:crosses val="autoZero"/>
        <c:auto val="1"/>
        <c:lblAlgn val="ctr"/>
        <c:lblOffset val="100"/>
        <c:noMultiLvlLbl val="0"/>
      </c:catAx>
      <c:valAx>
        <c:axId val="29732864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29731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660829543042198E-2"/>
          <c:y val="0"/>
          <c:w val="0.8864527391722635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explosion val="25"/>
          <c:dPt>
            <c:idx val="0"/>
            <c:bubble3D val="0"/>
            <c:spPr>
              <a:solidFill>
                <a:srgbClr val="FF0000"/>
              </a:solidFill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B0F0"/>
              </a:solidFill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bubble3D val="0"/>
            <c:spPr>
              <a:solidFill>
                <a:srgbClr val="00CC66"/>
              </a:solidFill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solidFill>
                  <a:srgbClr val="00000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7.5269084322875136E-3"/>
                  <c:y val="-2.3046670218512225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1883296672523373"/>
                  <c:y val="-9.577764610510093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9837996106576813"/>
                  <c:y val="-8.427209392039745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137917</c:v>
                </c:pt>
                <c:pt idx="1">
                  <c:v>189396</c:v>
                </c:pt>
                <c:pt idx="2">
                  <c:v>587451</c:v>
                </c:pt>
                <c:pt idx="3">
                  <c:v>6461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73624993789493E-2"/>
          <c:y val="0.77946755078625429"/>
          <c:w val="0.9"/>
          <c:h val="0.18740878841615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AAA24-75A8-4D88-973B-4E4DA31F15A5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F0B546-0B8D-446E-8472-091CDD7F2615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- 919 591,6 тыс.руб.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18135-0650-4314-9F2C-8C94CB671693}" type="parTrans" cxnId="{2FC1EFD6-82F6-4612-890B-F218647BF325}">
      <dgm:prSet/>
      <dgm:spPr/>
      <dgm:t>
        <a:bodyPr/>
        <a:lstStyle/>
        <a:p>
          <a:endParaRPr lang="ru-RU"/>
        </a:p>
      </dgm:t>
    </dgm:pt>
    <dgm:pt modelId="{0B6EA0C2-0E04-45DF-B09A-ED1BE7D14B8D}" type="sibTrans" cxnId="{2FC1EFD6-82F6-4612-890B-F218647BF325}">
      <dgm:prSet/>
      <dgm:spPr/>
      <dgm:t>
        <a:bodyPr/>
        <a:lstStyle/>
        <a:p>
          <a:endParaRPr lang="ru-RU"/>
        </a:p>
      </dgm:t>
    </dgm:pt>
    <dgm:pt modelId="{CFD5F1BF-C990-484F-837A-9B081424D704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/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выравнивание бюджетной обеспеченности 56 488,5 тыс.руб.</a:t>
          </a:r>
        </a:p>
        <a:p>
          <a:pPr algn="l"/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поддержку мер по обеспечению сбалансированности бюджетов 81 427,9 тыс.руб.</a:t>
          </a:r>
          <a:endParaRPr lang="ru-RU" sz="1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987EDE-6411-49A4-AAF0-5FC554C91620}" type="parTrans" cxnId="{8062115C-0EF3-4A44-BF58-B7F4415C92EE}">
      <dgm:prSet/>
      <dgm:spPr/>
      <dgm:t>
        <a:bodyPr/>
        <a:lstStyle/>
        <a:p>
          <a:endParaRPr lang="ru-RU"/>
        </a:p>
      </dgm:t>
    </dgm:pt>
    <dgm:pt modelId="{D140EC84-388E-46EA-AAE0-98F318574CAF}" type="sibTrans" cxnId="{8062115C-0EF3-4A44-BF58-B7F4415C92EE}">
      <dgm:prSet/>
      <dgm:spPr/>
      <dgm:t>
        <a:bodyPr/>
        <a:lstStyle/>
        <a:p>
          <a:endParaRPr lang="ru-RU"/>
        </a:p>
      </dgm:t>
    </dgm:pt>
    <dgm:pt modelId="{F41FF2EB-E8ED-4927-BDE9-7CA3065716DB}">
      <dgm:prSet phldrT="[Текст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algn="l">
            <a:lnSpc>
              <a:spcPct val="90000"/>
            </a:lnSpc>
            <a:spcAft>
              <a:spcPct val="35000"/>
            </a:spcAft>
          </a:pPr>
          <a:endParaRPr lang="ru-RU" sz="1000" dirty="0" smtClean="0">
            <a:solidFill>
              <a:srgbClr val="000000"/>
            </a:solidFill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000" dirty="0" smtClean="0">
            <a:solidFill>
              <a:srgbClr val="000000"/>
            </a:solidFill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000" dirty="0" smtClean="0">
            <a:solidFill>
              <a:srgbClr val="000000"/>
            </a:solidFill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900" dirty="0" smtClean="0">
            <a:solidFill>
              <a:srgbClr val="000000"/>
            </a:solidFill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укрепление материально-технической базы домов культуры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740,4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поддержку отрасли культуры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20,4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капитальные ремонты в МБОУ СОШ №12 г. Байкальск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5 938,4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МБОУ СОШ №10 г. Байкальск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3 081,2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МБОУ СОШ №4 г. Слюдянка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1 742,6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МБДОУ «Детский сад №2» г. Байкальск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1 281,1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организация отдыха и оздоровления в МБУ «Детский оздоровительный лагерь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«Солнечный» 1 921,7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филиал МБУ «Детский оздоровительный лагерь «Солнечный» в с. Тибельти Слюдянского р-на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«Юный Горняк» 1 921,7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реализацию перечня проектов народных инициатив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10 875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приобретение школьных автобусов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1 772,9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питание детей в дневных лагерях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2 025,5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реализацию программ по работе с детьми и молодежью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250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на приобретение спортивного оборудования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1 000 </a:t>
          </a:r>
          <a:r>
            <a:rPr lang="ru-RU" sz="10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т.р.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актуализацию документов территориального планирования на 2018 год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390,5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кадастровый учет границ населенных пунктов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64,6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выравнивание бюджетной обеспеченности МР по реализации ими отдельных расходных обязательств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42 168,2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 выравнивание уровня БО поселений </a:t>
          </a:r>
          <a:r>
            <a:rPr lang="ru-RU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114 201,4 </a:t>
          </a:r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050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000" dirty="0" smtClean="0">
            <a:solidFill>
              <a:srgbClr val="000000"/>
            </a:solidFill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000" dirty="0" smtClean="0">
            <a:solidFill>
              <a:srgbClr val="000000"/>
            </a:solidFill>
          </a:endParaRPr>
        </a:p>
        <a:p>
          <a:pPr algn="l">
            <a:lnSpc>
              <a:spcPct val="90000"/>
            </a:lnSpc>
            <a:spcAft>
              <a:spcPct val="35000"/>
            </a:spcAft>
          </a:pPr>
          <a:endParaRPr lang="ru-RU" sz="1000" dirty="0">
            <a:solidFill>
              <a:srgbClr val="000000"/>
            </a:solidFill>
          </a:endParaRPr>
        </a:p>
      </dgm:t>
    </dgm:pt>
    <dgm:pt modelId="{3DCD1B29-7E86-4F88-9EF7-27EB03D67596}" type="parTrans" cxnId="{A0300E0C-A579-4F33-B319-58090F25461A}">
      <dgm:prSet/>
      <dgm:spPr/>
      <dgm:t>
        <a:bodyPr/>
        <a:lstStyle/>
        <a:p>
          <a:endParaRPr lang="ru-RU"/>
        </a:p>
      </dgm:t>
    </dgm:pt>
    <dgm:pt modelId="{69EB6658-6A9F-4CA9-84FE-B0B636F01105}" type="sibTrans" cxnId="{A0300E0C-A579-4F33-B319-58090F25461A}">
      <dgm:prSet/>
      <dgm:spPr/>
      <dgm:t>
        <a:bodyPr/>
        <a:lstStyle/>
        <a:p>
          <a:endParaRPr lang="ru-RU"/>
        </a:p>
      </dgm:t>
    </dgm:pt>
    <dgm:pt modelId="{37592399-B19E-4363-92EE-9635D7A1127D}" type="pres">
      <dgm:prSet presAssocID="{53FAAA24-75A8-4D88-973B-4E4DA31F15A5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A0E1D3-95C6-4493-A1A1-9B50B7327148}" type="pres">
      <dgm:prSet presAssocID="{4AF0B546-0B8D-446E-8472-091CDD7F2615}" presName="root" presStyleCnt="0">
        <dgm:presLayoutVars>
          <dgm:chMax/>
          <dgm:chPref val="4"/>
        </dgm:presLayoutVars>
      </dgm:prSet>
      <dgm:spPr/>
    </dgm:pt>
    <dgm:pt modelId="{E50B72E8-5051-4A47-B22C-03957B619A2A}" type="pres">
      <dgm:prSet presAssocID="{4AF0B546-0B8D-446E-8472-091CDD7F2615}" presName="rootComposite" presStyleCnt="0">
        <dgm:presLayoutVars/>
      </dgm:prSet>
      <dgm:spPr/>
    </dgm:pt>
    <dgm:pt modelId="{B8EFB2FF-6E6C-49DB-BCB3-3EDB6C71928C}" type="pres">
      <dgm:prSet presAssocID="{4AF0B546-0B8D-446E-8472-091CDD7F2615}" presName="rootText" presStyleLbl="node0" presStyleIdx="0" presStyleCnt="1" custScaleX="99090" custScaleY="22790" custLinFactNeighborX="-67" custLinFactNeighborY="-5436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88BFDF9-1AE9-4446-A71F-CB99098D1FAA}" type="pres">
      <dgm:prSet presAssocID="{4AF0B546-0B8D-446E-8472-091CDD7F2615}" presName="childShape" presStyleCnt="0">
        <dgm:presLayoutVars>
          <dgm:chMax val="0"/>
          <dgm:chPref val="0"/>
        </dgm:presLayoutVars>
      </dgm:prSet>
      <dgm:spPr/>
    </dgm:pt>
    <dgm:pt modelId="{A90B5595-AED5-451A-81DA-D65C91A226DC}" type="pres">
      <dgm:prSet presAssocID="{CFD5F1BF-C990-484F-837A-9B081424D704}" presName="childComposite" presStyleCnt="0">
        <dgm:presLayoutVars>
          <dgm:chMax val="0"/>
          <dgm:chPref val="0"/>
        </dgm:presLayoutVars>
      </dgm:prSet>
      <dgm:spPr/>
    </dgm:pt>
    <dgm:pt modelId="{B40834F5-1ED6-4208-9B3E-A0D0FDDBD8B6}" type="pres">
      <dgm:prSet presAssocID="{CFD5F1BF-C990-484F-837A-9B081424D704}" presName="Image" presStyleLbl="node1" presStyleIdx="0" presStyleCnt="2" custScaleY="32152" custLinFactNeighborX="-839" custLinFactNeighborY="-68887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</dgm:spPr>
    </dgm:pt>
    <dgm:pt modelId="{B9DEAAB3-B48F-4737-B410-A6A73C5CB8F4}" type="pres">
      <dgm:prSet presAssocID="{CFD5F1BF-C990-484F-837A-9B081424D704}" presName="childText" presStyleLbl="lnNode1" presStyleIdx="0" presStyleCnt="2" custScaleX="97302" custScaleY="34790" custLinFactNeighborX="-1117" custLinFactNeighborY="-68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58528-1DED-4C55-B69E-0D7B9FD4E33F}" type="pres">
      <dgm:prSet presAssocID="{F41FF2EB-E8ED-4927-BDE9-7CA3065716DB}" presName="childComposite" presStyleCnt="0">
        <dgm:presLayoutVars>
          <dgm:chMax val="0"/>
          <dgm:chPref val="0"/>
        </dgm:presLayoutVars>
      </dgm:prSet>
      <dgm:spPr/>
    </dgm:pt>
    <dgm:pt modelId="{6090E95C-5F67-4E14-8D39-B03FACFABFA4}" type="pres">
      <dgm:prSet presAssocID="{F41FF2EB-E8ED-4927-BDE9-7CA3065716DB}" presName="Image" presStyleLbl="node1" presStyleIdx="1" presStyleCnt="2" custScaleX="100019" custScaleY="84342" custLinFactNeighborX="-1499" custLinFactNeighborY="-73150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</dgm:spPr>
      <dgm:t>
        <a:bodyPr/>
        <a:lstStyle/>
        <a:p>
          <a:endParaRPr lang="ru-RU"/>
        </a:p>
      </dgm:t>
    </dgm:pt>
    <dgm:pt modelId="{81C58011-276A-43AB-95AE-1C126624AE8C}" type="pres">
      <dgm:prSet presAssocID="{F41FF2EB-E8ED-4927-BDE9-7CA3065716DB}" presName="childText" presStyleLbl="lnNode1" presStyleIdx="1" presStyleCnt="2" custScaleX="97773" custScaleY="196526" custLinFactNeighborX="-1408" custLinFactNeighborY="-707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1EFD6-82F6-4612-890B-F218647BF325}" srcId="{53FAAA24-75A8-4D88-973B-4E4DA31F15A5}" destId="{4AF0B546-0B8D-446E-8472-091CDD7F2615}" srcOrd="0" destOrd="0" parTransId="{6E518135-0650-4314-9F2C-8C94CB671693}" sibTransId="{0B6EA0C2-0E04-45DF-B09A-ED1BE7D14B8D}"/>
    <dgm:cxn modelId="{58E071A8-AB1D-43E6-8661-2E1A75959126}" type="presOf" srcId="{4AF0B546-0B8D-446E-8472-091CDD7F2615}" destId="{B8EFB2FF-6E6C-49DB-BCB3-3EDB6C71928C}" srcOrd="0" destOrd="0" presId="urn:microsoft.com/office/officeart/2008/layout/PictureAccentList"/>
    <dgm:cxn modelId="{A63F5638-B22E-481A-A6D6-6276C45EE801}" type="presOf" srcId="{53FAAA24-75A8-4D88-973B-4E4DA31F15A5}" destId="{37592399-B19E-4363-92EE-9635D7A1127D}" srcOrd="0" destOrd="0" presId="urn:microsoft.com/office/officeart/2008/layout/PictureAccentList"/>
    <dgm:cxn modelId="{A0300E0C-A579-4F33-B319-58090F25461A}" srcId="{4AF0B546-0B8D-446E-8472-091CDD7F2615}" destId="{F41FF2EB-E8ED-4927-BDE9-7CA3065716DB}" srcOrd="1" destOrd="0" parTransId="{3DCD1B29-7E86-4F88-9EF7-27EB03D67596}" sibTransId="{69EB6658-6A9F-4CA9-84FE-B0B636F01105}"/>
    <dgm:cxn modelId="{5E9273CB-87FF-4B28-95F2-64E88CD5953E}" type="presOf" srcId="{CFD5F1BF-C990-484F-837A-9B081424D704}" destId="{B9DEAAB3-B48F-4737-B410-A6A73C5CB8F4}" srcOrd="0" destOrd="0" presId="urn:microsoft.com/office/officeart/2008/layout/PictureAccentList"/>
    <dgm:cxn modelId="{8062115C-0EF3-4A44-BF58-B7F4415C92EE}" srcId="{4AF0B546-0B8D-446E-8472-091CDD7F2615}" destId="{CFD5F1BF-C990-484F-837A-9B081424D704}" srcOrd="0" destOrd="0" parTransId="{10987EDE-6411-49A4-AAF0-5FC554C91620}" sibTransId="{D140EC84-388E-46EA-AAE0-98F318574CAF}"/>
    <dgm:cxn modelId="{B873E1FD-6CFB-4EDB-A1D0-1D1375AE616F}" type="presOf" srcId="{F41FF2EB-E8ED-4927-BDE9-7CA3065716DB}" destId="{81C58011-276A-43AB-95AE-1C126624AE8C}" srcOrd="0" destOrd="0" presId="urn:microsoft.com/office/officeart/2008/layout/PictureAccentList"/>
    <dgm:cxn modelId="{DFB739DD-DB1B-47F7-BBC4-BAA11F943923}" type="presParOf" srcId="{37592399-B19E-4363-92EE-9635D7A1127D}" destId="{1DA0E1D3-95C6-4493-A1A1-9B50B7327148}" srcOrd="0" destOrd="0" presId="urn:microsoft.com/office/officeart/2008/layout/PictureAccentList"/>
    <dgm:cxn modelId="{7E18D9E8-37CF-4D3A-8599-3CFD5443900F}" type="presParOf" srcId="{1DA0E1D3-95C6-4493-A1A1-9B50B7327148}" destId="{E50B72E8-5051-4A47-B22C-03957B619A2A}" srcOrd="0" destOrd="0" presId="urn:microsoft.com/office/officeart/2008/layout/PictureAccentList"/>
    <dgm:cxn modelId="{CC032C3F-1CA7-4EA4-A7BB-D97B69A24C61}" type="presParOf" srcId="{E50B72E8-5051-4A47-B22C-03957B619A2A}" destId="{B8EFB2FF-6E6C-49DB-BCB3-3EDB6C71928C}" srcOrd="0" destOrd="0" presId="urn:microsoft.com/office/officeart/2008/layout/PictureAccentList"/>
    <dgm:cxn modelId="{4F45C397-1B71-4636-A7D6-F9EA1CE9A76B}" type="presParOf" srcId="{1DA0E1D3-95C6-4493-A1A1-9B50B7327148}" destId="{188BFDF9-1AE9-4446-A71F-CB99098D1FAA}" srcOrd="1" destOrd="0" presId="urn:microsoft.com/office/officeart/2008/layout/PictureAccentList"/>
    <dgm:cxn modelId="{AD8F6B28-CDFE-4395-B478-12999A0B80B5}" type="presParOf" srcId="{188BFDF9-1AE9-4446-A71F-CB99098D1FAA}" destId="{A90B5595-AED5-451A-81DA-D65C91A226DC}" srcOrd="0" destOrd="0" presId="urn:microsoft.com/office/officeart/2008/layout/PictureAccentList"/>
    <dgm:cxn modelId="{DC7E3A5D-A5CB-4722-8F55-BA5A1DA24B36}" type="presParOf" srcId="{A90B5595-AED5-451A-81DA-D65C91A226DC}" destId="{B40834F5-1ED6-4208-9B3E-A0D0FDDBD8B6}" srcOrd="0" destOrd="0" presId="urn:microsoft.com/office/officeart/2008/layout/PictureAccentList"/>
    <dgm:cxn modelId="{B618FCB7-1596-42B4-A89C-E78D2D1F5C05}" type="presParOf" srcId="{A90B5595-AED5-451A-81DA-D65C91A226DC}" destId="{B9DEAAB3-B48F-4737-B410-A6A73C5CB8F4}" srcOrd="1" destOrd="0" presId="urn:microsoft.com/office/officeart/2008/layout/PictureAccentList"/>
    <dgm:cxn modelId="{613EF364-EC2D-40D8-A9AD-08E9CD750288}" type="presParOf" srcId="{188BFDF9-1AE9-4446-A71F-CB99098D1FAA}" destId="{9E158528-1DED-4C55-B69E-0D7B9FD4E33F}" srcOrd="1" destOrd="0" presId="urn:microsoft.com/office/officeart/2008/layout/PictureAccentList"/>
    <dgm:cxn modelId="{C7BDA8B6-F655-4C2D-A192-14AB6F686CBC}" type="presParOf" srcId="{9E158528-1DED-4C55-B69E-0D7B9FD4E33F}" destId="{6090E95C-5F67-4E14-8D39-B03FACFABFA4}" srcOrd="0" destOrd="0" presId="urn:microsoft.com/office/officeart/2008/layout/PictureAccentList"/>
    <dgm:cxn modelId="{C684647D-2B9F-4249-8C37-43EB0EC800C8}" type="presParOf" srcId="{9E158528-1DED-4C55-B69E-0D7B9FD4E33F}" destId="{81C58011-276A-43AB-95AE-1C126624AE8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FB2FF-6E6C-49DB-BCB3-3EDB6C71928C}">
      <dsp:nvSpPr>
        <dsp:cNvPr id="0" name=""/>
        <dsp:cNvSpPr/>
      </dsp:nvSpPr>
      <dsp:spPr>
        <a:xfrm>
          <a:off x="36" y="26101"/>
          <a:ext cx="8988771" cy="29251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- 919 591,6 тыс.руб.</a:t>
          </a:r>
          <a:endParaRPr lang="ru-RU" sz="1600" b="1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03" y="34668"/>
        <a:ext cx="8971637" cy="275380"/>
      </dsp:txXfrm>
    </dsp:sp>
    <dsp:sp modelId="{B40834F5-1ED6-4208-9B3E-A0D0FDDBD8B6}">
      <dsp:nvSpPr>
        <dsp:cNvPr id="0" name=""/>
        <dsp:cNvSpPr/>
      </dsp:nvSpPr>
      <dsp:spPr>
        <a:xfrm>
          <a:off x="15220" y="380161"/>
          <a:ext cx="1283521" cy="412677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DEAAB3-B48F-4737-B410-A6A73C5CB8F4}">
      <dsp:nvSpPr>
        <dsp:cNvPr id="0" name=""/>
        <dsp:cNvSpPr/>
      </dsp:nvSpPr>
      <dsp:spPr>
        <a:xfrm>
          <a:off x="1404411" y="372267"/>
          <a:ext cx="7502750" cy="446537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выравнивание бюджетной обеспеченности 56 488,5 тыс.руб.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поддержку мер по обеспечению сбалансированности бюджетов 81 427,9 тыс.руб.</a:t>
          </a:r>
          <a:endParaRPr lang="ru-RU" sz="1000" kern="12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6213" y="394069"/>
        <a:ext cx="7459146" cy="402933"/>
      </dsp:txXfrm>
    </dsp:sp>
    <dsp:sp modelId="{6090E95C-5F67-4E14-8D39-B03FACFABFA4}">
      <dsp:nvSpPr>
        <dsp:cNvPr id="0" name=""/>
        <dsp:cNvSpPr/>
      </dsp:nvSpPr>
      <dsp:spPr>
        <a:xfrm>
          <a:off x="0" y="1629028"/>
          <a:ext cx="1283765" cy="1082547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58011-276A-43AB-95AE-1C126624AE8C}">
      <dsp:nvSpPr>
        <dsp:cNvPr id="0" name=""/>
        <dsp:cNvSpPr/>
      </dsp:nvSpPr>
      <dsp:spPr>
        <a:xfrm>
          <a:off x="1345655" y="939443"/>
          <a:ext cx="7539067" cy="2522454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rgbClr val="00000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rgbClr val="00000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rgbClr val="00000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 smtClean="0">
            <a:solidFill>
              <a:srgbClr val="000000"/>
            </a:solidFill>
          </a:endParaRP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укрепление материально-технической базы домов культуры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740,4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поддержку отрасли культуры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20,4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капитальные ремонты в МБОУ СОШ №12 г. Байкальск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5 938,4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МБОУ СОШ №10 г. Байкальск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3 081,2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МБОУ СОШ №4 г. Слюдянка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1 742,6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МБДОУ «Детский сад №2» г. Байкальск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1 281,1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организация отдыха и оздоровления в МБУ «Детский оздоровительный лагерь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«Солнечный» 1 921,7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филиал МБУ «Детский оздоровительный лагерь «Солнечный» в с. Тибельти Слюдянского р-на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«Юный Горняк» 1 921,7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реализацию перечня проектов народных инициатив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10 875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приобретение школьных автобусов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1 772,9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питание детей в дневных лагерях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2 025,5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реализацию программ по работе с детьми и молодежью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250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тыс.руб., на приобретение спортивного оборудования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1 000 </a:t>
          </a:r>
          <a:r>
            <a:rPr lang="ru-RU" sz="1000" b="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т.р.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актуализацию документов территориального планирования на 2018 год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390,5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кадастровый учет границ населенных пунктов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64,6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 выравнивание бюджетной обеспеченности МР по реализации ими отдельных расходных обязательств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42 168,2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тыс.руб.;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-на выравнивание уровня БО поселений </a:t>
          </a:r>
          <a:r>
            <a:rPr lang="ru-RU" sz="1000" b="1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114 201,4 </a:t>
          </a:r>
          <a:r>
            <a:rPr lang="ru-RU" sz="1000" kern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тыс.руб.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 smtClean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rgbClr val="00000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 smtClean="0">
            <a:solidFill>
              <a:srgbClr val="000000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rgbClr val="000000"/>
            </a:solidFill>
          </a:endParaRPr>
        </a:p>
      </dsp:txBody>
      <dsp:txXfrm>
        <a:off x="1468813" y="1062601"/>
        <a:ext cx="7292751" cy="2276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0.20988</cdr:x>
      <cdr:y>0.73457</cdr:y>
    </cdr:from>
    <cdr:to>
      <cdr:x>0.90174</cdr:x>
      <cdr:y>0.86549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3493" y="1441951"/>
          <a:ext cx="2088232" cy="2569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Дефицит (-), Профицит (+)</a:t>
          </a:r>
          <a:endParaRPr lang="ru-RU" sz="100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0.09524</cdr:x>
      <cdr:y>0.48077</cdr:y>
    </cdr:from>
    <cdr:to>
      <cdr:x>0.16667</cdr:x>
      <cdr:y>0.55789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76064" y="1800200"/>
          <a:ext cx="432048" cy="28876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5,0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0.28571</cdr:x>
      <cdr:y>0.42308</cdr:y>
    </cdr:from>
    <cdr:to>
      <cdr:x>0.35714</cdr:x>
      <cdr:y>0.49918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728192" y="1584176"/>
          <a:ext cx="432048" cy="284950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7,2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0.47619</cdr:x>
      <cdr:y>0.36538</cdr:y>
    </cdr:from>
    <cdr:to>
      <cdr:x>0.55952</cdr:x>
      <cdr:y>0.44478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880320" y="1368152"/>
          <a:ext cx="504056" cy="2973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8,6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0.66667</cdr:x>
      <cdr:y>0.30769</cdr:y>
    </cdr:from>
    <cdr:to>
      <cdr:x>0.75</cdr:x>
      <cdr:y>0.39144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4032449" y="1152119"/>
          <a:ext cx="504056" cy="31359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9,6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0.85714</cdr:x>
      <cdr:y>0.26923</cdr:y>
    </cdr:from>
    <cdr:to>
      <cdr:x>0.94048</cdr:x>
      <cdr:y>0.35768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184576" y="1008112"/>
          <a:ext cx="504079" cy="33119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accent1">
                  <a:lumMod val="50000"/>
                </a:schemeClr>
              </a:solidFill>
            </a:rPr>
            <a:t>10,5</a:t>
          </a:r>
          <a:endParaRPr lang="ru-RU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0.58333</cdr:x>
      <cdr:y>0.75</cdr:y>
    </cdr:from>
    <cdr:to>
      <cdr:x>0.9881</cdr:x>
      <cdr:y>0.86704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528392" y="2808312"/>
          <a:ext cx="2448272" cy="4382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расчете</a:t>
          </a:r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на 1 жителя (тыс. руб.)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0.35714</cdr:x>
      <cdr:y>0.11538</cdr:y>
    </cdr:from>
    <cdr:to>
      <cdr:x>0.45238</cdr:x>
      <cdr:y>0.21436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160240" y="432048"/>
          <a:ext cx="576075" cy="370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19,3%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0.16667</cdr:x>
      <cdr:y>0.13462</cdr:y>
    </cdr:from>
    <cdr:to>
      <cdr:x>0.27381</cdr:x>
      <cdr:y>0.21056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008112" y="504056"/>
          <a:ext cx="648055" cy="28435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+40,7</a:t>
          </a:r>
          <a:r>
            <a: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1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0.54762</cdr:x>
      <cdr:y>0.05769</cdr:y>
    </cdr:from>
    <cdr:to>
      <cdr:x>0.67733</cdr:x>
      <cdr:y>0.13157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3312368" y="216024"/>
          <a:ext cx="784573" cy="276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+10,5</a:t>
          </a:r>
          <a:r>
            <a: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0.7381</cdr:x>
      <cdr:y>0.01923</cdr:y>
    </cdr:from>
    <cdr:to>
      <cdr:x>0.88096</cdr:x>
      <cdr:y>0.09677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4464496" y="72008"/>
          <a:ext cx="864113" cy="2903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+10,3</a:t>
          </a:r>
          <a:r>
            <a:rPr lang="ru-RU" sz="11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  <a:endParaRPr lang="ru-RU" sz="11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0.19048</cdr:x>
      <cdr:y>0.21408</cdr:y>
    </cdr:from>
    <cdr:to>
      <cdr:x>0.28571</cdr:x>
      <cdr:y>0.25255</cdr:y>
    </cdr:to>
    <cdr:cxnSp macro="">
      <cdr:nvCxnSpPr>
        <cdr:cNvPr id="23" name="Прямая со стрелкой 22"/>
        <cdr:cNvCxnSpPr/>
      </cdr:nvCxnSpPr>
      <cdr:spPr>
        <a:xfrm xmlns:a="http://schemas.openxmlformats.org/drawingml/2006/main" flipV="1">
          <a:off x="1152128" y="801621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0.7619</cdr:x>
      <cdr:y>0.07692</cdr:y>
    </cdr:from>
    <cdr:to>
      <cdr:x>0.84524</cdr:x>
      <cdr:y>0.11538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V="1">
          <a:off x="4608512" y="288032"/>
          <a:ext cx="504056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0.36905</cdr:x>
      <cdr:y>0.15385</cdr:y>
    </cdr:from>
    <cdr:to>
      <cdr:x>0.46429</cdr:x>
      <cdr:y>0.21154</cdr:y>
    </cdr:to>
    <cdr:cxnSp macro="">
      <cdr:nvCxnSpPr>
        <cdr:cNvPr id="25" name="Прямая со стрелкой 24"/>
        <cdr:cNvCxnSpPr/>
      </cdr:nvCxnSpPr>
      <cdr:spPr>
        <a:xfrm xmlns:a="http://schemas.openxmlformats.org/drawingml/2006/main" flipV="1">
          <a:off x="2232248" y="576064"/>
          <a:ext cx="576064" cy="2160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0.55952</cdr:x>
      <cdr:y>0.11538</cdr:y>
    </cdr:from>
    <cdr:to>
      <cdr:x>0.65476</cdr:x>
      <cdr:y>0.15385</cdr:y>
    </cdr:to>
    <cdr:cxnSp macro="">
      <cdr:nvCxnSpPr>
        <cdr:cNvPr id="31" name="Прямая со стрелкой 30"/>
        <cdr:cNvCxnSpPr/>
      </cdr:nvCxnSpPr>
      <cdr:spPr>
        <a:xfrm xmlns:a="http://schemas.openxmlformats.org/drawingml/2006/main" flipV="1">
          <a:off x="3384376" y="432048"/>
          <a:ext cx="57606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2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</cdr:x>
      <cdr:y>0.28846</cdr:y>
    </cdr:from>
    <cdr:to>
      <cdr:x>0.89286</cdr:x>
      <cdr:y>0.42308</cdr:y>
    </cdr:to>
    <cdr:sp macro="" textlink="">
      <cdr:nvSpPr>
        <cdr:cNvPr id="29" name="TextBox 28"/>
        <cdr:cNvSpPr txBox="1"/>
      </cdr:nvSpPr>
      <cdr:spPr>
        <a:xfrm xmlns:a="http://schemas.openxmlformats.org/drawingml/2006/main">
          <a:off x="4536504" y="1080120"/>
          <a:ext cx="8640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+9,4%</a:t>
          </a:r>
          <a:endParaRPr lang="ru-RU" sz="16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0.26154</cdr:x>
      <cdr:y>0.08731</cdr:y>
    </cdr:from>
    <cdr:to>
      <cdr:x>0.6538</cdr:x>
      <cdr:y>0.20078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32048"/>
          <a:ext cx="1835981" cy="5614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919 591,6 т.р.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0.66154</cdr:x>
      <cdr:y>0.10187</cdr:y>
    </cdr:from>
    <cdr:to>
      <cdr:x>0.88795</cdr:x>
      <cdr:y>0.28667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96344" y="504056"/>
          <a:ext cx="1059716" cy="914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0.57178</cdr:x>
      <cdr:y>0.50933</cdr:y>
    </cdr:from>
    <cdr:to>
      <cdr:x>0.94621</cdr:x>
      <cdr:y>0.56754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76210" y="2520280"/>
          <a:ext cx="1752527" cy="2880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212 764,6 т.р.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0.63846</cdr:x>
      <cdr:y>0.69851</cdr:y>
    </cdr:from>
    <cdr:to>
      <cdr:x>0.96154</cdr:x>
      <cdr:y>0.80038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988318" y="3456384"/>
          <a:ext cx="1512182" cy="504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24 050,2 т.р.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0.21538</cdr:x>
      <cdr:y>0.3347</cdr:y>
    </cdr:from>
    <cdr:to>
      <cdr:x>0.70769</cdr:x>
      <cdr:y>0.5195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08112" y="1656184"/>
          <a:ext cx="2304256" cy="91443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1 156 406,4 т.р.</a:t>
          </a:r>
          <a:endParaRPr lang="ru-RU" sz="2000" b="1" dirty="0">
            <a:solidFill>
              <a:srgbClr val="7030A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</cdr:x>
      <cdr:y>0.35174</cdr:y>
    </cdr:from>
    <cdr:to>
      <cdr:x>0.46643</cdr:x>
      <cdr:y>0.43905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1899592"/>
          <a:ext cx="1059783" cy="471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236 815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0.37799</cdr:x>
      <cdr:y>0.35437</cdr:y>
    </cdr:from>
    <cdr:to>
      <cdr:x>0.48431</cdr:x>
      <cdr:y>0.4301</cdr:y>
    </cdr:to>
    <cdr:sp macro="" textlink="">
      <cdr:nvSpPr>
        <cdr:cNvPr id="2" name="TextBox 9"/>
        <cdr:cNvSpPr txBox="1"/>
      </cdr:nvSpPr>
      <cdr:spPr>
        <a:xfrm xmlns:a="http://schemas.openxmlformats.org/drawingml/2006/main">
          <a:off x="2304256" y="1440160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+11%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0.41343</cdr:x>
      <cdr:y>0.49612</cdr:y>
    </cdr:from>
    <cdr:to>
      <cdr:x>0.51974</cdr:x>
      <cdr:y>0.57185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520280" y="2016224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+12%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0.36618</cdr:x>
      <cdr:y>0.7619</cdr:y>
    </cdr:from>
    <cdr:to>
      <cdr:x>0.47249</cdr:x>
      <cdr:y>0.83763</cdr:y>
    </cdr:to>
    <cdr:sp macro="" textlink="">
      <cdr:nvSpPr>
        <cdr:cNvPr id="4" name="TextBox 9"/>
        <cdr:cNvSpPr txBox="1"/>
      </cdr:nvSpPr>
      <cdr:spPr>
        <a:xfrm xmlns:a="http://schemas.openxmlformats.org/drawingml/2006/main">
          <a:off x="2232248" y="3096344"/>
          <a:ext cx="648072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+22%</a:t>
          </a:r>
          <a:endParaRPr lang="ru-RU" sz="1400" b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0.48329</cdr:x>
      <cdr:y>0.31325</cdr:y>
    </cdr:from>
    <cdr:to>
      <cdr:x>0.69682</cdr:x>
      <cdr:y>0.392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4315263" y="1718597"/>
          <a:ext cx="1906607" cy="43205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99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- 55 175 тыс. руб.</a:t>
          </a:r>
        </a:p>
        <a:p xmlns:a="http://schemas.openxmlformats.org/drawingml/2006/main">
          <a:pPr algn="ctr"/>
          <a:r>
            <a: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- 22,6%</a:t>
          </a:r>
          <a:endParaRPr lang="ru-RU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0.41475</cdr:x>
      <cdr:y>0.11637</cdr:y>
    </cdr:from>
    <cdr:to>
      <cdr:x>0.62828</cdr:x>
      <cdr:y>0.19512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3779912" y="638477"/>
          <a:ext cx="1946055" cy="43205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9900"/>
          </a:solidFill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+68 198 тыс. руб.</a:t>
          </a:r>
        </a:p>
        <a:p xmlns:a="http://schemas.openxmlformats.org/drawingml/2006/main">
          <a:pPr algn="ctr"/>
          <a:r>
            <a: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+97,8%</a:t>
          </a:r>
          <a:endParaRPr lang="ru-RU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0.70709</cdr:x>
      <cdr:y>1.82269E-7</cdr:y>
    </cdr:from>
    <cdr:to>
      <cdr:x>0.99153</cdr:x>
      <cdr:y>0.35262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444208" y="1"/>
          <a:ext cx="2592288" cy="1934620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0.25069</cdr:x>
      <cdr:y>0.28131</cdr:y>
    </cdr:from>
    <cdr:to>
      <cdr:x>0.32855</cdr:x>
      <cdr:y>0.33881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060511" y="1073607"/>
          <a:ext cx="639933" cy="21941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0.38228</cdr:x>
      <cdr:y>0.32674</cdr:y>
    </cdr:from>
    <cdr:to>
      <cdr:x>0.46013</cdr:x>
      <cdr:y>0.344</cdr:y>
    </cdr:to>
    <cdr:cxnSp macro="">
      <cdr:nvCxnSpPr>
        <cdr:cNvPr id="4" name="Прямая со стрелкой 3"/>
        <cdr:cNvCxnSpPr/>
      </cdr:nvCxnSpPr>
      <cdr:spPr>
        <a:xfrm xmlns:a="http://schemas.openxmlformats.org/drawingml/2006/main" flipV="1">
          <a:off x="3142030" y="1246994"/>
          <a:ext cx="639933" cy="658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0.52691</cdr:x>
      <cdr:y>0.21932</cdr:y>
    </cdr:from>
    <cdr:to>
      <cdr:x>0.597</cdr:x>
      <cdr:y>0.30787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4330824" y="837025"/>
          <a:ext cx="576064" cy="337931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0.66709</cdr:x>
      <cdr:y>0.10258</cdr:y>
    </cdr:from>
    <cdr:to>
      <cdr:x>0.73205</cdr:x>
      <cdr:y>0.17097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V="1">
          <a:off x="5482952" y="391503"/>
          <a:ext cx="533929" cy="2609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0.81602</cdr:x>
      <cdr:y>0.05649</cdr:y>
    </cdr:from>
    <cdr:to>
      <cdr:x>0.88523</cdr:x>
      <cdr:y>0.09889</cdr:y>
    </cdr:to>
    <cdr:cxnSp macro="">
      <cdr:nvCxnSpPr>
        <cdr:cNvPr id="13" name="Прямая со стрелкой 12"/>
        <cdr:cNvCxnSpPr/>
      </cdr:nvCxnSpPr>
      <cdr:spPr>
        <a:xfrm xmlns:a="http://schemas.openxmlformats.org/drawingml/2006/main" flipV="1">
          <a:off x="6707088" y="215596"/>
          <a:ext cx="568829" cy="16182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0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0.09678</cdr:x>
      <cdr:y>0.26148</cdr:y>
    </cdr:from>
    <cdr:to>
      <cdr:x>0.2477</cdr:x>
      <cdr:y>0.33425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86408" y="1293887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0.09678</cdr:x>
      <cdr:y>0.26148</cdr:y>
    </cdr:from>
    <cdr:to>
      <cdr:x>0.2477</cdr:x>
      <cdr:y>0.44628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586408" y="12938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0.26316</cdr:x>
      <cdr:y>0.26148</cdr:y>
    </cdr:from>
    <cdr:to>
      <cdr:x>0.41408</cdr:x>
      <cdr:y>0.44628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594520" y="129388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0.38201</cdr:x>
      <cdr:y>0.27604</cdr:y>
    </cdr:from>
    <cdr:to>
      <cdr:x>0.53292</cdr:x>
      <cdr:y>0.46083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2314600" y="136589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0.6197</cdr:x>
      <cdr:y>0.08686</cdr:y>
    </cdr:from>
    <cdr:to>
      <cdr:x>0.77061</cdr:x>
      <cdr:y>0.27165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3754760" y="42979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0.75043</cdr:x>
      <cdr:y>0.06164</cdr:y>
    </cdr:from>
    <cdr:to>
      <cdr:x>0.90134</cdr:x>
      <cdr:y>0.24643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4546848" y="3050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0.18524</cdr:x>
      <cdr:y>0.18707</cdr:y>
    </cdr:from>
    <cdr:to>
      <cdr:x>0.24656</cdr:x>
      <cdr:y>0.27578</cdr:y>
    </cdr:to>
    <cdr:sp macro="" textlink="">
      <cdr:nvSpPr>
        <cdr:cNvPr id="26" name="TextBox 5"/>
        <cdr:cNvSpPr txBox="1"/>
      </cdr:nvSpPr>
      <cdr:spPr>
        <a:xfrm xmlns:a="http://schemas.openxmlformats.org/drawingml/2006/main">
          <a:off x="1522512" y="713942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110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0.32964</cdr:x>
      <cdr:y>0.29964</cdr:y>
    </cdr:from>
    <cdr:to>
      <cdr:x>0.39097</cdr:x>
      <cdr:y>0.38835</cdr:y>
    </cdr:to>
    <cdr:sp macro="" textlink="">
      <cdr:nvSpPr>
        <cdr:cNvPr id="28" name="TextBox 5"/>
        <cdr:cNvSpPr txBox="1"/>
      </cdr:nvSpPr>
      <cdr:spPr>
        <a:xfrm xmlns:a="http://schemas.openxmlformats.org/drawingml/2006/main">
          <a:off x="2709431" y="1143556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88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0.47435</cdr:x>
      <cdr:y>0.25234</cdr:y>
    </cdr:from>
    <cdr:to>
      <cdr:x>0.53567</cdr:x>
      <cdr:y>0.34105</cdr:y>
    </cdr:to>
    <cdr:sp macro="" textlink="">
      <cdr:nvSpPr>
        <cdr:cNvPr id="29" name="TextBox 5"/>
        <cdr:cNvSpPr txBox="1"/>
      </cdr:nvSpPr>
      <cdr:spPr>
        <a:xfrm xmlns:a="http://schemas.openxmlformats.org/drawingml/2006/main">
          <a:off x="3898776" y="963041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93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0.61146</cdr:x>
      <cdr:y>0.11121</cdr:y>
    </cdr:from>
    <cdr:to>
      <cdr:x>0.67279</cdr:x>
      <cdr:y>0.19992</cdr:y>
    </cdr:to>
    <cdr:sp macro="" textlink="">
      <cdr:nvSpPr>
        <cdr:cNvPr id="31" name="TextBox 5"/>
        <cdr:cNvSpPr txBox="1"/>
      </cdr:nvSpPr>
      <cdr:spPr>
        <a:xfrm xmlns:a="http://schemas.openxmlformats.org/drawingml/2006/main">
          <a:off x="5025751" y="424432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139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0.74593</cdr:x>
      <cdr:y>0.01285</cdr:y>
    </cdr:from>
    <cdr:to>
      <cdr:x>0.80726</cdr:x>
      <cdr:y>0.10156</cdr:y>
    </cdr:to>
    <cdr:sp macro="" textlink="">
      <cdr:nvSpPr>
        <cdr:cNvPr id="32" name="TextBox 5"/>
        <cdr:cNvSpPr txBox="1"/>
      </cdr:nvSpPr>
      <cdr:spPr>
        <a:xfrm xmlns:a="http://schemas.openxmlformats.org/drawingml/2006/main">
          <a:off x="6131024" y="49046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169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0.89487</cdr:x>
      <cdr:y>0</cdr:y>
    </cdr:from>
    <cdr:to>
      <cdr:x>0.9562</cdr:x>
      <cdr:y>0.08871</cdr:y>
    </cdr:to>
    <cdr:sp macro="" textlink="">
      <cdr:nvSpPr>
        <cdr:cNvPr id="33" name="TextBox 5"/>
        <cdr:cNvSpPr txBox="1"/>
      </cdr:nvSpPr>
      <cdr:spPr>
        <a:xfrm xmlns:a="http://schemas.openxmlformats.org/drawingml/2006/main">
          <a:off x="7355160" y="-1196753"/>
          <a:ext cx="504056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180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F2C2F-4589-47A0-A280-329025F026A3}" type="datetimeFigureOut">
              <a:rPr lang="ru-RU" smtClean="0"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3595F-FB9E-4363-9B36-3551061329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39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3595F-FB9E-4363-9B36-35510613290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97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19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8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6350" y="4724400"/>
            <a:ext cx="9144000" cy="2133600"/>
            <a:chOff x="0" y="2976"/>
            <a:chExt cx="5760" cy="1344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6350" y="0"/>
            <a:ext cx="9144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60600"/>
            <a:ext cx="8982075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04938"/>
            <a:ext cx="72390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5334000"/>
            <a:ext cx="7086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4B43AE-D3AA-4952-86E8-D7DFE692F1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7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2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2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BD9909-4D8C-47FA-BCF8-428D3A0CAE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96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001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482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67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57200" y="6472238"/>
            <a:ext cx="609600" cy="233362"/>
          </a:xfrm>
        </p:spPr>
        <p:txBody>
          <a:bodyPr/>
          <a:lstStyle>
            <a:lvl1pPr>
              <a:defRPr/>
            </a:lvl1pPr>
          </a:lstStyle>
          <a:p>
            <a:fld id="{93B279FB-C3B9-4504-85EA-0FE766E15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37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-6350" y="4724400"/>
            <a:ext cx="9144000" cy="2133600"/>
            <a:chOff x="0" y="2976"/>
            <a:chExt cx="5760" cy="1344"/>
          </a:xfrm>
        </p:grpSpPr>
        <p:sp>
          <p:nvSpPr>
            <p:cNvPr id="3091" name="Rectangle 19"/>
            <p:cNvSpPr>
              <a:spLocks noChangeArrowheads="1"/>
            </p:cNvSpPr>
            <p:nvPr/>
          </p:nvSpPr>
          <p:spPr bwMode="ltGray">
            <a:xfrm>
              <a:off x="53" y="2976"/>
              <a:ext cx="5666" cy="13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ltGray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</p:grpSp>
      <p:sp>
        <p:nvSpPr>
          <p:cNvPr id="3093" name="Rectangle 21"/>
          <p:cNvSpPr>
            <a:spLocks noChangeArrowheads="1"/>
          </p:cNvSpPr>
          <p:nvPr/>
        </p:nvSpPr>
        <p:spPr bwMode="ltGray">
          <a:xfrm>
            <a:off x="-6350" y="0"/>
            <a:ext cx="9144000" cy="22050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18418C"/>
              </a:solidFill>
            </a:endParaRPr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260600"/>
            <a:ext cx="8982075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04938"/>
            <a:ext cx="7239000" cy="762000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5334000"/>
            <a:ext cx="7086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-6350" y="0"/>
            <a:ext cx="9155113" cy="6859588"/>
            <a:chOff x="0" y="0"/>
            <a:chExt cx="5764" cy="4321"/>
          </a:xfrm>
        </p:grpSpPr>
        <p:sp>
          <p:nvSpPr>
            <p:cNvPr id="3096" name="AutoShape 24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004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9AA57C-98D5-4223-B046-2E72DE79FA4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5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7DB80F-0FC7-4D3A-BC0A-940011B2054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5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2EA5DF-245B-49AB-B7EA-5B49A5A4F15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327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F6827-CA27-47EE-81A6-028AC9CBF13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67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D2E81-F1EC-4DF1-B17D-9711935BF8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10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14900-F153-4063-93FD-BDAA69B992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39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9AA57C-98D5-4223-B046-2E72DE79FA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ED5CB-6B90-4D39-AD0E-DFA7C168CEA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9849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F0E7A-A281-4A72-9DD0-1CF6C61FF1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43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4B43AE-D3AA-4952-86E8-D7DFE692F1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98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26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26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BD9909-4D8C-47FA-BCF8-428D3A0CAE8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6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153400" cy="9001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4948238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315200" y="6461125"/>
            <a:ext cx="16764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57200" y="6472238"/>
            <a:ext cx="609600" cy="233362"/>
          </a:xfrm>
        </p:spPr>
        <p:txBody>
          <a:bodyPr/>
          <a:lstStyle>
            <a:lvl1pPr>
              <a:defRPr/>
            </a:lvl1pPr>
          </a:lstStyle>
          <a:p>
            <a:fld id="{93B279FB-C3B9-4504-85EA-0FE766E15B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21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1873584"/>
            <a:ext cx="384048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572000"/>
            <a:ext cx="384048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5057779" y="0"/>
            <a:ext cx="4086222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12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7DB80F-0FC7-4D3A-BC0A-940011B205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948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B2EA5DF-245B-49AB-B7EA-5B49A5A4F1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F6F6827-CA27-47EE-81A6-028AC9CBF1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2D2E81-F1EC-4DF1-B17D-9711935BF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02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114900-F153-4063-93FD-BDAA69B992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7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EED5CB-6B90-4D39-AD0E-DFA7C168CE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26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CF0E7A-A281-4A72-9DD0-1CF6C61FF1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26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0638" y="22225"/>
          <a:ext cx="91011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Image" r:id="rId15" imgW="6653968" imgH="1180952" progId="Photoshop.Image.6">
                  <p:embed/>
                </p:oleObj>
              </mc:Choice>
              <mc:Fallback>
                <p:oleObj name="Image" r:id="rId15" imgW="6653968" imgH="1180952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2225"/>
                        <a:ext cx="910113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61125"/>
            <a:ext cx="1676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2238"/>
            <a:ext cx="6096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B04955EF-2D2B-4746-AFDE-BB7E0FA336F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28600"/>
            <a:ext cx="81534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11113" y="0"/>
            <a:ext cx="9159876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20638" y="22225"/>
          <a:ext cx="9101137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Image" r:id="rId16" imgW="6653968" imgH="1180952" progId="Photoshop.Image.6">
                  <p:embed/>
                </p:oleObj>
              </mc:Choice>
              <mc:Fallback>
                <p:oleObj name="Image" r:id="rId16" imgW="6653968" imgH="1180952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22225"/>
                        <a:ext cx="9101137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Rectangle 16"/>
          <p:cNvSpPr>
            <a:spLocks noChangeArrowheads="1"/>
          </p:cNvSpPr>
          <p:nvPr/>
        </p:nvSpPr>
        <p:spPr bwMode="invGray">
          <a:xfrm>
            <a:off x="0" y="6453188"/>
            <a:ext cx="9109075" cy="404812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solidFill>
                <a:srgbClr val="18418C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94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461125"/>
            <a:ext cx="1676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72238"/>
            <a:ext cx="609600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B04955EF-2D2B-4746-AFDE-BB7E0FA336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228600"/>
            <a:ext cx="81534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41" name="Group 17"/>
          <p:cNvGrpSpPr>
            <a:grpSpLocks/>
          </p:cNvGrpSpPr>
          <p:nvPr/>
        </p:nvGrpSpPr>
        <p:grpSpPr bwMode="auto">
          <a:xfrm>
            <a:off x="-11113" y="0"/>
            <a:ext cx="9159876" cy="6859588"/>
            <a:chOff x="0" y="0"/>
            <a:chExt cx="5764" cy="4321"/>
          </a:xfrm>
        </p:grpSpPr>
        <p:sp>
          <p:nvSpPr>
            <p:cNvPr id="1042" name="AutoShape 18"/>
            <p:cNvSpPr>
              <a:spLocks noChangeArrowheads="1"/>
            </p:cNvSpPr>
            <p:nvPr/>
          </p:nvSpPr>
          <p:spPr bwMode="white">
            <a:xfrm>
              <a:off x="27" y="24"/>
              <a:ext cx="5712" cy="4274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white">
            <a:xfrm>
              <a:off x="0" y="0"/>
              <a:ext cx="288" cy="282"/>
            </a:xfrm>
            <a:custGeom>
              <a:avLst/>
              <a:gdLst>
                <a:gd name="T0" fmla="*/ 2 w 288"/>
                <a:gd name="T1" fmla="*/ 282 h 282"/>
                <a:gd name="T2" fmla="*/ 82 w 288"/>
                <a:gd name="T3" fmla="*/ 144 h 282"/>
                <a:gd name="T4" fmla="*/ 165 w 288"/>
                <a:gd name="T5" fmla="*/ 36 h 282"/>
                <a:gd name="T6" fmla="*/ 288 w 288"/>
                <a:gd name="T7" fmla="*/ 0 h 282"/>
                <a:gd name="T8" fmla="*/ 0 w 288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2">
                  <a:moveTo>
                    <a:pt x="2" y="282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white">
            <a:xfrm>
              <a:off x="5" y="3985"/>
              <a:ext cx="244" cy="336"/>
            </a:xfrm>
            <a:custGeom>
              <a:avLst/>
              <a:gdLst>
                <a:gd name="T0" fmla="*/ 243 w 243"/>
                <a:gd name="T1" fmla="*/ 335 h 336"/>
                <a:gd name="T2" fmla="*/ 122 w 243"/>
                <a:gd name="T3" fmla="*/ 239 h 336"/>
                <a:gd name="T4" fmla="*/ 30 w 243"/>
                <a:gd name="T5" fmla="*/ 144 h 336"/>
                <a:gd name="T6" fmla="*/ 0 w 243"/>
                <a:gd name="T7" fmla="*/ 0 h 336"/>
                <a:gd name="T8" fmla="*/ 1 w 243"/>
                <a:gd name="T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36">
                  <a:moveTo>
                    <a:pt x="243" y="335"/>
                  </a:moveTo>
                  <a:lnTo>
                    <a:pt x="122" y="239"/>
                  </a:lnTo>
                  <a:lnTo>
                    <a:pt x="30" y="144"/>
                  </a:lnTo>
                  <a:lnTo>
                    <a:pt x="0" y="0"/>
                  </a:lnTo>
                  <a:lnTo>
                    <a:pt x="1" y="336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white">
            <a:xfrm>
              <a:off x="5511" y="4029"/>
              <a:ext cx="253" cy="290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white">
            <a:xfrm>
              <a:off x="5472" y="0"/>
              <a:ext cx="288" cy="288"/>
            </a:xfrm>
            <a:custGeom>
              <a:avLst/>
              <a:gdLst>
                <a:gd name="T0" fmla="*/ 0 w 288"/>
                <a:gd name="T1" fmla="*/ 0 h 288"/>
                <a:gd name="T2" fmla="*/ 144 w 288"/>
                <a:gd name="T3" fmla="*/ 82 h 288"/>
                <a:gd name="T4" fmla="*/ 252 w 288"/>
                <a:gd name="T5" fmla="*/ 165 h 288"/>
                <a:gd name="T6" fmla="*/ 288 w 288"/>
                <a:gd name="T7" fmla="*/ 288 h 288"/>
                <a:gd name="T8" fmla="*/ 288 w 288"/>
                <a:gd name="T9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88">
                  <a:moveTo>
                    <a:pt x="0" y="0"/>
                  </a:moveTo>
                  <a:lnTo>
                    <a:pt x="144" y="82"/>
                  </a:lnTo>
                  <a:lnTo>
                    <a:pt x="252" y="165"/>
                  </a:lnTo>
                  <a:lnTo>
                    <a:pt x="288" y="288"/>
                  </a:lnTo>
                  <a:lnTo>
                    <a:pt x="288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>
                <a:solidFill>
                  <a:srgbClr val="18418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216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764704"/>
            <a:ext cx="7239000" cy="762000"/>
          </a:xfrm>
        </p:spPr>
        <p:txBody>
          <a:bodyPr/>
          <a:lstStyle/>
          <a:p>
            <a:r>
              <a:rPr lang="ru-RU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муниципального образования Слюдянский район за </a:t>
            </a: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8104" y="5445224"/>
            <a:ext cx="3001144" cy="609600"/>
          </a:xfrm>
        </p:spPr>
        <p:txBody>
          <a:bodyPr/>
          <a:lstStyle/>
          <a:p>
            <a:pPr algn="l"/>
            <a:r>
              <a:rPr lang="ru-RU" sz="1800" dirty="0">
                <a:solidFill>
                  <a:schemeClr val="accent5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Слюдянского района докладчик И.В.Усольцева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61270"/>
            <a:ext cx="896448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02424"/>
            <a:ext cx="8153400" cy="900113"/>
          </a:xfrm>
        </p:spPr>
        <p:txBody>
          <a:bodyPr/>
          <a:lstStyle/>
          <a:p>
            <a:r>
              <a:rPr lang="ru-RU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</a:t>
            </a:r>
            <a:br>
              <a:rPr lang="ru-RU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 Слюдянский район в 2018 году</a:t>
            </a:r>
            <a:endParaRPr lang="ru-RU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Объект 2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4363623"/>
              </p:ext>
            </p:extLst>
          </p:nvPr>
        </p:nvGraphicFramePr>
        <p:xfrm>
          <a:off x="107504" y="1196975"/>
          <a:ext cx="9001000" cy="509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Скругленный прямоугольник 27"/>
          <p:cNvSpPr/>
          <p:nvPr/>
        </p:nvSpPr>
        <p:spPr>
          <a:xfrm>
            <a:off x="94756" y="4663913"/>
            <a:ext cx="1273572" cy="539036"/>
          </a:xfrm>
          <a:prstGeom prst="roundRect">
            <a:avLst>
              <a:gd name="adj" fmla="val 1667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TextBox 30"/>
          <p:cNvSpPr txBox="1"/>
          <p:nvPr/>
        </p:nvSpPr>
        <p:spPr>
          <a:xfrm>
            <a:off x="273834" y="1569241"/>
            <a:ext cx="9653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137 916,4 т.р.</a:t>
            </a:r>
            <a:endParaRPr lang="ru-RU" sz="10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4329" y="3140968"/>
            <a:ext cx="8643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189 396 т.р.</a:t>
            </a:r>
            <a:endParaRPr lang="ru-RU" sz="10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Объект 32"/>
          <p:cNvSpPr>
            <a:spLocks noGrp="1"/>
          </p:cNvSpPr>
          <p:nvPr>
            <p:ph sz="half" idx="2"/>
          </p:nvPr>
        </p:nvSpPr>
        <p:spPr>
          <a:xfrm>
            <a:off x="4648200" y="6093295"/>
            <a:ext cx="4038600" cy="19796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444729" y="4711430"/>
            <a:ext cx="7553512" cy="539036"/>
          </a:xfrm>
          <a:prstGeom prst="roundRect">
            <a:avLst>
              <a:gd name="adj" fmla="val 1667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TextBox 34"/>
          <p:cNvSpPr txBox="1"/>
          <p:nvPr/>
        </p:nvSpPr>
        <p:spPr>
          <a:xfrm>
            <a:off x="263302" y="4746803"/>
            <a:ext cx="9685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587 451,3 т.р</a:t>
            </a:r>
            <a:r>
              <a:rPr lang="ru-RU" sz="1050" b="1" dirty="0" smtClean="0">
                <a:solidFill>
                  <a:srgbClr val="000000"/>
                </a:solidFill>
              </a:rPr>
              <a:t>.</a:t>
            </a:r>
            <a:endParaRPr lang="ru-RU" sz="1050" b="1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41657" y="4743364"/>
            <a:ext cx="7200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rgbClr val="000000"/>
                </a:solidFill>
              </a:rPr>
              <a:t>-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гражданам субсидий на оплату ЖКУ 62 202,2 тыс.руб.;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получение бесплатного дошкольного и школьного образования 511 098,5 тыс.руб.;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На выполнение областных и федеральных полномочий 14 150,6 тыс.руб.</a:t>
            </a:r>
          </a:p>
          <a:p>
            <a:pPr marL="171450" indent="-171450">
              <a:buFontTx/>
              <a:buChar char="-"/>
            </a:pPr>
            <a:endParaRPr lang="ru-RU" sz="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4530" y="5888816"/>
            <a:ext cx="1259520" cy="552878"/>
          </a:xfrm>
          <a:prstGeom prst="roundRect">
            <a:avLst>
              <a:gd name="adj" fmla="val 1667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Скругленный прямоугольник 38"/>
          <p:cNvSpPr/>
          <p:nvPr/>
        </p:nvSpPr>
        <p:spPr>
          <a:xfrm>
            <a:off x="1419494" y="5322533"/>
            <a:ext cx="7553511" cy="1133448"/>
          </a:xfrm>
          <a:prstGeom prst="roundRect">
            <a:avLst>
              <a:gd name="adj" fmla="val 1667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TextBox 41"/>
          <p:cNvSpPr txBox="1"/>
          <p:nvPr/>
        </p:nvSpPr>
        <p:spPr>
          <a:xfrm>
            <a:off x="1541657" y="5322533"/>
            <a:ext cx="7254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ru-RU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дежурно-диспетчерская служба –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1 326,2тыс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руб.;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осуществления мероприятий по гражданской обороне, защиты населения и территории поселений от ЧС природного и техногенного характера – 1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009,2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тыс.руб.; </a:t>
            </a:r>
          </a:p>
          <a:p>
            <a:pPr>
              <a:spcBef>
                <a:spcPts val="0"/>
              </a:spcBef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-организация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секретного делопроизводства –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348,5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-осуществление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внешнего муниципального финансового контроля –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695,0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-исполнение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 поселений –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3 050,2 тыс.руб.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-муниципальный заказ -31,3 тыс.руб.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56" y="5878900"/>
            <a:ext cx="125226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целевых МБТ</a:t>
            </a:r>
          </a:p>
          <a:p>
            <a:pPr algn="ctr"/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-1 632,5 т.р.</a:t>
            </a:r>
            <a:endParaRPr lang="ru-RU" sz="105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530" y="5400090"/>
            <a:ext cx="1257294" cy="44643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        </a:t>
            </a:r>
            <a:r>
              <a:rPr lang="ru-RU" sz="105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460,4 т.р</a:t>
            </a:r>
            <a:r>
              <a:rPr lang="ru-RU" sz="10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0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1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1012081"/>
          </a:xfrm>
        </p:spPr>
        <p:txBody>
          <a:bodyPr/>
          <a:lstStyle/>
          <a:p>
            <a:r>
              <a:rPr lang="ru-RU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поступления нецелевых межбюджетных трансфертов из областного бюджета с 2012 по 2018 годы (млн.руб.)</a:t>
            </a: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4980062"/>
              </p:ext>
            </p:extLst>
          </p:nvPr>
        </p:nvGraphicFramePr>
        <p:xfrm>
          <a:off x="457200" y="1196753"/>
          <a:ext cx="8219256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1259632" y="2233833"/>
            <a:ext cx="645746" cy="275753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77995" y="1959739"/>
            <a:ext cx="1205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+25 млн. руб.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+29,4%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83875" y="1833723"/>
            <a:ext cx="1565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-22 млн. руб.</a:t>
            </a:r>
          </a:p>
          <a:p>
            <a:pPr algn="ctr"/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-80%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16257" y="1959739"/>
            <a:ext cx="1205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 млн. руб.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+5,7%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55976" y="1774233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+46 млн. руб.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+49,5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1352744"/>
            <a:ext cx="10801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+29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+20,9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04248" y="1152689"/>
            <a:ext cx="1133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</a:p>
          <a:p>
            <a:pPr algn="ctr"/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+6,5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085184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взаимодействия администрации муниципального образования Слюдянский район с Министерством  финансов Иркутской области по совершенствованию методик распределения межбюджетных трансфертов, объем нецелевых межбюджетных трансфертов в бюджете района </a:t>
            </a:r>
            <a:r>
              <a:rPr lang="ru-RU" sz="1600" b="1" dirty="0" smtClean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600" b="1" dirty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в течение 7</a:t>
            </a:r>
            <a:r>
              <a:rPr lang="ru-RU" sz="1600" b="1" dirty="0" smtClean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увеличился в </a:t>
            </a:r>
            <a:r>
              <a:rPr lang="ru-RU" sz="1600" b="1" dirty="0" smtClean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600" b="1" dirty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или на </a:t>
            </a:r>
            <a:r>
              <a:rPr lang="ru-RU" sz="1600" b="1" dirty="0" smtClean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ru-RU" sz="1600" b="1" dirty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</a:t>
            </a:r>
            <a:r>
              <a:rPr lang="ru-RU" sz="1600" b="1" dirty="0" smtClean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rgbClr val="1841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995" y="2371709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ru-RU" sz="1600" b="1" dirty="0">
              <a:solidFill>
                <a:srgbClr val="1841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9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15" y="188640"/>
            <a:ext cx="8091905" cy="856932"/>
          </a:xfrm>
        </p:spPr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2000" b="1" i="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муниципального образования Слюдянский район в 2018 году</a:t>
            </a:r>
            <a:endParaRPr lang="ru-RU" sz="2000" b="1" i="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44408" y="6453336"/>
            <a:ext cx="827112" cy="280119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12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500" y="1147271"/>
            <a:ext cx="4764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муниципального образования Слюдянский район по расходам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82323" y="1637511"/>
            <a:ext cx="8242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68379954"/>
              </p:ext>
            </p:extLst>
          </p:nvPr>
        </p:nvGraphicFramePr>
        <p:xfrm>
          <a:off x="4923306" y="1408881"/>
          <a:ext cx="4246684" cy="5065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581902"/>
              </p:ext>
            </p:extLst>
          </p:nvPr>
        </p:nvGraphicFramePr>
        <p:xfrm>
          <a:off x="169559" y="1637511"/>
          <a:ext cx="4906496" cy="468481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830288"/>
                <a:gridCol w="627937"/>
                <a:gridCol w="717215"/>
                <a:gridCol w="722945"/>
                <a:gridCol w="478871"/>
                <a:gridCol w="529240"/>
              </a:tblGrid>
              <a:tr h="60349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раздела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2017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к 2017 году, 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986,7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433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636%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980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787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784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458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9802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4339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3415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</a:t>
                      </a:r>
                      <a:r>
                        <a:rPr lang="ru-RU" sz="10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980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076,5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1 168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1 150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938,2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118%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4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593973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программных и непрограммных расходов бюджета в 2018 году</a:t>
            </a:r>
            <a:endParaRPr lang="ru-RU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81392" y="6453336"/>
            <a:ext cx="755104" cy="280119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13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7503" y="620688"/>
            <a:ext cx="8928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Действует 17 </a:t>
            </a:r>
            <a:r>
              <a:rPr lang="ru-RU" sz="1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программ. В </a:t>
            </a:r>
            <a:r>
              <a:rPr lang="ru-RU" sz="1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общей сумме расходов бюджета по итогам 2018 года </a:t>
            </a:r>
            <a:r>
              <a:rPr lang="ru-RU" sz="1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программные расходы составляют </a:t>
            </a:r>
            <a:r>
              <a:rPr lang="ru-RU" sz="14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99,1% или 1 140 941,1 тыс. </a:t>
            </a:r>
            <a:r>
              <a:rPr lang="ru-RU" sz="1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sz="1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55520443"/>
              </p:ext>
            </p:extLst>
          </p:nvPr>
        </p:nvGraphicFramePr>
        <p:xfrm>
          <a:off x="107502" y="1268760"/>
          <a:ext cx="828092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486077"/>
              </p:ext>
            </p:extLst>
          </p:nvPr>
        </p:nvGraphicFramePr>
        <p:xfrm>
          <a:off x="6423595" y="2708920"/>
          <a:ext cx="2592288" cy="362949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055953"/>
                <a:gridCol w="536335"/>
              </a:tblGrid>
              <a:tr h="174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4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"Безопасность дорожного движения"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745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"Молодёжная политика"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0902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"Профилактика безнадзорности и правонарушений несовершеннолетних"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34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"Создание условий для оказания медицинской помощи населению"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3083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"Обеспечение комплексных мер безопасности, противодействия ЧС природного и техногенного характера, построение и развитие аппаратно-программного комплекса "Безопасный город" 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426,2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90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"Повышение транспортной доступности, обеспечение условий для реализации потребностей граждан в перевозках"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984,7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6905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"Создание условий для развития сельскохозяйственного производства в поселениях Слюдянского района"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1 060,80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14656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"Развитие физической культуры и спорта"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1 367,70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90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909520" cy="63069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Социально-значимые расходы в 2018 году</a:t>
            </a:r>
            <a:endParaRPr lang="ru-RU" sz="2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274392" y="6453336"/>
            <a:ext cx="755104" cy="280119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988" y="1334225"/>
            <a:ext cx="3311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бюджета муниципального образования Слюдянский район за 2015-2018 годы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744425996"/>
              </p:ext>
            </p:extLst>
          </p:nvPr>
        </p:nvGraphicFramePr>
        <p:xfrm>
          <a:off x="-86639" y="2691240"/>
          <a:ext cx="3556638" cy="3528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Овал 6"/>
          <p:cNvSpPr/>
          <p:nvPr/>
        </p:nvSpPr>
        <p:spPr>
          <a:xfrm>
            <a:off x="43905" y="3304985"/>
            <a:ext cx="855687" cy="35455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764 003</a:t>
            </a:r>
            <a:endParaRPr lang="ru-RU" sz="10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60339" y="3058376"/>
            <a:ext cx="860337" cy="4009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794 250</a:t>
            </a:r>
            <a:endParaRPr lang="ru-RU" sz="10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19672" y="2716622"/>
            <a:ext cx="871161" cy="41069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979 076</a:t>
            </a:r>
            <a:endParaRPr lang="ru-RU" sz="10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308151" y="2344264"/>
            <a:ext cx="1152128" cy="393405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1 150 938</a:t>
            </a:r>
            <a:endParaRPr lang="ru-RU" sz="1000" b="1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720191586"/>
              </p:ext>
            </p:extLst>
          </p:nvPr>
        </p:nvGraphicFramePr>
        <p:xfrm>
          <a:off x="4139952" y="1096145"/>
          <a:ext cx="4500000" cy="2989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95228" y="3436259"/>
            <a:ext cx="5760641" cy="36933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Выплата "подъемных" молодым специалистам в возрасте до 35 лет в сфере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образования 274,5 тыс.рублей, молодым специалистам в сфере здравоохранения 50 тыс.рублей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03413" y="3867494"/>
            <a:ext cx="5744269" cy="2308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Предоставление гражданам субсидий на оплату жилых помещений и коммунальных услуг </a:t>
            </a: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54 358,7 тыс.рублей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11601" y="4175556"/>
            <a:ext cx="573608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Оказание адресной материальной помощи гражданам, оказавшимся в трудной жизненной </a:t>
            </a: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ситуации 712 тыс.рублей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1601" y="4588603"/>
            <a:ext cx="5736081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Почетным гражданам муниципального образования Слюдянский </a:t>
            </a: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 52,5тыс.рублей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5228" y="5020470"/>
            <a:ext cx="574426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Возмещение затрат по оплате за ЖКУ (электроэнергия)  в размере 30% скидки многодетным семьям, имеющим 4-х и более детей до 18 </a:t>
            </a: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лет 41,9 тыс.рублей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03413" y="5466210"/>
            <a:ext cx="5736083" cy="369332"/>
          </a:xfrm>
          <a:prstGeom prst="rect">
            <a:avLst/>
          </a:prstGeom>
          <a:solidFill>
            <a:srgbClr val="FFCC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Дополнительные меры социальной поддержки семей, проживающих на территории муниципального образования Слюдянский район, в которых одновременно родилось трое и более </a:t>
            </a:r>
            <a:r>
              <a:rPr lang="ru-RU" sz="9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детей 350 тыс.рублей</a:t>
            </a:r>
            <a:endParaRPr lang="ru-RU" sz="9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96145" y="5881042"/>
            <a:ext cx="5756076" cy="230832"/>
          </a:xfrm>
          <a:prstGeom prst="rect">
            <a:avLst/>
          </a:prstGeom>
          <a:solidFill>
            <a:srgbClr val="99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Обеспечение выплаты муниципальных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пенсий 4 734,1 тыс.рублей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95228" y="6139505"/>
            <a:ext cx="5744268" cy="230832"/>
          </a:xfrm>
          <a:prstGeom prst="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Единовременная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материальная помощь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пострадавшим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результате пожара 330 тыс.рублей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30" y="188640"/>
            <a:ext cx="8654350" cy="840238"/>
          </a:xfrm>
        </p:spPr>
        <p:txBody>
          <a:bodyPr>
            <a:noAutofit/>
          </a:bodyPr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1800" b="1" i="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Указов Президента Российской Федерации от 07 мая 2012 года № 597 «О мерах по реализации государственной социальной политики», № 599 «О мерах по реализации государственной политики в области образования и науки»</a:t>
            </a:r>
            <a:endParaRPr lang="ru-RU" sz="1800" b="1" i="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23920" y="6498382"/>
            <a:ext cx="720080" cy="359618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1315641"/>
            <a:ext cx="6761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Средняя заработная плата работников муниципальных учреждений, тыс.рублей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270167651"/>
              </p:ext>
            </p:extLst>
          </p:nvPr>
        </p:nvGraphicFramePr>
        <p:xfrm>
          <a:off x="179512" y="1623418"/>
          <a:ext cx="8784976" cy="472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373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73" y="1195779"/>
            <a:ext cx="8987909" cy="648072"/>
          </a:xfrm>
        </p:spPr>
        <p:txBody>
          <a:bodyPr/>
          <a:lstStyle/>
          <a:p>
            <a:pPr algn="l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Субсидии муниципальным автономным и бюджетным учреждениям муниципального образования Слюдянский район на выполнение муниципального задания и иные цели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539336" y="6453336"/>
            <a:ext cx="425152" cy="320675"/>
          </a:xfrm>
        </p:spPr>
        <p:txBody>
          <a:bodyPr/>
          <a:lstStyle/>
          <a:p>
            <a:r>
              <a:rPr lang="ru-RU" dirty="0" smtClean="0"/>
              <a:t>28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60648"/>
            <a:ext cx="378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Предоставление субсидий</a:t>
            </a:r>
            <a:endParaRPr lang="ru-RU" sz="2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23528" y="2348880"/>
            <a:ext cx="2463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71600" y="2132856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8195" y="205137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297" y="233630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600" y="2072875"/>
            <a:ext cx="1799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671 533,5 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790" y="2324024"/>
            <a:ext cx="1799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769 243,4 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3995" y="1736363"/>
            <a:ext cx="6040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 – количество муниципальных автономных и бюджетных учреждений в муниципальном образовании Слюдянский район на 01.01.2019 года, из них: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1-автономное учреждение;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37-бюджетных учреждений.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Среднесписочная численность работников муниципальных автономных и бюджетных учреждений на 01.01.2019 года составила 1 509 человек.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004" y="2936692"/>
            <a:ext cx="90364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Субсидии (гранты в форме субсидий) на финансовое обеспечение затрат, порядком (правилами) предоставления которых установлено требование о последующем подтверждении их использования в соответствии с условиями и (или) целями предоставления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591" y="4697060"/>
            <a:ext cx="9001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 субсидии некоммерческим организациям (за исключением государственных (муниципальных) учреждений)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3528" y="4291006"/>
            <a:ext cx="23042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95086" y="407498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7861" y="396104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39" y="4312841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9748" y="3961042"/>
            <a:ext cx="1485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340,0 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0209" y="4291006"/>
            <a:ext cx="1485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976,2 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45233" y="3789040"/>
            <a:ext cx="6169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Оказано содействие: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Ассоциации 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Некоммерческое партнерство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Центр содействия предпринимательству Слюдянского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района« на осуществление уставной деятельности;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Социально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ориентированным некоммерческим общественным организациям.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98195" y="5710076"/>
            <a:ext cx="21704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053945" y="5484324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2251" y="538196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8870" y="570034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7649" y="5700347"/>
            <a:ext cx="1630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8 400,0 тыс.рублей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982912" y="5227880"/>
            <a:ext cx="61610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Субсидия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финансовое обеспечение выполнения уставных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видом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деятельности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микрокредитной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компании «Фонд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микрокредитования и поддержки субъектов малого и среднего предпринимательства Слюдянского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района»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выдачу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займов субъектам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малого и среднего предпринимательства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на предоставление лизинговых услуг субъектам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малого и среднего предпринимательства Слюдянского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района).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3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58" y="19845"/>
            <a:ext cx="8954237" cy="672852"/>
          </a:xfrm>
        </p:spPr>
        <p:txBody>
          <a:bodyPr/>
          <a:lstStyle/>
          <a:p>
            <a:pPr algn="l"/>
            <a:r>
              <a:rPr lang="ru-RU" sz="32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Народные инициативы</a:t>
            </a:r>
            <a:endParaRPr lang="ru-RU" sz="32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532440" y="6453336"/>
            <a:ext cx="425152" cy="320675"/>
          </a:xfrm>
        </p:spPr>
        <p:txBody>
          <a:bodyPr/>
          <a:lstStyle/>
          <a:p>
            <a:r>
              <a:rPr lang="ru-RU" dirty="0" smtClean="0"/>
              <a:t>29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83" y="1364137"/>
            <a:ext cx="6385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650,5 тыс.рублей - Замена оконных блоков в МБДОУ №1, МБДОУ №21, филиал МБОУ СОШ №7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с.Тибельти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76" y="1824570"/>
            <a:ext cx="639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1 384,1 тыс.рублей - Ремонт туалетных комнат в МБОУ СОШ№10, МБОУ СОШ №11, МБОУ СОШ №12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87" y="2212473"/>
            <a:ext cx="3958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597,3 тыс.рублей - Ремонт кровли МБОУ ДДТ г.Слюдянка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03" y="2479509"/>
            <a:ext cx="6391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1 182,7 тыс.рублей - Установка пандуса, ремонт крыльца, навеса в МБОУ СОШ №50, МБОУ СОШ №49, МБОУ СОШ №4, МБОУ СОШ №2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76" y="2956972"/>
            <a:ext cx="657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1 464,6 тыс.рублей - Ремонт и замена ограждения территории МБОУ СОШ №4, МБДОУ №2 п.Култук, МБДОУ №1 г.Слюдянка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04" y="3438092"/>
            <a:ext cx="3970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1 247,4 тыс.рублей - Ремонт бассейна МБОУ НШДС №13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76" y="3681843"/>
            <a:ext cx="6338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230,9 тыс.рублей - Ремонт сантехнических узлов МБДОУ ДШИ г.Слюдянка, МБОУ СОШ №2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76" y="3987404"/>
            <a:ext cx="5976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558,9 тыс.рублей - Установка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снегостопоров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МБДОУ №3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г.Байкальск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МБОУ СОШ №11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55" y="4264403"/>
            <a:ext cx="4509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447,5 тыс.рублей – Устройство теплого туалета МБОУ НОШ №52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03" y="4532201"/>
            <a:ext cx="4994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605,5 тыс.рублей – Ремонт дорожек, подмостков МБДОУ №2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г.Байкальск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28" y="4786534"/>
            <a:ext cx="5235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25,5 тыс.рублей – Замена противопожарной двери МБДОУ ДШИ г.Слюдянка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785" y="5063421"/>
            <a:ext cx="6703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1 933,3 тыс.рублей - Поставка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автобуса для нужд Муниципального казенного учреждения «Межотраслевая централизованная бухгалтерия Муниципального образования Слюдянский район»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169" y="5562073"/>
            <a:ext cx="7000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160,8 тыс.рублей – приобретение проектора, ноутбука для МБОУ НШДС №58, котла отопления для МБОУ НОШ№52,  кроватей для МБОУ НШДС №17,  электросушилки для рук и разделочных столов для МБОУ НОШ №9.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26" y="2763876"/>
            <a:ext cx="1080120" cy="1428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058134"/>
            <a:ext cx="1428750" cy="904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508" y="3869191"/>
            <a:ext cx="1076325" cy="1428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663121"/>
            <a:ext cx="1428750" cy="1076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80" y="5525086"/>
            <a:ext cx="1428750" cy="800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26" y="1306696"/>
            <a:ext cx="1428750" cy="1076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http://expert.irkobl.ru/images/popularInitiative/after/icon/IMG_897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3034904"/>
            <a:ext cx="1203380" cy="92393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96" y="671639"/>
            <a:ext cx="8973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рамках мероприятий перечня проектов народных инициатив расходы составили 11 211,3 тыс.рублей, в том числе софинансирование за счет средств бюджета составило 336,3 тыс.рублей.</a:t>
            </a:r>
            <a:endParaRPr lang="ru-RU" sz="14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5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8600"/>
            <a:ext cx="8431088" cy="900113"/>
          </a:xfrm>
        </p:spPr>
        <p:txBody>
          <a:bodyPr/>
          <a:lstStyle/>
          <a:p>
            <a:pPr algn="l"/>
            <a:r>
              <a:rPr lang="ru-RU" sz="28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Внебюджетные источники финансирования</a:t>
            </a:r>
            <a:endParaRPr lang="ru-RU" sz="28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532440" y="6453336"/>
            <a:ext cx="425152" cy="320675"/>
          </a:xfrm>
        </p:spPr>
        <p:txBody>
          <a:bodyPr/>
          <a:lstStyle/>
          <a:p>
            <a:r>
              <a:rPr lang="ru-RU" dirty="0" smtClean="0"/>
              <a:t>30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202" y="1196752"/>
            <a:ext cx="9089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Поступило из внебюджетных источников: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-за счет доходов от платной деятельности – 71 628,7 тыс.рублей;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-за счет безвозмездных поступлений в том числе пожертвований – 30,5 тыс.рублей.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202" y="1935416"/>
            <a:ext cx="9011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финансирование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бюджетных и автономных учреждений муниципального образования Слюдянский район в 2018 году дополнительно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направлено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 счет внебюджетных источников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71 434,5 тыс.рублей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из них: 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-за счет доходов от платной деятельности – 71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404,0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тыс.рублей;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-за счет безвозмездных поступлений в том числе пожертвований – 30,5 тыс.рублей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46524576"/>
              </p:ext>
            </p:extLst>
          </p:nvPr>
        </p:nvGraphicFramePr>
        <p:xfrm>
          <a:off x="177428" y="2780928"/>
          <a:ext cx="8784976" cy="1224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71327817"/>
              </p:ext>
            </p:extLst>
          </p:nvPr>
        </p:nvGraphicFramePr>
        <p:xfrm>
          <a:off x="-5308" y="3212976"/>
          <a:ext cx="3528392" cy="324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60733886"/>
              </p:ext>
            </p:extLst>
          </p:nvPr>
        </p:nvGraphicFramePr>
        <p:xfrm>
          <a:off x="3131840" y="3212976"/>
          <a:ext cx="352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101279474"/>
              </p:ext>
            </p:extLst>
          </p:nvPr>
        </p:nvGraphicFramePr>
        <p:xfrm>
          <a:off x="5796136" y="3284984"/>
          <a:ext cx="3528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879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26968"/>
            <a:ext cx="9001000" cy="925965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образования в муниципальном образовании Слюдянский район на </a:t>
            </a:r>
            <a:r>
              <a:rPr lang="ru-RU" sz="1800" b="1" dirty="0" smtClean="0">
                <a:solidFill>
                  <a:schemeClr val="bg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1800" b="1" dirty="0">
                <a:solidFill>
                  <a:schemeClr val="bg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523900" cy="2602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12" y="72417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доступности и повышение качества предоставления дошкольного, начального общего, основного общего, среднего общего и дополнительного образования </a:t>
            </a:r>
            <a:endParaRPr lang="ru-RU" sz="1200" b="1" dirty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205457"/>
            <a:ext cx="90208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716 886,5 тыс.рублей при плане 719 481,7 тыс.рублей или 100%.</a:t>
            </a:r>
            <a:endParaRPr lang="ru-RU" sz="105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16052" y="1359777"/>
            <a:ext cx="5472608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Расходы осуществляемые за счет целевых средств областного бюджета в рамках программы, составили за 2018 году 534 914,7 тыс.рублей или 74,6 % расходов программы.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Численность работающих в 34 бюджетных муниципальных учреждениях составила 1425 человек, из них педагогических работников 585 человек.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На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01.01.2019 года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фактические показатели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средней заработной платы педагогических работников составил: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дошкольного образования 30 182 рублей (установленный показатель 30 163 рублей доведенный Минобразования Иркутской области);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общеобразовательных организаций 34 507 рублей (установленный показатель 34 496 рублей доведенный Минобразования Иркутской области);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-организаций дополнительного образования составила 34 387 рублей (установленный показатель 34 355 рублей доведенный Минобразования Иркутской области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На подготовку к учебному году и текущий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ремонт образовательных учреждений муниципального образования Слюдянский район направлено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30 892,3 тыс.рублей, в том числе за счет средств областного бюджета 20 886,7 тыс.рублей,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мероприятий перечня проектов народных инициатив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843,2 тыс.рублей.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На укрепление материально-технической базы учреждений образования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10 263,8 тыс.рублей.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На обеспечение безопасных условий пребывания детей в образовательных учреждениях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5 371,0 тыс.рублей.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В рамках мероприятий перечня проектов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народных инициатив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«Начальная школа-детский сад № 13»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произведен ремонт бассейна на сумму 1 247,4 тыс.рублей, в том числе объем софинансирования за счет средств бюджета составил 37,4 тыс.рублей.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счет средств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субсидии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местным бюджетам на софинансирование расходных обязательств муниципальных образований Иркутской области на приобретение школьных автобусов для обеспечения безопасности школьных перевозок и ежедневного подвоза обучающихся к месту обучения и обратно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приобретен автобус на сумму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1 772,9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тыс.рублей.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софинансирования за счет средств бюджета муниципального образования Слюдянский район составил 93,4 тыс.рублей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В феврале 2018 года введен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эксплуатацию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"Детский сад общеразвивающего вида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05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 "Солнышко" </a:t>
            </a:r>
            <a:r>
              <a:rPr lang="ru-RU" sz="10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г.Слюдянка.</a:t>
            </a:r>
            <a:endParaRPr lang="ru-RU" sz="105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246058"/>
              </p:ext>
            </p:extLst>
          </p:nvPr>
        </p:nvGraphicFramePr>
        <p:xfrm>
          <a:off x="145231" y="1286838"/>
          <a:ext cx="3456385" cy="5094491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011624"/>
                <a:gridCol w="505812"/>
                <a:gridCol w="530793"/>
                <a:gridCol w="384041"/>
                <a:gridCol w="384041"/>
                <a:gridCol w="320037"/>
                <a:gridCol w="320037"/>
              </a:tblGrid>
              <a:tr h="45874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 (тыс. рублей)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услугами (детей)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на одного ребенка в год (тыс. рублей)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9094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"Оказание образовательных услуг в общеобразовательных учреждениях в Слюдянском муниципальном </a:t>
                      </a:r>
                      <a:endParaRPr lang="ru-RU" sz="7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</a:t>
                      </a:r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347 110,0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398 521,1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840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"Дошкольное образование в Слюдянском муниципальном </a:t>
                      </a:r>
                      <a:endParaRPr lang="ru-RU" sz="7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</a:t>
                      </a:r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205 301,8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218 811,8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0221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"Дополнительное образование в сфере художественной творческой направленности в Слюдянском муниципальном </a:t>
                      </a:r>
                      <a:endParaRPr lang="ru-RU" sz="7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rtl="0" fontAlgn="ctr"/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</a:t>
                      </a:r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21 225,0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28 297,3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967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"Дополнительное образование в сфере физической культуры и спорта в Слюдянском муниципальном районе"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23 549,1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29 245,5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7967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"Дополнительное образование в сфере искусства в Слюдянском муниципальном </a:t>
                      </a:r>
                      <a:r>
                        <a:rPr lang="ru-RU" sz="7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районе</a:t>
                      </a:r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35 240,2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42 010,8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93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632 426,1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716 886,5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9 930,0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9 797,0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7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153400" cy="536104"/>
          </a:xfrm>
        </p:spPr>
        <p:txBody>
          <a:bodyPr/>
          <a:lstStyle/>
          <a:p>
            <a:r>
              <a:rPr lang="ru-RU" sz="2400" dirty="0" smtClean="0">
                <a:ln>
                  <a:solidFill>
                    <a:schemeClr val="bg2">
                      <a:lumMod val="75000"/>
                    </a:schemeClr>
                  </a:solidFill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 МО Слюдянский район на 1.01.2019г., человек</a:t>
            </a:r>
            <a:endParaRPr lang="ru-RU" sz="2400" dirty="0">
              <a:ln>
                <a:solidFill>
                  <a:schemeClr val="bg2">
                    <a:lumMod val="75000"/>
                  </a:schemeClr>
                </a:solidFill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161" b="26090"/>
          <a:stretch/>
        </p:blipFill>
        <p:spPr>
          <a:xfrm>
            <a:off x="20688" y="1085001"/>
            <a:ext cx="9086498" cy="572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5B9BD5">
                <a:lumMod val="50000"/>
              </a:srgbClr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0688" y="4861250"/>
            <a:ext cx="1670991" cy="5847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Слюдянское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18 631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9611" y="6130819"/>
            <a:ext cx="2035697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Байкальское МО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13 269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9747" y="6021288"/>
            <a:ext cx="206064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Новоснежнинское МО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664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69" y="2564904"/>
            <a:ext cx="203589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Быстринское МО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672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6811" y="1553016"/>
            <a:ext cx="150912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Култукское МО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4 485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1115606"/>
            <a:ext cx="17281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Маритуйское МО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9107" y="1115606"/>
            <a:ext cx="2062978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Портбайкальское МО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397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691679" y="3645024"/>
            <a:ext cx="1728193" cy="1508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13939" y="3088124"/>
            <a:ext cx="909789" cy="2688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843808" y="5232190"/>
            <a:ext cx="1872208" cy="11849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979712" y="5232190"/>
            <a:ext cx="172819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Утуликское МО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1 233 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2843808" y="4293096"/>
            <a:ext cx="1512168" cy="967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7044208" y="5232190"/>
            <a:ext cx="96551" cy="760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3245227" y="2076236"/>
            <a:ext cx="354665" cy="488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724128" y="1638826"/>
            <a:ext cx="792088" cy="4001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7812361" y="1638826"/>
            <a:ext cx="396043" cy="437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41" y="332656"/>
            <a:ext cx="8971607" cy="653156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культуры в муниципальном образовании Слюдянский район на </a:t>
            </a:r>
            <a:r>
              <a:rPr lang="ru-RU" sz="2000" b="1" dirty="0" smtClean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460432" y="6453336"/>
            <a:ext cx="514400" cy="2681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005" y="1251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самобытного историко-культурного наследия Слюдянского района, поддержка жизнеспособных форм традиционной культуры, приобщение к духовно-нравственным и культурным традициям всех слоев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обеспечение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объектов культуры, содействующих популяризации культурного наследия, создание единого культурного пространства и равных возможностей для всех жителей района в доступе к культурным благам.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37780" y="2564904"/>
            <a:ext cx="5398715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Численность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работающих в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бюджетных муниципальных учреждениях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культуры и 7 филиалов составила 47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Расходы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осуществляемые за счет целевых средств областного  и федерального  бюджетов в рамках программы составили за 2018 год  760,8 тыс.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рублей.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в сумме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740,4 тыс.рублей направлены на укрепление материально технической базы учреждений культуры,  в сумме 20,4 тыс.рублей на комплектование книжных фондов муниципальных общедоступных библиотек.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Объем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софинансирования за счет средств бюджета муниципального образования Слюдянский район составили 190,2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тыс.рублей.</a:t>
            </a:r>
          </a:p>
          <a:p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Средняя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заработная плата основного персонала работников культуры  на 01.01.2019 года фактически составила 34 534  рублей (установленный показатель 33 741 рублей).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5896" y="2020841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29 860,6 тыс.рублей при плане 30 174,8 тыс.рублей или 99%.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320935"/>
              </p:ext>
            </p:extLst>
          </p:nvPr>
        </p:nvGraphicFramePr>
        <p:xfrm>
          <a:off x="179512" y="2060482"/>
          <a:ext cx="3312367" cy="4320848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1641263"/>
                <a:gridCol w="576929"/>
                <a:gridCol w="616718"/>
                <a:gridCol w="477457"/>
              </a:tblGrid>
              <a:tr h="5658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за 2017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 за 2018 год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057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Дома культуры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7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культурно-досуговых мероприятий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7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человек принявших участие в мероприятиях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80 486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70 116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1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проведенных мероприятий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1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клубных формирований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7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участников клубных формирований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0575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Библиотеки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7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книговыдач  на одного пользователя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7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выданных библиографических справок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7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организованных книжных выставок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772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электронных слайд – презентаций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734831"/>
              </p:ext>
            </p:extLst>
          </p:nvPr>
        </p:nvGraphicFramePr>
        <p:xfrm>
          <a:off x="3635896" y="4725144"/>
          <a:ext cx="5372100" cy="165618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273300"/>
                <a:gridCol w="685800"/>
                <a:gridCol w="685800"/>
                <a:gridCol w="685800"/>
                <a:gridCol w="520700"/>
                <a:gridCol w="520700"/>
              </a:tblGrid>
              <a:tr h="545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2017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2017 году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5358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"Оказание услуг в сфере культуры в Слюдянском муниципальном районе"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6 817,7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8 863,3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8 797,8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04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"Оказание библиотечных услуг в Слюдянском муниципальном районе"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16 207,9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21 311,5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21 062,8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143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23 025,6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30 174,8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29 860,6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91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64693" cy="723582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системы отдыха и оздоровления детей в МО Слюдянский район на </a:t>
            </a:r>
            <a:r>
              <a:rPr lang="ru-RU" sz="1800" b="1" dirty="0" smtClean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18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586408" cy="2681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21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9675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отдыха и оздоровления детей, обеспечивающей их вовлечение в организованные формы отдыха в летний период; повышение качества предоставляемых услуг в сфере оздоровления и отдыха детей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7154" y="2348880"/>
            <a:ext cx="5148063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Расходы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 счет средств областного бюджета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составили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5 868,9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оплату стоимости набора продуктов питания в лагерях с дневным пребыванием детей в сумме 2 025,5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рублей или 100% от плановых назначений.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на укрепление материально-технической базы муниципальных учреждений, оказывающих услуги по организации отдыха и оздоровления детей в Иркутской области в сумме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8 843,4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Расходы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софинансирование за счет средств местного бюджета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составили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сумме 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441,7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тыс. рублей или 100% от плановых назначений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Средства направлены на ремонт кровли спальных корпусов и здания медпункта, приобретение игрового оборудования и спортивного инвентаря, ремонт ограждения, оснащение столовой и кухни, ремонт бетонных дорожек, устройство уличных туалетов. </a:t>
            </a:r>
          </a:p>
          <a:p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лагерях с дневным пребыванием детей, организованных органами местного самоуправления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отдохнуло 1000 детей.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В МБУ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"Детский оздоровительный лагерь "Солнечный"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 филиале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МБУ "Детский оздоровительный лагерь "Солнечный" в селе Тибельти Слюдянского района "Юный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Горняк« отдохнуло 1 178 детей.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Всего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сезона.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7154" y="1772816"/>
            <a:ext cx="5040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9 562,7 тыс.рублей при плане 9 698,4 тыс.рублей или 98,6%.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906059"/>
              </p:ext>
            </p:extLst>
          </p:nvPr>
        </p:nvGraphicFramePr>
        <p:xfrm>
          <a:off x="179512" y="1844824"/>
          <a:ext cx="3645830" cy="4464495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10909"/>
                <a:gridCol w="415557"/>
                <a:gridCol w="539788"/>
                <a:gridCol w="539788"/>
                <a:gridCol w="639788"/>
              </a:tblGrid>
              <a:tr h="699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2017 года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2018 года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13673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в первоочередном порядке отдыха детей, находящихся в трудной жизненной ситуации и стоящих на учете в учреждениях системы профилактики; детей-инвалидов (ЛДП)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111%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96485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детей в муниципальном загородном оздоровительном лагере «Солнечный»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1146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1178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103%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55079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соответствия учреждений отдыха и оздоровления детей современным стандартам и требованиям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113%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7" y="11748"/>
            <a:ext cx="9001000" cy="1036850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"Содействие развитию учреждений образования и культуры в муниципальном образовании Слюдянский район на </a:t>
            </a:r>
            <a:r>
              <a:rPr lang="ru-RU" sz="1800" b="1" dirty="0" smtClean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18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586408" cy="340147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0662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учреждений образования и культуры в муниципальном образовании Слюдянский район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7944" y="2040672"/>
            <a:ext cx="5076056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      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бюджета в рамках реализацию мероприятий перечня проектов народных инициатив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в сумме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875,3 тыс.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направлены на приобретение Автобуса Луидор-225023 для нужд образовательных 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учреждений. Софинансирование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счет средств бюджета муниципального образования Слюдянский район составило 58,0 тыс.рублей.</a:t>
            </a:r>
          </a:p>
          <a:p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Средства в рамках программы направлены на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централизованной бухгалтерии, обслуживающей 38 учреждений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культуры и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филиалов учреждений культуры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хозяйственной группы и группы питания, образованной из сети учреждений образования и культуры и содержание технического и вспомогательного персонала учреждений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а так же на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информационно-методического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центра, проведение 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культурно-массовых мероприятий в Слюдянском муниципальном </a:t>
            </a:r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районе.</a:t>
            </a:r>
            <a:endParaRPr lang="ru-RU" sz="1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1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Муниципальным казенным учреждением «Комитет по социальной политике и культуре муниципального образования Слюдянский район»  в качестве уполномоченного органа в части подготовки и  размещения процедур в соответствии с положениями по 44-ФЗ  в 2018 году на основании представленных учреждениями заявок   на электронной площадке размещены извещения по   83 процедурам в соответствии с положениями Закона № 44-ФЗ, с начальной (максимальной) ценой 53140,4 тыс. рублей и 8 процедур   по нормам Закона № 223-ФЗ с начальной (максимальной) ценой 4505,1 тысяч рублей.  По результатам проведения конкурентных процедур за счет бюджетных средств и заключено 70 контрактов, общая сумма экономии бюджетных средств и средств от предпринимательской деятельности составила: по казенным учреждениям 65,0 тыс. рублей, по бюджетным учреждениям 13 329,02 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4784" y="1514401"/>
            <a:ext cx="4731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50 585,3 тыс.рублей при плане 50 773,6 тыс.рублей или 99,6%.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72461"/>
              </p:ext>
            </p:extLst>
          </p:nvPr>
        </p:nvGraphicFramePr>
        <p:xfrm>
          <a:off x="179513" y="1628801"/>
          <a:ext cx="3816424" cy="468051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80813"/>
                <a:gridCol w="545203"/>
                <a:gridCol w="1090408"/>
              </a:tblGrid>
              <a:tr h="715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82337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Повышение качества бухгалтерского обслуживания муниципальных учреждений образования и культуры муниципального образования Слюдянский район, передавших функций по ведению бухгалтерского, бюджетного и налогового учета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21558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условий развития муниципальной системы образования в условиях дальнейшей модернизации государственной образовательной политики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0779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культурного потенциала личности и общества в целом</a:t>
                      </a:r>
                      <a:endParaRPr lang="ru-RU" sz="11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259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3668"/>
            <a:ext cx="9036494" cy="870691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"Развитие физической культуры и спорта в муниципальном образовании Слюдянский район на </a:t>
            </a:r>
            <a:r>
              <a:rPr lang="ru-RU" sz="1800" b="1" dirty="0" smtClean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18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532440" y="6453336"/>
            <a:ext cx="442392" cy="2681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196752"/>
            <a:ext cx="892899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Цель: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максимальной вовлеченности населения в систематические занятия физкультурой и спортом, развитие спорта высших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достижений. Обеспечение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на территории муниципального образования Слюдянский район физической культуры и массового спорта, организация проведения официальных физкультурно-оздоровительных и спортивно-массовых мероприятий на территории муниципального района. </a:t>
            </a:r>
            <a:r>
              <a:rPr lang="ru-RU" sz="10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Поэтапное внедрение Всероссийского физкультурно-спортивного комплекса «Готов к труду и обороне» (ГТО) на территории муниципального образования Слюдянский район.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0088" y="1916832"/>
            <a:ext cx="5022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1 367,7 тыс.рублей при плане 1 367,7 тыс.рублей или 100%.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90126"/>
              </p:ext>
            </p:extLst>
          </p:nvPr>
        </p:nvGraphicFramePr>
        <p:xfrm>
          <a:off x="99145" y="3393193"/>
          <a:ext cx="8909173" cy="297145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460461"/>
                <a:gridCol w="862178"/>
                <a:gridCol w="862178"/>
                <a:gridCol w="862178"/>
                <a:gridCol w="862178"/>
              </a:tblGrid>
              <a:tr h="201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2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детей, занимающихся в спортивных школах в возрасте 6-18 лет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01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 Слюдянского района, систематически занимающегося физической культурой и спортом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00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учащихся занимающихся в секциях  и группах  физкультурно-спортивной  направленности в общеобразовательных  учреждениях района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2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Штатные физкультурные работники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2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спортивных сооружений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01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организованных и проведенных спортивно – массовых мероприятий и мероприятий спортивной направленности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2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видов спорта; культивируемых в Слюдянском районе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600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Участие спортсменов Слюдянского района по видам спорта в областных, межрегиональных, всероссийских и международных соревнованиях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2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инвалидов регулярно занимающихся физической культурой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01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мероприятий по адаптивной физической культуре среди инвалидов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0175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фактической обеспеченности объектами спорта от нормативной потребности: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2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Спортивными залами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2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Плоскостными спортсооружениями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424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Плавательными бассейнами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7504" y="2377530"/>
            <a:ext cx="8928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результате реализации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мероприятий программы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удельный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вес населения Слюдянского района, систематически занимающегося физической культурой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спортом, составил 19,7%, что выше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планового значения на 1,7%,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учащихся занимающихся в секциях  и группах  физкультурно-спортивной  направленности в общеобразовательных  учреждениях района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составило 2 527 человека, что выше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планового показателя на 44%,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детей, занимающихся в спортивных школах в возрасте 6-18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лет составило 707 человек, что выше планового показателя на 8%.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3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23" y="40023"/>
            <a:ext cx="8922373" cy="868697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"Молодёжная политика в муниципальном образовании Слюдянский район на </a:t>
            </a:r>
            <a:r>
              <a:rPr lang="ru-RU" sz="2000" b="1" dirty="0" smtClean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78080" y="6453336"/>
            <a:ext cx="658416" cy="340147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24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37" y="113276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успешной социализации и эффективной самореализации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молодежи.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реализации муниципальной молодежной политики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16015" y="2144768"/>
            <a:ext cx="41404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счет средств областного бюджета в рамках подпрограммы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 в сумме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250,0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(100%) за счет субсидии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реализацию программ по работе с детьми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молодежью направлены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проведение мероприятий, софинансирование за счет средств бюджета муниципального образования Слюдянский район составило 7,7 тыс.рублей.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4008" y="1621548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719,0 тыс.рублей при плане 719,0 тыс.рублей или 100%.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613877"/>
              </p:ext>
            </p:extLst>
          </p:nvPr>
        </p:nvGraphicFramePr>
        <p:xfrm>
          <a:off x="4824028" y="3861048"/>
          <a:ext cx="4166114" cy="234696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290681"/>
                <a:gridCol w="704062"/>
                <a:gridCol w="662744"/>
                <a:gridCol w="508627"/>
              </a:tblGrid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"Муниципальная молодежная политика" на 2014-2020 годы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623,0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6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"Комплексные меры по профилактике злоупотребления наркотическими средствами и психотропными веществами" на 2014-2020 годы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719,0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719,0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365166"/>
              </p:ext>
            </p:extLst>
          </p:nvPr>
        </p:nvGraphicFramePr>
        <p:xfrm>
          <a:off x="179511" y="1772816"/>
          <a:ext cx="4397626" cy="20345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736305"/>
                <a:gridCol w="504056"/>
                <a:gridCol w="576064"/>
                <a:gridCol w="581201"/>
              </a:tblGrid>
              <a:tr h="594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молодежи, вовлеченной в реализуемые отделом культуры, спорта и молодежной политики проекты и программы, мероприятия от общего числа молодежи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94360">
                <a:tc>
                  <a:txBody>
                    <a:bodyPr/>
                    <a:lstStyle/>
                    <a:p>
                      <a:pPr indent="152400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молодежи, принявшей участие в мероприятиях по профилактике социально-негативных явлений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52400" algn="ctr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1150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778" y="3933056"/>
            <a:ext cx="455423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рамках программы проведены различные мероприятия направленные на выявление и поддержку талантливой и социально-активной молодежи, мероприятия направленные на профилактику наркомании  и иных социально-негативных явлений среди детей и молодежи, мероприятия в целях патриотического воспитания.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Положительным результатом реализации программы является вовлеченность молодежи в проводимые мероприятия, что свидетельствует об эффективности проводимой молодежной политики в муниципальном образовании Слюдянский район.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8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3" y="26968"/>
            <a:ext cx="9048717" cy="10368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"Безопасность дорожного движения в муниципальном образовании Слюдянский район на </a:t>
            </a:r>
            <a:r>
              <a:rPr lang="ru-RU" sz="2000" b="1" dirty="0" smtClean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88424" y="6525344"/>
            <a:ext cx="514400" cy="2681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25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283" y="1136026"/>
            <a:ext cx="70258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безопасности дорожного движения в Слюдянском районе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061359"/>
            <a:ext cx="40324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В рамках программы проведен слет-конкурс «Безопасное колесо», конкурс по ПДД «Правила дорожные знать каждому положено!», олимпиада по правилам дорожного движения, проведение конкурса на лучшее дошкольное учреждение по профилактике  детского дорожно-транспортного травматизма,  проведение муниципальной олимпиады ПДД «Дорога по правилам», профилактические акции «Внимание – дети!», «Внимание – пешеход!», «Вежливый водитель», «Автокресла-детям!».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04048" y="1538139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100 тыс.рублей при плане 100 тыс.рублей или 100%.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1176"/>
              </p:ext>
            </p:extLst>
          </p:nvPr>
        </p:nvGraphicFramePr>
        <p:xfrm>
          <a:off x="179512" y="1571675"/>
          <a:ext cx="4677115" cy="256032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952328"/>
                <a:gridCol w="576064"/>
                <a:gridCol w="576064"/>
                <a:gridCol w="572659"/>
              </a:tblGrid>
              <a:tr h="396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2017 год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проведенных профилактических акций 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проведённых массовых мероприятий с детьми 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624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приобретённых учебно-методических, наглядных пособий, игр, для образовательных учреждений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2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выпущенной печатной продукции пропагандисткой направленности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61" y="4311934"/>
            <a:ext cx="2587639" cy="2031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03426" y="4264310"/>
            <a:ext cx="3729930" cy="20881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86" y="4311935"/>
            <a:ext cx="2478075" cy="20038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185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756" y="116632"/>
            <a:ext cx="8974164" cy="716415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"Обеспечение комплексных мер безопасности  в муниципальном образовании Слюдянский район на </a:t>
            </a:r>
            <a:r>
              <a:rPr lang="ru-RU" sz="2000" b="1" dirty="0" smtClean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88424" y="6453336"/>
            <a:ext cx="442392" cy="36004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26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66674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готовности и эффективности функционирования региональной системы оповещения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восполнение резерва материальных ресурсов в Слюдянском муниципальном районе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Обеспечение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прав и свобод граждан, внедрение в социальную практику установок толерантного сознания, совершенствование системы профилактических мер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 экстремистской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направленности, предупреждение ксенофобных проявлений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Стабилизация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криминогенной ситуации в Слюдянском муниципальном районе путем комплексного решения проблем по обеспечению надлежащего уровня общественной безопасности, защите общественного порядка, защите конституционных прав и свобод граждан, проживающих на территории Слюдянского муниципального района.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93493" y="2280679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426,2 тыс.рублей при плане 514,3 тыс.рублей или 82,9%.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2803899"/>
            <a:ext cx="482453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Охват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численности населения городов по зонам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звукоприкрытия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централизовано: г. Слюдянка 100%, г. Байкальск 100%,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 Култук 100%. Охват оставшихся территорий компенсируется мобильными, носимыми СО или передвижными СГУ и составляет 80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%.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ходе реализации программы: 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проведено обучение старшего оперативного дежурного  ЕДДС, руководителя и специалиста органа уполномоченного на решение задач в области ГОЧС;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- распространены памятки и размещена  в школах наглядная информация;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- для нужд участковых г. Слюдянка приобретен компьютер 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сборе, что повысит раскрываемость преступлений, совершенных в общественных местах;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проведены мероприятия, направленные на развитие толерантности и профилактику межэтнической и межконфессиональной враждебности  и нетерпимости. Положительными результатами является отсутствие случаев проявлений нетерпимости по отношению к людям других национальностей.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В течение года единой дежурно-диспетчерской службой муниципального образования Слюдянский район принято и обработано 24 186 звонков, из них 12 748 входящих и 11 438 исходящих, количество ложных вызовов составило 6 282. Осуществлялось эксплуатационно-техническое обслуживание муниципальной системы оповещения населения.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141128"/>
              </p:ext>
            </p:extLst>
          </p:nvPr>
        </p:nvGraphicFramePr>
        <p:xfrm>
          <a:off x="107504" y="2628014"/>
          <a:ext cx="4032447" cy="377249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498103"/>
                <a:gridCol w="383586"/>
                <a:gridCol w="383586"/>
                <a:gridCol w="383586"/>
                <a:gridCol w="383586"/>
              </a:tblGrid>
              <a:tr h="444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2016 год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2017 год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  <a:tr h="222363">
                <a:tc>
                  <a:txBody>
                    <a:bodyPr/>
                    <a:lstStyle/>
                    <a:p>
                      <a:pPr indent="165100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  населения,   охваченного средствами оповещения МАСЦО ГО.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  <a:tr h="442069">
                <a:tc>
                  <a:txBody>
                    <a:bodyPr/>
                    <a:lstStyle/>
                    <a:p>
                      <a:pPr indent="165100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городских и сельских поселений Слюдянского МО,  включенных в  современную  МАСЦО  ГО  (на базе П-166M). 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  <a:tr h="222363">
                <a:tc>
                  <a:txBody>
                    <a:bodyPr/>
                    <a:lstStyle/>
                    <a:p>
                      <a:pPr indent="165100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Время    доведения    сигналов оповещения до населения.       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  <a:tr h="333544">
                <a:tc>
                  <a:txBody>
                    <a:bodyPr/>
                    <a:lstStyle/>
                    <a:p>
                      <a:pPr indent="165100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Создание, накопление и восполнение резерва материальных ресурсов в Слюдянском муниципальном районе.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  <a:tr h="552585">
                <a:tc>
                  <a:txBody>
                    <a:bodyPr/>
                    <a:lstStyle/>
                    <a:p>
                      <a:pPr indent="165100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Охват читательской аудитории учебной литературой, учебно-методическими комплектами, направленными на развитие толерантности, противодействие экстремизму.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  <a:tr h="331551">
                <a:tc>
                  <a:txBody>
                    <a:bodyPr/>
                    <a:lstStyle/>
                    <a:p>
                      <a:pPr indent="165100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молодежи, проявляющей нетерпимость по отношению к людям других национальностей.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  <a:tr h="773620">
                <a:tc>
                  <a:txBody>
                    <a:bodyPr/>
                    <a:lstStyle/>
                    <a:p>
                      <a:pPr indent="165100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участников мероприятий (семинаров, лекций, тренингов, конкурсов, фестивалей), направленных на развитие толерантности и профилактику межэтнической и межконфессиональной враждебности и нетерпимости, к общему числу жителей области.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  <a:tr h="331551">
                <a:tc>
                  <a:txBody>
                    <a:bodyPr/>
                    <a:lstStyle/>
                    <a:p>
                      <a:pPr indent="165100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зарегистрированных преступлений, совершенных в общественных местах.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8618" marR="4861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343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19" y="26968"/>
            <a:ext cx="8925386" cy="1036850"/>
          </a:xfrm>
        </p:spPr>
        <p:txBody>
          <a:bodyPr>
            <a:noAutofit/>
          </a:bodyPr>
          <a:lstStyle/>
          <a:p>
            <a:pPr algn="l"/>
            <a:r>
              <a:rPr lang="ru-RU" sz="2000" b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anose="02020603050405020304" pitchFamily="18" charset="0"/>
              </a:rPr>
              <a:t>Муниципальная программа "Социальная поддержка населения муниципального образования Слюдянский район на </a:t>
            </a:r>
            <a:r>
              <a:rPr lang="ru-RU" sz="2000" b="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16416" y="6453336"/>
            <a:ext cx="442392" cy="2681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27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854800"/>
            <a:ext cx="578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жизни отдельных категорий граждан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01852" y="1628800"/>
            <a:ext cx="490909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, осуществляемые за 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счет целевых средств областного бюджета,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составили  65 281,4 тыс. рублей 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или 95,2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% от объема 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программы. Средства направлены на предоставление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гражданам субсидий на оплату жилого помещений и коммунальных услуг 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54 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991,0 тыс.рублей, а так же на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выполнение передаваемых полномочий субъектов РФ по предоставлению мер социальной поддержки многодетным и малоимущим семьям расходы составили 10 290,4 тыс.рублей. Обеспечены льготным питанием в образовательных учреждениях муниципального образования Слюдянский район 1 483 ребенка из многодетных и малоимущих семей.</a:t>
            </a:r>
          </a:p>
          <a:p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Количество семей, являющихся получателями субсидий в 2018 году, составило    2 978</a:t>
            </a:r>
            <a:r>
              <a:rPr lang="ru-RU" sz="115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 По  сравнению с данными по состоянию на 01.01.2018 количество семей, получивших субсидии на оплату жилья и коммунальных услуг, снизилось на - 279 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человек  </a:t>
            </a:r>
            <a:r>
              <a:rPr lang="ru-RU" sz="1150" dirty="0">
                <a:latin typeface="Times New Roman" pitchFamily="18" charset="0"/>
                <a:cs typeface="Times New Roman" pitchFamily="18" charset="0"/>
              </a:rPr>
              <a:t>в связи со  снижением  прожиточного минимума и увеличением минимального размера оплаты труда</a:t>
            </a:r>
            <a:r>
              <a:rPr lang="ru-RU" sz="115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5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01852" y="1224256"/>
            <a:ext cx="490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68 540,5 тыс.рублей при плане 75 285,4 тыс.рублей или 91%.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36749"/>
              </p:ext>
            </p:extLst>
          </p:nvPr>
        </p:nvGraphicFramePr>
        <p:xfrm>
          <a:off x="4104109" y="4509120"/>
          <a:ext cx="4909090" cy="184611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63636"/>
                <a:gridCol w="2338760"/>
                <a:gridCol w="216024"/>
                <a:gridCol w="717944"/>
                <a:gridCol w="731034"/>
                <a:gridCol w="541692"/>
              </a:tblGrid>
              <a:tr h="1855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результативности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результативности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95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год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Адресная поддержка отдельных категорий граждан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6354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 условий  для  беспрепятственного  доступа инвалидов и других  маломобильных  групп  населения  к объектам социальной инфраструктуры  в сфере образования , культуры, физической культуры  и спорта МО Слюдянский район. 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755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финансовой и организационной поддержки НКО в муниципальном образовании Слюдянский район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7077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Имущественная поддержка НКО МО Слюдянский район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902698"/>
              </p:ext>
            </p:extLst>
          </p:nvPr>
        </p:nvGraphicFramePr>
        <p:xfrm>
          <a:off x="107504" y="1268760"/>
          <a:ext cx="3903423" cy="5121178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094280"/>
                <a:gridCol w="687798"/>
                <a:gridCol w="604178"/>
                <a:gridCol w="517167"/>
              </a:tblGrid>
              <a:tr h="40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2018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40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гражданам субсидий на оплату жилых помещений и коммунальных услуг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59 780,7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54 991,0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53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Осуществление отдельных областных государственных полномочий по предоставлению мер социальной поддержки многодетным и малоимущим семьям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11 838,3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10 290,4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133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счет средств областного бюджета 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71 619,0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65 281,4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40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адресной материальной помощи гражданам, оказавшимся в трудной жизненной ситуации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724,7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133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Проезд учащихся до школ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643,5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643,5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40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Обеспечения занятости несовершеннолетних граждан в возрасте от 14 до 18 лет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448,7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448,7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4012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Почетным гражданам муниципального образования Слюдянский район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534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затрат по оплате за ЖКУ (электроэнергия)  в размере 30% скидки многодетным семьям, имеющим 4-х и более детей до 18 лет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668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Дополнительные меры социальной поддержки семей, проживающих на территории муниципального образования Слюдянский район, в которых одновременно родилось трое и более детей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26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мероприятие: Проведение ежегодных мероприятий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26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ориентированные некоммерческие общественные организации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926,2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926,2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133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за счет средств местного бюджета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3 666,4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3 259,1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89%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  <a:tr h="2674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из областного и местного бюджетов 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75 285,4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68 540,5</a:t>
                      </a:r>
                      <a:endParaRPr lang="ru-RU" sz="7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7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987" marR="4298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4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000796" y="6428162"/>
            <a:ext cx="1028700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28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9890" y="188640"/>
            <a:ext cx="8928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9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"Охрана окружающей среды на территории муниципального образования Слюдянский район на 2014-2019 годы"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241" y="1196752"/>
            <a:ext cx="9113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Реализация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конституционных прав граждан на благоприятную окружающую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среду. Улучшение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экологической обстановки на территории муниципального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района. Экологическое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образование, воспитание и просвещение (формирование экологической культуры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0176" y="1728159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2 058,2 тыс.рублей при плане 2 062,0 тыс.рублей или 99,8%.</a:t>
            </a:r>
            <a:endParaRPr lang="ru-RU" sz="1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03" y="2373728"/>
            <a:ext cx="50578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Средства в сумме 12 тыс.рублей направлены на выплату денежных призов за участие во всероссийском конкурсе «Доброволец - России 2018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2051273" cy="12690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82491" y="3884354"/>
            <a:ext cx="6402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утилизацию ртуть содержащих ламп направлено 26,2 тыс.рублей. Утилизировано 1 112 ламп.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3106" y="4909810"/>
            <a:ext cx="6249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 проверку достоверности сметной документации,  государственную экспертизу проектной документации и оплату результатов инженерных изысканий по объекту «Полигон твердых коммунальных отходов Слюдянского района» направлено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2 020,0 тыс.рублей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00658"/>
            <a:ext cx="3942184" cy="134436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988" y="4631945"/>
            <a:ext cx="3088730" cy="175519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25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47" y="0"/>
            <a:ext cx="8910749" cy="1116465"/>
          </a:xfrm>
        </p:spPr>
        <p:txBody>
          <a:bodyPr>
            <a:noAutofit/>
          </a:bodyPr>
          <a:lstStyle/>
          <a:p>
            <a:pPr algn="l"/>
            <a:r>
              <a:rPr lang="ru-RU" sz="18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"Повышение транспортной доступности, обеспечение условий для реализации потребностей граждан муниципального образования Слюдянский район в перевозках" на </a:t>
            </a:r>
            <a:r>
              <a:rPr lang="ru-RU" sz="1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18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46982" y="6451191"/>
            <a:ext cx="673915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29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525" y="1186086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 функционирующего пассажирского транспортного комплекса, предоставляющего качественные услуги по транспортному обслуживанию населения при соблюдении принципа надежности и безопасности пассажирских перевозок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0268" y="4639419"/>
            <a:ext cx="88223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anose="02020603050405020304" pitchFamily="18" charset="0"/>
              </a:rPr>
              <a:t>Расходы направлены на: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субсидирование возмещения затрат социально-значимых пригородных маршрутных перевозок пассажиров по маршрутам Слюдянка – Ангасолка - Слюдянка и Слюдянка-Тибельти-Слюдянка составило  392,4 тыс. рублей; </a:t>
            </a:r>
          </a:p>
          <a:p>
            <a:pPr marL="171450" indent="-1714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субсидирование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части затрат на приобретение транспортных средств составило  592,3 тыс. 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Первого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августа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2018 года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был проведен конкурс по определению перевозчиков пригородных маршрутов, в результате которого изменился перевозчик - ООО партнерство Баргузин (ранее субсидия представлялась индивидуальному предпринимателю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Зинурову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Г.Т.).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Стоимость услуг снизилась - сумма экономии составила  44,3 тыс.рублей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1731" y="1608967"/>
            <a:ext cx="4366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984,7 тыс.рублей при плане 1 086,3 тыс.рублей или 90,6%.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8" y="2012282"/>
            <a:ext cx="2629632" cy="17319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43" y="2782865"/>
            <a:ext cx="2601812" cy="1725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643" y="3049596"/>
            <a:ext cx="154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Слюдянка – Ангасолка - Слюдянка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23728" y="3861808"/>
            <a:ext cx="104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Слюдянка – Тибельти - Слюдянка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700602"/>
            <a:ext cx="3998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Социально-значимые пригородные маршруты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919140"/>
              </p:ext>
            </p:extLst>
          </p:nvPr>
        </p:nvGraphicFramePr>
        <p:xfrm>
          <a:off x="4816242" y="2127251"/>
          <a:ext cx="4037911" cy="272034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903422"/>
                <a:gridCol w="432048"/>
                <a:gridCol w="576064"/>
                <a:gridCol w="576064"/>
                <a:gridCol w="550313"/>
              </a:tblGrid>
              <a:tr h="588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2017 год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287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 межпоселенческих автобусных маршрутов 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94191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социально-значимых маршрутов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382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поселений, охваченных  межпоселенческими автобусными маршрутами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8382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охваченного автобусной сетью межпоселенческих маршрутов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39 321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39 190</a:t>
                      </a:r>
                      <a:endParaRPr lang="ru-RU" sz="105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39 190</a:t>
                      </a:r>
                      <a:endParaRPr lang="ru-RU" sz="105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866457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бюджета муниципального образования Слюдянский район за 2018 год (тыс.рублей)</a:t>
            </a:r>
            <a:endParaRPr lang="ru-RU" sz="2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206014"/>
              </p:ext>
            </p:extLst>
          </p:nvPr>
        </p:nvGraphicFramePr>
        <p:xfrm>
          <a:off x="73331" y="2595812"/>
          <a:ext cx="2909055" cy="191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04306" y="6470858"/>
            <a:ext cx="1981200" cy="34251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/>
            <a:fld id="{A7F8E3F6-DE14-48B2-B2BC-6FABA9630FB8}" type="slidenum">
              <a:rPr lang="ru-RU" smtClean="0">
                <a:solidFill>
                  <a:srgbClr val="FFFFFF"/>
                </a:solidFill>
              </a:rPr>
              <a:pPr algn="r"/>
              <a:t>3</a:t>
            </a:fld>
            <a:endParaRPr lang="ru-RU" dirty="0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808878900"/>
              </p:ext>
            </p:extLst>
          </p:nvPr>
        </p:nvGraphicFramePr>
        <p:xfrm>
          <a:off x="2934294" y="2571751"/>
          <a:ext cx="3020436" cy="193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2886" y="1168400"/>
            <a:ext cx="257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8418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МО Слюдянский район</a:t>
            </a:r>
            <a:endParaRPr lang="ru-RU" sz="1600" b="1" dirty="0">
              <a:solidFill>
                <a:srgbClr val="18418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3732" y="1168401"/>
            <a:ext cx="2606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8418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МО Слюдянский район</a:t>
            </a:r>
            <a:endParaRPr lang="ru-RU" sz="1600" b="1" dirty="0">
              <a:solidFill>
                <a:srgbClr val="18418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9222" y="1168399"/>
            <a:ext cx="2805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8418C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МО Слюдянский район</a:t>
            </a:r>
            <a:endParaRPr lang="ru-RU" sz="1600" b="1" dirty="0">
              <a:solidFill>
                <a:srgbClr val="18418C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985343649"/>
              </p:ext>
            </p:extLst>
          </p:nvPr>
        </p:nvGraphicFramePr>
        <p:xfrm>
          <a:off x="5954731" y="2666164"/>
          <a:ext cx="3018319" cy="1962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41605" y="4889351"/>
            <a:ext cx="28439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492B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400" b="1" dirty="0" smtClean="0">
                <a:solidFill>
                  <a:srgbClr val="3492B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долга</a:t>
            </a:r>
            <a:r>
              <a:rPr lang="ru-RU" sz="1400" dirty="0" smtClean="0">
                <a:solidFill>
                  <a:srgbClr val="3492B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8 613,5 тыс.рублей или 3,6% от объема налоговых и неналоговых доходов бюджета района</a:t>
            </a:r>
            <a:endParaRPr lang="ru-RU" sz="1400" dirty="0">
              <a:solidFill>
                <a:srgbClr val="3492B4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521445"/>
              </p:ext>
            </p:extLst>
          </p:nvPr>
        </p:nvGraphicFramePr>
        <p:xfrm>
          <a:off x="146132" y="1916832"/>
          <a:ext cx="2763453" cy="6480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21151"/>
                <a:gridCol w="921151"/>
                <a:gridCol w="921151"/>
              </a:tblGrid>
              <a:tr h="3972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2016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50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832 056</a:t>
                      </a:r>
                      <a:endParaRPr lang="ru-RU" sz="1200" b="0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1 005 608</a:t>
                      </a:r>
                      <a:endParaRPr lang="ru-RU" sz="1200" b="0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1 156 406</a:t>
                      </a:r>
                      <a:endParaRPr lang="ru-RU" sz="1200" b="0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768423"/>
              </p:ext>
            </p:extLst>
          </p:nvPr>
        </p:nvGraphicFramePr>
        <p:xfrm>
          <a:off x="3131838" y="1916832"/>
          <a:ext cx="2793522" cy="63169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31174"/>
                <a:gridCol w="931174"/>
                <a:gridCol w="931174"/>
              </a:tblGrid>
              <a:tr h="384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2016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2017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46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794 250</a:t>
                      </a:r>
                      <a:endParaRPr lang="ru-RU" sz="1200" b="0" i="0" u="none" strike="noStrike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979 076</a:t>
                      </a:r>
                      <a:endParaRPr lang="ru-RU" sz="1200" b="0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1 150 938</a:t>
                      </a:r>
                      <a:endParaRPr lang="ru-RU" sz="1200" b="0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57714"/>
              </p:ext>
            </p:extLst>
          </p:nvPr>
        </p:nvGraphicFramePr>
        <p:xfrm>
          <a:off x="6079807" y="1916832"/>
          <a:ext cx="2862570" cy="64807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954190"/>
                <a:gridCol w="954190"/>
                <a:gridCol w="954190"/>
              </a:tblGrid>
              <a:tr h="3949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2016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2017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531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37 807</a:t>
                      </a:r>
                      <a:endParaRPr lang="ru-RU" sz="1200" b="1" i="0" u="none" strike="noStrike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26 532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5 468</a:t>
                      </a:r>
                      <a:endParaRPr lang="ru-RU" sz="1200" b="1" i="0" u="none" strike="noStrike" dirty="0">
                        <a:solidFill>
                          <a:srgbClr val="30303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033684"/>
              </p:ext>
            </p:extLst>
          </p:nvPr>
        </p:nvGraphicFramePr>
        <p:xfrm>
          <a:off x="125508" y="4653136"/>
          <a:ext cx="5829221" cy="171688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05654"/>
                <a:gridCol w="1040638"/>
                <a:gridCol w="1094907"/>
                <a:gridCol w="849309"/>
                <a:gridCol w="1238713"/>
              </a:tblGrid>
              <a:tr h="8405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</a:t>
                      </a:r>
                      <a:endParaRPr lang="ru-RU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4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к 2016 году (%)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87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1 151 765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1 156 406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875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1 168 633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1 150 938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68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chemeClr val="tx1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-16 868</a:t>
                      </a:r>
                      <a:endParaRPr lang="ru-RU" sz="1400" b="0" i="0" u="none" strike="noStrike" dirty="0">
                        <a:solidFill>
                          <a:schemeClr val="tx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38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44" y="116632"/>
            <a:ext cx="8895729" cy="10368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"Поддержка и развитие учреждений образования и культуры </a:t>
            </a:r>
            <a:r>
              <a:rPr lang="ru-RU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Слюдянский район на </a:t>
            </a:r>
            <a:r>
              <a:rPr lang="ru-RU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971589" y="6467466"/>
            <a:ext cx="1028700" cy="27432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30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408" y="1196752"/>
            <a:ext cx="9153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  и  культуры  в муниципальном образовании Слюдянский район всем слоям  населения  независимо  от  места     жительства, социального статуса семьи, уровня развития и здоровья ребенка.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2174007"/>
            <a:ext cx="417646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Исполнение программы  производилось в рамках основного мероприятия «Модернизация существующей  инфраструктуры общего образования».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сумме 1 982,5 тыс.рублей направлены на получение положительных заключений экологической экспертизы, экспертизы проектной документации и результатов инженерных изысканий (капитальный ремонт образовательных учреждений Слюдянского района), достоверности определения сметной стоимости строительства объекта,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сумме 7 500,0 тыс.рублей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направлены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разработку проектно-сметной документации и выполнение инженерных изысканий по объекту школа на 725 мест микрорайон "Рудоуправление" г.Слюдянка.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2039581"/>
            <a:ext cx="4704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9 532,5 тыс.рублей при плане 9 532,5 тыс.рублей или 100%.</a:t>
            </a:r>
            <a:endParaRPr lang="ru-RU" sz="1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azna17\Desktop\e274415e9d5a78556696067eebf0d2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64" y="2744614"/>
            <a:ext cx="4737720" cy="14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64" y="4214679"/>
            <a:ext cx="4737720" cy="195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6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55979" cy="10368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"Поддержка приоритетных отраслей экономики муниципального образования Слюдянский район на </a:t>
            </a:r>
            <a:r>
              <a:rPr lang="ru-RU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245821" y="6500663"/>
            <a:ext cx="730424" cy="340147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31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356" y="1124744"/>
            <a:ext cx="9159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развитию субъектов малого и среднего предпринимательства (далее – СМСП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Содействие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туризма в муниципальном образовании Слюдянский район.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3493" y="1988840"/>
            <a:ext cx="4850507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Средства программы направлены на проведение событийного мероприятия «Ледовый караван», фестиваля «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Перворыба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», гастрономического фестиваля «Байкальский вкус», на организацию и проведение сельскохозяйственной ярмарки садоводств Слюдянского района, на пребывание делегаций из министерств Иркутской области, на организацию мероприятия по презентации спортивного питания в рамках Байкальского ринга, организацию и проведение инфо-тура для туроператоров Иркутской области для продвижения территории, на проведение форума предпринимателей Слюдянского района. Для  предоставления субсидии СМП Микро кредитной компании «Фонд микрокредитования и поддержки малого и среднего предпринимательства Слюдянского района» выделено 8 450 тыс. рублей.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3493" y="1577097"/>
            <a:ext cx="4747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8 640,0 тыс.рублей при плане 8 640,0 тыс.рублей или 100%.</a:t>
            </a:r>
            <a:endParaRPr lang="ru-RU" sz="14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095859"/>
              </p:ext>
            </p:extLst>
          </p:nvPr>
        </p:nvGraphicFramePr>
        <p:xfrm>
          <a:off x="4325095" y="3861048"/>
          <a:ext cx="4675304" cy="24765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380155"/>
                <a:gridCol w="850055"/>
                <a:gridCol w="850055"/>
                <a:gridCol w="595039"/>
              </a:tblGrid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мероприятие: Повышение уровня использования туристского потенциала муниципального образования Слюдянский район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8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мероприятие: Оказание содействия некоммерческим организациям, выражающим интересы субъектов малого и среднего предпринимательства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8 450,00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8 450,00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мероприятие: Проведение мероприятий в целях популяризации малого и среднего предпринимательства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8 640,00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8 640,00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05172"/>
              </p:ext>
            </p:extLst>
          </p:nvPr>
        </p:nvGraphicFramePr>
        <p:xfrm>
          <a:off x="132547" y="1644033"/>
          <a:ext cx="4140994" cy="472440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1534689"/>
                <a:gridCol w="409526"/>
                <a:gridCol w="576064"/>
                <a:gridCol w="576064"/>
                <a:gridCol w="573121"/>
                <a:gridCol w="471530"/>
              </a:tblGrid>
              <a:tr h="528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целевые показатели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2017 год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2018 год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к 2017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2084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платных оказанных туристских услуг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308,9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311,9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8751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Оборот продукции (работ, услуг) производимый малыми предприятиями муниципального образования Слюдянский район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млн.руб.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1 814,6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1 714,9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1 854,6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8751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малых и средних предприятий на 1 тыс. населения муниципального образования Слюдянский район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 algn="ctr">
                        <a:spcAft>
                          <a:spcPts val="0"/>
                        </a:spcAft>
                      </a:pPr>
                      <a:r>
                        <a:rPr lang="ru-RU" sz="90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ед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3127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налоговых поступлений по специальным режимам налогообложения от субъектов малого и среднего предпринимательства в налоговых доходах муниципального образования Слюдянский район</a:t>
                      </a:r>
                      <a:endParaRPr lang="ru-RU" sz="9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12,9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13,8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</a:t>
                      </a:r>
                      <a:endParaRPr lang="ru-RU" sz="9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91%</a:t>
                      </a:r>
                      <a:endParaRPr lang="ru-RU" sz="9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0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175951" cy="1051148"/>
          </a:xfrm>
          <a:ln>
            <a:noFill/>
          </a:ln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"Совершенствование механизмов управления муниципальным образованием Слюдянский район в </a:t>
            </a:r>
            <a:r>
              <a:rPr lang="ru-RU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годах"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16416" y="6453336"/>
            <a:ext cx="586408" cy="280119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/>
              <a:t>32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" y="1172161"/>
            <a:ext cx="5220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механизмов управления муниципальным образованием Слюдянский район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044" y="1628800"/>
            <a:ext cx="60791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Исполнение программы осуществлено за счет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3 источников финансирования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1) За счет средств областного бюджета в сумме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 108,0 тыс.рублей или 50% от общего объема расходов программы, в том числе на: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исполнение переданных государственных полномочий в сумме 5 906,6 тыс. рублей; 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-на формирование районных фондов финансовой поддержки поселений Иркутской области в сумме 114 201,4 тыс.рублей;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2) За счет межбюджетных трансфертов, передаваемых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бюджетов поселений на осуществление части полномочий по решению вопросов местного значения в соответствии с заключенными соглашениями (передано 5 полномочий) при плане 5 765,5 тыс.рублей исполнение составило  5 287,2 тыс. рублей или 2,2% от общего объема расходов программы;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3) За счет местного бюджета в сумме 114 941,2 тыс. рублей – 47,8%, из них: 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- на предоставление дотации на выравнивание бюджетной обеспеченности поселений из бюджета муниципального район в сумме 1 629,6 тыс. рублей;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на повышение финансовой устойчивости бюджетов городских и сельских поселений Слюдянского района путем предоставления иных межбюджетных трансфертов на поддержку мер по обеспечению сбалансированности местных бюджетов в сумме 18 037,5 тыс.рублей;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в соответствии с соглашением с Байкальским МО на рекламные конструкции в сумме 45,4 тыс. рублей, 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на повышение качества управления муниципальным имуществом и земельными ресурсами в сумме 10 584,4 тыс. рублей. 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на выполнение муниципального задания МАУ Славное море в сумме 2 021,3 тыс. рублей; 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на развитие информационного пространства в сумме 5 666,1 тыс. рублей,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на оплату процентных платежей по муниципальному долгу муниципального образования Слюдянского района  в сумме 5088,0 тыс.рублей,</a:t>
            </a:r>
          </a:p>
          <a:p>
            <a:r>
              <a:rPr lang="ru-RU" sz="900" dirty="0">
                <a:latin typeface="Times New Roman" pitchFamily="18" charset="0"/>
                <a:cs typeface="Times New Roman" pitchFamily="18" charset="0"/>
              </a:rPr>
              <a:t>- на функционирование органов местного самоуправления администрации, Комитета финансов, Комитета по социальной политике и культуре 71 868,9 тыс. рублей.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     Уровень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муниципального долга бюджета района сохранен на безопасном уровне – отношение объема долговых обязательств к общему объему доходов бюджета без учета безвозмездных поступлений по состоянию на 01.01.2019 года составил на 01.01.2019 года 3,6%. Сумма погашения долговых обязательств за 2018 год   составила  5 541,3  тыс. рублей, из них, на оплату процентов за обслуживание долга 5 088 тыс. рублей, на оплату основного долга по договорам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2015 года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453,3 тыс. рублей (по реструктуризации). Объем муниципального долга по состоянию на 01.01.2019 года составил 8 613,5 тыс. рублей. Решением  думы муниципального образования Слюдянский район  от 26 апреля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2018 года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«Об утверждении заключенных дополнительных соглашений о реструктуризации обязательств Слюдянского района перед областным бюджетов» утверждены дополнительные соглашения к договорам о предоставлении кредита за 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2015 год 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(3 договора), на основании которых </a:t>
            </a:r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проведена реструктуризация муниципального долга</a:t>
            </a:r>
            <a:r>
              <a:rPr lang="ru-RU" sz="900" dirty="0">
                <a:latin typeface="Times New Roman" pitchFamily="18" charset="0"/>
                <a:cs typeface="Times New Roman" pitchFamily="18" charset="0"/>
              </a:rPr>
              <a:t> на период с 2018 по 2024годы.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20072" y="1196752"/>
            <a:ext cx="3923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240 336,4 тыс.рублей при плане 245 664,8 тыс.рублей или 97,8%.</a:t>
            </a:r>
            <a:endParaRPr lang="ru-RU" sz="12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715558897"/>
              </p:ext>
            </p:extLst>
          </p:nvPr>
        </p:nvGraphicFramePr>
        <p:xfrm>
          <a:off x="5868144" y="1772816"/>
          <a:ext cx="3257922" cy="2381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636671"/>
              </p:ext>
            </p:extLst>
          </p:nvPr>
        </p:nvGraphicFramePr>
        <p:xfrm>
          <a:off x="6084168" y="4365104"/>
          <a:ext cx="3012103" cy="195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51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51" y="116632"/>
            <a:ext cx="8941233" cy="10368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"Профилактика безнадзорности и правонарушений несовершеннолетних в муниципальном образовании Слюдянский район на </a:t>
            </a:r>
            <a:r>
              <a:rPr lang="ru-RU" sz="20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2014-2019 </a:t>
            </a:r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годы"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16416" y="6459964"/>
            <a:ext cx="514400" cy="26151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33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576" y="1188169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решение проблемы профилактики безнадзорности и правонарушений детей и подростков, их социальной реабилитации в современном обществе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8126" y="1707307"/>
            <a:ext cx="4187849" cy="4516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зарегистрированных преступлений, совершенных несовершеннолетними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снизилось с 46 в 2017 году до  34 единиц в 2018 году при этом плановый показатель на 2018 год составляет 20 единиц.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Основными причинами и условиями, способствующими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совершению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преступлений несовершеннолетними являются: слабая  общественная  профилактика, упущения  в  семейном  воспитании, отсутствие у несовершеннолетних  мотивации  к  учёбе (труду), стойкое  противоправное  поведение, непринятие  морально-нравственных  ценностей  общества, подростковый максимализм, желание выделиться среди других, распространение пьянства  в подростковой среде.  Немаловажное  значение  имеет   наличие  рабочих  мест  для  лиц, не  достигших 18-летнего  возраста, а также  востребованность  их на  рынке  труда;</a:t>
            </a:r>
          </a:p>
          <a:p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выявленных несовершеннолетних, оставшихся без попечения родителей, воспитывающихся в учреждениях для детей-сирот составило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планировалось </a:t>
            </a:r>
            <a:r>
              <a:rPr lang="ru-RU" sz="1250" dirty="0" smtClean="0">
                <a:latin typeface="Times New Roman" pitchFamily="18" charset="0"/>
                <a:cs typeface="Times New Roman" pitchFamily="18" charset="0"/>
              </a:rPr>
              <a:t>16. </a:t>
            </a:r>
            <a:r>
              <a:rPr lang="ru-RU" sz="1250" dirty="0">
                <a:latin typeface="Times New Roman" pitchFamily="18" charset="0"/>
                <a:cs typeface="Times New Roman" pitchFamily="18" charset="0"/>
              </a:rPr>
              <a:t>Количество несовершеннолетних детей, оставшихся без попечения родителей и помещенных в организации для детей-сирот и оставшихся без попечения родителей составило 26 детей в 2018 году.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55976" y="1700808"/>
            <a:ext cx="4644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230 тыс.рублей при плане 230 тыс.рублей или 100%.</a:t>
            </a:r>
            <a:endParaRPr lang="ru-RU" sz="1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232791"/>
              </p:ext>
            </p:extLst>
          </p:nvPr>
        </p:nvGraphicFramePr>
        <p:xfrm>
          <a:off x="4355976" y="2316628"/>
          <a:ext cx="4638774" cy="21793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81500"/>
                <a:gridCol w="2197034"/>
                <a:gridCol w="720080"/>
                <a:gridCol w="720080"/>
                <a:gridCol w="720080"/>
              </a:tblGrid>
              <a:tr h="3962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результативности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результативности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</a:tr>
              <a:tr h="3962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год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</a:tr>
              <a:tr h="594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зарегистрированных преступлений, совершенных несовершеннолетними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</a:tr>
              <a:tr h="7924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несовершеннолетних, оставшихся без попечения родителей, воспитывающихся в учреждениях для детей-сирот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68,75%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7620" marT="7620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355976" y="4725144"/>
            <a:ext cx="46440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Средства программы направлены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приобретение канцелярских принадлежностей в рамках акции «Соберем детей в школу», на изготовление календарей, листовок, значков, буклетов и баннеров направленных на профилактику социального сиротства и профилактику правонарушений совершаемых несовершеннолетними. Приобретены новогодние подарки для детей из неблагополучных семей.</a:t>
            </a:r>
          </a:p>
        </p:txBody>
      </p:sp>
    </p:spTree>
    <p:extLst>
      <p:ext uri="{BB962C8B-B14F-4D97-AF65-F5344CB8AC3E}">
        <p14:creationId xmlns:p14="http://schemas.microsoft.com/office/powerpoint/2010/main" val="5285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316416" y="6453336"/>
            <a:ext cx="497160" cy="320675"/>
          </a:xfrm>
        </p:spPr>
        <p:txBody>
          <a:bodyPr/>
          <a:lstStyle/>
          <a:p>
            <a:r>
              <a:rPr lang="ru-RU" dirty="0" smtClean="0"/>
              <a:t>46</a:t>
            </a:r>
            <a:endParaRPr lang="en-US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851" y="116632"/>
            <a:ext cx="8941233" cy="103685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"Создание условий для развития сельскохозяйственного производства в поселениях Слюдянского района" на 2015-2020 годы</a:t>
            </a:r>
            <a:endParaRPr lang="ru-RU" sz="2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" y="1205210"/>
            <a:ext cx="8922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Обеспечение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населения безопасной и качественной сельскохозяйственной продукцией местного производства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451247"/>
              </p:ext>
            </p:extLst>
          </p:nvPr>
        </p:nvGraphicFramePr>
        <p:xfrm>
          <a:off x="119658" y="1789985"/>
          <a:ext cx="3708646" cy="296437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36512"/>
                <a:gridCol w="2026086"/>
                <a:gridCol w="336512"/>
                <a:gridCol w="336512"/>
                <a:gridCol w="336512"/>
                <a:gridCol w="336512"/>
              </a:tblGrid>
              <a:tr h="4667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 результативности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показателя результативности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365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год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534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98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сельскохозяйственного молочного направления в Слюдянском районе (консультационные услуги)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4986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Актуализация документов территориального планирования сельских поселений Слюдянского района.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51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Постановка на кадастровый учет границ населенных пунктов сельских поселений Слюдянского района.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324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сельского хозяйства  в отрасли растениеводства в Слюдянском районе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62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проекта «Агрошкола»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851920" y="2060848"/>
            <a:ext cx="5184576" cy="413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За счет средств областного бюджета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плане 1 473,4 тыс.рублей исполнение составило </a:t>
            </a: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455,2 тыс.рублей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из них: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на актуализацию документов территориального планирования направлено 390,6 тыс.рублей (план 1 083,2 тыс.рублей). 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Причиной неисполнения явилось ненадлежащее исполнение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контракта с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Утуликским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сельским поселением;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на подготовку документов по планировке территорий при плане 390,2 тыс.рублей направлено 64,7 тыс.рублей  (16,5%). Причинами неисполнения явились неисполнение контракта по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Утуликскому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сельскому поселению и поздними сроками окончания работ по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Быстринскому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МО (будут продолжены в 2019году).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Софинансирование за счет средств бюджета муниципального образования Слюдянский район составило 11,4 тыс.рублей.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За счет бюджета муниципального образования Слюдянский район в рамках программы средства направлены на: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- развитие сельскохозяйственного молочного направления в Слюдянском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районе. Рассмотрен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подготовлен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бизнес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по молочно-товарной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ферме;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- оказание содействия развитию и продвижению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сельхозпродукции. Приобретено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ярмарочное оборудование для проведения ежегодной выставки - ярмарки «Урожай Прибайкалья»;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развитие сельского хозяйства в отрасли растениеводства в Слюдянском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районе.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Проведены работы по введению в оборот залежных сельскохозяйственных земель, начальный этап: отбор грунта на агрохимический состав почв (30 гектар) и разработка проектов для культур-технической мелиорации (331 гектар);</a:t>
            </a:r>
          </a:p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на приобретение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Аквафермы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для реализации проекта «Агрошкола» созданного на базе МБОУ СОШ №49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г.Слюдянка.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3928" y="1502955"/>
            <a:ext cx="5004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1 060,8 тыс.рублей при плане 2 568,0 тыс.рублей или 41,3%.</a:t>
            </a:r>
            <a:endParaRPr lang="ru-RU" sz="1600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zna17\Desktop\Исполнение 2016\шаблоны\KFH_s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1" y="4797152"/>
            <a:ext cx="1961009" cy="15841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remlin.mari-el.muzkult.ru/media/2019/01/23/1271556092/Fermerskaya-yarmar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797152"/>
            <a:ext cx="1800200" cy="158417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805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52" y="116632"/>
            <a:ext cx="8928992" cy="1036850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"Создание условий для оказания медицинской помощи населению на территории муниципального образования Слюдянский район на 2014-2019 годы"</a:t>
            </a:r>
            <a:endParaRPr lang="ru-RU" sz="20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16416" y="6453336"/>
            <a:ext cx="514400" cy="2681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35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-21704" y="1196752"/>
            <a:ext cx="9165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организации медицинской помощи населению путем укрепления материально – технической базы учреждений здравоохранения МО Слюдянский район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Улучшение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качества оказания медицинской помощи путем привлечения на территорию молодых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специалистов.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2057797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составило 50,0 тыс.рублей при плане 221,3 тыс.рублей или 22,6%.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816086"/>
            <a:ext cx="478802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рамках программы  произведена выплата единовременного денежного пособия молодым специалистам здравоохранения.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Неисполнение расходов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основного мероприятия «Профилактика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социально значимых заболеваний на территории муниципального образования Слюдянский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район» обусловлено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отсутствием возникновения очагов социально-значимых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заболеваний. В целях профилактики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социально-значимых заболеваниях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информирование населения муниципального образования Слюдянский район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СМИ. Услуга осуществлялась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безвозмездной основе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08607"/>
              </p:ext>
            </p:extLst>
          </p:nvPr>
        </p:nvGraphicFramePr>
        <p:xfrm>
          <a:off x="158212" y="4653136"/>
          <a:ext cx="3909731" cy="15621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562202"/>
                <a:gridCol w="654786"/>
                <a:gridCol w="692743"/>
              </a:tblGrid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2018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за 2018 год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3886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мероприятие: Профилактика социально значимых заболеваний на территории муниципального образования Слюдянский район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Основное мероприятие: Укомплектованность лечебных учреждений района врачебными кадрами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  <a:tr h="1676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221,3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057796"/>
            <a:ext cx="4030414" cy="25233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6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8383324" y="5321875"/>
            <a:ext cx="669739" cy="489353"/>
          </a:xfrm>
          <a:prstGeom prst="roundRect">
            <a:avLst>
              <a:gd name="adj" fmla="val 10000"/>
            </a:avLst>
          </a:prstGeom>
          <a:blipFill rotWithShape="1">
            <a:blip r:embed="rId2"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9" y="1761354"/>
            <a:ext cx="760675" cy="66820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" y="4240848"/>
            <a:ext cx="729762" cy="75960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215" y="1953430"/>
            <a:ext cx="729762" cy="6462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325" y="2964037"/>
            <a:ext cx="760675" cy="5939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24" y="188640"/>
            <a:ext cx="8738173" cy="6843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Непрограммные расходы муниципального образования Слюдянский район</a:t>
            </a:r>
            <a:endParaRPr lang="ru-RU" sz="2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16416" y="6453336"/>
            <a:ext cx="514400" cy="26813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A7F8E3F6-DE14-48B2-B2BC-6FABA9630FB8}" type="slidenum">
              <a:rPr lang="ru-RU" smtClean="0"/>
              <a:t>36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075" y="1268760"/>
            <a:ext cx="895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непрограммных расходов бюджета муниципального образования Слюдянский район составил 0,9% от общего объема расходов бюджета или 9 997,0 тыс.рублей. Средства направлены на:</a:t>
            </a:r>
            <a:endParaRPr 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8899" y="1870445"/>
            <a:ext cx="5388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Обеспечение выплаты муниципальной пенсии в сумме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4 734,1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5636" y="2855832"/>
            <a:ext cx="71957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Функционирование представительного органа муниципального образования Слюдянский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в сумме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4 136,8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, в том числе на обеспечение деятельности КСП 2 289,9 тыс. рублей. Объем переданных по соглашениям полномочий  по решению вопросов местного значения в соответствии с заключенными соглашениями по осуществлению финансового контроля от Байкальского,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Утуликского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Портбайкальского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Маритуйского муниципальных образований составил 695,0 тыс.рублей.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15828" y="2147444"/>
            <a:ext cx="47833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Мобилизационную подготовку экономики в сумме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122,9 т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ыс.рублей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861" y="3858908"/>
            <a:ext cx="8328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резервного фонда администрации муниципального образования Слюдянский район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436,6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тыс.рублей направлены на выплату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единовременной материальной помощи пострадавшим в результате пожара в сумме 330,0 тыс.рублей на основании постановления администрации №25 от 30.01.18 года,  постановления администрации №58 от 08.02.18 «О выдел средств резервного фонда», 106,6 тыс.рублей на осуществление мероприятий, обеспечивающих введение в эксплуатацию объекта жизнеобеспечения населения (водонапорная башня), расположенного по адресу д. Быстрая ул.Лесная,11/1 и МКД, расположенного по адресу д.Быстрая.ул.Лесная,11а, в целях проведения аварийно-восстановительных работ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9317" y="5243903"/>
            <a:ext cx="6939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Осуществление областных государственных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полномочий: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anose="02020603050405020304" pitchFamily="18" charset="0"/>
              </a:rPr>
              <a:t>сфере обращения с безнадзорными собаками и кошками в Иркутской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в сумме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200,5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тыс.рублей;</a:t>
            </a: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противодействия коррупции исполнение 17,8 тыс.рублей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по составлению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(изменению) списков кандидатов в присяжные заседатели федеральных судов общей юрисдикции в Российской Федерации исполнение 112,0 тыс.рублей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xn--80aaeboqojdllb3bo7l.xn--p1ai/wp-content/uploads/2016/09/comunali_elezioni_genova_20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0" y="2429563"/>
            <a:ext cx="721561" cy="5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942269" y="2368839"/>
            <a:ext cx="6510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236,3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тыс.рублей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направлены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проведение дополнительных выборов депутата Думы муниципального образования Слюдянский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район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723" y="5733255"/>
            <a:ext cx="555725" cy="33647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71" y="6131499"/>
            <a:ext cx="829391" cy="26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19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8388424" y="6453336"/>
            <a:ext cx="497160" cy="320675"/>
          </a:xfrm>
        </p:spPr>
        <p:txBody>
          <a:bodyPr/>
          <a:lstStyle/>
          <a:p>
            <a:r>
              <a:rPr lang="ru-RU" dirty="0" smtClean="0"/>
              <a:t>49</a:t>
            </a: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6424" y="188640"/>
            <a:ext cx="8738173" cy="6843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2018</a:t>
            </a:r>
            <a:endParaRPr lang="ru-RU" sz="2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00782"/>
            <a:ext cx="2448272" cy="318034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9" y="1340768"/>
            <a:ext cx="2281823" cy="3240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20490"/>
            <a:ext cx="2188567" cy="32809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869160"/>
            <a:ext cx="89289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 итогам 2018 года, в соответствии с постановлением Правительства Иркутской области от 14 марта 2019 года № 207-пп, муниципальному образованию Слюдянский район предоставлена субсидия на реализацию мероприятий, направленных на улучшение показателей планирования и исполнения бюджетов муниципальных образований Иркутской области в сумме 6 853,0 тыс.рублей.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66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photocdn.photogoroda.com/source2/cn3159/r3703/c3741/63200533.jpg?v=2017121311213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watertowers.ru/images/water_m/Sludyanka_IMGP4761_75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0051"/>
            <a:ext cx="20882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llrus.me/wp-content/uploads/2015/04/Sculpture-of-a-bear-and-a-monkey.-Considered-to-be-one-of-the-most-unusual-monuments-in-Russia.-Located-in-Sludyan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70051"/>
            <a:ext cx="198678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0052"/>
            <a:ext cx="23397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2268141"/>
            <a:ext cx="2556792" cy="2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88201" y="1219854"/>
            <a:ext cx="42945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8153400" cy="752128"/>
          </a:xfrm>
        </p:spPr>
        <p:txBody>
          <a:bodyPr/>
          <a:lstStyle/>
          <a:p>
            <a:pPr algn="l"/>
            <a:r>
              <a:rPr lang="ru-RU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Динамика параметров бюджета муниципального образования Слюдянский район за 2018 год (тыс. рублей)</a:t>
            </a:r>
            <a:endParaRPr lang="ru-RU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8604448" y="6453336"/>
            <a:ext cx="425152" cy="320675"/>
          </a:xfrm>
        </p:spPr>
        <p:txBody>
          <a:bodyPr/>
          <a:lstStyle/>
          <a:p>
            <a:r>
              <a:rPr lang="ru-RU" dirty="0" smtClean="0"/>
              <a:t>2</a:t>
            </a:r>
            <a:endParaRPr lang="en-US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02849548"/>
              </p:ext>
            </p:extLst>
          </p:nvPr>
        </p:nvGraphicFramePr>
        <p:xfrm>
          <a:off x="179512" y="1312168"/>
          <a:ext cx="5544616" cy="5076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 flipV="1">
            <a:off x="1115616" y="2636912"/>
            <a:ext cx="1337694" cy="72008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115616" y="1898870"/>
            <a:ext cx="1337694" cy="856118"/>
          </a:xfrm>
          <a:prstGeom prst="straightConnector1">
            <a:avLst/>
          </a:prstGeom>
          <a:ln w="19050">
            <a:solidFill>
              <a:srgbClr val="1ED26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115616" y="1583400"/>
            <a:ext cx="1368151" cy="991568"/>
          </a:xfrm>
          <a:prstGeom prst="straightConnector1">
            <a:avLst/>
          </a:prstGeom>
          <a:ln w="285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3568" y="2105077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896 518,8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17321" y="1352567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1 168 632,6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04636" y="3645024"/>
            <a:ext cx="125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5977" y="129870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течении года 11 раз вносились изменения в параметры бюджета муниципального образования Слюдянский район. Системная работа по сбалансированности бюджета и совместные мероприятия с главными администраторами доходов бюджета позволили увеличить доходы бюджета на 274 178,4 тыс.рублей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41789"/>
              </p:ext>
            </p:extLst>
          </p:nvPr>
        </p:nvGraphicFramePr>
        <p:xfrm>
          <a:off x="4355977" y="2351925"/>
          <a:ext cx="4608512" cy="409644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1512167"/>
                <a:gridCol w="1008112"/>
                <a:gridCol w="1080120"/>
                <a:gridCol w="1008113"/>
              </a:tblGrid>
              <a:tr h="7170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Утверждено первоначально на 2018 год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2018 год в последней редакции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думы № 69-VIрд от 21.12.2017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думы № 84-VIрд от 27.12.2018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всего: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877 586,6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1 151 765,0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274 178,4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199 318,6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229 419,9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30 101,3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678 268,0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922 345,1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244 077,1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896 518,8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1 168 632,6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272 113,8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3581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Дефицит(-), Профицит (+)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-18 932,2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-16 867,6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2 064,6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</a:tr>
              <a:tr h="8839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 муниципального долга к общему объему доходов без учета безвозмездных поступлений, 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7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бюджетной обеспеченности на одного жителя собственными доходами с 2014 по 2018 год</a:t>
            </a:r>
            <a:endParaRPr lang="ru-RU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8732212"/>
              </p:ext>
            </p:extLst>
          </p:nvPr>
        </p:nvGraphicFramePr>
        <p:xfrm>
          <a:off x="1691680" y="1484784"/>
          <a:ext cx="6048672" cy="3744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537321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обеспеченность на 1 жителя в 2018 году по отношению к 2017 году увеличились на</a:t>
            </a:r>
            <a:r>
              <a:rPr lang="ru-RU" sz="1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9,4%, </a:t>
            </a:r>
            <a:r>
              <a:rPr lang="ru-RU" sz="1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роста как </a:t>
            </a:r>
            <a:r>
              <a:rPr lang="ru-RU" sz="1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и неналоговых доходов </a:t>
            </a:r>
            <a:r>
              <a:rPr lang="ru-RU" sz="1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13,2% или </a:t>
            </a:r>
            <a:r>
              <a:rPr lang="ru-RU" sz="1600" b="1" i="1" u="sng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+27 570,9  т.р</a:t>
            </a:r>
            <a:r>
              <a:rPr lang="ru-RU" sz="1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., так и за счет </a:t>
            </a:r>
            <a:r>
              <a:rPr lang="ru-RU" sz="1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нецелевой финансовой помощи </a:t>
            </a:r>
            <a:r>
              <a:rPr lang="ru-RU" sz="1600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областного бюджета  на 6,7% или </a:t>
            </a:r>
            <a:r>
              <a:rPr lang="ru-RU" sz="1600" b="1" i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+11 359,3 т.р.</a:t>
            </a:r>
            <a:endParaRPr lang="ru-RU" sz="1600" b="1" i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econ11\Desktop\iQPLTPU5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1807865" cy="165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54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доходов бюджета муниципального образования Слюдянский район за 2018 год </a:t>
            </a:r>
            <a:endParaRPr lang="ru-RU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5988193"/>
              </p:ext>
            </p:extLst>
          </p:nvPr>
        </p:nvGraphicFramePr>
        <p:xfrm>
          <a:off x="251520" y="1556792"/>
          <a:ext cx="4680520" cy="4948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Объект 16"/>
          <p:cNvSpPr>
            <a:spLocks noGrp="1"/>
          </p:cNvSpPr>
          <p:nvPr>
            <p:ph sz="half" idx="1"/>
          </p:nvPr>
        </p:nvSpPr>
        <p:spPr>
          <a:xfrm>
            <a:off x="4572000" y="1700808"/>
            <a:ext cx="4572000" cy="4104456"/>
          </a:xfrm>
        </p:spPr>
        <p:txBody>
          <a:bodyPr/>
          <a:lstStyle/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доходы: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НДФЛ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181 084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т.р.;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Налоги на совокупный доход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24 847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т.р.;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-Государственная пошлина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6 833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доходы: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использования имущества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13 920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т.р.;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-Плата за НВОС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1 023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т.р.;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оказания платных услуг (работ) и компенсации затрат государства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1 767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т.р.;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-Доходы от продажи имущества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4 493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т.р.;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-Штрафы, санкции, возмещение ущерба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2 846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трансферты:</a:t>
            </a: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</a:t>
            </a:r>
            <a:r>
              <a:rPr lang="ru-RU" sz="14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МБТ </a:t>
            </a:r>
            <a:endParaRPr lang="ru-RU" sz="14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6A9EB0"/>
              </a:buClr>
              <a:buNone/>
            </a:pPr>
            <a:r>
              <a:rPr lang="ru-RU" sz="140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137 917 </a:t>
            </a:r>
            <a:r>
              <a:rPr lang="ru-RU" sz="1400" b="0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   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396</a:t>
            </a:r>
            <a:r>
              <a:rPr lang="ru-RU" sz="14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     </a:t>
            </a:r>
            <a:r>
              <a:rPr lang="ru-RU" sz="1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587 </a:t>
            </a:r>
            <a:r>
              <a:rPr lang="ru-RU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451 </a:t>
            </a:r>
            <a:r>
              <a:rPr lang="ru-RU" sz="1400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461 </a:t>
            </a:r>
            <a:r>
              <a:rPr lang="ru-RU" sz="1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т.р.</a:t>
            </a:r>
            <a:endParaRPr lang="ru-RU" sz="1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b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1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остатков 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-1 633 </a:t>
            </a:r>
            <a:r>
              <a:rPr lang="ru-RU" sz="1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  <a:p>
            <a:pPr marL="0" indent="0">
              <a:buNone/>
            </a:pPr>
            <a:endParaRPr lang="ru-RU" sz="1400" b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572245" y="1700808"/>
            <a:ext cx="216024" cy="216024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44008" y="2780928"/>
            <a:ext cx="216024" cy="216024"/>
          </a:xfrm>
          <a:prstGeom prst="rect">
            <a:avLst/>
          </a:prstGeom>
          <a:solidFill>
            <a:srgbClr val="00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44008" y="4509120"/>
            <a:ext cx="216024" cy="2160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1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МО Слюдянский район в 2018 году</a:t>
            </a:r>
            <a:endParaRPr lang="ru-RU" sz="2400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55432"/>
              </p:ext>
            </p:extLst>
          </p:nvPr>
        </p:nvGraphicFramePr>
        <p:xfrm>
          <a:off x="2267744" y="1457400"/>
          <a:ext cx="489654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Company Logo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553814619"/>
              </p:ext>
            </p:extLst>
          </p:nvPr>
        </p:nvGraphicFramePr>
        <p:xfrm>
          <a:off x="-1260648" y="126876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512" y="5187333"/>
            <a:ext cx="1152128" cy="369332"/>
          </a:xfrm>
          <a:prstGeom prst="rect">
            <a:avLst/>
          </a:prstGeom>
          <a:pattFill prst="dkUpDiag">
            <a:fgClr>
              <a:schemeClr val="tx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dirty="0">
              <a:solidFill>
                <a:srgbClr val="1841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5188550"/>
            <a:ext cx="1152128" cy="3693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18418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dirty="0">
              <a:solidFill>
                <a:srgbClr val="18418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30012" y="1412776"/>
            <a:ext cx="3729820" cy="47442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just"/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в 2018 к 2017 году произошел по:</a:t>
            </a:r>
          </a:p>
          <a:p>
            <a:pPr marL="171450" indent="-171450" algn="just">
              <a:buFontTx/>
              <a:buChar char="-"/>
            </a:pPr>
            <a:r>
              <a:rPr lang="ru-RU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19 555 тыс.руб., за счет 1) единоразовых поступлений,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  12 651 тыс. руб.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том числе БЦБК - 3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686,9 тыс. руб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платеж от физического лица за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проданное имущество -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3 045 тыс. руб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2) активной работы МВК, а так же рабочих групп созданных в городских и сельский поселениях района, которая позволила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сократить задолженность по НДФЛ за прошлые периоды (2016-2017гг.) в общей сумме 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919 тыс</a:t>
            </a:r>
            <a:r>
              <a:rPr lang="ru-RU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</a:p>
          <a:p>
            <a:pPr marL="171450" indent="-171450" algn="just">
              <a:buFontTx/>
              <a:buChar char="-"/>
            </a:pPr>
            <a:r>
              <a:rPr lang="ru-RU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пошлине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676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 ,что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объясняется ростом количества поданных исковых заявлений от банковского сектора и коллекторских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агентств.</a:t>
            </a:r>
          </a:p>
          <a:p>
            <a:pPr marL="171450" indent="-171450" algn="just">
              <a:buFontTx/>
              <a:buChar char="-"/>
            </a:pPr>
            <a:r>
              <a:rPr lang="ru-RU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от аренды имущества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1 500 тыс. руб. за счет заключенных в течении 2018 года новых 7-ми договоров аренды по земельным участкам находящимся в собственности муниципального района.</a:t>
            </a:r>
          </a:p>
          <a:p>
            <a:pPr marL="171450" indent="-171450" algn="just">
              <a:buFontTx/>
              <a:buChar char="-"/>
            </a:pPr>
            <a:r>
              <a:rPr lang="ru-RU" sz="1200" b="1" u="sng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от продажи имущества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4 259,6 тыс. руб. за счет реализованного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Calibri"/>
              </a:rPr>
              <a:t>нежилого здания,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Calibri"/>
              </a:rPr>
              <a:t>расположенное по адресу г. Слюдянка,  ул. Ленина, д. 63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endParaRPr 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1940" y="1628800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A33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+12%</a:t>
            </a:r>
            <a:endParaRPr lang="ru-RU" sz="1400" b="1" dirty="0">
              <a:solidFill>
                <a:srgbClr val="70A33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220486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70A33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+0,3%</a:t>
            </a:r>
            <a:endParaRPr lang="ru-RU" sz="1400" b="1" dirty="0">
              <a:solidFill>
                <a:srgbClr val="70A33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624" y="251856"/>
            <a:ext cx="8229600" cy="703044"/>
          </a:xfrm>
        </p:spPr>
        <p:txBody>
          <a:bodyPr>
            <a:normAutofit/>
          </a:bodyPr>
          <a:lstStyle/>
          <a:p>
            <a:r>
              <a:rPr lang="ru-RU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  <a:r>
              <a:rPr lang="ru-RU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 2018 году</a:t>
            </a:r>
            <a:endParaRPr lang="ru-RU" sz="2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34040485"/>
              </p:ext>
            </p:extLst>
          </p:nvPr>
        </p:nvGraphicFramePr>
        <p:xfrm>
          <a:off x="107504" y="2416317"/>
          <a:ext cx="4320476" cy="403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11794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b="1" dirty="0" smtClean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2018 </a:t>
            </a:r>
            <a:r>
              <a:rPr lang="ru-RU" b="1" dirty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году доля межбюджетных трансфертов в общем объеме доходов бюджета муниципального образования Слюдянский район составила </a:t>
            </a:r>
            <a:r>
              <a:rPr lang="ru-RU" b="1" dirty="0" smtClean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80%. </a:t>
            </a:r>
            <a:r>
              <a:rPr lang="ru-RU" b="1" dirty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в бюджет Слюдянского района поступило </a:t>
            </a:r>
            <a:r>
              <a:rPr lang="ru-RU" b="1" dirty="0" smtClean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919 592 тыс</a:t>
            </a:r>
            <a:r>
              <a:rPr lang="ru-RU" b="1" dirty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руб., или </a:t>
            </a:r>
            <a:r>
              <a:rPr lang="ru-RU" b="1" dirty="0" smtClean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99,7% </a:t>
            </a:r>
            <a:r>
              <a:rPr lang="ru-RU" b="1" dirty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запланированных </a:t>
            </a:r>
            <a:r>
              <a:rPr lang="ru-RU" b="1" dirty="0" smtClean="0">
                <a:ln w="1905"/>
                <a:solidFill>
                  <a:srgbClr val="18418C">
                    <a:lumMod val="50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сумм, темп роста к 2017 году составил 115,48%.</a:t>
            </a:r>
            <a:endParaRPr lang="ru-RU" b="1" dirty="0">
              <a:ln w="1905"/>
              <a:solidFill>
                <a:srgbClr val="18418C">
                  <a:lumMod val="50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91875"/>
              </p:ext>
            </p:extLst>
          </p:nvPr>
        </p:nvGraphicFramePr>
        <p:xfrm>
          <a:off x="4427984" y="2924944"/>
          <a:ext cx="4595982" cy="2301499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2126914"/>
                <a:gridCol w="753406"/>
                <a:gridCol w="720080"/>
                <a:gridCol w="995582"/>
              </a:tblGrid>
              <a:tr h="2468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8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232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922 345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919 592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99,7%</a:t>
                      </a:r>
                      <a:endParaRPr lang="ru-RU" sz="11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227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137 917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137 917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24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190 484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189 396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99,43%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246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589 086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587 451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99,72%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454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6 461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  <a:tr h="317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остатков, субсидий, субвенций прошлых лет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-1 602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-1 633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101,89%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9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6" y="801688"/>
            <a:ext cx="9145466" cy="592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326" y="260648"/>
            <a:ext cx="8053754" cy="65121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в 2017-2018 годах</a:t>
            </a:r>
            <a:r>
              <a:rPr lang="en-US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4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>
            <a:normAutofit/>
          </a:bodyPr>
          <a:lstStyle/>
          <a:p>
            <a:fld id="{A7F8E3F6-DE14-48B2-B2BC-6FABA9630FB8}" type="slidenum">
              <a:rPr lang="ru-RU" smtClean="0">
                <a:solidFill>
                  <a:srgbClr val="48231E"/>
                </a:solidFill>
              </a:rPr>
              <a:pPr/>
              <a:t>9</a:t>
            </a:fld>
            <a:endParaRPr lang="ru-RU" dirty="0">
              <a:solidFill>
                <a:srgbClr val="48231E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50035395"/>
              </p:ext>
            </p:extLst>
          </p:nvPr>
        </p:nvGraphicFramePr>
        <p:xfrm>
          <a:off x="107504" y="1206347"/>
          <a:ext cx="892899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Овал 8"/>
          <p:cNvSpPr/>
          <p:nvPr/>
        </p:nvSpPr>
        <p:spPr>
          <a:xfrm>
            <a:off x="6892718" y="4221088"/>
            <a:ext cx="1927753" cy="466693"/>
          </a:xfrm>
          <a:prstGeom prst="ellipse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+110 316 тыс. руб.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+23,1%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718671" y="5385446"/>
            <a:ext cx="1730400" cy="49182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+ 1 466 тыс. руб.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+29,4%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6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">
  <a:themeElements>
    <a:clrScheme name="sample 3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6A9EB0"/>
      </a:hlink>
      <a:folHlink>
        <a:srgbClr val="33669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4">
  <a:themeElements>
    <a:clrScheme name="sample 3">
      <a:dk1>
        <a:srgbClr val="18418C"/>
      </a:dk1>
      <a:lt1>
        <a:srgbClr val="FFFFFF"/>
      </a:lt1>
      <a:dk2>
        <a:srgbClr val="FFFFE7"/>
      </a:dk2>
      <a:lt2>
        <a:srgbClr val="DDDDDD"/>
      </a:lt2>
      <a:accent1>
        <a:srgbClr val="3492B4"/>
      </a:accent1>
      <a:accent2>
        <a:srgbClr val="7CB444"/>
      </a:accent2>
      <a:accent3>
        <a:srgbClr val="FFFFFF"/>
      </a:accent3>
      <a:accent4>
        <a:srgbClr val="133677"/>
      </a:accent4>
      <a:accent5>
        <a:srgbClr val="AEC7D6"/>
      </a:accent5>
      <a:accent6>
        <a:srgbClr val="70A33D"/>
      </a:accent6>
      <a:hlink>
        <a:srgbClr val="6A9EB0"/>
      </a:hlink>
      <a:folHlink>
        <a:srgbClr val="336699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66"/>
        </a:dk1>
        <a:lt1>
          <a:srgbClr val="FFFFFF"/>
        </a:lt1>
        <a:dk2>
          <a:srgbClr val="FFFFFF"/>
        </a:dk2>
        <a:lt2>
          <a:srgbClr val="B2B2B2"/>
        </a:lt2>
        <a:accent1>
          <a:srgbClr val="C0D070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DCE4BB"/>
        </a:accent5>
        <a:accent6>
          <a:srgbClr val="008AB9"/>
        </a:accent6>
        <a:hlink>
          <a:srgbClr val="CA9938"/>
        </a:hlink>
        <a:folHlink>
          <a:srgbClr val="166A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FFFFE7"/>
        </a:dk2>
        <a:lt2>
          <a:srgbClr val="B2B2B2"/>
        </a:lt2>
        <a:accent1>
          <a:srgbClr val="6D77BF"/>
        </a:accent1>
        <a:accent2>
          <a:srgbClr val="FF9966"/>
        </a:accent2>
        <a:accent3>
          <a:srgbClr val="FFFFFF"/>
        </a:accent3>
        <a:accent4>
          <a:srgbClr val="000056"/>
        </a:accent4>
        <a:accent5>
          <a:srgbClr val="BABDDC"/>
        </a:accent5>
        <a:accent6>
          <a:srgbClr val="E78A5C"/>
        </a:accent6>
        <a:hlink>
          <a:srgbClr val="A959A1"/>
        </a:hlink>
        <a:folHlink>
          <a:srgbClr val="3AAB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8418C"/>
        </a:dk1>
        <a:lt1>
          <a:srgbClr val="FFFFFF"/>
        </a:lt1>
        <a:dk2>
          <a:srgbClr val="FFFFE7"/>
        </a:dk2>
        <a:lt2>
          <a:srgbClr val="DDDDDD"/>
        </a:lt2>
        <a:accent1>
          <a:srgbClr val="3492B4"/>
        </a:accent1>
        <a:accent2>
          <a:srgbClr val="7CB444"/>
        </a:accent2>
        <a:accent3>
          <a:srgbClr val="FFFFFF"/>
        </a:accent3>
        <a:accent4>
          <a:srgbClr val="133677"/>
        </a:accent4>
        <a:accent5>
          <a:srgbClr val="AEC7D6"/>
        </a:accent5>
        <a:accent6>
          <a:srgbClr val="70A33D"/>
        </a:accent6>
        <a:hlink>
          <a:srgbClr val="6A9EB0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4172</TotalTime>
  <Words>7062</Words>
  <Application>Microsoft Office PowerPoint</Application>
  <PresentationFormat>Экран (4:3)</PresentationFormat>
  <Paragraphs>1269</Paragraphs>
  <Slides>38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4</vt:lpstr>
      <vt:lpstr>1_4</vt:lpstr>
      <vt:lpstr>Image</vt:lpstr>
      <vt:lpstr>Отчет об исполнении бюджета муниципального образования Слюдянский район за 2018 год</vt:lpstr>
      <vt:lpstr>Численность населения МО Слюдянский район на 1.01.2019г., человек</vt:lpstr>
      <vt:lpstr>Основные показатели бюджета муниципального образования Слюдянский район за 2018 год (тыс.рублей)</vt:lpstr>
      <vt:lpstr>Динамика параметров бюджета муниципального образования Слюдянский район за 2018 год (тыс. рублей)</vt:lpstr>
      <vt:lpstr>Динамика бюджетной обеспеченности на одного жителя собственными доходами с 2014 по 2018 год</vt:lpstr>
      <vt:lpstr>Исполнение доходов бюджета муниципального образования Слюдянский район за 2018 год </vt:lpstr>
      <vt:lpstr>Налоговые и неналоговые доходы МО Слюдянский район в 2018 году</vt:lpstr>
      <vt:lpstr>Безвозмездные поступления в 2018 году</vt:lpstr>
      <vt:lpstr>Динамика безвозмездных поступлений в 2017-2018 годах (тыс.руб.)</vt:lpstr>
      <vt:lpstr>Безвозмездные поступления в бюджет  МО Слюдянский район в 2018 году</vt:lpstr>
      <vt:lpstr>Динамика поступления нецелевых межбюджетных трансфертов из областного бюджета с 2012 по 2018 годы (млн.руб.)</vt:lpstr>
      <vt:lpstr>Структура расходов бюджета муниципального образования Слюдянский район в 2018 году</vt:lpstr>
      <vt:lpstr>Структура программных и непрограммных расходов бюджета в 2018 году</vt:lpstr>
      <vt:lpstr>Социально-значимые расходы в 2018 году</vt:lpstr>
      <vt:lpstr>Выполнение Указов Президента Российской Федерации от 07 мая 2012 года № 597 «О мерах по реализации государственной социальной политики», № 599 «О мерах по реализации государственной политики в области образования и науки»</vt:lpstr>
      <vt:lpstr>Субсидии муниципальным автономным и бюджетным учреждениям муниципального образования Слюдянский район на выполнение муниципального задания и иные цели</vt:lpstr>
      <vt:lpstr>Народные инициативы</vt:lpstr>
      <vt:lpstr>Внебюджетные источники финансирования</vt:lpstr>
      <vt:lpstr>Муниципальная программа "Развитие образования в муниципальном образовании Слюдянский район на 2014-2019 годы"</vt:lpstr>
      <vt:lpstr>Муниципальная программа "Развитие культуры в муниципальном образовании Слюдянский район на 2014-2019 годы"</vt:lpstr>
      <vt:lpstr>Муниципальная программа "Развитие системы отдыха и оздоровления детей в МО Слюдянский район на 2014-2019 годы"</vt:lpstr>
      <vt:lpstr>Муниципальная программа "Содействие развитию учреждений образования и культуры в муниципальном образовании Слюдянский район на 2014-2019 годы"</vt:lpstr>
      <vt:lpstr>Муниципальная программа "Развитие физической культуры и спорта в муниципальном образовании Слюдянский район на 2014-2019 годы"</vt:lpstr>
      <vt:lpstr>Муниципальная программа "Молодёжная политика в муниципальном образовании Слюдянский район на 2014-2019 годы"</vt:lpstr>
      <vt:lpstr>Муниципальная программа "Безопасность дорожного движения в муниципальном образовании Слюдянский район на 2014-2019 годы"</vt:lpstr>
      <vt:lpstr>Муниципальная программа "Обеспечение комплексных мер безопасности  в муниципальном образовании Слюдянский район на 2014-2019 годы"</vt:lpstr>
      <vt:lpstr>Муниципальная программа "Социальная поддержка населения муниципального образования Слюдянский район на 2014-2019 годы"</vt:lpstr>
      <vt:lpstr>Презентация PowerPoint</vt:lpstr>
      <vt:lpstr>Муниципальная программа "Повышение транспортной доступности, обеспечение условий для реализации потребностей граждан муниципального образования Слюдянский район в перевозках" на 2014-2019 годы</vt:lpstr>
      <vt:lpstr>Муниципальная программа "Поддержка и развитие учреждений образования и культуры  муниципального образования Слюдянский район на 2014-2019 годы"</vt:lpstr>
      <vt:lpstr>Муниципальная программа "Поддержка приоритетных отраслей экономики муниципального образования Слюдянский район на 2014-2019 годы"</vt:lpstr>
      <vt:lpstr>Муниципальная программа "Совершенствование механизмов управления муниципальным образованием Слюдянский район в 2014-2019 годах"</vt:lpstr>
      <vt:lpstr>Муниципальная программа "Профилактика безнадзорности и правонарушений несовершеннолетних в муниципальном образовании Слюдянский район на 2014-2019 годы"</vt:lpstr>
      <vt:lpstr>Муниципальная программа "Создание условий для развития сельскохозяйственного производства в поселениях Слюдянского района" на 2015-2020 годы</vt:lpstr>
      <vt:lpstr>Муниципальная программа "Создание условий для оказания медицинской помощи населению на территории муниципального образования Слюдянский район на 2014-2019 годы"</vt:lpstr>
      <vt:lpstr> Непрограммные расходы муниципального образования Слюдянский район</vt:lpstr>
      <vt:lpstr> ДОСТИЖЕНИЯ 2018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kazna17</dc:creator>
  <cp:lastModifiedBy>kazna17</cp:lastModifiedBy>
  <cp:revision>196</cp:revision>
  <cp:lastPrinted>2019-03-22T05:47:15Z</cp:lastPrinted>
  <dcterms:created xsi:type="dcterms:W3CDTF">2019-03-19T00:18:23Z</dcterms:created>
  <dcterms:modified xsi:type="dcterms:W3CDTF">2019-04-11T06:52:13Z</dcterms:modified>
</cp:coreProperties>
</file>