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6.xml" ContentType="application/vnd.openxmlformats-officedocument.drawingml.chart+xml"/>
  <Override PartName="/ppt/charts/chart7.xml" ContentType="application/vnd.openxmlformats-officedocument.drawingml.chart+xml"/>
  <Override PartName="/ppt/drawings/drawing2.xml" ContentType="application/vnd.openxmlformats-officedocument.drawingml.chartshape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9.xml" ContentType="application/vnd.openxmlformats-officedocument.drawingml.chart+xml"/>
  <Override PartName="/ppt/notesSlides/notesSlide2.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18"/>
  </p:notesMasterIdLst>
  <p:sldIdLst>
    <p:sldId id="256" r:id="rId2"/>
    <p:sldId id="351" r:id="rId3"/>
    <p:sldId id="353" r:id="rId4"/>
    <p:sldId id="354" r:id="rId5"/>
    <p:sldId id="355" r:id="rId6"/>
    <p:sldId id="356" r:id="rId7"/>
    <p:sldId id="357" r:id="rId8"/>
    <p:sldId id="358" r:id="rId9"/>
    <p:sldId id="312" r:id="rId10"/>
    <p:sldId id="314" r:id="rId11"/>
    <p:sldId id="313" r:id="rId12"/>
    <p:sldId id="316" r:id="rId13"/>
    <p:sldId id="335" r:id="rId14"/>
    <p:sldId id="331" r:id="rId15"/>
    <p:sldId id="359" r:id="rId16"/>
    <p:sldId id="276" r:id="rId17"/>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8AB7BC"/>
    <a:srgbClr val="C97DC0"/>
    <a:srgbClr val="FFFF99"/>
    <a:srgbClr val="CCCCFF"/>
    <a:srgbClr val="99FF99"/>
    <a:srgbClr val="0099FF"/>
    <a:srgbClr val="FF9933"/>
    <a:srgbClr val="FFCC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FD4443E-F989-4FC4-A0C8-D5A2AF1F390B}" styleName="Темный стиль 1 - акцент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60" autoAdjust="0"/>
  </p:normalViewPr>
  <p:slideViewPr>
    <p:cSldViewPr>
      <p:cViewPr varScale="1">
        <p:scale>
          <a:sx n="108" d="100"/>
          <a:sy n="108" d="100"/>
        </p:scale>
        <p:origin x="89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0"/>
      <c:rotY val="0"/>
      <c:rAngAx val="1"/>
    </c:view3D>
    <c:floor>
      <c:thickness val="0"/>
    </c:floor>
    <c:sideWall>
      <c:thickness val="0"/>
    </c:sideWall>
    <c:backWall>
      <c:thickness val="0"/>
    </c:backWall>
    <c:plotArea>
      <c:layout>
        <c:manualLayout>
          <c:layoutTarget val="inner"/>
          <c:xMode val="edge"/>
          <c:yMode val="edge"/>
          <c:x val="4.3656788888487841E-2"/>
          <c:y val="6.4558909203465492E-2"/>
          <c:w val="0.90395506444532669"/>
          <c:h val="0.43974949948880637"/>
        </c:manualLayout>
      </c:layout>
      <c:bar3DChart>
        <c:barDir val="col"/>
        <c:grouping val="clustered"/>
        <c:varyColors val="0"/>
        <c:ser>
          <c:idx val="0"/>
          <c:order val="0"/>
          <c:tx>
            <c:strRef>
              <c:f>Лист1!$B$1</c:f>
              <c:strCache>
                <c:ptCount val="1"/>
                <c:pt idx="0">
                  <c:v>2018</c:v>
                </c:pt>
              </c:strCache>
            </c:strRef>
          </c:tx>
          <c:spPr>
            <a:solidFill>
              <a:srgbClr val="FFCCF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Доходы бюджета</c:v>
                </c:pt>
              </c:strCache>
            </c:strRef>
          </c:cat>
          <c:val>
            <c:numRef>
              <c:f>Лист1!$B$2</c:f>
              <c:numCache>
                <c:formatCode>#,##0</c:formatCode>
                <c:ptCount val="1"/>
                <c:pt idx="0">
                  <c:v>1156406</c:v>
                </c:pt>
              </c:numCache>
            </c:numRef>
          </c:val>
          <c:extLst>
            <c:ext xmlns:c16="http://schemas.microsoft.com/office/drawing/2014/chart" uri="{C3380CC4-5D6E-409C-BE32-E72D297353CC}">
              <c16:uniqueId val="{00000000-BE14-4AD7-BC4E-31EA28C34F36}"/>
            </c:ext>
          </c:extLst>
        </c:ser>
        <c:ser>
          <c:idx val="1"/>
          <c:order val="1"/>
          <c:tx>
            <c:strRef>
              <c:f>Лист1!$C$1</c:f>
              <c:strCache>
                <c:ptCount val="1"/>
                <c:pt idx="0">
                  <c:v>2019</c:v>
                </c:pt>
              </c:strCache>
            </c:strRef>
          </c:tx>
          <c:spPr>
            <a:solidFill>
              <a:srgbClr val="CCCCF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Доходы бюджета</c:v>
                </c:pt>
              </c:strCache>
            </c:strRef>
          </c:cat>
          <c:val>
            <c:numRef>
              <c:f>Лист1!$C$2</c:f>
              <c:numCache>
                <c:formatCode>#,##0</c:formatCode>
                <c:ptCount val="1"/>
                <c:pt idx="0">
                  <c:v>1361303</c:v>
                </c:pt>
              </c:numCache>
            </c:numRef>
          </c:val>
          <c:extLst>
            <c:ext xmlns:c16="http://schemas.microsoft.com/office/drawing/2014/chart" uri="{C3380CC4-5D6E-409C-BE32-E72D297353CC}">
              <c16:uniqueId val="{00000001-BE14-4AD7-BC4E-31EA28C34F36}"/>
            </c:ext>
          </c:extLst>
        </c:ser>
        <c:ser>
          <c:idx val="2"/>
          <c:order val="2"/>
          <c:tx>
            <c:strRef>
              <c:f>Лист1!$D$1</c:f>
              <c:strCache>
                <c:ptCount val="1"/>
                <c:pt idx="0">
                  <c:v>2020</c:v>
                </c:pt>
              </c:strCache>
            </c:strRef>
          </c:tx>
          <c:spPr>
            <a:solidFill>
              <a:srgbClr val="66CCF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Доходы бюджета</c:v>
                </c:pt>
              </c:strCache>
            </c:strRef>
          </c:cat>
          <c:val>
            <c:numRef>
              <c:f>Лист1!$D$2</c:f>
              <c:numCache>
                <c:formatCode>#,##0</c:formatCode>
                <c:ptCount val="1"/>
                <c:pt idx="0">
                  <c:v>1667899</c:v>
                </c:pt>
              </c:numCache>
            </c:numRef>
          </c:val>
          <c:extLst>
            <c:ext xmlns:c16="http://schemas.microsoft.com/office/drawing/2014/chart" uri="{C3380CC4-5D6E-409C-BE32-E72D297353CC}">
              <c16:uniqueId val="{00000002-BE14-4AD7-BC4E-31EA28C34F36}"/>
            </c:ext>
          </c:extLst>
        </c:ser>
        <c:dLbls>
          <c:showLegendKey val="0"/>
          <c:showVal val="1"/>
          <c:showCatName val="0"/>
          <c:showSerName val="0"/>
          <c:showPercent val="0"/>
          <c:showBubbleSize val="0"/>
        </c:dLbls>
        <c:gapWidth val="150"/>
        <c:shape val="cylinder"/>
        <c:axId val="101176064"/>
        <c:axId val="101177600"/>
        <c:axId val="0"/>
      </c:bar3DChart>
      <c:catAx>
        <c:axId val="101176064"/>
        <c:scaling>
          <c:orientation val="minMax"/>
        </c:scaling>
        <c:delete val="0"/>
        <c:axPos val="b"/>
        <c:numFmt formatCode="General" sourceLinked="0"/>
        <c:majorTickMark val="none"/>
        <c:minorTickMark val="none"/>
        <c:tickLblPos val="nextTo"/>
        <c:txPr>
          <a:bodyPr/>
          <a:lstStyle/>
          <a:p>
            <a:pPr>
              <a:defRPr sz="1100" b="1"/>
            </a:pPr>
            <a:endParaRPr lang="ru-RU"/>
          </a:p>
        </c:txPr>
        <c:crossAx val="101177600"/>
        <c:crosses val="autoZero"/>
        <c:auto val="1"/>
        <c:lblAlgn val="ctr"/>
        <c:lblOffset val="100"/>
        <c:noMultiLvlLbl val="0"/>
      </c:catAx>
      <c:valAx>
        <c:axId val="101177600"/>
        <c:scaling>
          <c:orientation val="minMax"/>
        </c:scaling>
        <c:delete val="1"/>
        <c:axPos val="l"/>
        <c:numFmt formatCode="#,##0" sourceLinked="1"/>
        <c:majorTickMark val="out"/>
        <c:minorTickMark val="none"/>
        <c:tickLblPos val="nextTo"/>
        <c:crossAx val="101176064"/>
        <c:crosses val="autoZero"/>
        <c:crossBetween val="between"/>
      </c:valAx>
    </c:plotArea>
    <c:legend>
      <c:legendPos val="t"/>
      <c:layout>
        <c:manualLayout>
          <c:xMode val="edge"/>
          <c:yMode val="edge"/>
          <c:x val="0.23238508725342077"/>
          <c:y val="0.70149731271605875"/>
          <c:w val="0.51804486336628219"/>
          <c:h val="0.11950675286263221"/>
        </c:manualLayout>
      </c:layout>
      <c:overlay val="0"/>
      <c:txPr>
        <a:bodyPr/>
        <a:lstStyle/>
        <a:p>
          <a:pPr>
            <a:defRPr sz="1100"/>
          </a:pPr>
          <a:endParaRPr lang="ru-RU"/>
        </a:p>
      </c:txPr>
    </c:legend>
    <c:plotVisOnly val="1"/>
    <c:dispBlanksAs val="gap"/>
    <c:showDLblsOverMax val="0"/>
  </c:chart>
  <c:txPr>
    <a:bodyPr/>
    <a:lstStyle/>
    <a:p>
      <a:pPr>
        <a:defRPr sz="900">
          <a:latin typeface="Times New Roman" pitchFamily="18" charset="0"/>
          <a:cs typeface="Times New Roman" pitchFamily="18" charset="0"/>
        </a:defRPr>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60"/>
      <c:rotY val="60"/>
      <c:rAngAx val="0"/>
      <c:perspective val="50"/>
    </c:view3D>
    <c:floor>
      <c:thickness val="0"/>
    </c:floor>
    <c:sideWall>
      <c:thickness val="0"/>
    </c:sideWall>
    <c:backWall>
      <c:thickness val="0"/>
    </c:backWall>
    <c:plotArea>
      <c:layout>
        <c:manualLayout>
          <c:layoutTarget val="inner"/>
          <c:xMode val="edge"/>
          <c:yMode val="edge"/>
          <c:x val="2.4177607638527526E-2"/>
          <c:y val="0.18252910170474884"/>
          <c:w val="0.80028498801264547"/>
          <c:h val="0.78562644274093008"/>
        </c:manualLayout>
      </c:layout>
      <c:pie3DChart>
        <c:varyColors val="1"/>
        <c:ser>
          <c:idx val="0"/>
          <c:order val="0"/>
          <c:tx>
            <c:strRef>
              <c:f>Лист1!$B$1</c:f>
              <c:strCache>
                <c:ptCount val="1"/>
                <c:pt idx="0">
                  <c:v>Продажи</c:v>
                </c:pt>
              </c:strCache>
            </c:strRef>
          </c:tx>
          <c:explosion val="25"/>
          <c:dPt>
            <c:idx val="0"/>
            <c:bubble3D val="0"/>
            <c:explosion val="16"/>
            <c:spPr>
              <a:solidFill>
                <a:srgbClr val="0099FF"/>
              </a:solidFill>
            </c:spPr>
            <c:extLst>
              <c:ext xmlns:c16="http://schemas.microsoft.com/office/drawing/2014/chart" uri="{C3380CC4-5D6E-409C-BE32-E72D297353CC}">
                <c16:uniqueId val="{00000001-420F-42B5-9AEB-11244175D992}"/>
              </c:ext>
            </c:extLst>
          </c:dPt>
          <c:dPt>
            <c:idx val="1"/>
            <c:bubble3D val="0"/>
            <c:explosion val="10"/>
            <c:spPr>
              <a:solidFill>
                <a:srgbClr val="CCCCFF"/>
              </a:solidFill>
            </c:spPr>
            <c:extLst>
              <c:ext xmlns:c16="http://schemas.microsoft.com/office/drawing/2014/chart" uri="{C3380CC4-5D6E-409C-BE32-E72D297353CC}">
                <c16:uniqueId val="{00000003-420F-42B5-9AEB-11244175D992}"/>
              </c:ext>
            </c:extLst>
          </c:dPt>
          <c:dPt>
            <c:idx val="2"/>
            <c:bubble3D val="0"/>
            <c:explosion val="12"/>
            <c:spPr>
              <a:solidFill>
                <a:srgbClr val="99FF99"/>
              </a:solidFill>
            </c:spPr>
            <c:extLst>
              <c:ext xmlns:c16="http://schemas.microsoft.com/office/drawing/2014/chart" uri="{C3380CC4-5D6E-409C-BE32-E72D297353CC}">
                <c16:uniqueId val="{00000005-420F-42B5-9AEB-11244175D992}"/>
              </c:ext>
            </c:extLst>
          </c:dPt>
          <c:dPt>
            <c:idx val="3"/>
            <c:bubble3D val="0"/>
            <c:explosion val="10"/>
            <c:spPr>
              <a:solidFill>
                <a:srgbClr val="C00000"/>
              </a:solidFill>
            </c:spPr>
            <c:extLst>
              <c:ext xmlns:c16="http://schemas.microsoft.com/office/drawing/2014/chart" uri="{C3380CC4-5D6E-409C-BE32-E72D297353CC}">
                <c16:uniqueId val="{00000007-420F-42B5-9AEB-11244175D992}"/>
              </c:ext>
            </c:extLst>
          </c:dPt>
          <c:dPt>
            <c:idx val="4"/>
            <c:bubble3D val="0"/>
            <c:explosion val="11"/>
            <c:spPr>
              <a:solidFill>
                <a:srgbClr val="FF9933"/>
              </a:solidFill>
            </c:spPr>
            <c:extLst>
              <c:ext xmlns:c16="http://schemas.microsoft.com/office/drawing/2014/chart" uri="{C3380CC4-5D6E-409C-BE32-E72D297353CC}">
                <c16:uniqueId val="{00000009-420F-42B5-9AEB-11244175D992}"/>
              </c:ext>
            </c:extLst>
          </c:dPt>
          <c:dPt>
            <c:idx val="5"/>
            <c:bubble3D val="0"/>
            <c:explosion val="9"/>
            <c:spPr>
              <a:solidFill>
                <a:srgbClr val="00B050"/>
              </a:solidFill>
            </c:spPr>
            <c:extLst>
              <c:ext xmlns:c16="http://schemas.microsoft.com/office/drawing/2014/chart" uri="{C3380CC4-5D6E-409C-BE32-E72D297353CC}">
                <c16:uniqueId val="{0000000B-420F-42B5-9AEB-11244175D992}"/>
              </c:ext>
            </c:extLst>
          </c:dPt>
          <c:dPt>
            <c:idx val="6"/>
            <c:bubble3D val="0"/>
            <c:explosion val="10"/>
            <c:spPr>
              <a:solidFill>
                <a:srgbClr val="FFFF99"/>
              </a:solidFill>
            </c:spPr>
            <c:extLst>
              <c:ext xmlns:c16="http://schemas.microsoft.com/office/drawing/2014/chart" uri="{C3380CC4-5D6E-409C-BE32-E72D297353CC}">
                <c16:uniqueId val="{0000000D-420F-42B5-9AEB-11244175D992}"/>
              </c:ext>
            </c:extLst>
          </c:dPt>
          <c:dPt>
            <c:idx val="7"/>
            <c:bubble3D val="0"/>
            <c:explosion val="9"/>
            <c:spPr>
              <a:solidFill>
                <a:schemeClr val="accent2">
                  <a:lumMod val="40000"/>
                  <a:lumOff val="60000"/>
                </a:schemeClr>
              </a:solidFill>
            </c:spPr>
            <c:extLst>
              <c:ext xmlns:c16="http://schemas.microsoft.com/office/drawing/2014/chart" uri="{C3380CC4-5D6E-409C-BE32-E72D297353CC}">
                <c16:uniqueId val="{0000000F-420F-42B5-9AEB-11244175D992}"/>
              </c:ext>
            </c:extLst>
          </c:dPt>
          <c:dPt>
            <c:idx val="8"/>
            <c:bubble3D val="0"/>
            <c:explosion val="8"/>
            <c:spPr>
              <a:solidFill>
                <a:srgbClr val="FF7C80"/>
              </a:solidFill>
            </c:spPr>
            <c:extLst>
              <c:ext xmlns:c16="http://schemas.microsoft.com/office/drawing/2014/chart" uri="{C3380CC4-5D6E-409C-BE32-E72D297353CC}">
                <c16:uniqueId val="{00000011-420F-42B5-9AEB-11244175D992}"/>
              </c:ext>
            </c:extLst>
          </c:dPt>
          <c:dLbls>
            <c:dLbl>
              <c:idx val="0"/>
              <c:layout>
                <c:manualLayout>
                  <c:x val="-0.15316926010816012"/>
                  <c:y val="-0.19484968491155305"/>
                </c:manualLayout>
              </c:layout>
              <c:tx>
                <c:rich>
                  <a:bodyPr/>
                  <a:lstStyle/>
                  <a:p>
                    <a:r>
                      <a:rPr lang="ru-RU" dirty="0"/>
                      <a:t>МП "Развитие образования" ; 831 915,4; 50,3%</a:t>
                    </a:r>
                  </a:p>
                </c:rich>
              </c:tx>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20F-42B5-9AEB-11244175D992}"/>
                </c:ext>
              </c:extLst>
            </c:dLbl>
            <c:dLbl>
              <c:idx val="1"/>
              <c:layout>
                <c:manualLayout>
                  <c:x val="-3.8119918368446609E-2"/>
                  <c:y val="-2.22359552642299E-2"/>
                </c:manualLayout>
              </c:layout>
              <c:tx>
                <c:rich>
                  <a:bodyPr/>
                  <a:lstStyle/>
                  <a:p>
                    <a:r>
                      <a:rPr lang="ru-RU" dirty="0"/>
                      <a:t>МП "Охрана окружающей среды" ; 111 112,7; 6,7%</a:t>
                    </a:r>
                  </a:p>
                </c:rich>
              </c:tx>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20F-42B5-9AEB-11244175D992}"/>
                </c:ext>
              </c:extLst>
            </c:dLbl>
            <c:dLbl>
              <c:idx val="2"/>
              <c:layout>
                <c:manualLayout>
                  <c:x val="-1.9681887763647592E-2"/>
                  <c:y val="1.464594211754254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420F-42B5-9AEB-11244175D992}"/>
                </c:ext>
              </c:extLst>
            </c:dLbl>
            <c:dLbl>
              <c:idx val="3"/>
              <c:layout>
                <c:manualLayout>
                  <c:x val="-5.5352716476028928E-2"/>
                  <c:y val="1.6162363132491451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420F-42B5-9AEB-11244175D992}"/>
                </c:ext>
              </c:extLst>
            </c:dLbl>
            <c:dLbl>
              <c:idx val="4"/>
              <c:layout>
                <c:manualLayout>
                  <c:x val="-4.2622910170362183E-2"/>
                  <c:y val="-7.0939648681010756E-2"/>
                </c:manualLayout>
              </c:layout>
              <c:tx>
                <c:rich>
                  <a:bodyPr/>
                  <a:lstStyle/>
                  <a:p>
                    <a:r>
                      <a:rPr lang="ru-RU" dirty="0"/>
                      <a:t>МП «Развитие </a:t>
                    </a:r>
                    <a:r>
                      <a:rPr lang="ru-RU" baseline="0" dirty="0"/>
                      <a:t>культуры</a:t>
                    </a:r>
                    <a:r>
                      <a:rPr lang="ru-RU" dirty="0"/>
                      <a:t>";  32 536,3; 2%</a:t>
                    </a:r>
                  </a:p>
                </c:rich>
              </c:tx>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420F-42B5-9AEB-11244175D992}"/>
                </c:ext>
              </c:extLst>
            </c:dLbl>
            <c:dLbl>
              <c:idx val="5"/>
              <c:layout>
                <c:manualLayout>
                  <c:x val="-4.9494404371358013E-2"/>
                  <c:y val="-0.14639596372008049"/>
                </c:manualLayout>
              </c:layout>
              <c:tx>
                <c:rich>
                  <a:bodyPr/>
                  <a:lstStyle/>
                  <a:p>
                    <a:r>
                      <a:rPr lang="ru-RU" dirty="0"/>
                      <a:t>МП «Содействие развитию учреждений образования и культуры";  67 289,4; 4,1%</a:t>
                    </a:r>
                  </a:p>
                </c:rich>
              </c:tx>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420F-42B5-9AEB-11244175D992}"/>
                </c:ext>
              </c:extLst>
            </c:dLbl>
            <c:dLbl>
              <c:idx val="6"/>
              <c:layout>
                <c:manualLayout>
                  <c:x val="0.10036594482657825"/>
                  <c:y val="-0.15630265618634967"/>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420F-42B5-9AEB-11244175D992}"/>
                </c:ext>
              </c:extLst>
            </c:dLbl>
            <c:dLbl>
              <c:idx val="7"/>
              <c:layout>
                <c:manualLayout>
                  <c:x val="-4.1687931092649955E-2"/>
                  <c:y val="-6.1599829957165252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420F-42B5-9AEB-11244175D992}"/>
                </c:ext>
              </c:extLst>
            </c:dLbl>
            <c:dLbl>
              <c:idx val="8"/>
              <c:layout>
                <c:manualLayout>
                  <c:x val="0.12533083195751463"/>
                  <c:y val="-0.10504909176758138"/>
                </c:manualLayout>
              </c:layout>
              <c:tx>
                <c:rich>
                  <a:bodyPr/>
                  <a:lstStyle/>
                  <a:p>
                    <a:r>
                      <a:rPr lang="ru-RU" dirty="0"/>
                      <a:t>ИНЫЕ ПРОГРАММЫ;  36 120,5; 2,2%</a:t>
                    </a:r>
                  </a:p>
                </c:rich>
              </c:tx>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420F-42B5-9AEB-11244175D992}"/>
                </c:ext>
              </c:extLst>
            </c:dLbl>
            <c:dLbl>
              <c:idx val="9"/>
              <c:layout>
                <c:manualLayout>
                  <c:x val="8.9154663513908119E-2"/>
                  <c:y val="-8.8046544211137029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2-420F-42B5-9AEB-11244175D992}"/>
                </c:ext>
              </c:extLst>
            </c:dLbl>
            <c:numFmt formatCode="0.0%" sourceLinked="0"/>
            <c:spPr>
              <a:noFill/>
              <a:ln>
                <a:noFill/>
              </a:ln>
              <a:effectLst/>
            </c:spPr>
            <c:dLblPos val="bestFit"/>
            <c:showLegendKey val="0"/>
            <c:showVal val="1"/>
            <c:showCatName val="1"/>
            <c:showSerName val="0"/>
            <c:showPercent val="1"/>
            <c:showBubbleSize val="0"/>
            <c:showLeaderLines val="1"/>
            <c:extLst>
              <c:ext xmlns:c15="http://schemas.microsoft.com/office/drawing/2012/chart" uri="{CE6537A1-D6FC-4f65-9D91-7224C49458BB}"/>
            </c:extLst>
          </c:dLbls>
          <c:cat>
            <c:strRef>
              <c:f>Лист1!$A$2:$A$10</c:f>
              <c:strCache>
                <c:ptCount val="9"/>
                <c:pt idx="0">
                  <c:v>МП "Развитие образования" </c:v>
                </c:pt>
                <c:pt idx="1">
                  <c:v>МП "Охрана окружающей среды" </c:v>
                </c:pt>
                <c:pt idx="2">
                  <c:v>МП "Поддержка и развитие учреждений образования и культуры" </c:v>
                </c:pt>
                <c:pt idx="3">
                  <c:v>МП "Развитие системы отдыха и оздоровления детей" </c:v>
                </c:pt>
                <c:pt idx="4">
                  <c:v>МП "Развитие культуры " </c:v>
                </c:pt>
                <c:pt idx="5">
                  <c:v>МП "Содействие развитию учреждений образования и культуры" </c:v>
                </c:pt>
                <c:pt idx="6">
                  <c:v>МП "Социальная поддержка населения"</c:v>
                </c:pt>
                <c:pt idx="7">
                  <c:v>МП "Совершенствование механизмов управления" </c:v>
                </c:pt>
                <c:pt idx="8">
                  <c:v>Иные программы</c:v>
                </c:pt>
              </c:strCache>
            </c:strRef>
          </c:cat>
          <c:val>
            <c:numRef>
              <c:f>Лист1!$B$2:$B$10</c:f>
              <c:numCache>
                <c:formatCode>#,##0.00</c:formatCode>
                <c:ptCount val="9"/>
                <c:pt idx="0">
                  <c:v>831915.4</c:v>
                </c:pt>
                <c:pt idx="1">
                  <c:v>111112.7</c:v>
                </c:pt>
                <c:pt idx="2">
                  <c:v>225725.3</c:v>
                </c:pt>
                <c:pt idx="3">
                  <c:v>4786.2</c:v>
                </c:pt>
                <c:pt idx="4">
                  <c:v>32536.2</c:v>
                </c:pt>
                <c:pt idx="5">
                  <c:v>67289.399999999994</c:v>
                </c:pt>
                <c:pt idx="6">
                  <c:v>67806.399999999994</c:v>
                </c:pt>
                <c:pt idx="7">
                  <c:v>277566.5</c:v>
                </c:pt>
                <c:pt idx="8">
                  <c:v>36120.500000000116</c:v>
                </c:pt>
              </c:numCache>
            </c:numRef>
          </c:val>
          <c:extLst>
            <c:ext xmlns:c16="http://schemas.microsoft.com/office/drawing/2014/chart" uri="{C3380CC4-5D6E-409C-BE32-E72D297353CC}">
              <c16:uniqueId val="{00000013-420F-42B5-9AEB-11244175D992}"/>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900">
          <a:solidFill>
            <a:srgbClr val="000000"/>
          </a:solidFill>
          <a:latin typeface="Times New Roman" pitchFamily="18" charset="0"/>
          <a:cs typeface="Times New Roman" pitchFamily="18" charset="0"/>
        </a:defRPr>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0"/>
      <c:rAngAx val="1"/>
    </c:view3D>
    <c:floor>
      <c:thickness val="0"/>
    </c:floor>
    <c:sideWall>
      <c:thickness val="0"/>
    </c:sideWall>
    <c:backWall>
      <c:thickness val="0"/>
    </c:backWall>
    <c:plotArea>
      <c:layout>
        <c:manualLayout>
          <c:layoutTarget val="inner"/>
          <c:xMode val="edge"/>
          <c:yMode val="edge"/>
          <c:x val="3.2975574706199905E-2"/>
          <c:y val="1.9003214086918008E-2"/>
          <c:w val="0.93404885058760023"/>
          <c:h val="0.73133245948474856"/>
        </c:manualLayout>
      </c:layout>
      <c:bar3DChart>
        <c:barDir val="col"/>
        <c:grouping val="stacked"/>
        <c:varyColors val="0"/>
        <c:ser>
          <c:idx val="0"/>
          <c:order val="0"/>
          <c:tx>
            <c:strRef>
              <c:f>Лист1!$B$1</c:f>
              <c:strCache>
                <c:ptCount val="1"/>
                <c:pt idx="0">
                  <c:v>Иные расходы (тыс.рублей)</c:v>
                </c:pt>
              </c:strCache>
            </c:strRef>
          </c:tx>
          <c:spPr>
            <a:solidFill>
              <a:srgbClr val="CCCCFF"/>
            </a:solidFill>
          </c:spPr>
          <c:invertIfNegative val="0"/>
          <c:dLbls>
            <c:dLbl>
              <c:idx val="0"/>
              <c:tx>
                <c:rich>
                  <a:bodyPr/>
                  <a:lstStyle/>
                  <a:p>
                    <a:r>
                      <a:rPr lang="en-US" sz="900" b="1" dirty="0">
                        <a:solidFill>
                          <a:schemeClr val="tx1">
                            <a:lumMod val="50000"/>
                          </a:schemeClr>
                        </a:solidFill>
                      </a:rPr>
                      <a:t>256 089 </a:t>
                    </a:r>
                  </a:p>
                  <a:p>
                    <a:r>
                      <a:rPr lang="en-US" sz="900" b="1" dirty="0">
                        <a:solidFill>
                          <a:schemeClr val="tx1">
                            <a:lumMod val="50000"/>
                          </a:schemeClr>
                        </a:solidFill>
                      </a:rPr>
                      <a:t>26%</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EB4-45B5-AC07-995C3A95F605}"/>
                </c:ext>
              </c:extLst>
            </c:dLbl>
            <c:dLbl>
              <c:idx val="1"/>
              <c:tx>
                <c:rich>
                  <a:bodyPr/>
                  <a:lstStyle/>
                  <a:p>
                    <a:r>
                      <a:rPr lang="en-US" sz="900" b="1" dirty="0">
                        <a:solidFill>
                          <a:schemeClr val="tx1">
                            <a:lumMod val="50000"/>
                          </a:schemeClr>
                        </a:solidFill>
                      </a:rPr>
                      <a:t>296 314</a:t>
                    </a:r>
                  </a:p>
                  <a:p>
                    <a:r>
                      <a:rPr lang="en-US" sz="900" b="1" dirty="0">
                        <a:solidFill>
                          <a:schemeClr val="tx1">
                            <a:lumMod val="50000"/>
                          </a:schemeClr>
                        </a:solidFill>
                      </a:rPr>
                      <a:t>26%</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EB4-45B5-AC07-995C3A95F605}"/>
                </c:ext>
              </c:extLst>
            </c:dLbl>
            <c:dLbl>
              <c:idx val="2"/>
              <c:layout>
                <c:manualLayout>
                  <c:x val="-2.9977795187454458E-3"/>
                  <c:y val="0"/>
                </c:manualLayout>
              </c:layout>
              <c:tx>
                <c:rich>
                  <a:bodyPr/>
                  <a:lstStyle/>
                  <a:p>
                    <a:r>
                      <a:rPr lang="en-US" sz="900" b="1" dirty="0">
                        <a:solidFill>
                          <a:schemeClr val="tx1">
                            <a:lumMod val="50000"/>
                          </a:schemeClr>
                        </a:solidFill>
                      </a:rPr>
                      <a:t>429 295</a:t>
                    </a:r>
                  </a:p>
                  <a:p>
                    <a:r>
                      <a:rPr lang="en-US" sz="900" b="1" dirty="0">
                        <a:solidFill>
                          <a:schemeClr val="tx1">
                            <a:lumMod val="50000"/>
                          </a:schemeClr>
                        </a:solidFill>
                      </a:rPr>
                      <a:t>31%</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EB4-45B5-AC07-995C3A95F605}"/>
                </c:ext>
              </c:extLst>
            </c:dLbl>
            <c:dLbl>
              <c:idx val="3"/>
              <c:tx>
                <c:rich>
                  <a:bodyPr/>
                  <a:lstStyle/>
                  <a:p>
                    <a:r>
                      <a:rPr lang="en-US" sz="900" b="1" dirty="0">
                        <a:solidFill>
                          <a:schemeClr val="tx1">
                            <a:lumMod val="50000"/>
                          </a:schemeClr>
                        </a:solidFill>
                      </a:rPr>
                      <a:t>675 665</a:t>
                    </a:r>
                  </a:p>
                  <a:p>
                    <a:r>
                      <a:rPr lang="en-US" sz="900" b="1" dirty="0">
                        <a:solidFill>
                          <a:schemeClr val="tx1">
                            <a:lumMod val="50000"/>
                          </a:schemeClr>
                        </a:solidFill>
                      </a:rPr>
                      <a:t>41%</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EB4-45B5-AC07-995C3A95F605}"/>
                </c:ext>
              </c:extLst>
            </c:dLbl>
            <c:spPr>
              <a:noFill/>
              <a:ln>
                <a:noFill/>
              </a:ln>
              <a:effectLst/>
            </c:spPr>
            <c:txPr>
              <a:bodyPr/>
              <a:lstStyle/>
              <a:p>
                <a:pPr>
                  <a:defRPr>
                    <a:solidFill>
                      <a:schemeClr val="tx1">
                        <a:lumMod val="50000"/>
                      </a:schemeClr>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Лист1!$A$2:$A$5</c:f>
              <c:numCache>
                <c:formatCode>General</c:formatCode>
                <c:ptCount val="4"/>
                <c:pt idx="0">
                  <c:v>2017</c:v>
                </c:pt>
                <c:pt idx="1">
                  <c:v>2018</c:v>
                </c:pt>
                <c:pt idx="2">
                  <c:v>2019</c:v>
                </c:pt>
                <c:pt idx="3">
                  <c:v>2020</c:v>
                </c:pt>
              </c:numCache>
            </c:numRef>
          </c:cat>
          <c:val>
            <c:numRef>
              <c:f>Лист1!$B$2:$B$5</c:f>
              <c:numCache>
                <c:formatCode>General</c:formatCode>
                <c:ptCount val="4"/>
                <c:pt idx="0">
                  <c:v>256089.2</c:v>
                </c:pt>
                <c:pt idx="1">
                  <c:v>296313.7</c:v>
                </c:pt>
                <c:pt idx="2">
                  <c:v>429295.2</c:v>
                </c:pt>
                <c:pt idx="3">
                  <c:v>675665.6</c:v>
                </c:pt>
              </c:numCache>
            </c:numRef>
          </c:val>
          <c:extLst>
            <c:ext xmlns:c16="http://schemas.microsoft.com/office/drawing/2014/chart" uri="{C3380CC4-5D6E-409C-BE32-E72D297353CC}">
              <c16:uniqueId val="{00000004-AEB4-45B5-AC07-995C3A95F605}"/>
            </c:ext>
          </c:extLst>
        </c:ser>
        <c:ser>
          <c:idx val="1"/>
          <c:order val="1"/>
          <c:tx>
            <c:strRef>
              <c:f>Лист1!$C$1</c:f>
              <c:strCache>
                <c:ptCount val="1"/>
                <c:pt idx="0">
                  <c:v>Социально-значимые расходы (тыс.рублей)</c:v>
                </c:pt>
              </c:strCache>
            </c:strRef>
          </c:tx>
          <c:spPr>
            <a:solidFill>
              <a:srgbClr val="FF7C80"/>
            </a:solidFill>
          </c:spPr>
          <c:invertIfNegative val="0"/>
          <c:dLbls>
            <c:dLbl>
              <c:idx val="0"/>
              <c:tx>
                <c:rich>
                  <a:bodyPr/>
                  <a:lstStyle/>
                  <a:p>
                    <a:r>
                      <a:rPr lang="en-US" sz="900" b="1" dirty="0">
                        <a:solidFill>
                          <a:schemeClr val="tx1"/>
                        </a:solidFill>
                      </a:rPr>
                      <a:t>722 987</a:t>
                    </a:r>
                  </a:p>
                  <a:p>
                    <a:r>
                      <a:rPr lang="en-US" sz="900" b="1" dirty="0">
                        <a:solidFill>
                          <a:schemeClr val="tx1"/>
                        </a:solidFill>
                      </a:rPr>
                      <a:t> 74%</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EB4-45B5-AC07-995C3A95F605}"/>
                </c:ext>
              </c:extLst>
            </c:dLbl>
            <c:dLbl>
              <c:idx val="1"/>
              <c:tx>
                <c:rich>
                  <a:bodyPr/>
                  <a:lstStyle/>
                  <a:p>
                    <a:r>
                      <a:rPr lang="en-US" sz="900" b="1" dirty="0">
                        <a:solidFill>
                          <a:schemeClr val="tx1"/>
                        </a:solidFill>
                      </a:rPr>
                      <a:t>854 624 </a:t>
                    </a:r>
                  </a:p>
                  <a:p>
                    <a:r>
                      <a:rPr lang="en-US" sz="900" b="1" dirty="0">
                        <a:solidFill>
                          <a:schemeClr val="tx1"/>
                        </a:solidFill>
                      </a:rPr>
                      <a:t>74%</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EB4-45B5-AC07-995C3A95F605}"/>
                </c:ext>
              </c:extLst>
            </c:dLbl>
            <c:dLbl>
              <c:idx val="2"/>
              <c:tx>
                <c:rich>
                  <a:bodyPr/>
                  <a:lstStyle/>
                  <a:p>
                    <a:r>
                      <a:rPr lang="en-US" sz="900" b="1" dirty="0">
                        <a:solidFill>
                          <a:schemeClr val="tx1"/>
                        </a:solidFill>
                      </a:rPr>
                      <a:t>932 814</a:t>
                    </a:r>
                  </a:p>
                  <a:p>
                    <a:r>
                      <a:rPr lang="en-US" sz="900" b="1" dirty="0">
                        <a:solidFill>
                          <a:schemeClr val="tx1"/>
                        </a:solidFill>
                      </a:rPr>
                      <a:t>69%</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EB4-45B5-AC07-995C3A95F605}"/>
                </c:ext>
              </c:extLst>
            </c:dLbl>
            <c:dLbl>
              <c:idx val="3"/>
              <c:tx>
                <c:rich>
                  <a:bodyPr/>
                  <a:lstStyle/>
                  <a:p>
                    <a:r>
                      <a:rPr lang="en-US" sz="900" b="1" dirty="0">
                        <a:solidFill>
                          <a:schemeClr val="tx1"/>
                        </a:solidFill>
                      </a:rPr>
                      <a:t>990 631</a:t>
                    </a:r>
                  </a:p>
                  <a:p>
                    <a:r>
                      <a:rPr lang="en-US" sz="900" b="1" dirty="0">
                        <a:solidFill>
                          <a:schemeClr val="tx1"/>
                        </a:solidFill>
                      </a:rPr>
                      <a:t>59%</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EB4-45B5-AC07-995C3A95F60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Лист1!$A$2:$A$5</c:f>
              <c:numCache>
                <c:formatCode>General</c:formatCode>
                <c:ptCount val="4"/>
                <c:pt idx="0">
                  <c:v>2017</c:v>
                </c:pt>
                <c:pt idx="1">
                  <c:v>2018</c:v>
                </c:pt>
                <c:pt idx="2">
                  <c:v>2019</c:v>
                </c:pt>
                <c:pt idx="3">
                  <c:v>2020</c:v>
                </c:pt>
              </c:numCache>
            </c:numRef>
          </c:cat>
          <c:val>
            <c:numRef>
              <c:f>Лист1!$C$2:$C$5</c:f>
              <c:numCache>
                <c:formatCode>General</c:formatCode>
                <c:ptCount val="4"/>
                <c:pt idx="0">
                  <c:v>722987.3</c:v>
                </c:pt>
                <c:pt idx="1">
                  <c:v>854624.5</c:v>
                </c:pt>
                <c:pt idx="2">
                  <c:v>932814.4</c:v>
                </c:pt>
                <c:pt idx="3">
                  <c:v>990630.6</c:v>
                </c:pt>
              </c:numCache>
            </c:numRef>
          </c:val>
          <c:extLst>
            <c:ext xmlns:c16="http://schemas.microsoft.com/office/drawing/2014/chart" uri="{C3380CC4-5D6E-409C-BE32-E72D297353CC}">
              <c16:uniqueId val="{00000009-AEB4-45B5-AC07-995C3A95F605}"/>
            </c:ext>
          </c:extLst>
        </c:ser>
        <c:dLbls>
          <c:showLegendKey val="0"/>
          <c:showVal val="1"/>
          <c:showCatName val="0"/>
          <c:showSerName val="0"/>
          <c:showPercent val="0"/>
          <c:showBubbleSize val="0"/>
        </c:dLbls>
        <c:gapWidth val="95"/>
        <c:gapDepth val="95"/>
        <c:shape val="cylinder"/>
        <c:axId val="112192128"/>
        <c:axId val="37577088"/>
        <c:axId val="0"/>
      </c:bar3DChart>
      <c:catAx>
        <c:axId val="112192128"/>
        <c:scaling>
          <c:orientation val="minMax"/>
        </c:scaling>
        <c:delete val="0"/>
        <c:axPos val="b"/>
        <c:numFmt formatCode="General" sourceLinked="1"/>
        <c:majorTickMark val="none"/>
        <c:minorTickMark val="none"/>
        <c:tickLblPos val="nextTo"/>
        <c:crossAx val="37577088"/>
        <c:crosses val="autoZero"/>
        <c:auto val="1"/>
        <c:lblAlgn val="ctr"/>
        <c:lblOffset val="100"/>
        <c:noMultiLvlLbl val="0"/>
      </c:catAx>
      <c:valAx>
        <c:axId val="37577088"/>
        <c:scaling>
          <c:orientation val="minMax"/>
        </c:scaling>
        <c:delete val="1"/>
        <c:axPos val="l"/>
        <c:numFmt formatCode="General" sourceLinked="1"/>
        <c:majorTickMark val="out"/>
        <c:minorTickMark val="none"/>
        <c:tickLblPos val="nextTo"/>
        <c:crossAx val="112192128"/>
        <c:crosses val="autoZero"/>
        <c:crossBetween val="between"/>
      </c:valAx>
    </c:plotArea>
    <c:legend>
      <c:legendPos val="b"/>
      <c:overlay val="0"/>
    </c:legend>
    <c:plotVisOnly val="1"/>
    <c:dispBlanksAs val="gap"/>
    <c:showDLblsOverMax val="0"/>
  </c:chart>
  <c:txPr>
    <a:bodyPr/>
    <a:lstStyle/>
    <a:p>
      <a:pPr>
        <a:defRPr sz="1200">
          <a:solidFill>
            <a:srgbClr val="000000"/>
          </a:solidFill>
          <a:latin typeface="Times New Roman" panose="02020603050405020304" pitchFamily="18" charset="0"/>
          <a:cs typeface="Times New Roman" panose="02020603050405020304" pitchFamily="18" charset="0"/>
        </a:defRPr>
      </a:pPr>
      <a:endParaRPr lang="ru-R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60"/>
      <c:rotY val="130"/>
      <c:rAngAx val="0"/>
    </c:view3D>
    <c:floor>
      <c:thickness val="0"/>
    </c:floor>
    <c:sideWall>
      <c:thickness val="0"/>
    </c:sideWall>
    <c:backWall>
      <c:thickness val="0"/>
    </c:backWall>
    <c:plotArea>
      <c:layout>
        <c:manualLayout>
          <c:layoutTarget val="inner"/>
          <c:xMode val="edge"/>
          <c:yMode val="edge"/>
          <c:x val="9.7817414226702114E-3"/>
          <c:y val="8.7442571071292483E-2"/>
          <c:w val="0.79174320595158365"/>
          <c:h val="0.78930505143168128"/>
        </c:manualLayout>
      </c:layout>
      <c:pie3DChart>
        <c:varyColors val="1"/>
        <c:ser>
          <c:idx val="0"/>
          <c:order val="0"/>
          <c:tx>
            <c:strRef>
              <c:f>Лист1!$B$1</c:f>
              <c:strCache>
                <c:ptCount val="1"/>
                <c:pt idx="0">
                  <c:v>Продажи</c:v>
                </c:pt>
              </c:strCache>
            </c:strRef>
          </c:tx>
          <c:explosion val="25"/>
          <c:dPt>
            <c:idx val="0"/>
            <c:bubble3D val="0"/>
            <c:explosion val="8"/>
            <c:spPr>
              <a:solidFill>
                <a:srgbClr val="99FF99"/>
              </a:solidFill>
            </c:spPr>
            <c:extLst>
              <c:ext xmlns:c16="http://schemas.microsoft.com/office/drawing/2014/chart" uri="{C3380CC4-5D6E-409C-BE32-E72D297353CC}">
                <c16:uniqueId val="{00000001-D4FB-44C2-8578-DF43DC63B4D7}"/>
              </c:ext>
            </c:extLst>
          </c:dPt>
          <c:dPt>
            <c:idx val="1"/>
            <c:bubble3D val="0"/>
            <c:explosion val="7"/>
            <c:spPr>
              <a:solidFill>
                <a:srgbClr val="CCCCFF"/>
              </a:solidFill>
            </c:spPr>
            <c:extLst>
              <c:ext xmlns:c16="http://schemas.microsoft.com/office/drawing/2014/chart" uri="{C3380CC4-5D6E-409C-BE32-E72D297353CC}">
                <c16:uniqueId val="{00000003-D4FB-44C2-8578-DF43DC63B4D7}"/>
              </c:ext>
            </c:extLst>
          </c:dPt>
          <c:dPt>
            <c:idx val="2"/>
            <c:bubble3D val="0"/>
            <c:explosion val="6"/>
            <c:spPr>
              <a:solidFill>
                <a:srgbClr val="66FFFF"/>
              </a:solidFill>
            </c:spPr>
            <c:extLst>
              <c:ext xmlns:c16="http://schemas.microsoft.com/office/drawing/2014/chart" uri="{C3380CC4-5D6E-409C-BE32-E72D297353CC}">
                <c16:uniqueId val="{00000005-D4FB-44C2-8578-DF43DC63B4D7}"/>
              </c:ext>
            </c:extLst>
          </c:dPt>
          <c:dPt>
            <c:idx val="3"/>
            <c:bubble3D val="0"/>
            <c:explosion val="5"/>
            <c:spPr>
              <a:solidFill>
                <a:srgbClr val="FFCC00"/>
              </a:solidFill>
            </c:spPr>
            <c:extLst>
              <c:ext xmlns:c16="http://schemas.microsoft.com/office/drawing/2014/chart" uri="{C3380CC4-5D6E-409C-BE32-E72D297353CC}">
                <c16:uniqueId val="{00000007-D4FB-44C2-8578-DF43DC63B4D7}"/>
              </c:ext>
            </c:extLst>
          </c:dPt>
          <c:dLbls>
            <c:dLbl>
              <c:idx val="0"/>
              <c:layout>
                <c:manualLayout>
                  <c:x val="0.22261644444444445"/>
                  <c:y val="-0.12403927138154268"/>
                </c:manualLayout>
              </c:layout>
              <c:tx>
                <c:rich>
                  <a:bodyPr/>
                  <a:lstStyle/>
                  <a:p>
                    <a:r>
                      <a:rPr lang="ru-RU" dirty="0"/>
                      <a:t>Заработная плата;                691 319,3 </a:t>
                    </a:r>
                    <a:r>
                      <a:rPr lang="ru-RU" dirty="0" err="1"/>
                      <a:t>т.р</a:t>
                    </a:r>
                    <a:r>
                      <a:rPr lang="ru-RU" dirty="0"/>
                      <a:t>; 69,8%</a:t>
                    </a:r>
                  </a:p>
                </c:rich>
              </c:tx>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4FB-44C2-8578-DF43DC63B4D7}"/>
                </c:ext>
              </c:extLst>
            </c:dLbl>
            <c:dLbl>
              <c:idx val="1"/>
              <c:layout>
                <c:manualLayout>
                  <c:x val="8.9500998205586588E-2"/>
                  <c:y val="-3.3685940349066502E-2"/>
                </c:manualLayout>
              </c:layout>
              <c:tx>
                <c:rich>
                  <a:bodyPr/>
                  <a:lstStyle/>
                  <a:p>
                    <a:pPr>
                      <a:defRPr/>
                    </a:pPr>
                    <a:r>
                      <a:rPr lang="ru-RU" dirty="0"/>
                      <a:t>Начисления на заработную плату;              193 028,3т.р; 19,5%</a:t>
                    </a:r>
                  </a:p>
                </c:rich>
              </c:tx>
              <c:numFmt formatCode="General" sourceLinked="0"/>
              <c:spPr>
                <a:noFill/>
                <a:ln>
                  <a:noFill/>
                </a:ln>
                <a:effectLst/>
              </c:sp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4FB-44C2-8578-DF43DC63B4D7}"/>
                </c:ext>
              </c:extLst>
            </c:dLbl>
            <c:dLbl>
              <c:idx val="2"/>
              <c:layout>
                <c:manualLayout>
                  <c:x val="0.10077562930718145"/>
                  <c:y val="-0.11032926459436734"/>
                </c:manualLayout>
              </c:layout>
              <c:tx>
                <c:rich>
                  <a:bodyPr/>
                  <a:lstStyle/>
                  <a:p>
                    <a:r>
                      <a:rPr lang="ru-RU" dirty="0"/>
                      <a:t>Коммунальные услуги;              46 806,5т.р; 4,7%</a:t>
                    </a:r>
                  </a:p>
                </c:rich>
              </c:tx>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4FB-44C2-8578-DF43DC63B4D7}"/>
                </c:ext>
              </c:extLst>
            </c:dLbl>
            <c:dLbl>
              <c:idx val="3"/>
              <c:layout>
                <c:manualLayout>
                  <c:x val="0.14539567152471283"/>
                  <c:y val="5.0566339346209833E-2"/>
                </c:manualLayout>
              </c:layout>
              <c:tx>
                <c:rich>
                  <a:bodyPr rot="0" vert="horz" anchor="ctr" anchorCtr="1"/>
                  <a:lstStyle/>
                  <a:p>
                    <a:pPr>
                      <a:defRPr/>
                    </a:pPr>
                    <a:r>
                      <a:rPr lang="ru-RU" dirty="0"/>
                      <a:t>Основные виды социальной поддержки;                 59 476,5т.р; 6% из них:</a:t>
                    </a:r>
                  </a:p>
                </c:rich>
              </c:tx>
              <c:numFmt formatCode="General" sourceLinked="0"/>
              <c:spPr>
                <a:noFill/>
                <a:ln w="0">
                  <a:solidFill>
                    <a:schemeClr val="tx1"/>
                  </a:solidFill>
                </a:ln>
                <a:effectLst/>
              </c:sp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D4FB-44C2-8578-DF43DC63B4D7}"/>
                </c:ext>
              </c:extLst>
            </c:dLbl>
            <c:spPr>
              <a:noFill/>
              <a:ln>
                <a:noFill/>
              </a:ln>
              <a:effectLst/>
            </c:spPr>
            <c:showLegendKey val="0"/>
            <c:showVal val="1"/>
            <c:showCatName val="1"/>
            <c:showSerName val="0"/>
            <c:showPercent val="1"/>
            <c:showBubbleSize val="0"/>
            <c:showLeaderLines val="1"/>
            <c:extLst>
              <c:ext xmlns:c15="http://schemas.microsoft.com/office/drawing/2012/chart" uri="{CE6537A1-D6FC-4f65-9D91-7224C49458BB}"/>
            </c:extLst>
          </c:dLbls>
          <c:cat>
            <c:strRef>
              <c:f>Лист1!$A$2:$A$5</c:f>
              <c:strCache>
                <c:ptCount val="4"/>
                <c:pt idx="0">
                  <c:v>Заработная плата</c:v>
                </c:pt>
                <c:pt idx="1">
                  <c:v>Начисления на заработную плату</c:v>
                </c:pt>
                <c:pt idx="2">
                  <c:v>Коммунальные услуги</c:v>
                </c:pt>
                <c:pt idx="3">
                  <c:v>Основные виды социальной поддержки</c:v>
                </c:pt>
              </c:strCache>
            </c:strRef>
          </c:cat>
          <c:val>
            <c:numRef>
              <c:f>Лист1!$B$2:$B$5</c:f>
              <c:numCache>
                <c:formatCode>General</c:formatCode>
                <c:ptCount val="4"/>
                <c:pt idx="0">
                  <c:v>691319.3</c:v>
                </c:pt>
                <c:pt idx="1">
                  <c:v>193028.3</c:v>
                </c:pt>
                <c:pt idx="2">
                  <c:v>46806.5</c:v>
                </c:pt>
                <c:pt idx="3">
                  <c:v>59476.6</c:v>
                </c:pt>
              </c:numCache>
            </c:numRef>
          </c:val>
          <c:extLst>
            <c:ext xmlns:c16="http://schemas.microsoft.com/office/drawing/2014/chart" uri="{C3380CC4-5D6E-409C-BE32-E72D297353CC}">
              <c16:uniqueId val="{00000008-D4FB-44C2-8578-DF43DC63B4D7}"/>
            </c:ext>
          </c:extLst>
        </c:ser>
        <c:dLbls>
          <c:showLegendKey val="0"/>
          <c:showVal val="0"/>
          <c:showCatName val="1"/>
          <c:showSerName val="0"/>
          <c:showPercent val="1"/>
          <c:showBubbleSize val="0"/>
          <c:showLeaderLines val="1"/>
        </c:dLbls>
      </c:pie3DChart>
    </c:plotArea>
    <c:plotVisOnly val="1"/>
    <c:dispBlanksAs val="gap"/>
    <c:showDLblsOverMax val="0"/>
  </c:chart>
  <c:spPr>
    <a:scene3d>
      <a:camera prst="orthographicFront"/>
      <a:lightRig rig="threePt" dir="t"/>
    </a:scene3d>
  </c:spPr>
  <c:txPr>
    <a:bodyPr/>
    <a:lstStyle/>
    <a:p>
      <a:pPr>
        <a:defRPr sz="900" b="1">
          <a:solidFill>
            <a:srgbClr val="000000"/>
          </a:solidFill>
          <a:latin typeface="Times New Roman" panose="02020603050405020304" pitchFamily="18" charset="0"/>
          <a:cs typeface="Times New Roman" panose="02020603050405020304" pitchFamily="18" charset="0"/>
        </a:defRPr>
      </a:pPr>
      <a:endParaRPr lang="ru-RU"/>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6.0518874809117072E-2"/>
          <c:y val="0.13686599652358158"/>
          <c:w val="0.86929245905592212"/>
          <c:h val="0.38299283644742543"/>
        </c:manualLayout>
      </c:layout>
      <c:bar3DChart>
        <c:barDir val="col"/>
        <c:grouping val="clustered"/>
        <c:varyColors val="0"/>
        <c:ser>
          <c:idx val="0"/>
          <c:order val="0"/>
          <c:tx>
            <c:strRef>
              <c:f>Лист1!$B$1</c:f>
              <c:strCache>
                <c:ptCount val="1"/>
                <c:pt idx="0">
                  <c:v>2018</c:v>
                </c:pt>
              </c:strCache>
            </c:strRef>
          </c:tx>
          <c:spPr>
            <a:solidFill>
              <a:srgbClr val="FF7C80"/>
            </a:solidFill>
          </c:spPr>
          <c:invertIfNegative val="0"/>
          <c:dLbls>
            <c:dLbl>
              <c:idx val="0"/>
              <c:layout>
                <c:manualLayout>
                  <c:x val="7.7709944796661937E-3"/>
                  <c:y val="-2.07216116587938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DDF-4897-B3A0-2DF65295DE56}"/>
                </c:ext>
              </c:extLst>
            </c:dLbl>
            <c:dLbl>
              <c:idx val="1"/>
              <c:layout>
                <c:manualLayout>
                  <c:x val="0"/>
                  <c:y val="-1.07553449088791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DDF-4897-B3A0-2DF65295DE56}"/>
                </c:ext>
              </c:extLst>
            </c:dLbl>
            <c:dLbl>
              <c:idx val="2"/>
              <c:layout>
                <c:manualLayout>
                  <c:x val="4.2397570014403637E-3"/>
                  <c:y val="-1.32882857311233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DDF-4897-B3A0-2DF65295DE56}"/>
                </c:ext>
              </c:extLst>
            </c:dLbl>
            <c:dLbl>
              <c:idx val="3"/>
              <c:layout>
                <c:manualLayout>
                  <c:x val="0"/>
                  <c:y val="-2.15106898177583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DDF-4897-B3A0-2DF65295DE56}"/>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Педагогические работники учреждений дошкольного образования</c:v>
                </c:pt>
                <c:pt idx="1">
                  <c:v>Педагогические работники образовательных учреждений общего образования</c:v>
                </c:pt>
                <c:pt idx="2">
                  <c:v>Педагогические работники учреждений дополнительного образования</c:v>
                </c:pt>
                <c:pt idx="3">
                  <c:v>Средняя заработная плата основных работников учреждений культуры</c:v>
                </c:pt>
              </c:strCache>
            </c:strRef>
          </c:cat>
          <c:val>
            <c:numRef>
              <c:f>Лист1!$B$2:$B$5</c:f>
              <c:numCache>
                <c:formatCode>General</c:formatCode>
                <c:ptCount val="4"/>
                <c:pt idx="0">
                  <c:v>30.2</c:v>
                </c:pt>
                <c:pt idx="1">
                  <c:v>34.5</c:v>
                </c:pt>
                <c:pt idx="2">
                  <c:v>34.4</c:v>
                </c:pt>
                <c:pt idx="3">
                  <c:v>34.5</c:v>
                </c:pt>
              </c:numCache>
            </c:numRef>
          </c:val>
          <c:extLst>
            <c:ext xmlns:c16="http://schemas.microsoft.com/office/drawing/2014/chart" uri="{C3380CC4-5D6E-409C-BE32-E72D297353CC}">
              <c16:uniqueId val="{00000004-0DDF-4897-B3A0-2DF65295DE56}"/>
            </c:ext>
          </c:extLst>
        </c:ser>
        <c:ser>
          <c:idx val="1"/>
          <c:order val="1"/>
          <c:tx>
            <c:strRef>
              <c:f>Лист1!$C$1</c:f>
              <c:strCache>
                <c:ptCount val="1"/>
                <c:pt idx="0">
                  <c:v>2019</c:v>
                </c:pt>
              </c:strCache>
            </c:strRef>
          </c:tx>
          <c:spPr>
            <a:solidFill>
              <a:srgbClr val="FFC000"/>
            </a:solidFill>
          </c:spPr>
          <c:invertIfNegative val="0"/>
          <c:dLbls>
            <c:dLbl>
              <c:idx val="0"/>
              <c:layout>
                <c:manualLayout>
                  <c:x val="9.5783983928925936E-3"/>
                  <c:y val="-1.80327754315740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DDF-4897-B3A0-2DF65295DE56}"/>
                </c:ext>
              </c:extLst>
            </c:dLbl>
            <c:dLbl>
              <c:idx val="1"/>
              <c:layout>
                <c:manualLayout>
                  <c:x val="5.0605715940487484E-3"/>
                  <c:y val="-1.34441811360989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DDF-4897-B3A0-2DF65295DE56}"/>
                </c:ext>
              </c:extLst>
            </c:dLbl>
            <c:dLbl>
              <c:idx val="2"/>
              <c:layout>
                <c:manualLayout>
                  <c:x val="6.9227463839852156E-3"/>
                  <c:y val="-2.05990595799413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DDF-4897-B3A0-2DF65295DE56}"/>
                </c:ext>
              </c:extLst>
            </c:dLbl>
            <c:dLbl>
              <c:idx val="3"/>
              <c:layout>
                <c:manualLayout>
                  <c:x val="0"/>
                  <c:y val="-1.34441811360989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DDF-4897-B3A0-2DF65295DE56}"/>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Педагогические работники учреждений дошкольного образования</c:v>
                </c:pt>
                <c:pt idx="1">
                  <c:v>Педагогические работники образовательных учреждений общего образования</c:v>
                </c:pt>
                <c:pt idx="2">
                  <c:v>Педагогические работники учреждений дополнительного образования</c:v>
                </c:pt>
                <c:pt idx="3">
                  <c:v>Средняя заработная плата основных работников учреждений культуры</c:v>
                </c:pt>
              </c:strCache>
            </c:strRef>
          </c:cat>
          <c:val>
            <c:numRef>
              <c:f>Лист1!$C$2:$C$5</c:f>
              <c:numCache>
                <c:formatCode>General</c:formatCode>
                <c:ptCount val="4"/>
                <c:pt idx="0">
                  <c:v>31.4</c:v>
                </c:pt>
                <c:pt idx="1">
                  <c:v>35.799999999999997</c:v>
                </c:pt>
                <c:pt idx="2">
                  <c:v>36.9</c:v>
                </c:pt>
                <c:pt idx="3">
                  <c:v>36.5</c:v>
                </c:pt>
              </c:numCache>
            </c:numRef>
          </c:val>
          <c:extLst>
            <c:ext xmlns:c16="http://schemas.microsoft.com/office/drawing/2014/chart" uri="{C3380CC4-5D6E-409C-BE32-E72D297353CC}">
              <c16:uniqueId val="{00000009-0DDF-4897-B3A0-2DF65295DE56}"/>
            </c:ext>
          </c:extLst>
        </c:ser>
        <c:ser>
          <c:idx val="2"/>
          <c:order val="2"/>
          <c:tx>
            <c:strRef>
              <c:f>Лист1!$D$1</c:f>
              <c:strCache>
                <c:ptCount val="1"/>
                <c:pt idx="0">
                  <c:v>2020</c:v>
                </c:pt>
              </c:strCache>
            </c:strRef>
          </c:tx>
          <c:spPr>
            <a:solidFill>
              <a:srgbClr val="99FF99"/>
            </a:solidFill>
          </c:spPr>
          <c:invertIfNegative val="0"/>
          <c:dLbls>
            <c:dLbl>
              <c:idx val="0"/>
              <c:layout>
                <c:manualLayout>
                  <c:x val="1.9350968225745974E-2"/>
                  <c:y val="-9.96625076970322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DDF-4897-B3A0-2DF65295DE56}"/>
                </c:ext>
              </c:extLst>
            </c:dLbl>
            <c:dLbl>
              <c:idx val="1"/>
              <c:layout>
                <c:manualLayout>
                  <c:x val="1.4893609271101026E-2"/>
                  <c:y val="-1.76216163801362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DDF-4897-B3A0-2DF65295DE56}"/>
                </c:ext>
              </c:extLst>
            </c:dLbl>
            <c:dLbl>
              <c:idx val="2"/>
              <c:layout>
                <c:manualLayout>
                  <c:x val="9.2290519632609123E-3"/>
                  <c:y val="-1.64215908891219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DDF-4897-B3A0-2DF65295DE56}"/>
                </c:ext>
              </c:extLst>
            </c:dLbl>
            <c:dLbl>
              <c:idx val="3"/>
              <c:layout>
                <c:manualLayout>
                  <c:x val="1.1565199495138062E-2"/>
                  <c:y val="-1.88218535905385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DDF-4897-B3A0-2DF65295DE56}"/>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Педагогические работники учреждений дошкольного образования</c:v>
                </c:pt>
                <c:pt idx="1">
                  <c:v>Педагогические работники образовательных учреждений общего образования</c:v>
                </c:pt>
                <c:pt idx="2">
                  <c:v>Педагогические работники учреждений дополнительного образования</c:v>
                </c:pt>
                <c:pt idx="3">
                  <c:v>Средняя заработная плата основных работников учреждений культуры</c:v>
                </c:pt>
              </c:strCache>
            </c:strRef>
          </c:cat>
          <c:val>
            <c:numRef>
              <c:f>Лист1!$D$2:$D$5</c:f>
              <c:numCache>
                <c:formatCode>General</c:formatCode>
                <c:ptCount val="4"/>
                <c:pt idx="0">
                  <c:v>33.9</c:v>
                </c:pt>
                <c:pt idx="1">
                  <c:v>40.4</c:v>
                </c:pt>
                <c:pt idx="2">
                  <c:v>39.299999999999997</c:v>
                </c:pt>
                <c:pt idx="3">
                  <c:v>37.9</c:v>
                </c:pt>
              </c:numCache>
            </c:numRef>
          </c:val>
          <c:extLst>
            <c:ext xmlns:c16="http://schemas.microsoft.com/office/drawing/2014/chart" uri="{C3380CC4-5D6E-409C-BE32-E72D297353CC}">
              <c16:uniqueId val="{0000000E-0DDF-4897-B3A0-2DF65295DE56}"/>
            </c:ext>
          </c:extLst>
        </c:ser>
        <c:dLbls>
          <c:showLegendKey val="0"/>
          <c:showVal val="1"/>
          <c:showCatName val="0"/>
          <c:showSerName val="0"/>
          <c:showPercent val="0"/>
          <c:showBubbleSize val="0"/>
        </c:dLbls>
        <c:gapWidth val="150"/>
        <c:shape val="box"/>
        <c:axId val="112402816"/>
        <c:axId val="112404352"/>
        <c:axId val="0"/>
      </c:bar3DChart>
      <c:catAx>
        <c:axId val="112402816"/>
        <c:scaling>
          <c:orientation val="minMax"/>
        </c:scaling>
        <c:delete val="0"/>
        <c:axPos val="b"/>
        <c:numFmt formatCode="General" sourceLinked="0"/>
        <c:majorTickMark val="none"/>
        <c:minorTickMark val="none"/>
        <c:tickLblPos val="nextTo"/>
        <c:crossAx val="112404352"/>
        <c:crosses val="autoZero"/>
        <c:auto val="1"/>
        <c:lblAlgn val="ctr"/>
        <c:lblOffset val="100"/>
        <c:noMultiLvlLbl val="0"/>
      </c:catAx>
      <c:valAx>
        <c:axId val="112404352"/>
        <c:scaling>
          <c:orientation val="minMax"/>
        </c:scaling>
        <c:delete val="1"/>
        <c:axPos val="l"/>
        <c:numFmt formatCode="General" sourceLinked="1"/>
        <c:majorTickMark val="out"/>
        <c:minorTickMark val="none"/>
        <c:tickLblPos val="nextTo"/>
        <c:crossAx val="112402816"/>
        <c:crosses val="autoZero"/>
        <c:crossBetween val="between"/>
      </c:valAx>
    </c:plotArea>
    <c:legend>
      <c:legendPos val="t"/>
      <c:layout>
        <c:manualLayout>
          <c:xMode val="edge"/>
          <c:yMode val="edge"/>
          <c:x val="0.10074030445418919"/>
          <c:y val="0.13222375599354766"/>
          <c:w val="7.9528336720756515E-2"/>
          <c:h val="0.73739477106289786"/>
        </c:manualLayout>
      </c:layout>
      <c:overlay val="0"/>
    </c:legend>
    <c:plotVisOnly val="1"/>
    <c:dispBlanksAs val="gap"/>
    <c:showDLblsOverMax val="0"/>
  </c:chart>
  <c:txPr>
    <a:bodyPr/>
    <a:lstStyle/>
    <a:p>
      <a:pPr>
        <a:defRPr sz="800">
          <a:solidFill>
            <a:srgbClr val="000000"/>
          </a:solidFill>
          <a:latin typeface="Times New Roman" panose="02020603050405020304" pitchFamily="18" charset="0"/>
          <a:cs typeface="Times New Roman" panose="02020603050405020304" pitchFamily="18" charset="0"/>
        </a:defRPr>
      </a:pPr>
      <a:endParaRPr lang="ru-RU"/>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43962142064862"/>
          <c:y val="7.1398490461120789E-2"/>
          <c:w val="0.49229159826207802"/>
          <c:h val="0.77597075370638402"/>
        </c:manualLayout>
      </c:layout>
      <c:barChart>
        <c:barDir val="col"/>
        <c:grouping val="stacked"/>
        <c:varyColors val="0"/>
        <c:ser>
          <c:idx val="1"/>
          <c:order val="0"/>
          <c:tx>
            <c:strRef>
              <c:f>Sheet1!$A$2</c:f>
              <c:strCache>
                <c:ptCount val="1"/>
                <c:pt idx="0">
                  <c:v>Муниципальный долг на конец года, млн.рублей</c:v>
                </c:pt>
              </c:strCache>
            </c:strRef>
          </c:tx>
          <c:spPr>
            <a:solidFill>
              <a:srgbClr val="00B050"/>
            </a:solidFill>
            <a:ln w="29199">
              <a:noFill/>
            </a:ln>
          </c:spPr>
          <c:invertIfNegative val="0"/>
          <c:dLbls>
            <c:dLbl>
              <c:idx val="0"/>
              <c:tx>
                <c:rich>
                  <a:bodyPr/>
                  <a:lstStyle/>
                  <a:p>
                    <a:r>
                      <a:rPr lang="ru-RU" b="1" dirty="0">
                        <a:solidFill>
                          <a:schemeClr val="bg1"/>
                        </a:solidFill>
                      </a:rPr>
                      <a:t>8,6</a:t>
                    </a:r>
                  </a:p>
                  <a:p>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FDB-4C88-A185-C26CDDC8C9C1}"/>
                </c:ext>
              </c:extLst>
            </c:dLbl>
            <c:dLbl>
              <c:idx val="1"/>
              <c:layout>
                <c:manualLayout>
                  <c:x val="3.4028342125774647E-3"/>
                  <c:y val="3.2453859300509452E-2"/>
                </c:manualLayout>
              </c:layout>
              <c:tx>
                <c:rich>
                  <a:bodyPr/>
                  <a:lstStyle/>
                  <a:p>
                    <a:r>
                      <a:rPr lang="ru-RU" b="1" dirty="0">
                        <a:solidFill>
                          <a:schemeClr val="bg1"/>
                        </a:solidFill>
                      </a:rPr>
                      <a:t>8,2</a:t>
                    </a:r>
                  </a:p>
                  <a:p>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FDB-4C88-A185-C26CDDC8C9C1}"/>
                </c:ext>
              </c:extLst>
            </c:dLbl>
            <c:dLbl>
              <c:idx val="2"/>
              <c:tx>
                <c:rich>
                  <a:bodyPr/>
                  <a:lstStyle/>
                  <a:p>
                    <a:pPr>
                      <a:defRPr>
                        <a:solidFill>
                          <a:schemeClr val="bg1"/>
                        </a:solidFill>
                      </a:defRPr>
                    </a:pPr>
                    <a:r>
                      <a:rPr lang="ru-RU" dirty="0">
                        <a:solidFill>
                          <a:schemeClr val="bg1"/>
                        </a:solidFill>
                      </a:rPr>
                      <a:t>7,3</a:t>
                    </a:r>
                    <a:endParaRPr lang="en-US" dirty="0">
                      <a:solidFill>
                        <a:schemeClr val="bg1"/>
                      </a:solidFill>
                    </a:endParaRPr>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FDB-4C88-A185-C26CDDC8C9C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Sheet1!$B$1:$D$1</c:f>
              <c:numCache>
                <c:formatCode>General</c:formatCode>
                <c:ptCount val="3"/>
                <c:pt idx="0">
                  <c:v>2018</c:v>
                </c:pt>
                <c:pt idx="1">
                  <c:v>2019</c:v>
                </c:pt>
                <c:pt idx="2">
                  <c:v>2020</c:v>
                </c:pt>
              </c:numCache>
            </c:numRef>
          </c:cat>
          <c:val>
            <c:numRef>
              <c:f>Sheet1!$B$2:$D$2</c:f>
              <c:numCache>
                <c:formatCode>General</c:formatCode>
                <c:ptCount val="3"/>
                <c:pt idx="0">
                  <c:v>8.6</c:v>
                </c:pt>
                <c:pt idx="1">
                  <c:v>8.1999999999999993</c:v>
                </c:pt>
                <c:pt idx="2">
                  <c:v>7.3</c:v>
                </c:pt>
              </c:numCache>
            </c:numRef>
          </c:val>
          <c:extLst>
            <c:ext xmlns:c16="http://schemas.microsoft.com/office/drawing/2014/chart" uri="{C3380CC4-5D6E-409C-BE32-E72D297353CC}">
              <c16:uniqueId val="{00000003-BFDB-4C88-A185-C26CDDC8C9C1}"/>
            </c:ext>
          </c:extLst>
        </c:ser>
        <c:dLbls>
          <c:showLegendKey val="0"/>
          <c:showVal val="1"/>
          <c:showCatName val="0"/>
          <c:showSerName val="0"/>
          <c:showPercent val="0"/>
          <c:showBubbleSize val="0"/>
        </c:dLbls>
        <c:gapWidth val="75"/>
        <c:overlap val="100"/>
        <c:axId val="106777216"/>
        <c:axId val="110563328"/>
      </c:barChart>
      <c:lineChart>
        <c:grouping val="standard"/>
        <c:varyColors val="0"/>
        <c:ser>
          <c:idx val="0"/>
          <c:order val="1"/>
          <c:tx>
            <c:strRef>
              <c:f>Sheet1!$A$3</c:f>
              <c:strCache>
                <c:ptCount val="1"/>
                <c:pt idx="0">
                  <c:v>% к доходам бюджета</c:v>
                </c:pt>
              </c:strCache>
            </c:strRef>
          </c:tx>
          <c:spPr>
            <a:ln w="43798">
              <a:solidFill>
                <a:srgbClr val="FF9900"/>
              </a:solidFill>
              <a:prstDash val="solid"/>
            </a:ln>
          </c:spPr>
          <c:marker>
            <c:symbol val="none"/>
          </c:marker>
          <c:dLbls>
            <c:dLbl>
              <c:idx val="0"/>
              <c:layout>
                <c:manualLayout>
                  <c:x val="-6.4224895363803963E-2"/>
                  <c:y val="-0.12130683396289306"/>
                </c:manualLayout>
              </c:layout>
              <c:tx>
                <c:rich>
                  <a:bodyPr/>
                  <a:lstStyle/>
                  <a:p>
                    <a:r>
                      <a:rPr lang="ru-RU" dirty="0"/>
                      <a:t>3,6</a:t>
                    </a:r>
                    <a:r>
                      <a:rPr lang="en-US" dirty="0"/>
                      <a:t>%</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FDB-4C88-A185-C26CDDC8C9C1}"/>
                </c:ext>
              </c:extLst>
            </c:dLbl>
            <c:dLbl>
              <c:idx val="1"/>
              <c:layout>
                <c:manualLayout>
                  <c:x val="-4.9572341981665304E-2"/>
                  <c:y val="-0.12516701420989415"/>
                </c:manualLayout>
              </c:layout>
              <c:tx>
                <c:rich>
                  <a:bodyPr/>
                  <a:lstStyle/>
                  <a:p>
                    <a:r>
                      <a:rPr lang="ru-RU" dirty="0"/>
                      <a:t>3,3</a:t>
                    </a:r>
                    <a:r>
                      <a:rPr lang="en-US" dirty="0"/>
                      <a:t>%</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FDB-4C88-A185-C26CDDC8C9C1}"/>
                </c:ext>
              </c:extLst>
            </c:dLbl>
            <c:dLbl>
              <c:idx val="2"/>
              <c:layout>
                <c:manualLayout>
                  <c:x val="-5.0646230369732675E-2"/>
                  <c:y val="-0.1023027418655807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FDB-4C88-A185-C26CDDC8C9C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Sheet1!$B$1:$D$1</c:f>
              <c:numCache>
                <c:formatCode>General</c:formatCode>
                <c:ptCount val="3"/>
                <c:pt idx="0">
                  <c:v>2018</c:v>
                </c:pt>
                <c:pt idx="1">
                  <c:v>2019</c:v>
                </c:pt>
                <c:pt idx="2">
                  <c:v>2020</c:v>
                </c:pt>
              </c:numCache>
            </c:numRef>
          </c:cat>
          <c:val>
            <c:numRef>
              <c:f>Sheet1!$B$3:$D$3</c:f>
              <c:numCache>
                <c:formatCode>0.0%</c:formatCode>
                <c:ptCount val="3"/>
                <c:pt idx="0">
                  <c:v>3.5999999999999997E-2</c:v>
                </c:pt>
                <c:pt idx="1">
                  <c:v>3.3000000000000002E-2</c:v>
                </c:pt>
                <c:pt idx="2" formatCode="0%">
                  <c:v>0.03</c:v>
                </c:pt>
              </c:numCache>
            </c:numRef>
          </c:val>
          <c:smooth val="0"/>
          <c:extLst>
            <c:ext xmlns:c16="http://schemas.microsoft.com/office/drawing/2014/chart" uri="{C3380CC4-5D6E-409C-BE32-E72D297353CC}">
              <c16:uniqueId val="{00000007-BFDB-4C88-A185-C26CDDC8C9C1}"/>
            </c:ext>
          </c:extLst>
        </c:ser>
        <c:dLbls>
          <c:showLegendKey val="0"/>
          <c:showVal val="1"/>
          <c:showCatName val="0"/>
          <c:showSerName val="0"/>
          <c:showPercent val="0"/>
          <c:showBubbleSize val="0"/>
        </c:dLbls>
        <c:marker val="1"/>
        <c:smooth val="0"/>
        <c:axId val="112430464"/>
        <c:axId val="117896320"/>
      </c:lineChart>
      <c:catAx>
        <c:axId val="106777216"/>
        <c:scaling>
          <c:orientation val="minMax"/>
        </c:scaling>
        <c:delete val="0"/>
        <c:axPos val="b"/>
        <c:numFmt formatCode="General" sourceLinked="1"/>
        <c:majorTickMark val="none"/>
        <c:minorTickMark val="none"/>
        <c:tickLblPos val="nextTo"/>
        <c:spPr>
          <a:ln w="14599">
            <a:solidFill>
              <a:srgbClr val="969696"/>
            </a:solidFill>
            <a:prstDash val="solid"/>
          </a:ln>
        </c:spPr>
        <c:txPr>
          <a:bodyPr rot="0" vert="horz"/>
          <a:lstStyle/>
          <a:p>
            <a:pPr>
              <a:defRPr/>
            </a:pPr>
            <a:endParaRPr lang="ru-RU"/>
          </a:p>
        </c:txPr>
        <c:crossAx val="110563328"/>
        <c:crosses val="autoZero"/>
        <c:auto val="0"/>
        <c:lblAlgn val="ctr"/>
        <c:lblOffset val="100"/>
        <c:tickLblSkip val="1"/>
        <c:tickMarkSkip val="1"/>
        <c:noMultiLvlLbl val="0"/>
      </c:catAx>
      <c:valAx>
        <c:axId val="110563328"/>
        <c:scaling>
          <c:orientation val="minMax"/>
        </c:scaling>
        <c:delete val="0"/>
        <c:axPos val="l"/>
        <c:numFmt formatCode="#,##0" sourceLinked="0"/>
        <c:majorTickMark val="none"/>
        <c:minorTickMark val="none"/>
        <c:tickLblPos val="nextTo"/>
        <c:spPr>
          <a:ln w="14599">
            <a:solidFill>
              <a:srgbClr val="969696"/>
            </a:solidFill>
            <a:prstDash val="solid"/>
          </a:ln>
        </c:spPr>
        <c:txPr>
          <a:bodyPr rot="0" vert="horz"/>
          <a:lstStyle/>
          <a:p>
            <a:pPr>
              <a:defRPr/>
            </a:pPr>
            <a:endParaRPr lang="ru-RU"/>
          </a:p>
        </c:txPr>
        <c:crossAx val="106777216"/>
        <c:crosses val="autoZero"/>
        <c:crossBetween val="between"/>
        <c:majorUnit val="20"/>
      </c:valAx>
      <c:catAx>
        <c:axId val="112430464"/>
        <c:scaling>
          <c:orientation val="minMax"/>
        </c:scaling>
        <c:delete val="1"/>
        <c:axPos val="b"/>
        <c:numFmt formatCode="General" sourceLinked="1"/>
        <c:majorTickMark val="out"/>
        <c:minorTickMark val="none"/>
        <c:tickLblPos val="nextTo"/>
        <c:crossAx val="117896320"/>
        <c:crosses val="autoZero"/>
        <c:auto val="0"/>
        <c:lblAlgn val="ctr"/>
        <c:lblOffset val="100"/>
        <c:noMultiLvlLbl val="0"/>
      </c:catAx>
      <c:valAx>
        <c:axId val="117896320"/>
        <c:scaling>
          <c:orientation val="minMax"/>
        </c:scaling>
        <c:delete val="0"/>
        <c:axPos val="r"/>
        <c:numFmt formatCode="0%" sourceLinked="0"/>
        <c:majorTickMark val="none"/>
        <c:minorTickMark val="none"/>
        <c:tickLblPos val="nextTo"/>
        <c:spPr>
          <a:ln w="14599">
            <a:solidFill>
              <a:srgbClr val="969696"/>
            </a:solidFill>
            <a:prstDash val="solid"/>
          </a:ln>
        </c:spPr>
        <c:txPr>
          <a:bodyPr rot="0" vert="horz"/>
          <a:lstStyle/>
          <a:p>
            <a:pPr>
              <a:defRPr/>
            </a:pPr>
            <a:endParaRPr lang="ru-RU"/>
          </a:p>
        </c:txPr>
        <c:crossAx val="112430464"/>
        <c:crosses val="max"/>
        <c:crossBetween val="between"/>
        <c:majorUnit val="0.1"/>
      </c:valAx>
      <c:spPr>
        <a:noFill/>
        <a:ln w="29199">
          <a:noFill/>
        </a:ln>
      </c:spPr>
    </c:plotArea>
    <c:legend>
      <c:legendPos val="r"/>
      <c:layout>
        <c:manualLayout>
          <c:xMode val="edge"/>
          <c:yMode val="edge"/>
          <c:x val="0.65416955381968767"/>
          <c:y val="0.11341652836759232"/>
          <c:w val="0.33247276189370312"/>
          <c:h val="0.88658321680609053"/>
        </c:manualLayout>
      </c:layout>
      <c:overlay val="0"/>
      <c:spPr>
        <a:noFill/>
        <a:ln w="29199">
          <a:noFill/>
        </a:ln>
      </c:spPr>
    </c:legend>
    <c:plotVisOnly val="1"/>
    <c:dispBlanksAs val="gap"/>
    <c:showDLblsOverMax val="0"/>
  </c:chart>
  <c:spPr>
    <a:noFill/>
    <a:ln>
      <a:noFill/>
    </a:ln>
  </c:spPr>
  <c:txPr>
    <a:bodyPr/>
    <a:lstStyle/>
    <a:p>
      <a:pPr>
        <a:defRPr sz="1000" b="0" i="0" u="none" strike="noStrike" baseline="0">
          <a:solidFill>
            <a:srgbClr val="000000"/>
          </a:solidFill>
          <a:latin typeface="Times New Roman" panose="02020603050405020304" pitchFamily="18" charset="0"/>
          <a:ea typeface="Arial"/>
          <a:cs typeface="Times New Roman" panose="02020603050405020304" pitchFamily="18" charset="0"/>
        </a:defRPr>
      </a:pPr>
      <a:endParaRPr lang="ru-RU"/>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2018</c:v>
                </c:pt>
              </c:strCache>
            </c:strRef>
          </c:tx>
          <c:spPr>
            <a:solidFill>
              <a:srgbClr val="0099FF"/>
            </a:solidFill>
          </c:spPr>
          <c:invertIfNegative val="0"/>
          <c:dLbls>
            <c:dLbl>
              <c:idx val="0"/>
              <c:layout>
                <c:manualLayout>
                  <c:x val="3.0996490806733707E-3"/>
                  <c:y val="-4.57832046296553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C72-401A-811A-704B3089A6DB}"/>
                </c:ext>
              </c:extLst>
            </c:dLbl>
            <c:dLbl>
              <c:idx val="1"/>
              <c:layout>
                <c:manualLayout>
                  <c:x val="3.0996490806733707E-3"/>
                  <c:y val="-2.2891602314827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C72-401A-811A-704B3089A6D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Городские поселения</c:v>
                </c:pt>
                <c:pt idx="1">
                  <c:v>Сельские поселения</c:v>
                </c:pt>
              </c:strCache>
            </c:strRef>
          </c:cat>
          <c:val>
            <c:numRef>
              <c:f>Лист1!$B$2:$B$3</c:f>
              <c:numCache>
                <c:formatCode>General</c:formatCode>
                <c:ptCount val="2"/>
                <c:pt idx="0">
                  <c:v>96100</c:v>
                </c:pt>
                <c:pt idx="1">
                  <c:v>37768.5</c:v>
                </c:pt>
              </c:numCache>
            </c:numRef>
          </c:val>
          <c:extLst>
            <c:ext xmlns:c16="http://schemas.microsoft.com/office/drawing/2014/chart" uri="{C3380CC4-5D6E-409C-BE32-E72D297353CC}">
              <c16:uniqueId val="{00000002-BC72-401A-811A-704B3089A6DB}"/>
            </c:ext>
          </c:extLst>
        </c:ser>
        <c:ser>
          <c:idx val="1"/>
          <c:order val="1"/>
          <c:tx>
            <c:strRef>
              <c:f>Лист1!$C$1</c:f>
              <c:strCache>
                <c:ptCount val="1"/>
                <c:pt idx="0">
                  <c:v>2019</c:v>
                </c:pt>
              </c:strCache>
            </c:strRef>
          </c:tx>
          <c:spPr>
            <a:solidFill>
              <a:srgbClr val="FFCCFF"/>
            </a:solidFill>
          </c:spPr>
          <c:invertIfNegative val="0"/>
          <c:dLbls>
            <c:dLbl>
              <c:idx val="0"/>
              <c:layout>
                <c:manualLayout>
                  <c:x val="1.2398596322693483E-2"/>
                  <c:y val="-1.83132818518621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C72-401A-811A-704B3089A6DB}"/>
                </c:ext>
              </c:extLst>
            </c:dLbl>
            <c:dLbl>
              <c:idx val="1"/>
              <c:layout>
                <c:manualLayout>
                  <c:x val="2.4797192645386965E-2"/>
                  <c:y val="-3.66265637037242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C72-401A-811A-704B3089A6D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Городские поселения</c:v>
                </c:pt>
                <c:pt idx="1">
                  <c:v>Сельские поселения</c:v>
                </c:pt>
              </c:strCache>
            </c:strRef>
          </c:cat>
          <c:val>
            <c:numRef>
              <c:f>Лист1!$C$2:$C$3</c:f>
              <c:numCache>
                <c:formatCode>General</c:formatCode>
                <c:ptCount val="2"/>
                <c:pt idx="0">
                  <c:v>126092.8</c:v>
                </c:pt>
                <c:pt idx="1">
                  <c:v>46953.3</c:v>
                </c:pt>
              </c:numCache>
            </c:numRef>
          </c:val>
          <c:extLst>
            <c:ext xmlns:c16="http://schemas.microsoft.com/office/drawing/2014/chart" uri="{C3380CC4-5D6E-409C-BE32-E72D297353CC}">
              <c16:uniqueId val="{00000005-BC72-401A-811A-704B3089A6DB}"/>
            </c:ext>
          </c:extLst>
        </c:ser>
        <c:ser>
          <c:idx val="2"/>
          <c:order val="2"/>
          <c:tx>
            <c:strRef>
              <c:f>Лист1!$D$1</c:f>
              <c:strCache>
                <c:ptCount val="1"/>
                <c:pt idx="0">
                  <c:v>2020</c:v>
                </c:pt>
              </c:strCache>
            </c:strRef>
          </c:tx>
          <c:spPr>
            <a:solidFill>
              <a:srgbClr val="99FF99"/>
            </a:solidFill>
          </c:spPr>
          <c:invertIfNegative val="0"/>
          <c:dLbls>
            <c:dLbl>
              <c:idx val="0"/>
              <c:layout>
                <c:manualLayout>
                  <c:x val="3.4096139887407076E-2"/>
                  <c:y val="-4.578320462965533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C72-401A-811A-704B3089A6DB}"/>
                </c:ext>
              </c:extLst>
            </c:dLbl>
            <c:dLbl>
              <c:idx val="1"/>
              <c:layout>
                <c:manualLayout>
                  <c:x val="3.0996490806733706E-2"/>
                  <c:y val="-1.8313281851862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C72-401A-811A-704B3089A6D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Городские поселения</c:v>
                </c:pt>
                <c:pt idx="1">
                  <c:v>Сельские поселения</c:v>
                </c:pt>
              </c:strCache>
            </c:strRef>
          </c:cat>
          <c:val>
            <c:numRef>
              <c:f>Лист1!$D$2:$D$3</c:f>
              <c:numCache>
                <c:formatCode>General</c:formatCode>
                <c:ptCount val="2"/>
                <c:pt idx="0">
                  <c:v>116615.4</c:v>
                </c:pt>
                <c:pt idx="1">
                  <c:v>32949.300000000003</c:v>
                </c:pt>
              </c:numCache>
            </c:numRef>
          </c:val>
          <c:extLst>
            <c:ext xmlns:c16="http://schemas.microsoft.com/office/drawing/2014/chart" uri="{C3380CC4-5D6E-409C-BE32-E72D297353CC}">
              <c16:uniqueId val="{00000008-BC72-401A-811A-704B3089A6DB}"/>
            </c:ext>
          </c:extLst>
        </c:ser>
        <c:dLbls>
          <c:showLegendKey val="0"/>
          <c:showVal val="1"/>
          <c:showCatName val="0"/>
          <c:showSerName val="0"/>
          <c:showPercent val="0"/>
          <c:showBubbleSize val="0"/>
        </c:dLbls>
        <c:gapWidth val="150"/>
        <c:shape val="box"/>
        <c:axId val="122387072"/>
        <c:axId val="122392960"/>
        <c:axId val="0"/>
      </c:bar3DChart>
      <c:catAx>
        <c:axId val="122387072"/>
        <c:scaling>
          <c:orientation val="minMax"/>
        </c:scaling>
        <c:delete val="0"/>
        <c:axPos val="b"/>
        <c:numFmt formatCode="General" sourceLinked="0"/>
        <c:majorTickMark val="none"/>
        <c:minorTickMark val="none"/>
        <c:tickLblPos val="nextTo"/>
        <c:crossAx val="122392960"/>
        <c:crosses val="autoZero"/>
        <c:auto val="1"/>
        <c:lblAlgn val="ctr"/>
        <c:lblOffset val="100"/>
        <c:noMultiLvlLbl val="0"/>
      </c:catAx>
      <c:valAx>
        <c:axId val="122392960"/>
        <c:scaling>
          <c:orientation val="minMax"/>
        </c:scaling>
        <c:delete val="1"/>
        <c:axPos val="l"/>
        <c:numFmt formatCode="General" sourceLinked="1"/>
        <c:majorTickMark val="out"/>
        <c:minorTickMark val="none"/>
        <c:tickLblPos val="nextTo"/>
        <c:crossAx val="122387072"/>
        <c:crosses val="autoZero"/>
        <c:crossBetween val="between"/>
      </c:valAx>
    </c:plotArea>
    <c:legend>
      <c:legendPos val="t"/>
      <c:layout>
        <c:manualLayout>
          <c:xMode val="edge"/>
          <c:yMode val="edge"/>
          <c:x val="0.84114274054863303"/>
          <c:y val="0.21518106175938007"/>
          <c:w val="0.12052338673028024"/>
          <c:h val="0.26995688087318304"/>
        </c:manualLayout>
      </c:layout>
      <c:overlay val="0"/>
    </c:legend>
    <c:plotVisOnly val="1"/>
    <c:dispBlanksAs val="gap"/>
    <c:showDLblsOverMax val="0"/>
  </c:chart>
  <c:txPr>
    <a:bodyPr/>
    <a:lstStyle/>
    <a:p>
      <a:pPr>
        <a:defRPr sz="1000">
          <a:latin typeface="Times New Roman" pitchFamily="18" charset="0"/>
          <a:cs typeface="Times New Roman" pitchFamily="18" charset="0"/>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1"/>
    </c:view3D>
    <c:floor>
      <c:thickness val="0"/>
    </c:floor>
    <c:sideWall>
      <c:thickness val="0"/>
    </c:sideWall>
    <c:backWall>
      <c:thickness val="0"/>
    </c:backWall>
    <c:plotArea>
      <c:layout>
        <c:manualLayout>
          <c:layoutTarget val="inner"/>
          <c:xMode val="edge"/>
          <c:yMode val="edge"/>
          <c:x val="5.886567369743971E-2"/>
          <c:y val="7.06416870305005E-2"/>
          <c:w val="0.90749679847545184"/>
          <c:h val="0.44396157376879614"/>
        </c:manualLayout>
      </c:layout>
      <c:bar3DChart>
        <c:barDir val="col"/>
        <c:grouping val="clustered"/>
        <c:varyColors val="0"/>
        <c:ser>
          <c:idx val="0"/>
          <c:order val="0"/>
          <c:tx>
            <c:strRef>
              <c:f>Лист1!$B$1</c:f>
              <c:strCache>
                <c:ptCount val="1"/>
                <c:pt idx="0">
                  <c:v>2018</c:v>
                </c:pt>
              </c:strCache>
            </c:strRef>
          </c:tx>
          <c:spPr>
            <a:solidFill>
              <a:srgbClr val="FFCCF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Расходы бюджета </c:v>
                </c:pt>
              </c:strCache>
            </c:strRef>
          </c:cat>
          <c:val>
            <c:numRef>
              <c:f>Лист1!$B$2</c:f>
              <c:numCache>
                <c:formatCode>#,##0</c:formatCode>
                <c:ptCount val="1"/>
                <c:pt idx="0">
                  <c:v>1150938</c:v>
                </c:pt>
              </c:numCache>
            </c:numRef>
          </c:val>
          <c:extLst>
            <c:ext xmlns:c16="http://schemas.microsoft.com/office/drawing/2014/chart" uri="{C3380CC4-5D6E-409C-BE32-E72D297353CC}">
              <c16:uniqueId val="{00000000-56EF-4670-866A-338D550BFE67}"/>
            </c:ext>
          </c:extLst>
        </c:ser>
        <c:ser>
          <c:idx val="1"/>
          <c:order val="1"/>
          <c:tx>
            <c:strRef>
              <c:f>Лист1!$C$1</c:f>
              <c:strCache>
                <c:ptCount val="1"/>
                <c:pt idx="0">
                  <c:v>2019</c:v>
                </c:pt>
              </c:strCache>
            </c:strRef>
          </c:tx>
          <c:spPr>
            <a:solidFill>
              <a:srgbClr val="CCCCF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Расходы бюджета </c:v>
                </c:pt>
              </c:strCache>
            </c:strRef>
          </c:cat>
          <c:val>
            <c:numRef>
              <c:f>Лист1!$C$2</c:f>
              <c:numCache>
                <c:formatCode>#,##0</c:formatCode>
                <c:ptCount val="1"/>
                <c:pt idx="0">
                  <c:v>1362110</c:v>
                </c:pt>
              </c:numCache>
            </c:numRef>
          </c:val>
          <c:extLst>
            <c:ext xmlns:c16="http://schemas.microsoft.com/office/drawing/2014/chart" uri="{C3380CC4-5D6E-409C-BE32-E72D297353CC}">
              <c16:uniqueId val="{00000001-56EF-4670-866A-338D550BFE67}"/>
            </c:ext>
          </c:extLst>
        </c:ser>
        <c:ser>
          <c:idx val="2"/>
          <c:order val="2"/>
          <c:tx>
            <c:strRef>
              <c:f>Лист1!$D$1</c:f>
              <c:strCache>
                <c:ptCount val="1"/>
                <c:pt idx="0">
                  <c:v>2020</c:v>
                </c:pt>
              </c:strCache>
            </c:strRef>
          </c:tx>
          <c:spPr>
            <a:solidFill>
              <a:srgbClr val="00B0F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Расходы бюджета </c:v>
                </c:pt>
              </c:strCache>
            </c:strRef>
          </c:cat>
          <c:val>
            <c:numRef>
              <c:f>Лист1!$D$2</c:f>
              <c:numCache>
                <c:formatCode>#,##0</c:formatCode>
                <c:ptCount val="1"/>
                <c:pt idx="0">
                  <c:v>1666296</c:v>
                </c:pt>
              </c:numCache>
            </c:numRef>
          </c:val>
          <c:extLst>
            <c:ext xmlns:c16="http://schemas.microsoft.com/office/drawing/2014/chart" uri="{C3380CC4-5D6E-409C-BE32-E72D297353CC}">
              <c16:uniqueId val="{00000002-56EF-4670-866A-338D550BFE67}"/>
            </c:ext>
          </c:extLst>
        </c:ser>
        <c:dLbls>
          <c:showLegendKey val="0"/>
          <c:showVal val="1"/>
          <c:showCatName val="0"/>
          <c:showSerName val="0"/>
          <c:showPercent val="0"/>
          <c:showBubbleSize val="0"/>
        </c:dLbls>
        <c:gapWidth val="150"/>
        <c:shape val="cylinder"/>
        <c:axId val="101435648"/>
        <c:axId val="101457920"/>
        <c:axId val="0"/>
      </c:bar3DChart>
      <c:catAx>
        <c:axId val="101435648"/>
        <c:scaling>
          <c:orientation val="minMax"/>
        </c:scaling>
        <c:delete val="0"/>
        <c:axPos val="b"/>
        <c:numFmt formatCode="General" sourceLinked="0"/>
        <c:majorTickMark val="none"/>
        <c:minorTickMark val="none"/>
        <c:tickLblPos val="nextTo"/>
        <c:txPr>
          <a:bodyPr/>
          <a:lstStyle/>
          <a:p>
            <a:pPr>
              <a:defRPr sz="1100" b="1"/>
            </a:pPr>
            <a:endParaRPr lang="ru-RU"/>
          </a:p>
        </c:txPr>
        <c:crossAx val="101457920"/>
        <c:crosses val="autoZero"/>
        <c:auto val="1"/>
        <c:lblAlgn val="ctr"/>
        <c:lblOffset val="100"/>
        <c:noMultiLvlLbl val="0"/>
      </c:catAx>
      <c:valAx>
        <c:axId val="101457920"/>
        <c:scaling>
          <c:orientation val="minMax"/>
        </c:scaling>
        <c:delete val="1"/>
        <c:axPos val="l"/>
        <c:numFmt formatCode="#,##0" sourceLinked="1"/>
        <c:majorTickMark val="none"/>
        <c:minorTickMark val="none"/>
        <c:tickLblPos val="nextTo"/>
        <c:crossAx val="101435648"/>
        <c:crosses val="autoZero"/>
        <c:crossBetween val="between"/>
      </c:valAx>
    </c:plotArea>
    <c:legend>
      <c:legendPos val="t"/>
      <c:layout>
        <c:manualLayout>
          <c:xMode val="edge"/>
          <c:yMode val="edge"/>
          <c:x val="0.27168627310759103"/>
          <c:y val="0.70935960591133007"/>
          <c:w val="0.54433796975006254"/>
          <c:h val="0.1258265130651772"/>
        </c:manualLayout>
      </c:layout>
      <c:overlay val="0"/>
      <c:txPr>
        <a:bodyPr/>
        <a:lstStyle/>
        <a:p>
          <a:pPr>
            <a:defRPr sz="1200"/>
          </a:pPr>
          <a:endParaRPr lang="ru-RU"/>
        </a:p>
      </c:txPr>
    </c:legend>
    <c:plotVisOnly val="1"/>
    <c:dispBlanksAs val="gap"/>
    <c:showDLblsOverMax val="0"/>
  </c:chart>
  <c:txPr>
    <a:bodyPr/>
    <a:lstStyle/>
    <a:p>
      <a:pPr>
        <a:defRPr sz="1000">
          <a:latin typeface="Times New Roman" pitchFamily="18" charset="0"/>
          <a:cs typeface="Times New Roman" pitchFamily="18" charset="0"/>
        </a:defRPr>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depthPercent val="100"/>
      <c:rAngAx val="1"/>
    </c:view3D>
    <c:floor>
      <c:thickness val="0"/>
    </c:floor>
    <c:sideWall>
      <c:thickness val="0"/>
      <c:spPr>
        <a:ln>
          <a:noFill/>
        </a:ln>
      </c:spPr>
    </c:sideWall>
    <c:backWall>
      <c:thickness val="0"/>
      <c:spPr>
        <a:ln>
          <a:noFill/>
        </a:ln>
      </c:spPr>
    </c:backWall>
    <c:plotArea>
      <c:layout>
        <c:manualLayout>
          <c:layoutTarget val="inner"/>
          <c:xMode val="edge"/>
          <c:yMode val="edge"/>
          <c:x val="5.469932104591993E-2"/>
          <c:y val="3.4208630048682666E-2"/>
          <c:w val="0.9074319182299817"/>
          <c:h val="0.635018416066363"/>
        </c:manualLayout>
      </c:layout>
      <c:bar3DChart>
        <c:barDir val="col"/>
        <c:grouping val="clustered"/>
        <c:varyColors val="0"/>
        <c:ser>
          <c:idx val="0"/>
          <c:order val="0"/>
          <c:tx>
            <c:strRef>
              <c:f>Лист1!$B$1</c:f>
              <c:strCache>
                <c:ptCount val="1"/>
                <c:pt idx="0">
                  <c:v>2018</c:v>
                </c:pt>
              </c:strCache>
            </c:strRef>
          </c:tx>
          <c:spPr>
            <a:solidFill>
              <a:srgbClr val="FFCCF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Дефицит (-), Профицит (+)</c:v>
                </c:pt>
              </c:strCache>
            </c:strRef>
          </c:cat>
          <c:val>
            <c:numRef>
              <c:f>Лист1!$B$2</c:f>
              <c:numCache>
                <c:formatCode>#,##0</c:formatCode>
                <c:ptCount val="1"/>
                <c:pt idx="0">
                  <c:v>5468</c:v>
                </c:pt>
              </c:numCache>
            </c:numRef>
          </c:val>
          <c:extLst>
            <c:ext xmlns:c16="http://schemas.microsoft.com/office/drawing/2014/chart" uri="{C3380CC4-5D6E-409C-BE32-E72D297353CC}">
              <c16:uniqueId val="{00000000-7AD7-4993-A758-2D7A572C9E8C}"/>
            </c:ext>
          </c:extLst>
        </c:ser>
        <c:ser>
          <c:idx val="1"/>
          <c:order val="1"/>
          <c:tx>
            <c:strRef>
              <c:f>Лист1!$C$1</c:f>
              <c:strCache>
                <c:ptCount val="1"/>
                <c:pt idx="0">
                  <c:v>2019</c:v>
                </c:pt>
              </c:strCache>
            </c:strRef>
          </c:tx>
          <c:spPr>
            <a:solidFill>
              <a:srgbClr val="CCCCF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Дефицит (-), Профицит (+)</c:v>
                </c:pt>
              </c:strCache>
            </c:strRef>
          </c:cat>
          <c:val>
            <c:numRef>
              <c:f>Лист1!$C$2</c:f>
              <c:numCache>
                <c:formatCode>#,##0</c:formatCode>
                <c:ptCount val="1"/>
                <c:pt idx="0">
                  <c:v>-807</c:v>
                </c:pt>
              </c:numCache>
            </c:numRef>
          </c:val>
          <c:extLst>
            <c:ext xmlns:c16="http://schemas.microsoft.com/office/drawing/2014/chart" uri="{C3380CC4-5D6E-409C-BE32-E72D297353CC}">
              <c16:uniqueId val="{00000001-7AD7-4993-A758-2D7A572C9E8C}"/>
            </c:ext>
          </c:extLst>
        </c:ser>
        <c:ser>
          <c:idx val="2"/>
          <c:order val="2"/>
          <c:tx>
            <c:strRef>
              <c:f>Лист1!$D$1</c:f>
              <c:strCache>
                <c:ptCount val="1"/>
                <c:pt idx="0">
                  <c:v>2020</c:v>
                </c:pt>
              </c:strCache>
            </c:strRef>
          </c:tx>
          <c:spPr>
            <a:solidFill>
              <a:srgbClr val="00B0F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Дефицит (-), Профицит (+)</c:v>
                </c:pt>
              </c:strCache>
            </c:strRef>
          </c:cat>
          <c:val>
            <c:numRef>
              <c:f>Лист1!$D$2</c:f>
              <c:numCache>
                <c:formatCode>#,##0</c:formatCode>
                <c:ptCount val="1"/>
                <c:pt idx="0">
                  <c:v>1603</c:v>
                </c:pt>
              </c:numCache>
            </c:numRef>
          </c:val>
          <c:extLst>
            <c:ext xmlns:c16="http://schemas.microsoft.com/office/drawing/2014/chart" uri="{C3380CC4-5D6E-409C-BE32-E72D297353CC}">
              <c16:uniqueId val="{00000002-7AD7-4993-A758-2D7A572C9E8C}"/>
            </c:ext>
          </c:extLst>
        </c:ser>
        <c:dLbls>
          <c:showLegendKey val="0"/>
          <c:showVal val="1"/>
          <c:showCatName val="0"/>
          <c:showSerName val="0"/>
          <c:showPercent val="0"/>
          <c:showBubbleSize val="0"/>
        </c:dLbls>
        <c:gapWidth val="150"/>
        <c:shape val="cylinder"/>
        <c:axId val="29298688"/>
        <c:axId val="29300224"/>
        <c:axId val="0"/>
      </c:bar3DChart>
      <c:catAx>
        <c:axId val="29298688"/>
        <c:scaling>
          <c:orientation val="minMax"/>
        </c:scaling>
        <c:delete val="1"/>
        <c:axPos val="b"/>
        <c:numFmt formatCode="General" sourceLinked="0"/>
        <c:majorTickMark val="none"/>
        <c:minorTickMark val="none"/>
        <c:tickLblPos val="nextTo"/>
        <c:crossAx val="29300224"/>
        <c:crosses val="autoZero"/>
        <c:auto val="1"/>
        <c:lblAlgn val="ctr"/>
        <c:lblOffset val="100"/>
        <c:noMultiLvlLbl val="0"/>
      </c:catAx>
      <c:valAx>
        <c:axId val="29300224"/>
        <c:scaling>
          <c:orientation val="minMax"/>
        </c:scaling>
        <c:delete val="1"/>
        <c:axPos val="l"/>
        <c:numFmt formatCode="#,##0" sourceLinked="1"/>
        <c:majorTickMark val="none"/>
        <c:minorTickMark val="none"/>
        <c:tickLblPos val="nextTo"/>
        <c:crossAx val="29298688"/>
        <c:crosses val="autoZero"/>
        <c:crossBetween val="between"/>
      </c:valAx>
    </c:plotArea>
    <c:legend>
      <c:legendPos val="t"/>
      <c:layout>
        <c:manualLayout>
          <c:xMode val="edge"/>
          <c:yMode val="edge"/>
          <c:x val="0.2604108445793834"/>
          <c:y val="0.74527606736134777"/>
          <c:w val="0.54471975957478314"/>
          <c:h val="0.1320134609833333"/>
        </c:manualLayout>
      </c:layout>
      <c:overlay val="0"/>
      <c:txPr>
        <a:bodyPr/>
        <a:lstStyle/>
        <a:p>
          <a:pPr>
            <a:defRPr sz="1200"/>
          </a:pPr>
          <a:endParaRPr lang="ru-RU"/>
        </a:p>
      </c:txPr>
    </c:legend>
    <c:plotVisOnly val="1"/>
    <c:dispBlanksAs val="gap"/>
    <c:showDLblsOverMax val="0"/>
  </c:chart>
  <c:spPr>
    <a:noFill/>
    <a:ln>
      <a:noFill/>
    </a:ln>
  </c:spPr>
  <c:txPr>
    <a:bodyPr/>
    <a:lstStyle/>
    <a:p>
      <a:pPr>
        <a:defRPr sz="1000">
          <a:latin typeface="Times New Roman" pitchFamily="18" charset="0"/>
          <a:cs typeface="Times New Roman" pitchFamily="18" charset="0"/>
        </a:defRPr>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909180515548811E-2"/>
          <c:y val="0.12319294301236637"/>
          <c:w val="0.89937106918238996"/>
          <c:h val="0.75515575359321307"/>
        </c:manualLayout>
      </c:layout>
      <c:ofPieChart>
        <c:ofPieType val="bar"/>
        <c:varyColors val="1"/>
        <c:ser>
          <c:idx val="0"/>
          <c:order val="0"/>
          <c:tx>
            <c:strRef>
              <c:f>Лист1!$B$1</c:f>
              <c:strCache>
                <c:ptCount val="1"/>
                <c:pt idx="0">
                  <c:v>Продажи</c:v>
                </c:pt>
              </c:strCache>
            </c:strRef>
          </c:tx>
          <c:dPt>
            <c:idx val="0"/>
            <c:bubble3D val="0"/>
            <c:explosion val="16"/>
            <c:spPr>
              <a:solidFill>
                <a:srgbClr val="99FF99"/>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99D5-4526-872F-37F7BCE2CA62}"/>
              </c:ext>
            </c:extLst>
          </c:dPt>
          <c:dPt>
            <c:idx val="1"/>
            <c:bubble3D val="0"/>
            <c:explosion val="9"/>
            <c:spPr>
              <a:solidFill>
                <a:srgbClr val="FF7C80"/>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99D5-4526-872F-37F7BCE2CA62}"/>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99D5-4526-872F-37F7BCE2CA62}"/>
              </c:ext>
            </c:extLst>
          </c:dPt>
          <c:dPt>
            <c:idx val="3"/>
            <c:bubble3D val="0"/>
            <c:explosion val="46"/>
            <c:spPr>
              <a:solidFill>
                <a:schemeClr val="accent2">
                  <a:lumMod val="60000"/>
                  <a:lumOff val="40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99D5-4526-872F-37F7BCE2CA62}"/>
              </c:ext>
            </c:extLst>
          </c:dPt>
          <c:dLbls>
            <c:dLbl>
              <c:idx val="0"/>
              <c:layout>
                <c:manualLayout>
                  <c:x val="1.4806301866346681E-2"/>
                  <c:y val="-1.286994834566194E-3"/>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4504696477603533"/>
                      <c:h val="0.12425117177620885"/>
                    </c:manualLayout>
                  </c15:layout>
                </c:ext>
                <c:ext xmlns:c16="http://schemas.microsoft.com/office/drawing/2014/chart" uri="{C3380CC4-5D6E-409C-BE32-E72D297353CC}">
                  <c16:uniqueId val="{00000001-99D5-4526-872F-37F7BCE2CA62}"/>
                </c:ext>
              </c:extLst>
            </c:dLbl>
            <c:dLbl>
              <c:idx val="1"/>
              <c:layout>
                <c:manualLayout>
                  <c:x val="2.9800669460421591E-3"/>
                  <c:y val="-7.1587811076362931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68003020848809"/>
                      <c:h val="0.16286213563831609"/>
                    </c:manualLayout>
                  </c15:layout>
                </c:ext>
                <c:ext xmlns:c16="http://schemas.microsoft.com/office/drawing/2014/chart" uri="{C3380CC4-5D6E-409C-BE32-E72D297353CC}">
                  <c16:uniqueId val="{00000003-99D5-4526-872F-37F7BCE2CA62}"/>
                </c:ext>
              </c:extLst>
            </c:dLbl>
            <c:dLbl>
              <c:idx val="2"/>
              <c:layout>
                <c:manualLayout>
                  <c:x val="-0.26654691426804744"/>
                  <c:y val="1.5352580135900415E-3"/>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1"/>
              <c:showBubbleSize val="0"/>
              <c:extLst>
                <c:ext xmlns:c15="http://schemas.microsoft.com/office/drawing/2012/chart" uri="{CE6537A1-D6FC-4f65-9D91-7224C49458BB}">
                  <c15:layout>
                    <c:manualLayout>
                      <c:w val="0.26236418560887437"/>
                      <c:h val="0.36141700672321003"/>
                    </c:manualLayout>
                  </c15:layout>
                </c:ext>
                <c:ext xmlns:c16="http://schemas.microsoft.com/office/drawing/2014/chart" uri="{C3380CC4-5D6E-409C-BE32-E72D297353CC}">
                  <c16:uniqueId val="{00000005-99D5-4526-872F-37F7BCE2CA62}"/>
                </c:ext>
              </c:extLst>
            </c:dLbl>
            <c:dLbl>
              <c:idx val="3"/>
              <c:delete val="1"/>
              <c:extLst>
                <c:ext xmlns:c15="http://schemas.microsoft.com/office/drawing/2012/chart" uri="{CE6537A1-D6FC-4f65-9D91-7224C49458BB}"/>
                <c:ext xmlns:c16="http://schemas.microsoft.com/office/drawing/2014/chart" uri="{C3380CC4-5D6E-409C-BE32-E72D297353CC}">
                  <c16:uniqueId val="{00000007-99D5-4526-872F-37F7BCE2CA6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ru-RU"/>
              </a:p>
            </c:txPr>
            <c:dLblPos val="ctr"/>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Лист1!$A$2:$A$4</c:f>
              <c:strCache>
                <c:ptCount val="3"/>
                <c:pt idx="0">
                  <c:v>Налоговые доходы</c:v>
                </c:pt>
                <c:pt idx="1">
                  <c:v>Неналоговые доходы</c:v>
                </c:pt>
                <c:pt idx="2">
                  <c:v>Межбюджетные трансферты</c:v>
                </c:pt>
              </c:strCache>
            </c:strRef>
          </c:cat>
          <c:val>
            <c:numRef>
              <c:f>Лист1!$B$2:$B$4</c:f>
              <c:numCache>
                <c:formatCode>General</c:formatCode>
                <c:ptCount val="3"/>
                <c:pt idx="0">
                  <c:v>229187</c:v>
                </c:pt>
                <c:pt idx="1">
                  <c:v>15004</c:v>
                </c:pt>
                <c:pt idx="2">
                  <c:v>1423706</c:v>
                </c:pt>
              </c:numCache>
            </c:numRef>
          </c:val>
          <c:extLst>
            <c:ext xmlns:c16="http://schemas.microsoft.com/office/drawing/2014/chart" uri="{C3380CC4-5D6E-409C-BE32-E72D297353CC}">
              <c16:uniqueId val="{00000008-99D5-4526-872F-37F7BCE2CA62}"/>
            </c:ext>
          </c:extLst>
        </c:ser>
        <c:dLbls>
          <c:dLblPos val="ctr"/>
          <c:showLegendKey val="0"/>
          <c:showVal val="0"/>
          <c:showCatName val="0"/>
          <c:showSerName val="0"/>
          <c:showPercent val="1"/>
          <c:showBubbleSize val="0"/>
          <c:showLeaderLines val="1"/>
        </c:dLbls>
        <c:gapWidth val="100"/>
        <c:secondPieSize val="75"/>
        <c:serLines>
          <c:spPr>
            <a:ln w="9525">
              <a:solidFill>
                <a:schemeClr val="tx2">
                  <a:lumMod val="60000"/>
                  <a:lumOff val="40000"/>
                </a:schemeClr>
              </a:solidFill>
              <a:prstDash val="dash"/>
            </a:ln>
            <a:effectLst/>
          </c:spPr>
        </c:serLines>
      </c:ofPie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323171629051433E-2"/>
          <c:y val="0"/>
          <c:w val="0.89439402887139108"/>
          <c:h val="0.87812500000000004"/>
        </c:manualLayout>
      </c:layout>
      <c:barChart>
        <c:barDir val="bar"/>
        <c:grouping val="clustered"/>
        <c:varyColors val="0"/>
        <c:ser>
          <c:idx val="0"/>
          <c:order val="0"/>
          <c:tx>
            <c:strRef>
              <c:f>Лист1!$B$1</c:f>
              <c:strCache>
                <c:ptCount val="1"/>
                <c:pt idx="0">
                  <c:v>2019</c:v>
                </c:pt>
              </c:strCache>
            </c:strRef>
          </c:tx>
          <c:spPr>
            <a:solidFill>
              <a:srgbClr val="00B0F0"/>
            </a:solidFill>
            <a:ln>
              <a:noFill/>
            </a:ln>
            <a:effectLst/>
          </c:spPr>
          <c:invertIfNegative val="0"/>
          <c:dPt>
            <c:idx val="0"/>
            <c:invertIfNegative val="0"/>
            <c:bubble3D val="0"/>
            <c:extLst>
              <c:ext xmlns:c16="http://schemas.microsoft.com/office/drawing/2014/chart" uri="{C3380CC4-5D6E-409C-BE32-E72D297353CC}">
                <c16:uniqueId val="{00000000-912A-42E4-84FD-184168951F40}"/>
              </c:ext>
            </c:extLst>
          </c:dPt>
          <c:dPt>
            <c:idx val="1"/>
            <c:invertIfNegative val="0"/>
            <c:bubble3D val="0"/>
            <c:extLst>
              <c:ext xmlns:c16="http://schemas.microsoft.com/office/drawing/2014/chart" uri="{C3380CC4-5D6E-409C-BE32-E72D297353CC}">
                <c16:uniqueId val="{00000001-912A-42E4-84FD-184168951F40}"/>
              </c:ext>
            </c:extLst>
          </c:dPt>
          <c:dPt>
            <c:idx val="2"/>
            <c:invertIfNegative val="0"/>
            <c:bubble3D val="0"/>
            <c:extLst>
              <c:ext xmlns:c16="http://schemas.microsoft.com/office/drawing/2014/chart" uri="{C3380CC4-5D6E-409C-BE32-E72D297353CC}">
                <c16:uniqueId val="{00000002-912A-42E4-84FD-184168951F40}"/>
              </c:ext>
            </c:extLst>
          </c:dPt>
          <c:dPt>
            <c:idx val="3"/>
            <c:invertIfNegative val="0"/>
            <c:bubble3D val="0"/>
            <c:extLst>
              <c:ext xmlns:c16="http://schemas.microsoft.com/office/drawing/2014/chart" uri="{C3380CC4-5D6E-409C-BE32-E72D297353CC}">
                <c16:uniqueId val="{00000003-912A-42E4-84FD-184168951F40}"/>
              </c:ext>
            </c:extLst>
          </c:dPt>
          <c:dPt>
            <c:idx val="4"/>
            <c:invertIfNegative val="0"/>
            <c:bubble3D val="0"/>
            <c:extLst>
              <c:ext xmlns:c16="http://schemas.microsoft.com/office/drawing/2014/chart" uri="{C3380CC4-5D6E-409C-BE32-E72D297353CC}">
                <c16:uniqueId val="{00000004-912A-42E4-84FD-184168951F40}"/>
              </c:ext>
            </c:extLst>
          </c:dPt>
          <c:dPt>
            <c:idx val="5"/>
            <c:invertIfNegative val="0"/>
            <c:bubble3D val="0"/>
            <c:extLst>
              <c:ext xmlns:c16="http://schemas.microsoft.com/office/drawing/2014/chart" uri="{C3380CC4-5D6E-409C-BE32-E72D297353CC}">
                <c16:uniqueId val="{00000005-912A-42E4-84FD-184168951F40}"/>
              </c:ext>
            </c:extLst>
          </c:dPt>
          <c:dLbls>
            <c:dLbl>
              <c:idx val="6"/>
              <c:layout>
                <c:manualLayout>
                  <c:x val="-1.2597806592918247E-2"/>
                  <c:y val="1.24999999999999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12A-42E4-84FD-184168951F4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Лист1!$A$2:$A$7</c:f>
              <c:strCache>
                <c:ptCount val="6"/>
                <c:pt idx="0">
                  <c:v>Прочие доходы</c:v>
                </c:pt>
                <c:pt idx="1">
                  <c:v>Доходы от продажи материальных и нематериальных активов</c:v>
                </c:pt>
                <c:pt idx="2">
                  <c:v>Плата за НВОС</c:v>
                </c:pt>
                <c:pt idx="3">
                  <c:v>Доходы от использования имущества</c:v>
                </c:pt>
                <c:pt idx="4">
                  <c:v>Налоги на совокупный доход</c:v>
                </c:pt>
                <c:pt idx="5">
                  <c:v>НДФЛ</c:v>
                </c:pt>
              </c:strCache>
            </c:strRef>
          </c:cat>
          <c:val>
            <c:numRef>
              <c:f>Лист1!$B$2:$B$7</c:f>
              <c:numCache>
                <c:formatCode>#,##0</c:formatCode>
                <c:ptCount val="6"/>
                <c:pt idx="0">
                  <c:v>20525</c:v>
                </c:pt>
                <c:pt idx="1">
                  <c:v>216</c:v>
                </c:pt>
                <c:pt idx="2">
                  <c:v>1077</c:v>
                </c:pt>
                <c:pt idx="3">
                  <c:v>11583</c:v>
                </c:pt>
                <c:pt idx="4">
                  <c:v>25658</c:v>
                </c:pt>
                <c:pt idx="5">
                  <c:v>188161</c:v>
                </c:pt>
              </c:numCache>
            </c:numRef>
          </c:val>
          <c:extLst>
            <c:ext xmlns:c16="http://schemas.microsoft.com/office/drawing/2014/chart" uri="{C3380CC4-5D6E-409C-BE32-E72D297353CC}">
              <c16:uniqueId val="{00000007-912A-42E4-84FD-184168951F40}"/>
            </c:ext>
          </c:extLst>
        </c:ser>
        <c:ser>
          <c:idx val="1"/>
          <c:order val="1"/>
          <c:tx>
            <c:strRef>
              <c:f>Лист1!$C$1</c:f>
              <c:strCache>
                <c:ptCount val="1"/>
                <c:pt idx="0">
                  <c:v>2020</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Лист1!$A$2:$A$7</c:f>
              <c:strCache>
                <c:ptCount val="6"/>
                <c:pt idx="0">
                  <c:v>Прочие доходы</c:v>
                </c:pt>
                <c:pt idx="1">
                  <c:v>Доходы от продажи материальных и нематериальных активов</c:v>
                </c:pt>
                <c:pt idx="2">
                  <c:v>Плата за НВОС</c:v>
                </c:pt>
                <c:pt idx="3">
                  <c:v>Доходы от использования имущества</c:v>
                </c:pt>
                <c:pt idx="4">
                  <c:v>Налоги на совокупный доход</c:v>
                </c:pt>
                <c:pt idx="5">
                  <c:v>НДФЛ</c:v>
                </c:pt>
              </c:strCache>
            </c:strRef>
          </c:cat>
          <c:val>
            <c:numRef>
              <c:f>Лист1!$C$2:$C$7</c:f>
              <c:numCache>
                <c:formatCode>#,##0</c:formatCode>
                <c:ptCount val="6"/>
                <c:pt idx="0">
                  <c:v>9558</c:v>
                </c:pt>
                <c:pt idx="1">
                  <c:v>313</c:v>
                </c:pt>
                <c:pt idx="2">
                  <c:v>1163</c:v>
                </c:pt>
                <c:pt idx="3">
                  <c:v>10601</c:v>
                </c:pt>
                <c:pt idx="4">
                  <c:v>26386</c:v>
                </c:pt>
                <c:pt idx="5">
                  <c:v>196172</c:v>
                </c:pt>
              </c:numCache>
            </c:numRef>
          </c:val>
          <c:extLst>
            <c:ext xmlns:c16="http://schemas.microsoft.com/office/drawing/2014/chart" uri="{C3380CC4-5D6E-409C-BE32-E72D297353CC}">
              <c16:uniqueId val="{00000008-912A-42E4-84FD-184168951F40}"/>
            </c:ext>
          </c:extLst>
        </c:ser>
        <c:dLbls>
          <c:showLegendKey val="0"/>
          <c:showVal val="0"/>
          <c:showCatName val="0"/>
          <c:showSerName val="0"/>
          <c:showPercent val="0"/>
          <c:showBubbleSize val="0"/>
        </c:dLbls>
        <c:gapWidth val="326"/>
        <c:overlap val="-58"/>
        <c:axId val="27130496"/>
        <c:axId val="26349952"/>
      </c:barChart>
      <c:catAx>
        <c:axId val="27130496"/>
        <c:scaling>
          <c:orientation val="minMax"/>
        </c:scaling>
        <c:delete val="1"/>
        <c:axPos val="l"/>
        <c:numFmt formatCode="General" sourceLinked="1"/>
        <c:majorTickMark val="none"/>
        <c:minorTickMark val="none"/>
        <c:tickLblPos val="nextTo"/>
        <c:crossAx val="26349952"/>
        <c:crosses val="autoZero"/>
        <c:auto val="1"/>
        <c:lblAlgn val="ctr"/>
        <c:lblOffset val="100"/>
        <c:noMultiLvlLbl val="0"/>
      </c:catAx>
      <c:valAx>
        <c:axId val="26349952"/>
        <c:scaling>
          <c:orientation val="minMax"/>
        </c:scaling>
        <c:delete val="0"/>
        <c:axPos val="b"/>
        <c:majorGridlines>
          <c:spPr>
            <a:ln w="9525" cap="flat" cmpd="sng" algn="ctr">
              <a:gradFill>
                <a:gsLst>
                  <a:gs pos="99000">
                    <a:schemeClr val="tx1">
                      <a:lumMod val="25000"/>
                      <a:lumOff val="75000"/>
                    </a:schemeClr>
                  </a:gs>
                  <a:gs pos="0">
                    <a:schemeClr val="tx1">
                      <a:lumMod val="15000"/>
                      <a:lumOff val="8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7130496"/>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7660829543042198E-2"/>
          <c:y val="0"/>
          <c:w val="0.88645273917226353"/>
          <c:h val="1"/>
        </c:manualLayout>
      </c:layout>
      <c:pie3DChart>
        <c:varyColors val="1"/>
        <c:ser>
          <c:idx val="0"/>
          <c:order val="0"/>
          <c:tx>
            <c:strRef>
              <c:f>Лист1!$B$1</c:f>
              <c:strCache>
                <c:ptCount val="1"/>
                <c:pt idx="0">
                  <c:v>Столбец1</c:v>
                </c:pt>
              </c:strCache>
            </c:strRef>
          </c:tx>
          <c:spPr>
            <a:ln>
              <a:solidFill>
                <a:srgbClr val="000000"/>
              </a:solidFill>
            </a:ln>
          </c:spPr>
          <c:explosion val="25"/>
          <c:dPt>
            <c:idx val="0"/>
            <c:bubble3D val="0"/>
            <c:spPr>
              <a:solidFill>
                <a:srgbClr val="FF0000"/>
              </a:solidFill>
              <a:ln>
                <a:solidFill>
                  <a:srgbClr val="00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2692-4F79-B705-5FD46C628AAB}"/>
              </c:ext>
            </c:extLst>
          </c:dPt>
          <c:dPt>
            <c:idx val="1"/>
            <c:bubble3D val="0"/>
            <c:spPr>
              <a:solidFill>
                <a:srgbClr val="00B0F0"/>
              </a:solidFill>
              <a:ln>
                <a:solidFill>
                  <a:srgbClr val="00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2692-4F79-B705-5FD46C628AAB}"/>
              </c:ext>
            </c:extLst>
          </c:dPt>
          <c:dPt>
            <c:idx val="2"/>
            <c:bubble3D val="0"/>
            <c:spPr>
              <a:solidFill>
                <a:srgbClr val="00CC66"/>
              </a:solidFill>
              <a:ln>
                <a:solidFill>
                  <a:srgbClr val="00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2692-4F79-B705-5FD46C628AAB}"/>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solidFill>
                  <a:srgbClr val="00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2692-4F79-B705-5FD46C628AAB}"/>
              </c:ext>
            </c:extLst>
          </c:dPt>
          <c:dLbls>
            <c:dLbl>
              <c:idx val="0"/>
              <c:layout>
                <c:manualLayout>
                  <c:x val="1.2915243598158013E-3"/>
                  <c:y val="6.0614032284713052E-3"/>
                </c:manualLayout>
              </c:layout>
              <c:tx>
                <c:rich>
                  <a:bodyPr/>
                  <a:lstStyle/>
                  <a:p>
                    <a:r>
                      <a:rPr lang="en-US" dirty="0"/>
                      <a:t>8,8%</a:t>
                    </a: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692-4F79-B705-5FD46C628AAB}"/>
                </c:ext>
              </c:extLst>
            </c:dLbl>
            <c:dLbl>
              <c:idx val="1"/>
              <c:layout>
                <c:manualLayout>
                  <c:x val="-0.11883296672523373"/>
                  <c:y val="-9.5777646105100936E-2"/>
                </c:manualLayout>
              </c:layout>
              <c:tx>
                <c:rich>
                  <a:bodyPr/>
                  <a:lstStyle/>
                  <a:p>
                    <a:r>
                      <a:rPr lang="en-US" dirty="0"/>
                      <a:t>42,5%</a:t>
                    </a: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692-4F79-B705-5FD46C628AAB}"/>
                </c:ext>
              </c:extLst>
            </c:dLbl>
            <c:dLbl>
              <c:idx val="2"/>
              <c:layout>
                <c:manualLayout>
                  <c:x val="0.19837996106576813"/>
                  <c:y val="-8.4272093920397459E-2"/>
                </c:manualLayout>
              </c:layout>
              <c:tx>
                <c:rich>
                  <a:bodyPr/>
                  <a:lstStyle/>
                  <a:p>
                    <a:r>
                      <a:rPr lang="en-US" dirty="0"/>
                      <a:t>46,4%</a:t>
                    </a: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2692-4F79-B705-5FD46C628AAB}"/>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0000"/>
                    </a:solidFill>
                    <a:latin typeface="Times New Roman" panose="02020603050405020304" pitchFamily="18" charset="0"/>
                    <a:ea typeface="+mn-ea"/>
                    <a:cs typeface="Times New Roman" panose="02020603050405020304" pitchFamily="18" charset="0"/>
                  </a:defRPr>
                </a:pPr>
                <a:endParaRPr lang="ru-RU"/>
              </a:p>
            </c:txPr>
            <c:showLegendKey val="0"/>
            <c:showVal val="0"/>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Лист1!$A$2:$A$5</c:f>
              <c:strCache>
                <c:ptCount val="4"/>
                <c:pt idx="0">
                  <c:v>Дотации</c:v>
                </c:pt>
                <c:pt idx="1">
                  <c:v>Субсидии</c:v>
                </c:pt>
                <c:pt idx="2">
                  <c:v>Субвенции</c:v>
                </c:pt>
                <c:pt idx="3">
                  <c:v>Иные МБТ</c:v>
                </c:pt>
              </c:strCache>
            </c:strRef>
          </c:cat>
          <c:val>
            <c:numRef>
              <c:f>Лист1!$B$2:$B$5</c:f>
              <c:numCache>
                <c:formatCode>#,##0</c:formatCode>
                <c:ptCount val="4"/>
                <c:pt idx="0">
                  <c:v>125490</c:v>
                </c:pt>
                <c:pt idx="1">
                  <c:v>605794</c:v>
                </c:pt>
                <c:pt idx="2">
                  <c:v>660027</c:v>
                </c:pt>
                <c:pt idx="3">
                  <c:v>33161.300000000003</c:v>
                </c:pt>
              </c:numCache>
            </c:numRef>
          </c:val>
          <c:extLst>
            <c:ext xmlns:c16="http://schemas.microsoft.com/office/drawing/2014/chart" uri="{C3380CC4-5D6E-409C-BE32-E72D297353CC}">
              <c16:uniqueId val="{00000008-2692-4F79-B705-5FD46C628AAB}"/>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5.573624993789493E-2"/>
          <c:y val="0.77946755078625429"/>
          <c:w val="0.9"/>
          <c:h val="0.1874087884161555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643002927990079"/>
          <c:y val="3.9351851851851853E-2"/>
          <c:w val="0.7131045957909502"/>
          <c:h val="0.90719123651210642"/>
        </c:manualLayout>
      </c:layout>
      <c:barChart>
        <c:barDir val="bar"/>
        <c:grouping val="clustered"/>
        <c:varyColors val="0"/>
        <c:ser>
          <c:idx val="0"/>
          <c:order val="0"/>
          <c:tx>
            <c:strRef>
              <c:f>Лист1!$B$1</c:f>
              <c:strCache>
                <c:ptCount val="1"/>
                <c:pt idx="0">
                  <c:v>2019</c:v>
                </c:pt>
              </c:strCache>
            </c:strRef>
          </c:tx>
          <c:spPr>
            <a:solidFill>
              <a:schemeClr val="accent1">
                <a:lumMod val="75000"/>
              </a:schemeClr>
            </a:solidFill>
            <a:ln>
              <a:solidFill>
                <a:schemeClr val="tx1">
                  <a:lumMod val="50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1"/>
              <c:layout>
                <c:manualLayout>
                  <c:x val="-0.21343226756458028"/>
                  <c:y val="8.487556272013515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EA0-40AA-88EB-4D970F9BF9E0}"/>
                </c:ext>
              </c:extLst>
            </c:dLbl>
            <c:dLbl>
              <c:idx val="2"/>
              <c:layout>
                <c:manualLayout>
                  <c:x val="7.7231230214131431E-3"/>
                  <c:y val="4.629629629629696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EA0-40AA-88EB-4D970F9BF9E0}"/>
                </c:ext>
              </c:extLst>
            </c:dLbl>
            <c:spPr>
              <a:noFill/>
              <a:ln>
                <a:noFill/>
              </a:ln>
              <a:effectLst/>
            </c:spPr>
            <c:txPr>
              <a:bodyPr/>
              <a:lstStyle/>
              <a:p>
                <a:pPr>
                  <a:defRPr sz="1600" b="1">
                    <a:solidFill>
                      <a:srgbClr val="000000"/>
                    </a:solidFill>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Иные межбюджетные                                     трансферты</c:v>
                </c:pt>
                <c:pt idx="1">
                  <c:v>Субвенции</c:v>
                </c:pt>
                <c:pt idx="2">
                  <c:v>Субсидии</c:v>
                </c:pt>
                <c:pt idx="3">
                  <c:v>Дотации</c:v>
                </c:pt>
              </c:strCache>
            </c:strRef>
          </c:cat>
          <c:val>
            <c:numRef>
              <c:f>Лист1!$B$2:$B$5</c:f>
              <c:numCache>
                <c:formatCode>#,##0</c:formatCode>
                <c:ptCount val="4"/>
                <c:pt idx="0">
                  <c:v>9130</c:v>
                </c:pt>
                <c:pt idx="1">
                  <c:v>645182</c:v>
                </c:pt>
                <c:pt idx="2">
                  <c:v>311199</c:v>
                </c:pt>
                <c:pt idx="3">
                  <c:v>153413</c:v>
                </c:pt>
              </c:numCache>
            </c:numRef>
          </c:val>
          <c:extLst>
            <c:ext xmlns:c16="http://schemas.microsoft.com/office/drawing/2014/chart" uri="{C3380CC4-5D6E-409C-BE32-E72D297353CC}">
              <c16:uniqueId val="{00000002-5EA0-40AA-88EB-4D970F9BF9E0}"/>
            </c:ext>
          </c:extLst>
        </c:ser>
        <c:ser>
          <c:idx val="1"/>
          <c:order val="1"/>
          <c:tx>
            <c:strRef>
              <c:f>Лист1!$C$1</c:f>
              <c:strCache>
                <c:ptCount val="1"/>
                <c:pt idx="0">
                  <c:v>2020</c:v>
                </c:pt>
              </c:strCache>
            </c:strRef>
          </c:tx>
          <c:spPr>
            <a:solidFill>
              <a:srgbClr val="92D050"/>
            </a:solidFill>
            <a:ln>
              <a:solidFill>
                <a:srgbClr val="00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1"/>
              <c:layout>
                <c:manualLayout>
                  <c:x val="-0.24048706204459674"/>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EA0-40AA-88EB-4D970F9BF9E0}"/>
                </c:ext>
              </c:extLst>
            </c:dLbl>
            <c:spPr>
              <a:noFill/>
              <a:ln>
                <a:noFill/>
              </a:ln>
              <a:effectLst/>
            </c:spPr>
            <c:txPr>
              <a:bodyPr/>
              <a:lstStyle/>
              <a:p>
                <a:pPr>
                  <a:defRPr sz="1600" b="1">
                    <a:solidFill>
                      <a:srgbClr val="000000"/>
                    </a:solidFill>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Иные межбюджетные                                     трансферты</c:v>
                </c:pt>
                <c:pt idx="1">
                  <c:v>Субвенции</c:v>
                </c:pt>
                <c:pt idx="2">
                  <c:v>Субсидии</c:v>
                </c:pt>
                <c:pt idx="3">
                  <c:v>Дотации</c:v>
                </c:pt>
              </c:strCache>
            </c:strRef>
          </c:cat>
          <c:val>
            <c:numRef>
              <c:f>Лист1!$C$2:$C$5</c:f>
              <c:numCache>
                <c:formatCode>#,##0</c:formatCode>
                <c:ptCount val="4"/>
                <c:pt idx="0">
                  <c:v>33161</c:v>
                </c:pt>
                <c:pt idx="1">
                  <c:v>660027</c:v>
                </c:pt>
                <c:pt idx="2">
                  <c:v>605794</c:v>
                </c:pt>
                <c:pt idx="3">
                  <c:v>125490</c:v>
                </c:pt>
              </c:numCache>
            </c:numRef>
          </c:val>
          <c:extLst>
            <c:ext xmlns:c16="http://schemas.microsoft.com/office/drawing/2014/chart" uri="{C3380CC4-5D6E-409C-BE32-E72D297353CC}">
              <c16:uniqueId val="{00000004-5EA0-40AA-88EB-4D970F9BF9E0}"/>
            </c:ext>
          </c:extLst>
        </c:ser>
        <c:dLbls>
          <c:showLegendKey val="0"/>
          <c:showVal val="0"/>
          <c:showCatName val="0"/>
          <c:showSerName val="0"/>
          <c:showPercent val="0"/>
          <c:showBubbleSize val="0"/>
        </c:dLbls>
        <c:gapWidth val="150"/>
        <c:axId val="27498368"/>
        <c:axId val="27499904"/>
      </c:barChart>
      <c:catAx>
        <c:axId val="27498368"/>
        <c:scaling>
          <c:orientation val="minMax"/>
        </c:scaling>
        <c:delete val="0"/>
        <c:axPos val="l"/>
        <c:numFmt formatCode="General" sourceLinked="0"/>
        <c:majorTickMark val="out"/>
        <c:minorTickMark val="none"/>
        <c:tickLblPos val="nextTo"/>
        <c:txPr>
          <a:bodyPr/>
          <a:lstStyle/>
          <a:p>
            <a:pPr>
              <a:defRPr sz="1800" b="1">
                <a:solidFill>
                  <a:srgbClr val="000000"/>
                </a:solidFill>
                <a:latin typeface="Times New Roman" panose="02020603050405020304" pitchFamily="18" charset="0"/>
                <a:cs typeface="Times New Roman" panose="02020603050405020304" pitchFamily="18" charset="0"/>
              </a:defRPr>
            </a:pPr>
            <a:endParaRPr lang="ru-RU"/>
          </a:p>
        </c:txPr>
        <c:crossAx val="27499904"/>
        <c:crosses val="autoZero"/>
        <c:auto val="1"/>
        <c:lblAlgn val="ctr"/>
        <c:lblOffset val="100"/>
        <c:noMultiLvlLbl val="0"/>
      </c:catAx>
      <c:valAx>
        <c:axId val="27499904"/>
        <c:scaling>
          <c:orientation val="minMax"/>
        </c:scaling>
        <c:delete val="1"/>
        <c:axPos val="b"/>
        <c:numFmt formatCode="#,##0" sourceLinked="1"/>
        <c:majorTickMark val="out"/>
        <c:minorTickMark val="none"/>
        <c:tickLblPos val="nextTo"/>
        <c:crossAx val="27498368"/>
        <c:crosses val="autoZero"/>
        <c:crossBetween val="between"/>
      </c:valAx>
      <c:spPr>
        <a:noFill/>
        <a:ln w="25400">
          <a:noFill/>
        </a:ln>
      </c:spPr>
    </c:plotArea>
    <c:legend>
      <c:legendPos val="r"/>
      <c:layout>
        <c:manualLayout>
          <c:xMode val="edge"/>
          <c:yMode val="edge"/>
          <c:x val="0.58817619130696208"/>
          <c:y val="0.85953430300379119"/>
          <c:w val="0.18766230793476651"/>
          <c:h val="6.333880139982502E-2"/>
        </c:manualLayout>
      </c:layout>
      <c:overlay val="0"/>
      <c:txPr>
        <a:bodyPr/>
        <a:lstStyle/>
        <a:p>
          <a:pPr>
            <a:defRPr sz="2000">
              <a:solidFill>
                <a:schemeClr val="tx1"/>
              </a:solidFill>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733069427751362E-4"/>
          <c:y val="5.4214214835028529E-2"/>
          <c:w val="0.96659990157480313"/>
          <c:h val="0.73437040818273769"/>
        </c:manualLayout>
      </c:layout>
      <c:barChart>
        <c:barDir val="col"/>
        <c:grouping val="stacked"/>
        <c:varyColors val="0"/>
        <c:ser>
          <c:idx val="0"/>
          <c:order val="0"/>
          <c:tx>
            <c:strRef>
              <c:f>Лист1!$B$1</c:f>
              <c:strCache>
                <c:ptCount val="1"/>
                <c:pt idx="0">
                  <c:v>Дотации (выравнивание и сбалансированность)</c:v>
                </c:pt>
              </c:strCache>
            </c:strRef>
          </c:tx>
          <c:spPr>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Лист1!$A$2:$A$6</c:f>
              <c:numCache>
                <c:formatCode>General</c:formatCode>
                <c:ptCount val="5"/>
                <c:pt idx="0">
                  <c:v>2016</c:v>
                </c:pt>
                <c:pt idx="1">
                  <c:v>2017</c:v>
                </c:pt>
                <c:pt idx="2">
                  <c:v>2018</c:v>
                </c:pt>
                <c:pt idx="3">
                  <c:v>2019</c:v>
                </c:pt>
                <c:pt idx="4">
                  <c:v>2020</c:v>
                </c:pt>
              </c:numCache>
            </c:numRef>
          </c:cat>
          <c:val>
            <c:numRef>
              <c:f>Лист1!$B$2:$B$6</c:f>
              <c:numCache>
                <c:formatCode>#,##0</c:formatCode>
                <c:ptCount val="5"/>
                <c:pt idx="0">
                  <c:v>50.537799999999997</c:v>
                </c:pt>
                <c:pt idx="1">
                  <c:v>69.718500000000006</c:v>
                </c:pt>
                <c:pt idx="2">
                  <c:v>137.91640000000001</c:v>
                </c:pt>
                <c:pt idx="3">
                  <c:v>153.4126</c:v>
                </c:pt>
                <c:pt idx="4">
                  <c:v>125.4906</c:v>
                </c:pt>
              </c:numCache>
            </c:numRef>
          </c:val>
          <c:extLst>
            <c:ext xmlns:c16="http://schemas.microsoft.com/office/drawing/2014/chart" uri="{C3380CC4-5D6E-409C-BE32-E72D297353CC}">
              <c16:uniqueId val="{00000000-069E-4198-BC37-EEB5124ED4F7}"/>
            </c:ext>
          </c:extLst>
        </c:ser>
        <c:ser>
          <c:idx val="1"/>
          <c:order val="1"/>
          <c:tx>
            <c:strRef>
              <c:f>Лист1!$C$1</c:f>
              <c:strCache>
                <c:ptCount val="1"/>
                <c:pt idx="0">
                  <c:v>Субсидии (целевые и нецелевые)</c:v>
                </c:pt>
              </c:strCache>
            </c:strRef>
          </c:tx>
          <c:spPr>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6.058813426712211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69E-4198-BC37-EEB5124ED4F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Лист1!$A$2:$A$6</c:f>
              <c:numCache>
                <c:formatCode>General</c:formatCode>
                <c:ptCount val="5"/>
                <c:pt idx="0">
                  <c:v>2016</c:v>
                </c:pt>
                <c:pt idx="1">
                  <c:v>2017</c:v>
                </c:pt>
                <c:pt idx="2">
                  <c:v>2018</c:v>
                </c:pt>
                <c:pt idx="3">
                  <c:v>2019</c:v>
                </c:pt>
                <c:pt idx="4">
                  <c:v>2020</c:v>
                </c:pt>
              </c:numCache>
            </c:numRef>
          </c:cat>
          <c:val>
            <c:numRef>
              <c:f>Лист1!$C$2:$C$6</c:f>
              <c:numCache>
                <c:formatCode>#,##0</c:formatCode>
                <c:ptCount val="5"/>
                <c:pt idx="0">
                  <c:v>91.899164999999996</c:v>
                </c:pt>
                <c:pt idx="1">
                  <c:v>244.57081099999999</c:v>
                </c:pt>
                <c:pt idx="2">
                  <c:v>189.39599899999999</c:v>
                </c:pt>
                <c:pt idx="3">
                  <c:v>311.19859500000001</c:v>
                </c:pt>
                <c:pt idx="4">
                  <c:v>605.79366300000004</c:v>
                </c:pt>
              </c:numCache>
            </c:numRef>
          </c:val>
          <c:extLst>
            <c:ext xmlns:c16="http://schemas.microsoft.com/office/drawing/2014/chart" uri="{C3380CC4-5D6E-409C-BE32-E72D297353CC}">
              <c16:uniqueId val="{00000001-069E-4198-BC37-EEB5124ED4F7}"/>
            </c:ext>
          </c:extLst>
        </c:ser>
        <c:ser>
          <c:idx val="2"/>
          <c:order val="2"/>
          <c:tx>
            <c:strRef>
              <c:f>Лист1!$D$1</c:f>
              <c:strCache>
                <c:ptCount val="1"/>
                <c:pt idx="0">
                  <c:v>Субвенции (целевые)</c:v>
                </c:pt>
              </c:strCache>
            </c:strRef>
          </c:tx>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Лист1!$A$2:$A$6</c:f>
              <c:numCache>
                <c:formatCode>General</c:formatCode>
                <c:ptCount val="5"/>
                <c:pt idx="0">
                  <c:v>2016</c:v>
                </c:pt>
                <c:pt idx="1">
                  <c:v>2017</c:v>
                </c:pt>
                <c:pt idx="2">
                  <c:v>2018</c:v>
                </c:pt>
                <c:pt idx="3">
                  <c:v>2019</c:v>
                </c:pt>
                <c:pt idx="4">
                  <c:v>2020</c:v>
                </c:pt>
              </c:numCache>
            </c:numRef>
          </c:cat>
          <c:val>
            <c:numRef>
              <c:f>Лист1!$D$2:$D$6</c:f>
              <c:numCache>
                <c:formatCode>#,##0</c:formatCode>
                <c:ptCount val="5"/>
                <c:pt idx="0">
                  <c:v>481.74531300000001</c:v>
                </c:pt>
                <c:pt idx="1">
                  <c:v>477.13449200000002</c:v>
                </c:pt>
                <c:pt idx="2">
                  <c:v>587.45126000000005</c:v>
                </c:pt>
                <c:pt idx="3">
                  <c:v>645.18230200000005</c:v>
                </c:pt>
                <c:pt idx="4">
                  <c:v>660.02733699999999</c:v>
                </c:pt>
              </c:numCache>
            </c:numRef>
          </c:val>
          <c:extLst>
            <c:ext xmlns:c16="http://schemas.microsoft.com/office/drawing/2014/chart" uri="{C3380CC4-5D6E-409C-BE32-E72D297353CC}">
              <c16:uniqueId val="{00000002-069E-4198-BC37-EEB5124ED4F7}"/>
            </c:ext>
          </c:extLst>
        </c:ser>
        <c:dLbls>
          <c:showLegendKey val="0"/>
          <c:showVal val="0"/>
          <c:showCatName val="0"/>
          <c:showSerName val="0"/>
          <c:showPercent val="0"/>
          <c:showBubbleSize val="0"/>
        </c:dLbls>
        <c:gapWidth val="219"/>
        <c:overlap val="100"/>
        <c:axId val="653286608"/>
        <c:axId val="561985296"/>
      </c:barChart>
      <c:catAx>
        <c:axId val="6532866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561985296"/>
        <c:crossesAt val="0"/>
        <c:auto val="1"/>
        <c:lblAlgn val="ctr"/>
        <c:lblOffset val="100"/>
        <c:noMultiLvlLbl val="0"/>
      </c:catAx>
      <c:valAx>
        <c:axId val="561985296"/>
        <c:scaling>
          <c:orientation val="minMax"/>
          <c:max val="1450"/>
        </c:scaling>
        <c:delete val="1"/>
        <c:axPos val="l"/>
        <c:numFmt formatCode="#,##0" sourceLinked="1"/>
        <c:majorTickMark val="out"/>
        <c:minorTickMark val="none"/>
        <c:tickLblPos val="nextTo"/>
        <c:crossAx val="653286608"/>
        <c:crosses val="autoZero"/>
        <c:crossBetween val="between"/>
      </c:valAx>
      <c:spPr>
        <a:noFill/>
        <a:ln>
          <a:noFill/>
        </a:ln>
        <a:effectLst/>
      </c:spPr>
    </c:plotArea>
    <c:legend>
      <c:legendPos val="b"/>
      <c:layout>
        <c:manualLayout>
          <c:xMode val="edge"/>
          <c:yMode val="edge"/>
          <c:x val="1.4449803149606297E-2"/>
          <c:y val="0.85411909448818912"/>
          <c:w val="0.96901689632545951"/>
          <c:h val="0.12713090551181103"/>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Times New Roman" panose="02020603050405020304" pitchFamily="18" charset="0"/>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50"/>
      <c:rotY val="10"/>
      <c:rAngAx val="0"/>
      <c:perspective val="110"/>
    </c:view3D>
    <c:floor>
      <c:thickness val="0"/>
    </c:floor>
    <c:sideWall>
      <c:thickness val="0"/>
    </c:sideWall>
    <c:backWall>
      <c:thickness val="0"/>
    </c:backWall>
    <c:plotArea>
      <c:layout>
        <c:manualLayout>
          <c:layoutTarget val="inner"/>
          <c:xMode val="edge"/>
          <c:yMode val="edge"/>
          <c:x val="8.9256935528991554E-2"/>
          <c:y val="0.26855528497578107"/>
          <c:w val="0.86289396620987091"/>
          <c:h val="0.71389377237671159"/>
        </c:manualLayout>
      </c:layout>
      <c:pie3DChart>
        <c:varyColors val="1"/>
        <c:ser>
          <c:idx val="0"/>
          <c:order val="0"/>
          <c:tx>
            <c:strRef>
              <c:f>Лист1!$B$1</c:f>
              <c:strCache>
                <c:ptCount val="1"/>
                <c:pt idx="0">
                  <c:v>Столбец1</c:v>
                </c:pt>
              </c:strCache>
            </c:strRef>
          </c:tx>
          <c:explosion val="14"/>
          <c:dPt>
            <c:idx val="0"/>
            <c:bubble3D val="0"/>
            <c:spPr>
              <a:solidFill>
                <a:srgbClr val="FFCCFF"/>
              </a:solidFill>
            </c:spPr>
            <c:extLst>
              <c:ext xmlns:c16="http://schemas.microsoft.com/office/drawing/2014/chart" uri="{C3380CC4-5D6E-409C-BE32-E72D297353CC}">
                <c16:uniqueId val="{00000001-FA3C-46CA-870D-BC29CCD76FAA}"/>
              </c:ext>
            </c:extLst>
          </c:dPt>
          <c:dPt>
            <c:idx val="1"/>
            <c:bubble3D val="0"/>
            <c:explosion val="10"/>
            <c:spPr>
              <a:solidFill>
                <a:schemeClr val="accent1">
                  <a:lumMod val="60000"/>
                  <a:lumOff val="40000"/>
                </a:schemeClr>
              </a:solidFill>
            </c:spPr>
            <c:extLst>
              <c:ext xmlns:c16="http://schemas.microsoft.com/office/drawing/2014/chart" uri="{C3380CC4-5D6E-409C-BE32-E72D297353CC}">
                <c16:uniqueId val="{00000003-FA3C-46CA-870D-BC29CCD76FAA}"/>
              </c:ext>
            </c:extLst>
          </c:dPt>
          <c:dPt>
            <c:idx val="2"/>
            <c:bubble3D val="0"/>
            <c:spPr>
              <a:solidFill>
                <a:srgbClr val="66CCFF"/>
              </a:solidFill>
            </c:spPr>
            <c:extLst>
              <c:ext xmlns:c16="http://schemas.microsoft.com/office/drawing/2014/chart" uri="{C3380CC4-5D6E-409C-BE32-E72D297353CC}">
                <c16:uniqueId val="{00000005-FA3C-46CA-870D-BC29CCD76FAA}"/>
              </c:ext>
            </c:extLst>
          </c:dPt>
          <c:dPt>
            <c:idx val="3"/>
            <c:bubble3D val="0"/>
            <c:spPr>
              <a:solidFill>
                <a:srgbClr val="99FF99"/>
              </a:solidFill>
            </c:spPr>
            <c:extLst>
              <c:ext xmlns:c16="http://schemas.microsoft.com/office/drawing/2014/chart" uri="{C3380CC4-5D6E-409C-BE32-E72D297353CC}">
                <c16:uniqueId val="{00000007-FA3C-46CA-870D-BC29CCD76FAA}"/>
              </c:ext>
            </c:extLst>
          </c:dPt>
          <c:dPt>
            <c:idx val="4"/>
            <c:bubble3D val="0"/>
            <c:spPr>
              <a:solidFill>
                <a:schemeClr val="accent6">
                  <a:lumMod val="40000"/>
                  <a:lumOff val="60000"/>
                </a:schemeClr>
              </a:solidFill>
            </c:spPr>
            <c:extLst>
              <c:ext xmlns:c16="http://schemas.microsoft.com/office/drawing/2014/chart" uri="{C3380CC4-5D6E-409C-BE32-E72D297353CC}">
                <c16:uniqueId val="{00000009-FA3C-46CA-870D-BC29CCD76FAA}"/>
              </c:ext>
            </c:extLst>
          </c:dPt>
          <c:dPt>
            <c:idx val="5"/>
            <c:bubble3D val="0"/>
            <c:spPr>
              <a:solidFill>
                <a:srgbClr val="0099FF"/>
              </a:solidFill>
            </c:spPr>
            <c:extLst>
              <c:ext xmlns:c16="http://schemas.microsoft.com/office/drawing/2014/chart" uri="{C3380CC4-5D6E-409C-BE32-E72D297353CC}">
                <c16:uniqueId val="{0000000B-FA3C-46CA-870D-BC29CCD76FAA}"/>
              </c:ext>
            </c:extLst>
          </c:dPt>
          <c:dPt>
            <c:idx val="6"/>
            <c:bubble3D val="0"/>
            <c:spPr>
              <a:solidFill>
                <a:srgbClr val="FFFF00"/>
              </a:solidFill>
            </c:spPr>
            <c:extLst>
              <c:ext xmlns:c16="http://schemas.microsoft.com/office/drawing/2014/chart" uri="{C3380CC4-5D6E-409C-BE32-E72D297353CC}">
                <c16:uniqueId val="{0000000D-FA3C-46CA-870D-BC29CCD76FAA}"/>
              </c:ext>
            </c:extLst>
          </c:dPt>
          <c:dLbls>
            <c:dLbl>
              <c:idx val="0"/>
              <c:layout>
                <c:manualLayout>
                  <c:x val="-3.5886823695853047E-2"/>
                  <c:y val="-3.187499938305179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A3C-46CA-870D-BC29CCD76FAA}"/>
                </c:ext>
              </c:extLst>
            </c:dLbl>
            <c:dLbl>
              <c:idx val="1"/>
              <c:layout>
                <c:manualLayout>
                  <c:x val="8.3483960662012989E-3"/>
                  <c:y val="-4.836617307519564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A3C-46CA-870D-BC29CCD76FAA}"/>
                </c:ext>
              </c:extLst>
            </c:dLbl>
            <c:dLbl>
              <c:idx val="2"/>
              <c:layout>
                <c:manualLayout>
                  <c:x val="-8.8702149724349637E-3"/>
                  <c:y val="-0.20990493074879746"/>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A3C-46CA-870D-BC29CCD76FAA}"/>
                </c:ext>
              </c:extLst>
            </c:dLbl>
            <c:dLbl>
              <c:idx val="3"/>
              <c:layout>
                <c:manualLayout>
                  <c:x val="1.3043117877383861E-3"/>
                  <c:y val="-2.511719548176745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FA3C-46CA-870D-BC29CCD76FAA}"/>
                </c:ext>
              </c:extLst>
            </c:dLbl>
            <c:dLbl>
              <c:idx val="4"/>
              <c:layout>
                <c:manualLayout>
                  <c:x val="3.8012717687494528E-2"/>
                  <c:y val="-0.10769368965629568"/>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A3C-46CA-870D-BC29CCD76FAA}"/>
                </c:ext>
              </c:extLst>
            </c:dLbl>
            <c:dLbl>
              <c:idx val="5"/>
              <c:layout>
                <c:manualLayout>
                  <c:x val="8.6045253190489335E-2"/>
                  <c:y val="-0.10155994120730348"/>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FA3C-46CA-870D-BC29CCD76FAA}"/>
                </c:ext>
              </c:extLst>
            </c:dLbl>
            <c:dLbl>
              <c:idx val="6"/>
              <c:layout>
                <c:manualLayout>
                  <c:x val="-3.0929544086633242E-2"/>
                  <c:y val="-3.425138517211867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FA3C-46CA-870D-BC29CCD76FAA}"/>
                </c:ext>
              </c:extLst>
            </c:dLbl>
            <c:dLbl>
              <c:idx val="7"/>
              <c:layout>
                <c:manualLayout>
                  <c:x val="0.13801044853528588"/>
                  <c:y val="0.15524848409665665"/>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E-FA3C-46CA-870D-BC29CCD76FAA}"/>
                </c:ext>
              </c:extLst>
            </c:dLbl>
            <c:dLbl>
              <c:idx val="8"/>
              <c:layout>
                <c:manualLayout>
                  <c:x val="-0.13894446816663203"/>
                  <c:y val="3.024347884801552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FA3C-46CA-870D-BC29CCD76FAA}"/>
                </c:ext>
              </c:extLst>
            </c:dLbl>
            <c:dLbl>
              <c:idx val="9"/>
              <c:layout>
                <c:manualLayout>
                  <c:x val="-0.10592008404516498"/>
                  <c:y val="-5.397797533570496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0-FA3C-46CA-870D-BC29CCD76FAA}"/>
                </c:ext>
              </c:extLst>
            </c:dLbl>
            <c:dLbl>
              <c:idx val="11"/>
              <c:layout>
                <c:manualLayout>
                  <c:x val="0.16386449709368153"/>
                  <c:y val="1.724416113210480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FA3C-46CA-870D-BC29CCD76FAA}"/>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Лист1!$A$2:$A$8</c:f>
              <c:strCache>
                <c:ptCount val="7"/>
                <c:pt idx="0">
                  <c:v>Общегосударственные вопросы</c:v>
                </c:pt>
                <c:pt idx="1">
                  <c:v>Жилищно-коммунальное хозяйство</c:v>
                </c:pt>
                <c:pt idx="2">
                  <c:v>Образование</c:v>
                </c:pt>
                <c:pt idx="3">
                  <c:v>Культура, кинематография</c:v>
                </c:pt>
                <c:pt idx="4">
                  <c:v>Социальная политика</c:v>
                </c:pt>
                <c:pt idx="5">
                  <c:v>МБТ общего характера бюджетам муниципальных образований</c:v>
                </c:pt>
                <c:pt idx="6">
                  <c:v>Прочие</c:v>
                </c:pt>
              </c:strCache>
            </c:strRef>
          </c:cat>
          <c:val>
            <c:numRef>
              <c:f>Лист1!$B$2:$B$8</c:f>
              <c:numCache>
                <c:formatCode>0.0</c:formatCode>
                <c:ptCount val="7"/>
                <c:pt idx="0">
                  <c:v>106880.6</c:v>
                </c:pt>
                <c:pt idx="1">
                  <c:v>111111.2</c:v>
                </c:pt>
                <c:pt idx="2">
                  <c:v>1133581.6000000001</c:v>
                </c:pt>
                <c:pt idx="3">
                  <c:v>45576.800000000003</c:v>
                </c:pt>
                <c:pt idx="4">
                  <c:v>77862.399999999994</c:v>
                </c:pt>
                <c:pt idx="5">
                  <c:v>151644.6</c:v>
                </c:pt>
                <c:pt idx="6">
                  <c:v>39638.799999999857</c:v>
                </c:pt>
              </c:numCache>
            </c:numRef>
          </c:val>
          <c:extLst>
            <c:ext xmlns:c16="http://schemas.microsoft.com/office/drawing/2014/chart" uri="{C3380CC4-5D6E-409C-BE32-E72D297353CC}">
              <c16:uniqueId val="{00000012-FA3C-46CA-870D-BC29CCD76FAA}"/>
            </c:ext>
          </c:extLst>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900" b="1">
          <a:solidFill>
            <a:srgbClr val="000000"/>
          </a:solidFill>
          <a:latin typeface="Times New Roman" pitchFamily="18" charset="0"/>
          <a:cs typeface="Times New Roman" pitchFamily="18" charset="0"/>
        </a:defRPr>
      </a:pPr>
      <a:endParaRPr lang="ru-RU"/>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2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9050" cap="flat" cmpd="sng" algn="ctr">
        <a:solidFill>
          <a:schemeClr val="tx1">
            <a:lumMod val="15000"/>
            <a:lumOff val="8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tileRect/>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tileRect/>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99000">
              <a:schemeClr val="tx1">
                <a:lumMod val="25000"/>
                <a:lumOff val="75000"/>
              </a:schemeClr>
            </a:gs>
            <a:gs pos="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15000"/>
                <a:lumOff val="85000"/>
              </a:schemeClr>
            </a:gs>
            <a:gs pos="0">
              <a:schemeClr val="tx1">
                <a:lumMod val="5000"/>
                <a:lumOff val="9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FAAA24-75A8-4D88-973B-4E4DA31F15A5}"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ru-RU"/>
        </a:p>
      </dgm:t>
    </dgm:pt>
    <dgm:pt modelId="{CFD5F1BF-C990-484F-837A-9B081424D704}">
      <dgm:prSet phldrT="[Текст]" custT="1"/>
      <dgm:spPr>
        <a:solidFill>
          <a:srgbClr val="8AB7BC"/>
        </a:solidFill>
        <a:ln>
          <a:solidFill>
            <a:schemeClr val="accent1"/>
          </a:solidFill>
        </a:ln>
      </dgm:spPr>
      <dgm:t>
        <a:bodyPr/>
        <a:lstStyle/>
        <a:p>
          <a:pPr algn="l"/>
          <a:r>
            <a:rPr lang="ru-RU" sz="1000" dirty="0">
              <a:solidFill>
                <a:srgbClr val="000000"/>
              </a:solidFill>
              <a:latin typeface="Times New Roman" panose="02020603050405020304" pitchFamily="18" charset="0"/>
              <a:cs typeface="Times New Roman" panose="02020603050405020304" pitchFamily="18" charset="0"/>
            </a:rPr>
            <a:t>- На выравнивание бюджетной обеспеченности 78 305,3 тыс.руб.</a:t>
          </a:r>
        </a:p>
        <a:p>
          <a:pPr algn="l"/>
          <a:r>
            <a:rPr lang="ru-RU" sz="1000" dirty="0">
              <a:solidFill>
                <a:srgbClr val="000000"/>
              </a:solidFill>
              <a:latin typeface="Times New Roman" panose="02020603050405020304" pitchFamily="18" charset="0"/>
              <a:cs typeface="Times New Roman" panose="02020603050405020304" pitchFamily="18" charset="0"/>
            </a:rPr>
            <a:t>- На поддержку мер по обеспечению сбалансированности бюджетов 47 185,3 тыс.руб.</a:t>
          </a:r>
        </a:p>
      </dgm:t>
    </dgm:pt>
    <dgm:pt modelId="{10987EDE-6411-49A4-AAF0-5FC554C91620}" type="parTrans" cxnId="{8062115C-0EF3-4A44-BF58-B7F4415C92EE}">
      <dgm:prSet/>
      <dgm:spPr/>
      <dgm:t>
        <a:bodyPr/>
        <a:lstStyle/>
        <a:p>
          <a:endParaRPr lang="ru-RU"/>
        </a:p>
      </dgm:t>
    </dgm:pt>
    <dgm:pt modelId="{D140EC84-388E-46EA-AAE0-98F318574CAF}" type="sibTrans" cxnId="{8062115C-0EF3-4A44-BF58-B7F4415C92EE}">
      <dgm:prSet/>
      <dgm:spPr/>
      <dgm:t>
        <a:bodyPr/>
        <a:lstStyle/>
        <a:p>
          <a:endParaRPr lang="ru-RU"/>
        </a:p>
      </dgm:t>
    </dgm:pt>
    <dgm:pt modelId="{F41FF2EB-E8ED-4927-BDE9-7CA3065716DB}">
      <dgm:prSet phldrT="[Текст]" custT="1"/>
      <dgm:spPr>
        <a:solidFill>
          <a:srgbClr val="CCCCFF"/>
        </a:solidFill>
        <a:ln>
          <a:solidFill>
            <a:schemeClr val="accent1"/>
          </a:solidFill>
        </a:ln>
      </dgm:spPr>
      <dgm:t>
        <a:bodyPr/>
        <a:lstStyle/>
        <a:p>
          <a:pPr algn="just">
            <a:lnSpc>
              <a:spcPct val="90000"/>
            </a:lnSpc>
            <a:spcAft>
              <a:spcPts val="0"/>
            </a:spcAft>
          </a:pPr>
          <a:r>
            <a:rPr lang="ru-RU" sz="1050" dirty="0">
              <a:solidFill>
                <a:srgbClr val="000000"/>
              </a:solidFill>
              <a:latin typeface="Times New Roman" panose="02020603050405020304" pitchFamily="18" charset="0"/>
              <a:cs typeface="Times New Roman" panose="02020603050405020304" pitchFamily="18" charset="0"/>
            </a:rPr>
            <a:t>- на софинансирование капитальных вложений в объекты муниципальной собственности (Школа на 725 мест г. Слюдянка </a:t>
          </a:r>
          <a:r>
            <a:rPr lang="ru-RU" sz="1050" b="1" dirty="0">
              <a:solidFill>
                <a:srgbClr val="000000"/>
              </a:solidFill>
              <a:latin typeface="Times New Roman" panose="02020603050405020304" pitchFamily="18" charset="0"/>
              <a:cs typeface="Times New Roman" panose="02020603050405020304" pitchFamily="18" charset="0"/>
            </a:rPr>
            <a:t>99 999,9 </a:t>
          </a:r>
          <a:r>
            <a:rPr lang="ru-RU" sz="1050" dirty="0">
              <a:solidFill>
                <a:srgbClr val="000000"/>
              </a:solidFill>
              <a:latin typeface="Times New Roman" panose="02020603050405020304" pitchFamily="18" charset="0"/>
              <a:cs typeface="Times New Roman" panose="02020603050405020304" pitchFamily="18" charset="0"/>
            </a:rPr>
            <a:t>тыс.руб., Полигон ТКО на территории МО Слюдянский район </a:t>
          </a:r>
          <a:r>
            <a:rPr lang="ru-RU" sz="1050" b="1" dirty="0">
              <a:solidFill>
                <a:srgbClr val="000000"/>
              </a:solidFill>
              <a:latin typeface="Times New Roman" panose="02020603050405020304" pitchFamily="18" charset="0"/>
              <a:cs typeface="Times New Roman" panose="02020603050405020304" pitchFamily="18" charset="0"/>
            </a:rPr>
            <a:t>201 011,6 </a:t>
          </a:r>
          <a:r>
            <a:rPr lang="ru-RU" sz="1050" dirty="0">
              <a:solidFill>
                <a:srgbClr val="000000"/>
              </a:solidFill>
              <a:latin typeface="Times New Roman" panose="02020603050405020304" pitchFamily="18" charset="0"/>
              <a:cs typeface="Times New Roman" panose="02020603050405020304" pitchFamily="18" charset="0"/>
            </a:rPr>
            <a:t>тыс.руб.;</a:t>
          </a:r>
          <a:endParaRPr lang="ru-RU" sz="1050" dirty="0">
            <a:solidFill>
              <a:srgbClr val="000000"/>
            </a:solidFill>
          </a:endParaRPr>
        </a:p>
        <a:p>
          <a:pPr algn="just">
            <a:lnSpc>
              <a:spcPct val="90000"/>
            </a:lnSpc>
            <a:spcAft>
              <a:spcPts val="0"/>
            </a:spcAft>
          </a:pPr>
          <a:r>
            <a:rPr lang="ru-RU" sz="1050" b="0" dirty="0">
              <a:solidFill>
                <a:schemeClr val="tx1"/>
              </a:solidFill>
              <a:latin typeface="Times New Roman" panose="02020603050405020304" pitchFamily="18" charset="0"/>
              <a:cs typeface="Times New Roman" panose="02020603050405020304" pitchFamily="18" charset="0"/>
            </a:rPr>
            <a:t>- </a:t>
          </a:r>
          <a:r>
            <a:rPr lang="ru-RU" sz="1050" dirty="0">
              <a:solidFill>
                <a:schemeClr val="tx1"/>
              </a:solidFill>
              <a:latin typeface="Times New Roman" panose="02020603050405020304" pitchFamily="18" charset="0"/>
              <a:cs typeface="Times New Roman" panose="02020603050405020304" pitchFamily="18" charset="0"/>
            </a:rPr>
            <a:t>на организацию горячего питания обучающихся </a:t>
          </a:r>
          <a:r>
            <a:rPr lang="ru-RU" sz="1050" b="1" dirty="0">
              <a:solidFill>
                <a:schemeClr val="tx1"/>
              </a:solidFill>
              <a:latin typeface="Times New Roman" panose="02020603050405020304" pitchFamily="18" charset="0"/>
              <a:cs typeface="Times New Roman" panose="02020603050405020304" pitchFamily="18" charset="0"/>
            </a:rPr>
            <a:t>8 342,8 </a:t>
          </a:r>
          <a:r>
            <a:rPr lang="ru-RU" sz="1050" dirty="0">
              <a:solidFill>
                <a:schemeClr val="tx1"/>
              </a:solidFill>
              <a:latin typeface="Times New Roman" panose="02020603050405020304" pitchFamily="18" charset="0"/>
              <a:cs typeface="Times New Roman" panose="02020603050405020304" pitchFamily="18" charset="0"/>
            </a:rPr>
            <a:t>тыс.руб.;</a:t>
          </a:r>
        </a:p>
        <a:p>
          <a:pPr algn="just">
            <a:lnSpc>
              <a:spcPct val="90000"/>
            </a:lnSpc>
            <a:spcAft>
              <a:spcPts val="0"/>
            </a:spcAft>
          </a:pPr>
          <a:r>
            <a:rPr lang="ru-RU" sz="1050" dirty="0">
              <a:solidFill>
                <a:schemeClr val="tx1"/>
              </a:solidFill>
              <a:latin typeface="Times New Roman" panose="02020603050405020304" pitchFamily="18" charset="0"/>
              <a:cs typeface="Times New Roman" panose="02020603050405020304" pitchFamily="18" charset="0"/>
            </a:rPr>
            <a:t>-</a:t>
          </a:r>
          <a:r>
            <a:rPr lang="ru-RU" sz="1050" dirty="0">
              <a:solidFill>
                <a:srgbClr val="000000"/>
              </a:solidFill>
              <a:latin typeface="Times New Roman" panose="02020603050405020304" pitchFamily="18" charset="0"/>
              <a:cs typeface="Times New Roman" panose="02020603050405020304" pitchFamily="18" charset="0"/>
            </a:rPr>
            <a:t> на оказание содействия по приведению в надлежащее состояние объектов электросетевого хозяйства</a:t>
          </a:r>
          <a:r>
            <a:rPr lang="ru-RU" sz="1050" dirty="0">
              <a:solidFill>
                <a:schemeClr val="tx1"/>
              </a:solidFill>
              <a:latin typeface="Times New Roman" panose="02020603050405020304" pitchFamily="18" charset="0"/>
              <a:cs typeface="Times New Roman" panose="02020603050405020304" pitchFamily="18" charset="0"/>
            </a:rPr>
            <a:t> </a:t>
          </a:r>
          <a:r>
            <a:rPr lang="ru-RU" sz="1050" b="1" dirty="0">
              <a:solidFill>
                <a:schemeClr val="tx1"/>
              </a:solidFill>
              <a:latin typeface="Times New Roman" panose="02020603050405020304" pitchFamily="18" charset="0"/>
              <a:cs typeface="Times New Roman" panose="02020603050405020304" pitchFamily="18" charset="0"/>
            </a:rPr>
            <a:t>5 945,4</a:t>
          </a:r>
          <a:r>
            <a:rPr lang="ru-RU" sz="1050" dirty="0">
              <a:solidFill>
                <a:schemeClr val="tx1"/>
              </a:solidFill>
              <a:latin typeface="Times New Roman" panose="02020603050405020304" pitchFamily="18" charset="0"/>
              <a:cs typeface="Times New Roman" panose="02020603050405020304" pitchFamily="18" charset="0"/>
            </a:rPr>
            <a:t> тыс.руб.;</a:t>
          </a:r>
        </a:p>
        <a:p>
          <a:pPr algn="just">
            <a:lnSpc>
              <a:spcPct val="90000"/>
            </a:lnSpc>
            <a:spcAft>
              <a:spcPts val="0"/>
            </a:spcAft>
          </a:pPr>
          <a:r>
            <a:rPr lang="ru-RU" sz="1050" dirty="0">
              <a:solidFill>
                <a:schemeClr val="tx1"/>
              </a:solidFill>
              <a:latin typeface="Times New Roman" panose="02020603050405020304" pitchFamily="18" charset="0"/>
              <a:cs typeface="Times New Roman" panose="02020603050405020304" pitchFamily="18" charset="0"/>
            </a:rPr>
            <a:t>- на актуализацию документов градостроительного зонирования </a:t>
          </a:r>
          <a:r>
            <a:rPr lang="ru-RU" sz="1050" b="1" dirty="0">
              <a:solidFill>
                <a:schemeClr val="tx1"/>
              </a:solidFill>
              <a:latin typeface="Times New Roman" panose="02020603050405020304" pitchFamily="18" charset="0"/>
              <a:cs typeface="Times New Roman" panose="02020603050405020304" pitchFamily="18" charset="0"/>
            </a:rPr>
            <a:t>1 005,2 </a:t>
          </a:r>
          <a:r>
            <a:rPr lang="ru-RU" sz="1050" dirty="0">
              <a:solidFill>
                <a:schemeClr val="tx1"/>
              </a:solidFill>
              <a:latin typeface="Times New Roman" panose="02020603050405020304" pitchFamily="18" charset="0"/>
              <a:cs typeface="Times New Roman" panose="02020603050405020304" pitchFamily="18" charset="0"/>
            </a:rPr>
            <a:t>тыс.руб.;</a:t>
          </a:r>
        </a:p>
        <a:p>
          <a:pPr algn="just">
            <a:lnSpc>
              <a:spcPct val="100000"/>
            </a:lnSpc>
            <a:spcAft>
              <a:spcPts val="0"/>
            </a:spcAft>
          </a:pPr>
          <a:r>
            <a:rPr lang="ru-RU" sz="1050" dirty="0">
              <a:solidFill>
                <a:srgbClr val="000000"/>
              </a:solidFill>
              <a:latin typeface="Times New Roman" panose="02020603050405020304" pitchFamily="18" charset="0"/>
              <a:cs typeface="Times New Roman" panose="02020603050405020304" pitchFamily="18" charset="0"/>
            </a:rPr>
            <a:t>- на реализацию перечня проектов народных инициатив </a:t>
          </a:r>
          <a:r>
            <a:rPr lang="ru-RU" sz="1050" b="1" dirty="0">
              <a:solidFill>
                <a:srgbClr val="000000"/>
              </a:solidFill>
              <a:latin typeface="Times New Roman" panose="02020603050405020304" pitchFamily="18" charset="0"/>
              <a:cs typeface="Times New Roman" panose="02020603050405020304" pitchFamily="18" charset="0"/>
            </a:rPr>
            <a:t>10 879,4 </a:t>
          </a:r>
          <a:r>
            <a:rPr lang="ru-RU" sz="1050" dirty="0">
              <a:solidFill>
                <a:srgbClr val="000000"/>
              </a:solidFill>
              <a:latin typeface="Times New Roman" panose="02020603050405020304" pitchFamily="18" charset="0"/>
              <a:cs typeface="Times New Roman" panose="02020603050405020304" pitchFamily="18" charset="0"/>
            </a:rPr>
            <a:t>тыс.руб.;</a:t>
          </a:r>
        </a:p>
        <a:p>
          <a:pPr algn="l">
            <a:lnSpc>
              <a:spcPct val="100000"/>
            </a:lnSpc>
            <a:spcAft>
              <a:spcPts val="0"/>
            </a:spcAft>
          </a:pPr>
          <a:r>
            <a:rPr lang="ru-RU" sz="1050" dirty="0">
              <a:solidFill>
                <a:srgbClr val="000000"/>
              </a:solidFill>
              <a:latin typeface="Times New Roman" panose="02020603050405020304" pitchFamily="18" charset="0"/>
              <a:cs typeface="Times New Roman" panose="02020603050405020304" pitchFamily="18" charset="0"/>
            </a:rPr>
            <a:t>- на приобретение школьных автобусов </a:t>
          </a:r>
          <a:r>
            <a:rPr lang="ru-RU" sz="1050" b="1" dirty="0">
              <a:solidFill>
                <a:schemeClr val="tx1"/>
              </a:solidFill>
              <a:latin typeface="Times New Roman" panose="02020603050405020304" pitchFamily="18" charset="0"/>
              <a:cs typeface="Times New Roman" panose="02020603050405020304" pitchFamily="18" charset="0"/>
            </a:rPr>
            <a:t>3 467,1 </a:t>
          </a:r>
          <a:r>
            <a:rPr lang="ru-RU" sz="1050" dirty="0">
              <a:solidFill>
                <a:srgbClr val="000000"/>
              </a:solidFill>
              <a:latin typeface="Times New Roman" panose="02020603050405020304" pitchFamily="18" charset="0"/>
              <a:cs typeface="Times New Roman" panose="02020603050405020304" pitchFamily="18" charset="0"/>
            </a:rPr>
            <a:t>тыс.руб.; </a:t>
          </a:r>
        </a:p>
        <a:p>
          <a:pPr algn="l">
            <a:lnSpc>
              <a:spcPct val="100000"/>
            </a:lnSpc>
            <a:spcAft>
              <a:spcPts val="0"/>
            </a:spcAft>
          </a:pPr>
          <a:r>
            <a:rPr lang="ru-RU" sz="1050" dirty="0">
              <a:solidFill>
                <a:schemeClr val="tx1"/>
              </a:solidFill>
              <a:latin typeface="Times New Roman" panose="02020603050405020304" pitchFamily="18" charset="0"/>
              <a:cs typeface="Times New Roman" panose="02020603050405020304" pitchFamily="18" charset="0"/>
            </a:rPr>
            <a:t>- на обеспечение бесплатным двухразовым питанием обучающихся с ОВЗ </a:t>
          </a:r>
          <a:r>
            <a:rPr lang="ru-RU" sz="1050" b="1" dirty="0">
              <a:solidFill>
                <a:schemeClr val="tx1"/>
              </a:solidFill>
              <a:latin typeface="Times New Roman" panose="02020603050405020304" pitchFamily="18" charset="0"/>
              <a:cs typeface="Times New Roman" panose="02020603050405020304" pitchFamily="18" charset="0"/>
            </a:rPr>
            <a:t>5 218,0 </a:t>
          </a:r>
          <a:r>
            <a:rPr lang="ru-RU" sz="1050" dirty="0">
              <a:solidFill>
                <a:schemeClr val="tx1"/>
              </a:solidFill>
              <a:latin typeface="Times New Roman" panose="02020603050405020304" pitchFamily="18" charset="0"/>
              <a:cs typeface="Times New Roman" panose="02020603050405020304" pitchFamily="18" charset="0"/>
            </a:rPr>
            <a:t>тыс.руб.;</a:t>
          </a:r>
        </a:p>
        <a:p>
          <a:pPr algn="l">
            <a:lnSpc>
              <a:spcPct val="100000"/>
            </a:lnSpc>
            <a:spcAft>
              <a:spcPts val="0"/>
            </a:spcAft>
          </a:pPr>
          <a:r>
            <a:rPr lang="ru-RU" sz="1050" b="0" dirty="0">
              <a:solidFill>
                <a:schemeClr val="tx1"/>
              </a:solidFill>
              <a:latin typeface="Times New Roman" panose="02020603050405020304" pitchFamily="18" charset="0"/>
              <a:cs typeface="Times New Roman" panose="02020603050405020304" pitchFamily="18" charset="0"/>
            </a:rPr>
            <a:t>- на приобретение средств обучения и воспитания (мебели для занятий в учебных классах) </a:t>
          </a:r>
          <a:r>
            <a:rPr lang="ru-RU" sz="1050" b="1" dirty="0">
              <a:solidFill>
                <a:schemeClr val="tx1"/>
              </a:solidFill>
              <a:latin typeface="Times New Roman" panose="02020603050405020304" pitchFamily="18" charset="0"/>
              <a:cs typeface="Times New Roman" panose="02020603050405020304" pitchFamily="18" charset="0"/>
            </a:rPr>
            <a:t>4 150,4 </a:t>
          </a:r>
          <a:r>
            <a:rPr lang="ru-RU" sz="1050" b="0" dirty="0">
              <a:solidFill>
                <a:schemeClr val="tx1"/>
              </a:solidFill>
              <a:latin typeface="Times New Roman" panose="02020603050405020304" pitchFamily="18" charset="0"/>
              <a:cs typeface="Times New Roman" panose="02020603050405020304" pitchFamily="18" charset="0"/>
            </a:rPr>
            <a:t>тыс.руб.;</a:t>
          </a:r>
        </a:p>
        <a:p>
          <a:pPr algn="l">
            <a:lnSpc>
              <a:spcPct val="100000"/>
            </a:lnSpc>
            <a:spcAft>
              <a:spcPts val="0"/>
            </a:spcAft>
          </a:pPr>
          <a:r>
            <a:rPr lang="ru-RU" sz="1050" b="0" dirty="0">
              <a:solidFill>
                <a:schemeClr val="tx1"/>
              </a:solidFill>
              <a:latin typeface="Times New Roman" panose="02020603050405020304" pitchFamily="18" charset="0"/>
              <a:cs typeface="Times New Roman" panose="02020603050405020304" pitchFamily="18" charset="0"/>
            </a:rPr>
            <a:t>- на </a:t>
          </a:r>
          <a:r>
            <a:rPr lang="ru-RU" sz="1050" dirty="0">
              <a:solidFill>
                <a:schemeClr val="tx1"/>
              </a:solidFill>
              <a:latin typeface="Times New Roman" panose="02020603050405020304" pitchFamily="18" charset="0"/>
              <a:cs typeface="Times New Roman" panose="02020603050405020304" pitchFamily="18" charset="0"/>
            </a:rPr>
            <a:t>обеспечение бесплатным питьевым молоком обучающихся 1-4 классов </a:t>
          </a:r>
          <a:r>
            <a:rPr lang="ru-RU" sz="1050" b="1" dirty="0">
              <a:solidFill>
                <a:schemeClr val="tx1"/>
              </a:solidFill>
              <a:latin typeface="Times New Roman" panose="02020603050405020304" pitchFamily="18" charset="0"/>
              <a:cs typeface="Times New Roman" panose="02020603050405020304" pitchFamily="18" charset="0"/>
            </a:rPr>
            <a:t>1 820,2 </a:t>
          </a:r>
          <a:r>
            <a:rPr lang="ru-RU" sz="1050" dirty="0">
              <a:solidFill>
                <a:schemeClr val="tx1"/>
              </a:solidFill>
              <a:latin typeface="Times New Roman" panose="02020603050405020304" pitchFamily="18" charset="0"/>
              <a:cs typeface="Times New Roman" panose="02020603050405020304" pitchFamily="18" charset="0"/>
            </a:rPr>
            <a:t>тыс.руб.</a:t>
          </a:r>
          <a:endParaRPr lang="ru-RU" sz="1050" b="0" dirty="0">
            <a:solidFill>
              <a:schemeClr val="tx1"/>
            </a:solidFill>
            <a:latin typeface="Times New Roman" panose="02020603050405020304" pitchFamily="18" charset="0"/>
            <a:cs typeface="Times New Roman" panose="02020603050405020304" pitchFamily="18" charset="0"/>
          </a:endParaRPr>
        </a:p>
        <a:p>
          <a:pPr algn="l">
            <a:lnSpc>
              <a:spcPct val="100000"/>
            </a:lnSpc>
            <a:spcAft>
              <a:spcPts val="0"/>
            </a:spcAft>
          </a:pPr>
          <a:r>
            <a:rPr lang="ru-RU" sz="1050" b="0" dirty="0">
              <a:solidFill>
                <a:schemeClr val="tx1"/>
              </a:solidFill>
              <a:latin typeface="Times New Roman" panose="02020603050405020304" pitchFamily="18" charset="0"/>
              <a:cs typeface="Times New Roman" panose="02020603050405020304" pitchFamily="18" charset="0"/>
            </a:rPr>
            <a:t>- на развитие домов культуры </a:t>
          </a:r>
          <a:r>
            <a:rPr lang="ru-RU" sz="1050" b="1" dirty="0">
              <a:solidFill>
                <a:schemeClr val="tx1"/>
              </a:solidFill>
              <a:latin typeface="Times New Roman" panose="02020603050405020304" pitchFamily="18" charset="0"/>
              <a:cs typeface="Times New Roman" panose="02020603050405020304" pitchFamily="18" charset="0"/>
            </a:rPr>
            <a:t>1 254,5 </a:t>
          </a:r>
          <a:r>
            <a:rPr lang="ru-RU" sz="1050" b="0" dirty="0">
              <a:solidFill>
                <a:schemeClr val="tx1"/>
              </a:solidFill>
              <a:latin typeface="Times New Roman" panose="02020603050405020304" pitchFamily="18" charset="0"/>
              <a:cs typeface="Times New Roman" panose="02020603050405020304" pitchFamily="18" charset="0"/>
            </a:rPr>
            <a:t>тыс.руб.;</a:t>
          </a:r>
        </a:p>
        <a:p>
          <a:pPr algn="l">
            <a:lnSpc>
              <a:spcPct val="100000"/>
            </a:lnSpc>
            <a:spcAft>
              <a:spcPts val="0"/>
            </a:spcAft>
          </a:pPr>
          <a:r>
            <a:rPr lang="ru-RU" sz="1050" dirty="0">
              <a:solidFill>
                <a:schemeClr val="tx1"/>
              </a:solidFill>
              <a:latin typeface="Times New Roman" panose="02020603050405020304" pitchFamily="18" charset="0"/>
              <a:cs typeface="Times New Roman" panose="02020603050405020304" pitchFamily="18" charset="0"/>
            </a:rPr>
            <a:t>- на комплектование книжных фондов </a:t>
          </a:r>
          <a:r>
            <a:rPr lang="ru-RU" sz="1050" b="1" dirty="0">
              <a:solidFill>
                <a:schemeClr val="tx1"/>
              </a:solidFill>
              <a:latin typeface="Times New Roman" panose="02020603050405020304" pitchFamily="18" charset="0"/>
              <a:cs typeface="Times New Roman" panose="02020603050405020304" pitchFamily="18" charset="0"/>
            </a:rPr>
            <a:t>47,0</a:t>
          </a:r>
          <a:r>
            <a:rPr lang="ru-RU" sz="1050" dirty="0">
              <a:solidFill>
                <a:schemeClr val="tx1"/>
              </a:solidFill>
              <a:latin typeface="Times New Roman" panose="02020603050405020304" pitchFamily="18" charset="0"/>
              <a:cs typeface="Times New Roman" panose="02020603050405020304" pitchFamily="18" charset="0"/>
            </a:rPr>
            <a:t> тыс.руб.;</a:t>
          </a:r>
        </a:p>
        <a:p>
          <a:pPr algn="l">
            <a:lnSpc>
              <a:spcPct val="100000"/>
            </a:lnSpc>
            <a:spcAft>
              <a:spcPts val="0"/>
            </a:spcAft>
          </a:pPr>
          <a:r>
            <a:rPr lang="ru-RU" sz="1050" dirty="0">
              <a:solidFill>
                <a:schemeClr val="tx1"/>
              </a:solidFill>
              <a:latin typeface="Times New Roman" panose="02020603050405020304" pitchFamily="18" charset="0"/>
              <a:cs typeface="Times New Roman" panose="02020603050405020304" pitchFamily="18" charset="0"/>
            </a:rPr>
            <a:t>- на приобретение спортивного оборудования и инвентаря </a:t>
          </a:r>
          <a:r>
            <a:rPr lang="ru-RU" sz="1050" b="1" dirty="0">
              <a:solidFill>
                <a:schemeClr val="tx1"/>
              </a:solidFill>
              <a:latin typeface="Times New Roman" panose="02020603050405020304" pitchFamily="18" charset="0"/>
              <a:cs typeface="Times New Roman" panose="02020603050405020304" pitchFamily="18" charset="0"/>
            </a:rPr>
            <a:t>485,1</a:t>
          </a:r>
          <a:r>
            <a:rPr lang="ru-RU" sz="1050" dirty="0">
              <a:solidFill>
                <a:schemeClr val="tx1"/>
              </a:solidFill>
              <a:latin typeface="Times New Roman" panose="02020603050405020304" pitchFamily="18" charset="0"/>
              <a:cs typeface="Times New Roman" panose="02020603050405020304" pitchFamily="18" charset="0"/>
            </a:rPr>
            <a:t> тыс.руб.</a:t>
          </a:r>
          <a:endParaRPr lang="ru-RU" sz="1050" dirty="0">
            <a:solidFill>
              <a:srgbClr val="000000"/>
            </a:solidFill>
            <a:latin typeface="Times New Roman" panose="02020603050405020304" pitchFamily="18" charset="0"/>
            <a:cs typeface="Times New Roman" panose="02020603050405020304" pitchFamily="18" charset="0"/>
          </a:endParaRPr>
        </a:p>
        <a:p>
          <a:pPr algn="l">
            <a:lnSpc>
              <a:spcPct val="100000"/>
            </a:lnSpc>
            <a:spcAft>
              <a:spcPts val="0"/>
            </a:spcAft>
          </a:pPr>
          <a:r>
            <a:rPr lang="ru-RU" sz="1050" dirty="0">
              <a:solidFill>
                <a:srgbClr val="000000"/>
              </a:solidFill>
              <a:latin typeface="Times New Roman" panose="02020603050405020304" pitchFamily="18" charset="0"/>
              <a:cs typeface="Times New Roman" panose="02020603050405020304" pitchFamily="18" charset="0"/>
            </a:rPr>
            <a:t>- на выплату денежного содержания с начислениями на него главам, муниципальным служащим органов местного самоуправления  МР </a:t>
          </a:r>
          <a:r>
            <a:rPr lang="ru-RU" sz="1050" b="1" dirty="0">
              <a:solidFill>
                <a:schemeClr val="tx1"/>
              </a:solidFill>
              <a:latin typeface="Times New Roman" panose="02020603050405020304" pitchFamily="18" charset="0"/>
              <a:cs typeface="Times New Roman" panose="02020603050405020304" pitchFamily="18" charset="0"/>
            </a:rPr>
            <a:t>117 755,8 </a:t>
          </a:r>
          <a:r>
            <a:rPr lang="ru-RU" sz="1050" dirty="0">
              <a:solidFill>
                <a:srgbClr val="000000"/>
              </a:solidFill>
              <a:latin typeface="Times New Roman" panose="02020603050405020304" pitchFamily="18" charset="0"/>
              <a:cs typeface="Times New Roman" panose="02020603050405020304" pitchFamily="18" charset="0"/>
            </a:rPr>
            <a:t>тыс.руб.;</a:t>
          </a:r>
        </a:p>
        <a:p>
          <a:pPr algn="l">
            <a:lnSpc>
              <a:spcPct val="100000"/>
            </a:lnSpc>
            <a:spcAft>
              <a:spcPts val="0"/>
            </a:spcAft>
          </a:pPr>
          <a:r>
            <a:rPr lang="ru-RU" sz="1050" dirty="0">
              <a:solidFill>
                <a:srgbClr val="000000"/>
              </a:solidFill>
              <a:latin typeface="Times New Roman" panose="02020603050405020304" pitchFamily="18" charset="0"/>
              <a:cs typeface="Times New Roman" panose="02020603050405020304" pitchFamily="18" charset="0"/>
            </a:rPr>
            <a:t>-на выравнивание уровня БО поселений</a:t>
          </a:r>
          <a:r>
            <a:rPr lang="ru-RU" sz="1050" b="1" dirty="0">
              <a:solidFill>
                <a:schemeClr val="tx1"/>
              </a:solidFill>
              <a:latin typeface="Times New Roman" panose="02020603050405020304" pitchFamily="18" charset="0"/>
              <a:cs typeface="Times New Roman" panose="02020603050405020304" pitchFamily="18" charset="0"/>
            </a:rPr>
            <a:t> 125 527,3 </a:t>
          </a:r>
          <a:r>
            <a:rPr lang="ru-RU" sz="1050" dirty="0">
              <a:solidFill>
                <a:srgbClr val="000000"/>
              </a:solidFill>
              <a:latin typeface="Times New Roman" panose="02020603050405020304" pitchFamily="18" charset="0"/>
              <a:cs typeface="Times New Roman" panose="02020603050405020304" pitchFamily="18" charset="0"/>
            </a:rPr>
            <a:t>тыс.руб.;</a:t>
          </a:r>
        </a:p>
        <a:p>
          <a:pPr algn="l">
            <a:lnSpc>
              <a:spcPct val="100000"/>
            </a:lnSpc>
            <a:spcAft>
              <a:spcPts val="0"/>
            </a:spcAft>
          </a:pPr>
          <a:r>
            <a:rPr lang="ru-RU" sz="1050" dirty="0">
              <a:solidFill>
                <a:srgbClr val="000000"/>
              </a:solidFill>
              <a:latin typeface="Times New Roman" panose="02020603050405020304" pitchFamily="18" charset="0"/>
              <a:cs typeface="Times New Roman" panose="02020603050405020304" pitchFamily="18" charset="0"/>
            </a:rPr>
            <a:t>-на реализацию мероприятий, направленных на улучшение показателей планирования и исполнения бюджетов муниципальных образований ИО </a:t>
          </a:r>
          <a:r>
            <a:rPr lang="ru-RU" sz="1050" b="1" dirty="0">
              <a:solidFill>
                <a:srgbClr val="000000"/>
              </a:solidFill>
              <a:latin typeface="Times New Roman" panose="02020603050405020304" pitchFamily="18" charset="0"/>
              <a:cs typeface="Times New Roman" panose="02020603050405020304" pitchFamily="18" charset="0"/>
            </a:rPr>
            <a:t>6 853,0 </a:t>
          </a:r>
          <a:r>
            <a:rPr lang="ru-RU" sz="1050" dirty="0">
              <a:solidFill>
                <a:srgbClr val="000000"/>
              </a:solidFill>
              <a:latin typeface="Times New Roman" panose="02020603050405020304" pitchFamily="18" charset="0"/>
              <a:cs typeface="Times New Roman" panose="02020603050405020304" pitchFamily="18" charset="0"/>
            </a:rPr>
            <a:t>тыс.руб.;</a:t>
          </a:r>
        </a:p>
        <a:p>
          <a:pPr algn="l">
            <a:lnSpc>
              <a:spcPct val="90000"/>
            </a:lnSpc>
            <a:spcAft>
              <a:spcPct val="35000"/>
            </a:spcAft>
          </a:pPr>
          <a:r>
            <a:rPr lang="ru-RU" sz="1050" dirty="0">
              <a:solidFill>
                <a:schemeClr val="tx1"/>
              </a:solidFill>
              <a:latin typeface="Times New Roman" panose="02020603050405020304" pitchFamily="18" charset="0"/>
              <a:cs typeface="Times New Roman" panose="02020603050405020304" pitchFamily="18" charset="0"/>
            </a:rPr>
            <a:t>- осуществление мероприятий по капитальному ремонту (замена заполнений оконных проемов) в здании МБОУ НШДС №16 – </a:t>
          </a:r>
          <a:r>
            <a:rPr lang="ru-RU" sz="1050" b="1" dirty="0">
              <a:solidFill>
                <a:schemeClr val="tx1"/>
              </a:solidFill>
              <a:latin typeface="Times New Roman" panose="02020603050405020304" pitchFamily="18" charset="0"/>
              <a:cs typeface="Times New Roman" panose="02020603050405020304" pitchFamily="18" charset="0"/>
            </a:rPr>
            <a:t>1 942,1 </a:t>
          </a:r>
          <a:r>
            <a:rPr lang="ru-RU" sz="1050" dirty="0">
              <a:solidFill>
                <a:schemeClr val="tx1"/>
              </a:solidFill>
              <a:latin typeface="Times New Roman" panose="02020603050405020304" pitchFamily="18" charset="0"/>
              <a:cs typeface="Times New Roman" panose="02020603050405020304" pitchFamily="18" charset="0"/>
            </a:rPr>
            <a:t>тыс.руб., в здании МБОУ НШДС №14 – </a:t>
          </a:r>
          <a:r>
            <a:rPr lang="ru-RU" sz="1050" b="1" dirty="0">
              <a:solidFill>
                <a:schemeClr val="tx1"/>
              </a:solidFill>
              <a:latin typeface="Times New Roman" panose="02020603050405020304" pitchFamily="18" charset="0"/>
              <a:cs typeface="Times New Roman" panose="02020603050405020304" pitchFamily="18" charset="0"/>
            </a:rPr>
            <a:t>1 310,3 </a:t>
          </a:r>
          <a:r>
            <a:rPr lang="ru-RU" sz="1050" dirty="0">
              <a:solidFill>
                <a:schemeClr val="tx1"/>
              </a:solidFill>
              <a:latin typeface="Times New Roman" panose="02020603050405020304" pitchFamily="18" charset="0"/>
              <a:cs typeface="Times New Roman" panose="02020603050405020304" pitchFamily="18" charset="0"/>
            </a:rPr>
            <a:t>тыс.руб., в здании МБОУ НШДС №13 – </a:t>
          </a:r>
          <a:r>
            <a:rPr lang="ru-RU" sz="1050" b="1" dirty="0">
              <a:solidFill>
                <a:schemeClr val="tx1"/>
              </a:solidFill>
              <a:latin typeface="Times New Roman" panose="02020603050405020304" pitchFamily="18" charset="0"/>
              <a:cs typeface="Times New Roman" panose="02020603050405020304" pitchFamily="18" charset="0"/>
            </a:rPr>
            <a:t>1 714,4 </a:t>
          </a:r>
          <a:r>
            <a:rPr lang="ru-RU" sz="1050" dirty="0">
              <a:solidFill>
                <a:schemeClr val="tx1"/>
              </a:solidFill>
              <a:latin typeface="Times New Roman" panose="02020603050405020304" pitchFamily="18" charset="0"/>
              <a:cs typeface="Times New Roman" panose="02020603050405020304" pitchFamily="18" charset="0"/>
            </a:rPr>
            <a:t>тыс.руб., в здании МБДОУ "Теремок" №3 – </a:t>
          </a:r>
          <a:r>
            <a:rPr lang="ru-RU" sz="1050" b="1" dirty="0">
              <a:solidFill>
                <a:schemeClr val="tx1"/>
              </a:solidFill>
              <a:latin typeface="Times New Roman" panose="02020603050405020304" pitchFamily="18" charset="0"/>
              <a:cs typeface="Times New Roman" panose="02020603050405020304" pitchFamily="18" charset="0"/>
            </a:rPr>
            <a:t>1 136,5 </a:t>
          </a:r>
          <a:r>
            <a:rPr lang="ru-RU" sz="1050" dirty="0">
              <a:solidFill>
                <a:schemeClr val="tx1"/>
              </a:solidFill>
              <a:latin typeface="Times New Roman" panose="02020603050405020304" pitchFamily="18" charset="0"/>
              <a:cs typeface="Times New Roman" panose="02020603050405020304" pitchFamily="18" charset="0"/>
            </a:rPr>
            <a:t>тыс.руб.; (капитальный ремонт кровли, силовых и осветительных сетей) в МБОУ СОШ №49 – </a:t>
          </a:r>
          <a:r>
            <a:rPr lang="ru-RU" sz="1050" b="1" dirty="0">
              <a:solidFill>
                <a:schemeClr val="tx1"/>
              </a:solidFill>
              <a:latin typeface="Times New Roman" panose="02020603050405020304" pitchFamily="18" charset="0"/>
              <a:cs typeface="Times New Roman" panose="02020603050405020304" pitchFamily="18" charset="0"/>
            </a:rPr>
            <a:t>4 141,1 </a:t>
          </a:r>
          <a:r>
            <a:rPr lang="ru-RU" sz="1050" dirty="0">
              <a:solidFill>
                <a:schemeClr val="tx1"/>
              </a:solidFill>
              <a:latin typeface="Times New Roman" panose="02020603050405020304" pitchFamily="18" charset="0"/>
              <a:cs typeface="Times New Roman" panose="02020603050405020304" pitchFamily="18" charset="0"/>
            </a:rPr>
            <a:t>тыс.руб; (капитальный ремонт кровли здания) МБОУ НШДС №16 – </a:t>
          </a:r>
          <a:r>
            <a:rPr lang="ru-RU" sz="1050" b="1" dirty="0">
              <a:solidFill>
                <a:schemeClr val="tx1"/>
              </a:solidFill>
              <a:latin typeface="Times New Roman" panose="02020603050405020304" pitchFamily="18" charset="0"/>
              <a:cs typeface="Times New Roman" panose="02020603050405020304" pitchFamily="18" charset="0"/>
            </a:rPr>
            <a:t>2 191,7 </a:t>
          </a:r>
          <a:r>
            <a:rPr lang="ru-RU" sz="1050" dirty="0">
              <a:solidFill>
                <a:schemeClr val="tx1"/>
              </a:solidFill>
              <a:latin typeface="Times New Roman" panose="02020603050405020304" pitchFamily="18" charset="0"/>
              <a:cs typeface="Times New Roman" panose="02020603050405020304" pitchFamily="18" charset="0"/>
            </a:rPr>
            <a:t>тыс.руб., МБОУ НШДС №14 – </a:t>
          </a:r>
          <a:r>
            <a:rPr lang="ru-RU" sz="1050" b="1" dirty="0">
              <a:solidFill>
                <a:schemeClr val="tx1"/>
              </a:solidFill>
              <a:latin typeface="Times New Roman" panose="02020603050405020304" pitchFamily="18" charset="0"/>
              <a:cs typeface="Times New Roman" panose="02020603050405020304" pitchFamily="18" charset="0"/>
            </a:rPr>
            <a:t>2 554,5 </a:t>
          </a:r>
          <a:r>
            <a:rPr lang="ru-RU" sz="1050" dirty="0">
              <a:solidFill>
                <a:schemeClr val="tx1"/>
              </a:solidFill>
              <a:latin typeface="Times New Roman" panose="02020603050405020304" pitchFamily="18" charset="0"/>
              <a:cs typeface="Times New Roman" panose="02020603050405020304" pitchFamily="18" charset="0"/>
            </a:rPr>
            <a:t>тыс.руб.; (капитальный ремонт силовых осветительных сетей в здании школы и учебно-производственной мастерской МБОУ СОШ №4 – </a:t>
          </a:r>
          <a:r>
            <a:rPr lang="ru-RU" sz="1050" b="1" dirty="0">
              <a:solidFill>
                <a:schemeClr val="tx1"/>
              </a:solidFill>
              <a:latin typeface="Times New Roman" panose="02020603050405020304" pitchFamily="18" charset="0"/>
              <a:cs typeface="Times New Roman" panose="02020603050405020304" pitchFamily="18" charset="0"/>
            </a:rPr>
            <a:t>1 804,6 </a:t>
          </a:r>
          <a:r>
            <a:rPr lang="ru-RU" sz="1050" dirty="0">
              <a:solidFill>
                <a:schemeClr val="tx1"/>
              </a:solidFill>
              <a:latin typeface="Times New Roman" panose="02020603050405020304" pitchFamily="18" charset="0"/>
              <a:cs typeface="Times New Roman" panose="02020603050405020304" pitchFamily="18" charset="0"/>
            </a:rPr>
            <a:t>тыс.руб., в здании МБОУ НШДС №16 – 792,6 тыс.руб., в здании МБДОУ "Детский сад №2« – 1 295,9 тыс.руб.</a:t>
          </a:r>
        </a:p>
      </dgm:t>
    </dgm:pt>
    <dgm:pt modelId="{69EB6658-6A9F-4CA9-84FE-B0B636F01105}" type="sibTrans" cxnId="{A0300E0C-A579-4F33-B319-58090F25461A}">
      <dgm:prSet/>
      <dgm:spPr/>
      <dgm:t>
        <a:bodyPr/>
        <a:lstStyle/>
        <a:p>
          <a:endParaRPr lang="ru-RU"/>
        </a:p>
      </dgm:t>
    </dgm:pt>
    <dgm:pt modelId="{3DCD1B29-7E86-4F88-9EF7-27EB03D67596}" type="parTrans" cxnId="{A0300E0C-A579-4F33-B319-58090F25461A}">
      <dgm:prSet/>
      <dgm:spPr/>
      <dgm:t>
        <a:bodyPr/>
        <a:lstStyle/>
        <a:p>
          <a:endParaRPr lang="ru-RU"/>
        </a:p>
      </dgm:t>
    </dgm:pt>
    <dgm:pt modelId="{4AF0B546-0B8D-446E-8472-091CDD7F2615}">
      <dgm:prSet phldrT="[Текст]" custT="1"/>
      <dgm:spPr>
        <a:solidFill>
          <a:schemeClr val="bg1">
            <a:lumMod val="95000"/>
          </a:schemeClr>
        </a:solidFill>
        <a:ln>
          <a:solidFill>
            <a:schemeClr val="accent1"/>
          </a:solidFill>
        </a:ln>
      </dgm:spPr>
      <dgm:t>
        <a:bodyPr/>
        <a:lstStyle/>
        <a:p>
          <a:endParaRPr lang="ru-RU" sz="1400" b="1" dirty="0">
            <a:solidFill>
              <a:srgbClr val="000000"/>
            </a:solidFill>
            <a:latin typeface="Times New Roman" panose="02020603050405020304" pitchFamily="18" charset="0"/>
            <a:cs typeface="Times New Roman" panose="02020603050405020304" pitchFamily="18" charset="0"/>
          </a:endParaRPr>
        </a:p>
      </dgm:t>
    </dgm:pt>
    <dgm:pt modelId="{0B6EA0C2-0E04-45DF-B09A-ED1BE7D14B8D}" type="sibTrans" cxnId="{2FC1EFD6-82F6-4612-890B-F218647BF325}">
      <dgm:prSet/>
      <dgm:spPr/>
      <dgm:t>
        <a:bodyPr/>
        <a:lstStyle/>
        <a:p>
          <a:endParaRPr lang="ru-RU"/>
        </a:p>
      </dgm:t>
    </dgm:pt>
    <dgm:pt modelId="{6E518135-0650-4314-9F2C-8C94CB671693}" type="parTrans" cxnId="{2FC1EFD6-82F6-4612-890B-F218647BF325}">
      <dgm:prSet/>
      <dgm:spPr/>
      <dgm:t>
        <a:bodyPr/>
        <a:lstStyle/>
        <a:p>
          <a:endParaRPr lang="ru-RU"/>
        </a:p>
      </dgm:t>
    </dgm:pt>
    <dgm:pt modelId="{37592399-B19E-4363-92EE-9635D7A1127D}" type="pres">
      <dgm:prSet presAssocID="{53FAAA24-75A8-4D88-973B-4E4DA31F15A5}" presName="layout" presStyleCnt="0">
        <dgm:presLayoutVars>
          <dgm:chMax/>
          <dgm:chPref/>
          <dgm:dir/>
          <dgm:animOne val="branch"/>
          <dgm:animLvl val="lvl"/>
          <dgm:resizeHandles/>
        </dgm:presLayoutVars>
      </dgm:prSet>
      <dgm:spPr/>
    </dgm:pt>
    <dgm:pt modelId="{1DA0E1D3-95C6-4493-A1A1-9B50B7327148}" type="pres">
      <dgm:prSet presAssocID="{4AF0B546-0B8D-446E-8472-091CDD7F2615}" presName="root" presStyleCnt="0">
        <dgm:presLayoutVars>
          <dgm:chMax/>
          <dgm:chPref val="4"/>
        </dgm:presLayoutVars>
      </dgm:prSet>
      <dgm:spPr/>
    </dgm:pt>
    <dgm:pt modelId="{E50B72E8-5051-4A47-B22C-03957B619A2A}" type="pres">
      <dgm:prSet presAssocID="{4AF0B546-0B8D-446E-8472-091CDD7F2615}" presName="rootComposite" presStyleCnt="0">
        <dgm:presLayoutVars/>
      </dgm:prSet>
      <dgm:spPr/>
    </dgm:pt>
    <dgm:pt modelId="{B8EFB2FF-6E6C-49DB-BCB3-3EDB6C71928C}" type="pres">
      <dgm:prSet presAssocID="{4AF0B546-0B8D-446E-8472-091CDD7F2615}" presName="rootText" presStyleLbl="node0" presStyleIdx="0" presStyleCnt="1" custScaleX="20619" custScaleY="30164" custLinFactY="92569" custLinFactNeighborX="-3025" custLinFactNeighborY="100000">
        <dgm:presLayoutVars>
          <dgm:chMax/>
          <dgm:chPref val="4"/>
        </dgm:presLayoutVars>
      </dgm:prSet>
      <dgm:spPr/>
    </dgm:pt>
    <dgm:pt modelId="{188BFDF9-1AE9-4446-A71F-CB99098D1FAA}" type="pres">
      <dgm:prSet presAssocID="{4AF0B546-0B8D-446E-8472-091CDD7F2615}" presName="childShape" presStyleCnt="0">
        <dgm:presLayoutVars>
          <dgm:chMax val="0"/>
          <dgm:chPref val="0"/>
        </dgm:presLayoutVars>
      </dgm:prSet>
      <dgm:spPr/>
    </dgm:pt>
    <dgm:pt modelId="{A90B5595-AED5-451A-81DA-D65C91A226DC}" type="pres">
      <dgm:prSet presAssocID="{CFD5F1BF-C990-484F-837A-9B081424D704}" presName="childComposite" presStyleCnt="0">
        <dgm:presLayoutVars>
          <dgm:chMax val="0"/>
          <dgm:chPref val="0"/>
        </dgm:presLayoutVars>
      </dgm:prSet>
      <dgm:spPr/>
    </dgm:pt>
    <dgm:pt modelId="{B40834F5-1ED6-4208-9B3E-A0D0FDDBD8B6}" type="pres">
      <dgm:prSet presAssocID="{CFD5F1BF-C990-484F-837A-9B081424D704}" presName="Image" presStyleLbl="node1" presStyleIdx="0" presStyleCnt="2" custScaleX="77409" custScaleY="32152" custLinFactNeighborX="-58506" custLinFactNeighborY="-52136"/>
      <dgm:spPr>
        <a:solidFill>
          <a:srgbClr val="8AB7BC"/>
        </a:solidFill>
        <a:ln>
          <a:solidFill>
            <a:schemeClr val="accent1"/>
          </a:solidFill>
        </a:ln>
      </dgm:spPr>
    </dgm:pt>
    <dgm:pt modelId="{B9DEAAB3-B48F-4737-B410-A6A73C5CB8F4}" type="pres">
      <dgm:prSet presAssocID="{CFD5F1BF-C990-484F-837A-9B081424D704}" presName="childText" presStyleLbl="lnNode1" presStyleIdx="0" presStyleCnt="2" custScaleX="105340" custScaleY="34790" custLinFactNeighborX="-8372" custLinFactNeighborY="-49944">
        <dgm:presLayoutVars>
          <dgm:chMax val="0"/>
          <dgm:chPref val="0"/>
          <dgm:bulletEnabled val="1"/>
        </dgm:presLayoutVars>
      </dgm:prSet>
      <dgm:spPr/>
    </dgm:pt>
    <dgm:pt modelId="{9E158528-1DED-4C55-B69E-0D7B9FD4E33F}" type="pres">
      <dgm:prSet presAssocID="{F41FF2EB-E8ED-4927-BDE9-7CA3065716DB}" presName="childComposite" presStyleCnt="0">
        <dgm:presLayoutVars>
          <dgm:chMax val="0"/>
          <dgm:chPref val="0"/>
        </dgm:presLayoutVars>
      </dgm:prSet>
      <dgm:spPr/>
    </dgm:pt>
    <dgm:pt modelId="{6090E95C-5F67-4E14-8D39-B03FACFABFA4}" type="pres">
      <dgm:prSet presAssocID="{F41FF2EB-E8ED-4927-BDE9-7CA3065716DB}" presName="Image" presStyleLbl="node1" presStyleIdx="1" presStyleCnt="2" custScaleX="77594" custScaleY="38848" custLinFactX="-12312" custLinFactY="-5132" custLinFactNeighborX="-100000" custLinFactNeighborY="-100000"/>
      <dgm:spPr>
        <a:solidFill>
          <a:srgbClr val="CCCCFF"/>
        </a:solidFill>
        <a:ln>
          <a:solidFill>
            <a:schemeClr val="accent1"/>
          </a:solidFill>
        </a:ln>
      </dgm:spPr>
    </dgm:pt>
    <dgm:pt modelId="{81C58011-276A-43AB-95AE-1C126624AE8C}" type="pres">
      <dgm:prSet presAssocID="{F41FF2EB-E8ED-4927-BDE9-7CA3065716DB}" presName="childText" presStyleLbl="lnNode1" presStyleIdx="1" presStyleCnt="2" custScaleX="116536" custScaleY="346150" custLinFactNeighborX="3078" custLinFactNeighborY="-57580">
        <dgm:presLayoutVars>
          <dgm:chMax val="0"/>
          <dgm:chPref val="0"/>
          <dgm:bulletEnabled val="1"/>
        </dgm:presLayoutVars>
      </dgm:prSet>
      <dgm:spPr/>
    </dgm:pt>
  </dgm:ptLst>
  <dgm:cxnLst>
    <dgm:cxn modelId="{A0300E0C-A579-4F33-B319-58090F25461A}" srcId="{4AF0B546-0B8D-446E-8472-091CDD7F2615}" destId="{F41FF2EB-E8ED-4927-BDE9-7CA3065716DB}" srcOrd="1" destOrd="0" parTransId="{3DCD1B29-7E86-4F88-9EF7-27EB03D67596}" sibTransId="{69EB6658-6A9F-4CA9-84FE-B0B636F01105}"/>
    <dgm:cxn modelId="{8062115C-0EF3-4A44-BF58-B7F4415C92EE}" srcId="{4AF0B546-0B8D-446E-8472-091CDD7F2615}" destId="{CFD5F1BF-C990-484F-837A-9B081424D704}" srcOrd="0" destOrd="0" parTransId="{10987EDE-6411-49A4-AAF0-5FC554C91620}" sibTransId="{D140EC84-388E-46EA-AAE0-98F318574CAF}"/>
    <dgm:cxn modelId="{D01B7A4E-CD33-47DE-9861-9454DC9663C5}" type="presOf" srcId="{53FAAA24-75A8-4D88-973B-4E4DA31F15A5}" destId="{37592399-B19E-4363-92EE-9635D7A1127D}" srcOrd="0" destOrd="0" presId="urn:microsoft.com/office/officeart/2008/layout/PictureAccentList"/>
    <dgm:cxn modelId="{B173A673-FE36-4DAB-B2AF-DCF02AD0C303}" type="presOf" srcId="{4AF0B546-0B8D-446E-8472-091CDD7F2615}" destId="{B8EFB2FF-6E6C-49DB-BCB3-3EDB6C71928C}" srcOrd="0" destOrd="0" presId="urn:microsoft.com/office/officeart/2008/layout/PictureAccentList"/>
    <dgm:cxn modelId="{34868F55-A460-4CD9-B1F4-C3168751F8F0}" type="presOf" srcId="{CFD5F1BF-C990-484F-837A-9B081424D704}" destId="{B9DEAAB3-B48F-4737-B410-A6A73C5CB8F4}" srcOrd="0" destOrd="0" presId="urn:microsoft.com/office/officeart/2008/layout/PictureAccentList"/>
    <dgm:cxn modelId="{DEE86290-0CE1-42A1-A4DA-36806C5CB6AF}" type="presOf" srcId="{F41FF2EB-E8ED-4927-BDE9-7CA3065716DB}" destId="{81C58011-276A-43AB-95AE-1C126624AE8C}" srcOrd="0" destOrd="0" presId="urn:microsoft.com/office/officeart/2008/layout/PictureAccentList"/>
    <dgm:cxn modelId="{2FC1EFD6-82F6-4612-890B-F218647BF325}" srcId="{53FAAA24-75A8-4D88-973B-4E4DA31F15A5}" destId="{4AF0B546-0B8D-446E-8472-091CDD7F2615}" srcOrd="0" destOrd="0" parTransId="{6E518135-0650-4314-9F2C-8C94CB671693}" sibTransId="{0B6EA0C2-0E04-45DF-B09A-ED1BE7D14B8D}"/>
    <dgm:cxn modelId="{89BDFAD8-4FA4-4412-ADFD-843311D9B2C6}" type="presParOf" srcId="{37592399-B19E-4363-92EE-9635D7A1127D}" destId="{1DA0E1D3-95C6-4493-A1A1-9B50B7327148}" srcOrd="0" destOrd="0" presId="urn:microsoft.com/office/officeart/2008/layout/PictureAccentList"/>
    <dgm:cxn modelId="{19B3C461-03D8-428D-BFD9-F9D79AD68CB0}" type="presParOf" srcId="{1DA0E1D3-95C6-4493-A1A1-9B50B7327148}" destId="{E50B72E8-5051-4A47-B22C-03957B619A2A}" srcOrd="0" destOrd="0" presId="urn:microsoft.com/office/officeart/2008/layout/PictureAccentList"/>
    <dgm:cxn modelId="{2826BD9D-0EAC-47BC-9F6D-A956FF066F83}" type="presParOf" srcId="{E50B72E8-5051-4A47-B22C-03957B619A2A}" destId="{B8EFB2FF-6E6C-49DB-BCB3-3EDB6C71928C}" srcOrd="0" destOrd="0" presId="urn:microsoft.com/office/officeart/2008/layout/PictureAccentList"/>
    <dgm:cxn modelId="{96EE36A1-995F-42F1-9036-0F778288A5E8}" type="presParOf" srcId="{1DA0E1D3-95C6-4493-A1A1-9B50B7327148}" destId="{188BFDF9-1AE9-4446-A71F-CB99098D1FAA}" srcOrd="1" destOrd="0" presId="urn:microsoft.com/office/officeart/2008/layout/PictureAccentList"/>
    <dgm:cxn modelId="{D7A81A58-0139-4221-9342-9C5E272C9C1C}" type="presParOf" srcId="{188BFDF9-1AE9-4446-A71F-CB99098D1FAA}" destId="{A90B5595-AED5-451A-81DA-D65C91A226DC}" srcOrd="0" destOrd="0" presId="urn:microsoft.com/office/officeart/2008/layout/PictureAccentList"/>
    <dgm:cxn modelId="{CD5F8651-47DE-403A-B63A-D4B731CB934C}" type="presParOf" srcId="{A90B5595-AED5-451A-81DA-D65C91A226DC}" destId="{B40834F5-1ED6-4208-9B3E-A0D0FDDBD8B6}" srcOrd="0" destOrd="0" presId="urn:microsoft.com/office/officeart/2008/layout/PictureAccentList"/>
    <dgm:cxn modelId="{29BBB351-A617-496A-B044-A8304A2E3624}" type="presParOf" srcId="{A90B5595-AED5-451A-81DA-D65C91A226DC}" destId="{B9DEAAB3-B48F-4737-B410-A6A73C5CB8F4}" srcOrd="1" destOrd="0" presId="urn:microsoft.com/office/officeart/2008/layout/PictureAccentList"/>
    <dgm:cxn modelId="{7E19CAC8-B817-41D3-8F98-E74E0EEC9CAE}" type="presParOf" srcId="{188BFDF9-1AE9-4446-A71F-CB99098D1FAA}" destId="{9E158528-1DED-4C55-B69E-0D7B9FD4E33F}" srcOrd="1" destOrd="0" presId="urn:microsoft.com/office/officeart/2008/layout/PictureAccentList"/>
    <dgm:cxn modelId="{1675F94B-C4E9-4A87-9FCE-450BA5F49B40}" type="presParOf" srcId="{9E158528-1DED-4C55-B69E-0D7B9FD4E33F}" destId="{6090E95C-5F67-4E14-8D39-B03FACFABFA4}" srcOrd="0" destOrd="0" presId="urn:microsoft.com/office/officeart/2008/layout/PictureAccentList"/>
    <dgm:cxn modelId="{36AB27D1-DC6E-4190-B3E0-2A89EED43E49}" type="presParOf" srcId="{9E158528-1DED-4C55-B69E-0D7B9FD4E33F}" destId="{81C58011-276A-43AB-95AE-1C126624AE8C}"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FB2FF-6E6C-49DB-BCB3-3EDB6C71928C}">
      <dsp:nvSpPr>
        <dsp:cNvPr id="0" name=""/>
        <dsp:cNvSpPr/>
      </dsp:nvSpPr>
      <dsp:spPr>
        <a:xfrm>
          <a:off x="3513329" y="2175069"/>
          <a:ext cx="1731476" cy="340459"/>
        </a:xfrm>
        <a:prstGeom prst="roundRect">
          <a:avLst>
            <a:gd name="adj" fmla="val 10000"/>
          </a:avLst>
        </a:prstGeom>
        <a:solidFill>
          <a:schemeClr val="bg1">
            <a:lumMod val="9500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endParaRPr lang="ru-RU" sz="1400" b="1" kern="1200" dirty="0">
            <a:solidFill>
              <a:srgbClr val="000000"/>
            </a:solidFill>
            <a:latin typeface="Times New Roman" panose="02020603050405020304" pitchFamily="18" charset="0"/>
            <a:cs typeface="Times New Roman" panose="02020603050405020304" pitchFamily="18" charset="0"/>
          </a:endParaRPr>
        </a:p>
      </dsp:txBody>
      <dsp:txXfrm>
        <a:off x="3523301" y="2185041"/>
        <a:ext cx="1711532" cy="320515"/>
      </dsp:txXfrm>
    </dsp:sp>
    <dsp:sp modelId="{B40834F5-1ED6-4208-9B3E-A0D0FDDBD8B6}">
      <dsp:nvSpPr>
        <dsp:cNvPr id="0" name=""/>
        <dsp:cNvSpPr/>
      </dsp:nvSpPr>
      <dsp:spPr>
        <a:xfrm>
          <a:off x="0" y="0"/>
          <a:ext cx="873711" cy="362897"/>
        </a:xfrm>
        <a:prstGeom prst="roundRect">
          <a:avLst>
            <a:gd name="adj" fmla="val 16670"/>
          </a:avLst>
        </a:prstGeom>
        <a:solidFill>
          <a:srgbClr val="8AB7BC"/>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sp>
    <dsp:sp modelId="{B9DEAAB3-B48F-4737-B410-A6A73C5CB8F4}">
      <dsp:nvSpPr>
        <dsp:cNvPr id="0" name=""/>
        <dsp:cNvSpPr/>
      </dsp:nvSpPr>
      <dsp:spPr>
        <a:xfrm>
          <a:off x="877827" y="0"/>
          <a:ext cx="7585598" cy="392672"/>
        </a:xfrm>
        <a:prstGeom prst="roundRect">
          <a:avLst>
            <a:gd name="adj" fmla="val 16670"/>
          </a:avLst>
        </a:prstGeom>
        <a:solidFill>
          <a:srgbClr val="8AB7BC"/>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ru-RU" sz="1000" kern="1200" dirty="0">
              <a:solidFill>
                <a:srgbClr val="000000"/>
              </a:solidFill>
              <a:latin typeface="Times New Roman" panose="02020603050405020304" pitchFamily="18" charset="0"/>
              <a:cs typeface="Times New Roman" panose="02020603050405020304" pitchFamily="18" charset="0"/>
            </a:rPr>
            <a:t>- На выравнивание бюджетной обеспеченности 78 305,3 тыс.руб.</a:t>
          </a:r>
        </a:p>
        <a:p>
          <a:pPr marL="0" lvl="0" indent="0" algn="l" defTabSz="444500">
            <a:lnSpc>
              <a:spcPct val="90000"/>
            </a:lnSpc>
            <a:spcBef>
              <a:spcPct val="0"/>
            </a:spcBef>
            <a:spcAft>
              <a:spcPct val="35000"/>
            </a:spcAft>
            <a:buNone/>
          </a:pPr>
          <a:r>
            <a:rPr lang="ru-RU" sz="1000" kern="1200" dirty="0">
              <a:solidFill>
                <a:srgbClr val="000000"/>
              </a:solidFill>
              <a:latin typeface="Times New Roman" panose="02020603050405020304" pitchFamily="18" charset="0"/>
              <a:cs typeface="Times New Roman" panose="02020603050405020304" pitchFamily="18" charset="0"/>
            </a:rPr>
            <a:t>- На поддержку мер по обеспечению сбалансированности бюджетов 47 185,3 тыс.руб.</a:t>
          </a:r>
        </a:p>
      </dsp:txBody>
      <dsp:txXfrm>
        <a:off x="896999" y="19172"/>
        <a:ext cx="7547254" cy="354328"/>
      </dsp:txXfrm>
    </dsp:sp>
    <dsp:sp modelId="{6090E95C-5F67-4E14-8D39-B03FACFABFA4}">
      <dsp:nvSpPr>
        <dsp:cNvPr id="0" name=""/>
        <dsp:cNvSpPr/>
      </dsp:nvSpPr>
      <dsp:spPr>
        <a:xfrm>
          <a:off x="0" y="1620925"/>
          <a:ext cx="875799" cy="438475"/>
        </a:xfrm>
        <a:prstGeom prst="roundRect">
          <a:avLst>
            <a:gd name="adj" fmla="val 16670"/>
          </a:avLst>
        </a:prstGeom>
        <a:solidFill>
          <a:srgbClr val="CCCCFF"/>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sp>
    <dsp:sp modelId="{81C58011-276A-43AB-95AE-1C126624AE8C}">
      <dsp:nvSpPr>
        <dsp:cNvPr id="0" name=""/>
        <dsp:cNvSpPr/>
      </dsp:nvSpPr>
      <dsp:spPr>
        <a:xfrm>
          <a:off x="874353" y="423392"/>
          <a:ext cx="8391829" cy="3906976"/>
        </a:xfrm>
        <a:prstGeom prst="roundRect">
          <a:avLst>
            <a:gd name="adj" fmla="val 16670"/>
          </a:avLst>
        </a:prstGeom>
        <a:solidFill>
          <a:srgbClr val="CCCCFF"/>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just" defTabSz="466725">
            <a:lnSpc>
              <a:spcPct val="90000"/>
            </a:lnSpc>
            <a:spcBef>
              <a:spcPct val="0"/>
            </a:spcBef>
            <a:spcAft>
              <a:spcPts val="0"/>
            </a:spcAft>
            <a:buNone/>
          </a:pPr>
          <a:r>
            <a:rPr lang="ru-RU" sz="1050" kern="1200" dirty="0">
              <a:solidFill>
                <a:srgbClr val="000000"/>
              </a:solidFill>
              <a:latin typeface="Times New Roman" panose="02020603050405020304" pitchFamily="18" charset="0"/>
              <a:cs typeface="Times New Roman" panose="02020603050405020304" pitchFamily="18" charset="0"/>
            </a:rPr>
            <a:t>- на софинансирование капитальных вложений в объекты муниципальной собственности (Школа на 725 мест г. Слюдянка </a:t>
          </a:r>
          <a:r>
            <a:rPr lang="ru-RU" sz="1050" b="1" kern="1200" dirty="0">
              <a:solidFill>
                <a:srgbClr val="000000"/>
              </a:solidFill>
              <a:latin typeface="Times New Roman" panose="02020603050405020304" pitchFamily="18" charset="0"/>
              <a:cs typeface="Times New Roman" panose="02020603050405020304" pitchFamily="18" charset="0"/>
            </a:rPr>
            <a:t>99 999,9 </a:t>
          </a:r>
          <a:r>
            <a:rPr lang="ru-RU" sz="1050" kern="1200" dirty="0">
              <a:solidFill>
                <a:srgbClr val="000000"/>
              </a:solidFill>
              <a:latin typeface="Times New Roman" panose="02020603050405020304" pitchFamily="18" charset="0"/>
              <a:cs typeface="Times New Roman" panose="02020603050405020304" pitchFamily="18" charset="0"/>
            </a:rPr>
            <a:t>тыс.руб., Полигон ТКО на территории МО Слюдянский район </a:t>
          </a:r>
          <a:r>
            <a:rPr lang="ru-RU" sz="1050" b="1" kern="1200" dirty="0">
              <a:solidFill>
                <a:srgbClr val="000000"/>
              </a:solidFill>
              <a:latin typeface="Times New Roman" panose="02020603050405020304" pitchFamily="18" charset="0"/>
              <a:cs typeface="Times New Roman" panose="02020603050405020304" pitchFamily="18" charset="0"/>
            </a:rPr>
            <a:t>201 011,6 </a:t>
          </a:r>
          <a:r>
            <a:rPr lang="ru-RU" sz="1050" kern="1200" dirty="0">
              <a:solidFill>
                <a:srgbClr val="000000"/>
              </a:solidFill>
              <a:latin typeface="Times New Roman" panose="02020603050405020304" pitchFamily="18" charset="0"/>
              <a:cs typeface="Times New Roman" panose="02020603050405020304" pitchFamily="18" charset="0"/>
            </a:rPr>
            <a:t>тыс.руб.;</a:t>
          </a:r>
          <a:endParaRPr lang="ru-RU" sz="1050" kern="1200" dirty="0">
            <a:solidFill>
              <a:srgbClr val="000000"/>
            </a:solidFill>
          </a:endParaRPr>
        </a:p>
        <a:p>
          <a:pPr marL="0" lvl="0" indent="0" algn="just" defTabSz="466725">
            <a:lnSpc>
              <a:spcPct val="90000"/>
            </a:lnSpc>
            <a:spcBef>
              <a:spcPct val="0"/>
            </a:spcBef>
            <a:spcAft>
              <a:spcPts val="0"/>
            </a:spcAft>
            <a:buNone/>
          </a:pPr>
          <a:r>
            <a:rPr lang="ru-RU" sz="1050" b="0" kern="1200" dirty="0">
              <a:solidFill>
                <a:schemeClr val="tx1"/>
              </a:solidFill>
              <a:latin typeface="Times New Roman" panose="02020603050405020304" pitchFamily="18" charset="0"/>
              <a:cs typeface="Times New Roman" panose="02020603050405020304" pitchFamily="18" charset="0"/>
            </a:rPr>
            <a:t>- </a:t>
          </a:r>
          <a:r>
            <a:rPr lang="ru-RU" sz="1050" kern="1200" dirty="0">
              <a:solidFill>
                <a:schemeClr val="tx1"/>
              </a:solidFill>
              <a:latin typeface="Times New Roman" panose="02020603050405020304" pitchFamily="18" charset="0"/>
              <a:cs typeface="Times New Roman" panose="02020603050405020304" pitchFamily="18" charset="0"/>
            </a:rPr>
            <a:t>на организацию горячего питания обучающихся </a:t>
          </a:r>
          <a:r>
            <a:rPr lang="ru-RU" sz="1050" b="1" kern="1200" dirty="0">
              <a:solidFill>
                <a:schemeClr val="tx1"/>
              </a:solidFill>
              <a:latin typeface="Times New Roman" panose="02020603050405020304" pitchFamily="18" charset="0"/>
              <a:cs typeface="Times New Roman" panose="02020603050405020304" pitchFamily="18" charset="0"/>
            </a:rPr>
            <a:t>8 342,8 </a:t>
          </a:r>
          <a:r>
            <a:rPr lang="ru-RU" sz="1050" kern="1200" dirty="0">
              <a:solidFill>
                <a:schemeClr val="tx1"/>
              </a:solidFill>
              <a:latin typeface="Times New Roman" panose="02020603050405020304" pitchFamily="18" charset="0"/>
              <a:cs typeface="Times New Roman" panose="02020603050405020304" pitchFamily="18" charset="0"/>
            </a:rPr>
            <a:t>тыс.руб.;</a:t>
          </a:r>
        </a:p>
        <a:p>
          <a:pPr marL="0" lvl="0" indent="0" algn="just" defTabSz="466725">
            <a:lnSpc>
              <a:spcPct val="90000"/>
            </a:lnSpc>
            <a:spcBef>
              <a:spcPct val="0"/>
            </a:spcBef>
            <a:spcAft>
              <a:spcPts val="0"/>
            </a:spcAft>
            <a:buNone/>
          </a:pPr>
          <a:r>
            <a:rPr lang="ru-RU" sz="1050" kern="1200" dirty="0">
              <a:solidFill>
                <a:schemeClr val="tx1"/>
              </a:solidFill>
              <a:latin typeface="Times New Roman" panose="02020603050405020304" pitchFamily="18" charset="0"/>
              <a:cs typeface="Times New Roman" panose="02020603050405020304" pitchFamily="18" charset="0"/>
            </a:rPr>
            <a:t>-</a:t>
          </a:r>
          <a:r>
            <a:rPr lang="ru-RU" sz="1050" kern="1200" dirty="0">
              <a:solidFill>
                <a:srgbClr val="000000"/>
              </a:solidFill>
              <a:latin typeface="Times New Roman" panose="02020603050405020304" pitchFamily="18" charset="0"/>
              <a:cs typeface="Times New Roman" panose="02020603050405020304" pitchFamily="18" charset="0"/>
            </a:rPr>
            <a:t> на оказание содействия по приведению в надлежащее состояние объектов электросетевого хозяйства</a:t>
          </a:r>
          <a:r>
            <a:rPr lang="ru-RU" sz="1050" kern="1200" dirty="0">
              <a:solidFill>
                <a:schemeClr val="tx1"/>
              </a:solidFill>
              <a:latin typeface="Times New Roman" panose="02020603050405020304" pitchFamily="18" charset="0"/>
              <a:cs typeface="Times New Roman" panose="02020603050405020304" pitchFamily="18" charset="0"/>
            </a:rPr>
            <a:t> </a:t>
          </a:r>
          <a:r>
            <a:rPr lang="ru-RU" sz="1050" b="1" kern="1200" dirty="0">
              <a:solidFill>
                <a:schemeClr val="tx1"/>
              </a:solidFill>
              <a:latin typeface="Times New Roman" panose="02020603050405020304" pitchFamily="18" charset="0"/>
              <a:cs typeface="Times New Roman" panose="02020603050405020304" pitchFamily="18" charset="0"/>
            </a:rPr>
            <a:t>5 945,4</a:t>
          </a:r>
          <a:r>
            <a:rPr lang="ru-RU" sz="1050" kern="1200" dirty="0">
              <a:solidFill>
                <a:schemeClr val="tx1"/>
              </a:solidFill>
              <a:latin typeface="Times New Roman" panose="02020603050405020304" pitchFamily="18" charset="0"/>
              <a:cs typeface="Times New Roman" panose="02020603050405020304" pitchFamily="18" charset="0"/>
            </a:rPr>
            <a:t> тыс.руб.;</a:t>
          </a:r>
        </a:p>
        <a:p>
          <a:pPr marL="0" lvl="0" indent="0" algn="just" defTabSz="466725">
            <a:lnSpc>
              <a:spcPct val="90000"/>
            </a:lnSpc>
            <a:spcBef>
              <a:spcPct val="0"/>
            </a:spcBef>
            <a:spcAft>
              <a:spcPts val="0"/>
            </a:spcAft>
            <a:buNone/>
          </a:pPr>
          <a:r>
            <a:rPr lang="ru-RU" sz="1050" kern="1200" dirty="0">
              <a:solidFill>
                <a:schemeClr val="tx1"/>
              </a:solidFill>
              <a:latin typeface="Times New Roman" panose="02020603050405020304" pitchFamily="18" charset="0"/>
              <a:cs typeface="Times New Roman" panose="02020603050405020304" pitchFamily="18" charset="0"/>
            </a:rPr>
            <a:t>- на актуализацию документов градостроительного зонирования </a:t>
          </a:r>
          <a:r>
            <a:rPr lang="ru-RU" sz="1050" b="1" kern="1200" dirty="0">
              <a:solidFill>
                <a:schemeClr val="tx1"/>
              </a:solidFill>
              <a:latin typeface="Times New Roman" panose="02020603050405020304" pitchFamily="18" charset="0"/>
              <a:cs typeface="Times New Roman" panose="02020603050405020304" pitchFamily="18" charset="0"/>
            </a:rPr>
            <a:t>1 005,2 </a:t>
          </a:r>
          <a:r>
            <a:rPr lang="ru-RU" sz="1050" kern="1200" dirty="0">
              <a:solidFill>
                <a:schemeClr val="tx1"/>
              </a:solidFill>
              <a:latin typeface="Times New Roman" panose="02020603050405020304" pitchFamily="18" charset="0"/>
              <a:cs typeface="Times New Roman" panose="02020603050405020304" pitchFamily="18" charset="0"/>
            </a:rPr>
            <a:t>тыс.руб.;</a:t>
          </a:r>
        </a:p>
        <a:p>
          <a:pPr marL="0" lvl="0" indent="0" algn="just" defTabSz="466725">
            <a:lnSpc>
              <a:spcPct val="100000"/>
            </a:lnSpc>
            <a:spcBef>
              <a:spcPct val="0"/>
            </a:spcBef>
            <a:spcAft>
              <a:spcPts val="0"/>
            </a:spcAft>
            <a:buNone/>
          </a:pPr>
          <a:r>
            <a:rPr lang="ru-RU" sz="1050" kern="1200" dirty="0">
              <a:solidFill>
                <a:srgbClr val="000000"/>
              </a:solidFill>
              <a:latin typeface="Times New Roman" panose="02020603050405020304" pitchFamily="18" charset="0"/>
              <a:cs typeface="Times New Roman" panose="02020603050405020304" pitchFamily="18" charset="0"/>
            </a:rPr>
            <a:t>- на реализацию перечня проектов народных инициатив </a:t>
          </a:r>
          <a:r>
            <a:rPr lang="ru-RU" sz="1050" b="1" kern="1200" dirty="0">
              <a:solidFill>
                <a:srgbClr val="000000"/>
              </a:solidFill>
              <a:latin typeface="Times New Roman" panose="02020603050405020304" pitchFamily="18" charset="0"/>
              <a:cs typeface="Times New Roman" panose="02020603050405020304" pitchFamily="18" charset="0"/>
            </a:rPr>
            <a:t>10 879,4 </a:t>
          </a:r>
          <a:r>
            <a:rPr lang="ru-RU" sz="1050" kern="1200" dirty="0">
              <a:solidFill>
                <a:srgbClr val="000000"/>
              </a:solidFill>
              <a:latin typeface="Times New Roman" panose="02020603050405020304" pitchFamily="18" charset="0"/>
              <a:cs typeface="Times New Roman" panose="02020603050405020304" pitchFamily="18" charset="0"/>
            </a:rPr>
            <a:t>тыс.руб.;</a:t>
          </a:r>
        </a:p>
        <a:p>
          <a:pPr marL="0" lvl="0" indent="0" algn="l" defTabSz="466725">
            <a:lnSpc>
              <a:spcPct val="100000"/>
            </a:lnSpc>
            <a:spcBef>
              <a:spcPct val="0"/>
            </a:spcBef>
            <a:spcAft>
              <a:spcPts val="0"/>
            </a:spcAft>
            <a:buNone/>
          </a:pPr>
          <a:r>
            <a:rPr lang="ru-RU" sz="1050" kern="1200" dirty="0">
              <a:solidFill>
                <a:srgbClr val="000000"/>
              </a:solidFill>
              <a:latin typeface="Times New Roman" panose="02020603050405020304" pitchFamily="18" charset="0"/>
              <a:cs typeface="Times New Roman" panose="02020603050405020304" pitchFamily="18" charset="0"/>
            </a:rPr>
            <a:t>- на приобретение школьных автобусов </a:t>
          </a:r>
          <a:r>
            <a:rPr lang="ru-RU" sz="1050" b="1" kern="1200" dirty="0">
              <a:solidFill>
                <a:schemeClr val="tx1"/>
              </a:solidFill>
              <a:latin typeface="Times New Roman" panose="02020603050405020304" pitchFamily="18" charset="0"/>
              <a:cs typeface="Times New Roman" panose="02020603050405020304" pitchFamily="18" charset="0"/>
            </a:rPr>
            <a:t>3 467,1 </a:t>
          </a:r>
          <a:r>
            <a:rPr lang="ru-RU" sz="1050" kern="1200" dirty="0">
              <a:solidFill>
                <a:srgbClr val="000000"/>
              </a:solidFill>
              <a:latin typeface="Times New Roman" panose="02020603050405020304" pitchFamily="18" charset="0"/>
              <a:cs typeface="Times New Roman" panose="02020603050405020304" pitchFamily="18" charset="0"/>
            </a:rPr>
            <a:t>тыс.руб.; </a:t>
          </a:r>
        </a:p>
        <a:p>
          <a:pPr marL="0" lvl="0" indent="0" algn="l" defTabSz="466725">
            <a:lnSpc>
              <a:spcPct val="100000"/>
            </a:lnSpc>
            <a:spcBef>
              <a:spcPct val="0"/>
            </a:spcBef>
            <a:spcAft>
              <a:spcPts val="0"/>
            </a:spcAft>
            <a:buNone/>
          </a:pPr>
          <a:r>
            <a:rPr lang="ru-RU" sz="1050" kern="1200" dirty="0">
              <a:solidFill>
                <a:schemeClr val="tx1"/>
              </a:solidFill>
              <a:latin typeface="Times New Roman" panose="02020603050405020304" pitchFamily="18" charset="0"/>
              <a:cs typeface="Times New Roman" panose="02020603050405020304" pitchFamily="18" charset="0"/>
            </a:rPr>
            <a:t>- на обеспечение бесплатным двухразовым питанием обучающихся с ОВЗ </a:t>
          </a:r>
          <a:r>
            <a:rPr lang="ru-RU" sz="1050" b="1" kern="1200" dirty="0">
              <a:solidFill>
                <a:schemeClr val="tx1"/>
              </a:solidFill>
              <a:latin typeface="Times New Roman" panose="02020603050405020304" pitchFamily="18" charset="0"/>
              <a:cs typeface="Times New Roman" panose="02020603050405020304" pitchFamily="18" charset="0"/>
            </a:rPr>
            <a:t>5 218,0 </a:t>
          </a:r>
          <a:r>
            <a:rPr lang="ru-RU" sz="1050" kern="1200" dirty="0">
              <a:solidFill>
                <a:schemeClr val="tx1"/>
              </a:solidFill>
              <a:latin typeface="Times New Roman" panose="02020603050405020304" pitchFamily="18" charset="0"/>
              <a:cs typeface="Times New Roman" panose="02020603050405020304" pitchFamily="18" charset="0"/>
            </a:rPr>
            <a:t>тыс.руб.;</a:t>
          </a:r>
        </a:p>
        <a:p>
          <a:pPr marL="0" lvl="0" indent="0" algn="l" defTabSz="466725">
            <a:lnSpc>
              <a:spcPct val="100000"/>
            </a:lnSpc>
            <a:spcBef>
              <a:spcPct val="0"/>
            </a:spcBef>
            <a:spcAft>
              <a:spcPts val="0"/>
            </a:spcAft>
            <a:buNone/>
          </a:pPr>
          <a:r>
            <a:rPr lang="ru-RU" sz="1050" b="0" kern="1200" dirty="0">
              <a:solidFill>
                <a:schemeClr val="tx1"/>
              </a:solidFill>
              <a:latin typeface="Times New Roman" panose="02020603050405020304" pitchFamily="18" charset="0"/>
              <a:cs typeface="Times New Roman" panose="02020603050405020304" pitchFamily="18" charset="0"/>
            </a:rPr>
            <a:t>- на приобретение средств обучения и воспитания (мебели для занятий в учебных классах) </a:t>
          </a:r>
          <a:r>
            <a:rPr lang="ru-RU" sz="1050" b="1" kern="1200" dirty="0">
              <a:solidFill>
                <a:schemeClr val="tx1"/>
              </a:solidFill>
              <a:latin typeface="Times New Roman" panose="02020603050405020304" pitchFamily="18" charset="0"/>
              <a:cs typeface="Times New Roman" panose="02020603050405020304" pitchFamily="18" charset="0"/>
            </a:rPr>
            <a:t>4 150,4 </a:t>
          </a:r>
          <a:r>
            <a:rPr lang="ru-RU" sz="1050" b="0" kern="1200" dirty="0">
              <a:solidFill>
                <a:schemeClr val="tx1"/>
              </a:solidFill>
              <a:latin typeface="Times New Roman" panose="02020603050405020304" pitchFamily="18" charset="0"/>
              <a:cs typeface="Times New Roman" panose="02020603050405020304" pitchFamily="18" charset="0"/>
            </a:rPr>
            <a:t>тыс.руб.;</a:t>
          </a:r>
        </a:p>
        <a:p>
          <a:pPr marL="0" lvl="0" indent="0" algn="l" defTabSz="466725">
            <a:lnSpc>
              <a:spcPct val="100000"/>
            </a:lnSpc>
            <a:spcBef>
              <a:spcPct val="0"/>
            </a:spcBef>
            <a:spcAft>
              <a:spcPts val="0"/>
            </a:spcAft>
            <a:buNone/>
          </a:pPr>
          <a:r>
            <a:rPr lang="ru-RU" sz="1050" b="0" kern="1200" dirty="0">
              <a:solidFill>
                <a:schemeClr val="tx1"/>
              </a:solidFill>
              <a:latin typeface="Times New Roman" panose="02020603050405020304" pitchFamily="18" charset="0"/>
              <a:cs typeface="Times New Roman" panose="02020603050405020304" pitchFamily="18" charset="0"/>
            </a:rPr>
            <a:t>- на </a:t>
          </a:r>
          <a:r>
            <a:rPr lang="ru-RU" sz="1050" kern="1200" dirty="0">
              <a:solidFill>
                <a:schemeClr val="tx1"/>
              </a:solidFill>
              <a:latin typeface="Times New Roman" panose="02020603050405020304" pitchFamily="18" charset="0"/>
              <a:cs typeface="Times New Roman" panose="02020603050405020304" pitchFamily="18" charset="0"/>
            </a:rPr>
            <a:t>обеспечение бесплатным питьевым молоком обучающихся 1-4 классов </a:t>
          </a:r>
          <a:r>
            <a:rPr lang="ru-RU" sz="1050" b="1" kern="1200" dirty="0">
              <a:solidFill>
                <a:schemeClr val="tx1"/>
              </a:solidFill>
              <a:latin typeface="Times New Roman" panose="02020603050405020304" pitchFamily="18" charset="0"/>
              <a:cs typeface="Times New Roman" panose="02020603050405020304" pitchFamily="18" charset="0"/>
            </a:rPr>
            <a:t>1 820,2 </a:t>
          </a:r>
          <a:r>
            <a:rPr lang="ru-RU" sz="1050" kern="1200" dirty="0">
              <a:solidFill>
                <a:schemeClr val="tx1"/>
              </a:solidFill>
              <a:latin typeface="Times New Roman" panose="02020603050405020304" pitchFamily="18" charset="0"/>
              <a:cs typeface="Times New Roman" panose="02020603050405020304" pitchFamily="18" charset="0"/>
            </a:rPr>
            <a:t>тыс.руб.</a:t>
          </a:r>
          <a:endParaRPr lang="ru-RU" sz="1050" b="0" kern="1200" dirty="0">
            <a:solidFill>
              <a:schemeClr val="tx1"/>
            </a:solidFill>
            <a:latin typeface="Times New Roman" panose="02020603050405020304" pitchFamily="18" charset="0"/>
            <a:cs typeface="Times New Roman" panose="02020603050405020304" pitchFamily="18" charset="0"/>
          </a:endParaRPr>
        </a:p>
        <a:p>
          <a:pPr marL="0" lvl="0" indent="0" algn="l" defTabSz="466725">
            <a:lnSpc>
              <a:spcPct val="100000"/>
            </a:lnSpc>
            <a:spcBef>
              <a:spcPct val="0"/>
            </a:spcBef>
            <a:spcAft>
              <a:spcPts val="0"/>
            </a:spcAft>
            <a:buNone/>
          </a:pPr>
          <a:r>
            <a:rPr lang="ru-RU" sz="1050" b="0" kern="1200" dirty="0">
              <a:solidFill>
                <a:schemeClr val="tx1"/>
              </a:solidFill>
              <a:latin typeface="Times New Roman" panose="02020603050405020304" pitchFamily="18" charset="0"/>
              <a:cs typeface="Times New Roman" panose="02020603050405020304" pitchFamily="18" charset="0"/>
            </a:rPr>
            <a:t>- на развитие домов культуры </a:t>
          </a:r>
          <a:r>
            <a:rPr lang="ru-RU" sz="1050" b="1" kern="1200" dirty="0">
              <a:solidFill>
                <a:schemeClr val="tx1"/>
              </a:solidFill>
              <a:latin typeface="Times New Roman" panose="02020603050405020304" pitchFamily="18" charset="0"/>
              <a:cs typeface="Times New Roman" panose="02020603050405020304" pitchFamily="18" charset="0"/>
            </a:rPr>
            <a:t>1 254,5 </a:t>
          </a:r>
          <a:r>
            <a:rPr lang="ru-RU" sz="1050" b="0" kern="1200" dirty="0">
              <a:solidFill>
                <a:schemeClr val="tx1"/>
              </a:solidFill>
              <a:latin typeface="Times New Roman" panose="02020603050405020304" pitchFamily="18" charset="0"/>
              <a:cs typeface="Times New Roman" panose="02020603050405020304" pitchFamily="18" charset="0"/>
            </a:rPr>
            <a:t>тыс.руб.;</a:t>
          </a:r>
        </a:p>
        <a:p>
          <a:pPr marL="0" lvl="0" indent="0" algn="l" defTabSz="466725">
            <a:lnSpc>
              <a:spcPct val="100000"/>
            </a:lnSpc>
            <a:spcBef>
              <a:spcPct val="0"/>
            </a:spcBef>
            <a:spcAft>
              <a:spcPts val="0"/>
            </a:spcAft>
            <a:buNone/>
          </a:pPr>
          <a:r>
            <a:rPr lang="ru-RU" sz="1050" kern="1200" dirty="0">
              <a:solidFill>
                <a:schemeClr val="tx1"/>
              </a:solidFill>
              <a:latin typeface="Times New Roman" panose="02020603050405020304" pitchFamily="18" charset="0"/>
              <a:cs typeface="Times New Roman" panose="02020603050405020304" pitchFamily="18" charset="0"/>
            </a:rPr>
            <a:t>- на комплектование книжных фондов </a:t>
          </a:r>
          <a:r>
            <a:rPr lang="ru-RU" sz="1050" b="1" kern="1200" dirty="0">
              <a:solidFill>
                <a:schemeClr val="tx1"/>
              </a:solidFill>
              <a:latin typeface="Times New Roman" panose="02020603050405020304" pitchFamily="18" charset="0"/>
              <a:cs typeface="Times New Roman" panose="02020603050405020304" pitchFamily="18" charset="0"/>
            </a:rPr>
            <a:t>47,0</a:t>
          </a:r>
          <a:r>
            <a:rPr lang="ru-RU" sz="1050" kern="1200" dirty="0">
              <a:solidFill>
                <a:schemeClr val="tx1"/>
              </a:solidFill>
              <a:latin typeface="Times New Roman" panose="02020603050405020304" pitchFamily="18" charset="0"/>
              <a:cs typeface="Times New Roman" panose="02020603050405020304" pitchFamily="18" charset="0"/>
            </a:rPr>
            <a:t> тыс.руб.;</a:t>
          </a:r>
        </a:p>
        <a:p>
          <a:pPr marL="0" lvl="0" indent="0" algn="l" defTabSz="466725">
            <a:lnSpc>
              <a:spcPct val="100000"/>
            </a:lnSpc>
            <a:spcBef>
              <a:spcPct val="0"/>
            </a:spcBef>
            <a:spcAft>
              <a:spcPts val="0"/>
            </a:spcAft>
            <a:buNone/>
          </a:pPr>
          <a:r>
            <a:rPr lang="ru-RU" sz="1050" kern="1200" dirty="0">
              <a:solidFill>
                <a:schemeClr val="tx1"/>
              </a:solidFill>
              <a:latin typeface="Times New Roman" panose="02020603050405020304" pitchFamily="18" charset="0"/>
              <a:cs typeface="Times New Roman" panose="02020603050405020304" pitchFamily="18" charset="0"/>
            </a:rPr>
            <a:t>- на приобретение спортивного оборудования и инвентаря </a:t>
          </a:r>
          <a:r>
            <a:rPr lang="ru-RU" sz="1050" b="1" kern="1200" dirty="0">
              <a:solidFill>
                <a:schemeClr val="tx1"/>
              </a:solidFill>
              <a:latin typeface="Times New Roman" panose="02020603050405020304" pitchFamily="18" charset="0"/>
              <a:cs typeface="Times New Roman" panose="02020603050405020304" pitchFamily="18" charset="0"/>
            </a:rPr>
            <a:t>485,1</a:t>
          </a:r>
          <a:r>
            <a:rPr lang="ru-RU" sz="1050" kern="1200" dirty="0">
              <a:solidFill>
                <a:schemeClr val="tx1"/>
              </a:solidFill>
              <a:latin typeface="Times New Roman" panose="02020603050405020304" pitchFamily="18" charset="0"/>
              <a:cs typeface="Times New Roman" panose="02020603050405020304" pitchFamily="18" charset="0"/>
            </a:rPr>
            <a:t> тыс.руб.</a:t>
          </a:r>
          <a:endParaRPr lang="ru-RU" sz="1050" kern="1200" dirty="0">
            <a:solidFill>
              <a:srgbClr val="000000"/>
            </a:solidFill>
            <a:latin typeface="Times New Roman" panose="02020603050405020304" pitchFamily="18" charset="0"/>
            <a:cs typeface="Times New Roman" panose="02020603050405020304" pitchFamily="18" charset="0"/>
          </a:endParaRPr>
        </a:p>
        <a:p>
          <a:pPr marL="0" lvl="0" indent="0" algn="l" defTabSz="466725">
            <a:lnSpc>
              <a:spcPct val="100000"/>
            </a:lnSpc>
            <a:spcBef>
              <a:spcPct val="0"/>
            </a:spcBef>
            <a:spcAft>
              <a:spcPts val="0"/>
            </a:spcAft>
            <a:buNone/>
          </a:pPr>
          <a:r>
            <a:rPr lang="ru-RU" sz="1050" kern="1200" dirty="0">
              <a:solidFill>
                <a:srgbClr val="000000"/>
              </a:solidFill>
              <a:latin typeface="Times New Roman" panose="02020603050405020304" pitchFamily="18" charset="0"/>
              <a:cs typeface="Times New Roman" panose="02020603050405020304" pitchFamily="18" charset="0"/>
            </a:rPr>
            <a:t>- на выплату денежного содержания с начислениями на него главам, муниципальным служащим органов местного самоуправления  МР </a:t>
          </a:r>
          <a:r>
            <a:rPr lang="ru-RU" sz="1050" b="1" kern="1200" dirty="0">
              <a:solidFill>
                <a:schemeClr val="tx1"/>
              </a:solidFill>
              <a:latin typeface="Times New Roman" panose="02020603050405020304" pitchFamily="18" charset="0"/>
              <a:cs typeface="Times New Roman" panose="02020603050405020304" pitchFamily="18" charset="0"/>
            </a:rPr>
            <a:t>117 755,8 </a:t>
          </a:r>
          <a:r>
            <a:rPr lang="ru-RU" sz="1050" kern="1200" dirty="0">
              <a:solidFill>
                <a:srgbClr val="000000"/>
              </a:solidFill>
              <a:latin typeface="Times New Roman" panose="02020603050405020304" pitchFamily="18" charset="0"/>
              <a:cs typeface="Times New Roman" panose="02020603050405020304" pitchFamily="18" charset="0"/>
            </a:rPr>
            <a:t>тыс.руб.;</a:t>
          </a:r>
        </a:p>
        <a:p>
          <a:pPr marL="0" lvl="0" indent="0" algn="l" defTabSz="466725">
            <a:lnSpc>
              <a:spcPct val="100000"/>
            </a:lnSpc>
            <a:spcBef>
              <a:spcPct val="0"/>
            </a:spcBef>
            <a:spcAft>
              <a:spcPts val="0"/>
            </a:spcAft>
            <a:buNone/>
          </a:pPr>
          <a:r>
            <a:rPr lang="ru-RU" sz="1050" kern="1200" dirty="0">
              <a:solidFill>
                <a:srgbClr val="000000"/>
              </a:solidFill>
              <a:latin typeface="Times New Roman" panose="02020603050405020304" pitchFamily="18" charset="0"/>
              <a:cs typeface="Times New Roman" panose="02020603050405020304" pitchFamily="18" charset="0"/>
            </a:rPr>
            <a:t>-на выравнивание уровня БО поселений</a:t>
          </a:r>
          <a:r>
            <a:rPr lang="ru-RU" sz="1050" b="1" kern="1200" dirty="0">
              <a:solidFill>
                <a:schemeClr val="tx1"/>
              </a:solidFill>
              <a:latin typeface="Times New Roman" panose="02020603050405020304" pitchFamily="18" charset="0"/>
              <a:cs typeface="Times New Roman" panose="02020603050405020304" pitchFamily="18" charset="0"/>
            </a:rPr>
            <a:t> 125 527,3 </a:t>
          </a:r>
          <a:r>
            <a:rPr lang="ru-RU" sz="1050" kern="1200" dirty="0">
              <a:solidFill>
                <a:srgbClr val="000000"/>
              </a:solidFill>
              <a:latin typeface="Times New Roman" panose="02020603050405020304" pitchFamily="18" charset="0"/>
              <a:cs typeface="Times New Roman" panose="02020603050405020304" pitchFamily="18" charset="0"/>
            </a:rPr>
            <a:t>тыс.руб.;</a:t>
          </a:r>
        </a:p>
        <a:p>
          <a:pPr marL="0" lvl="0" indent="0" algn="l" defTabSz="466725">
            <a:lnSpc>
              <a:spcPct val="100000"/>
            </a:lnSpc>
            <a:spcBef>
              <a:spcPct val="0"/>
            </a:spcBef>
            <a:spcAft>
              <a:spcPts val="0"/>
            </a:spcAft>
            <a:buNone/>
          </a:pPr>
          <a:r>
            <a:rPr lang="ru-RU" sz="1050" kern="1200" dirty="0">
              <a:solidFill>
                <a:srgbClr val="000000"/>
              </a:solidFill>
              <a:latin typeface="Times New Roman" panose="02020603050405020304" pitchFamily="18" charset="0"/>
              <a:cs typeface="Times New Roman" panose="02020603050405020304" pitchFamily="18" charset="0"/>
            </a:rPr>
            <a:t>-на реализацию мероприятий, направленных на улучшение показателей планирования и исполнения бюджетов муниципальных образований ИО </a:t>
          </a:r>
          <a:r>
            <a:rPr lang="ru-RU" sz="1050" b="1" kern="1200" dirty="0">
              <a:solidFill>
                <a:srgbClr val="000000"/>
              </a:solidFill>
              <a:latin typeface="Times New Roman" panose="02020603050405020304" pitchFamily="18" charset="0"/>
              <a:cs typeface="Times New Roman" panose="02020603050405020304" pitchFamily="18" charset="0"/>
            </a:rPr>
            <a:t>6 853,0 </a:t>
          </a:r>
          <a:r>
            <a:rPr lang="ru-RU" sz="1050" kern="1200" dirty="0">
              <a:solidFill>
                <a:srgbClr val="000000"/>
              </a:solidFill>
              <a:latin typeface="Times New Roman" panose="02020603050405020304" pitchFamily="18" charset="0"/>
              <a:cs typeface="Times New Roman" panose="02020603050405020304" pitchFamily="18" charset="0"/>
            </a:rPr>
            <a:t>тыс.руб.;</a:t>
          </a:r>
        </a:p>
        <a:p>
          <a:pPr marL="0" lvl="0" indent="0" algn="l" defTabSz="466725">
            <a:lnSpc>
              <a:spcPct val="90000"/>
            </a:lnSpc>
            <a:spcBef>
              <a:spcPct val="0"/>
            </a:spcBef>
            <a:spcAft>
              <a:spcPct val="35000"/>
            </a:spcAft>
            <a:buNone/>
          </a:pPr>
          <a:r>
            <a:rPr lang="ru-RU" sz="1050" kern="1200" dirty="0">
              <a:solidFill>
                <a:schemeClr val="tx1"/>
              </a:solidFill>
              <a:latin typeface="Times New Roman" panose="02020603050405020304" pitchFamily="18" charset="0"/>
              <a:cs typeface="Times New Roman" panose="02020603050405020304" pitchFamily="18" charset="0"/>
            </a:rPr>
            <a:t>- осуществление мероприятий по капитальному ремонту (замена заполнений оконных проемов) в здании МБОУ НШДС №16 – </a:t>
          </a:r>
          <a:r>
            <a:rPr lang="ru-RU" sz="1050" b="1" kern="1200" dirty="0">
              <a:solidFill>
                <a:schemeClr val="tx1"/>
              </a:solidFill>
              <a:latin typeface="Times New Roman" panose="02020603050405020304" pitchFamily="18" charset="0"/>
              <a:cs typeface="Times New Roman" panose="02020603050405020304" pitchFamily="18" charset="0"/>
            </a:rPr>
            <a:t>1 942,1 </a:t>
          </a:r>
          <a:r>
            <a:rPr lang="ru-RU" sz="1050" kern="1200" dirty="0">
              <a:solidFill>
                <a:schemeClr val="tx1"/>
              </a:solidFill>
              <a:latin typeface="Times New Roman" panose="02020603050405020304" pitchFamily="18" charset="0"/>
              <a:cs typeface="Times New Roman" panose="02020603050405020304" pitchFamily="18" charset="0"/>
            </a:rPr>
            <a:t>тыс.руб., в здании МБОУ НШДС №14 – </a:t>
          </a:r>
          <a:r>
            <a:rPr lang="ru-RU" sz="1050" b="1" kern="1200" dirty="0">
              <a:solidFill>
                <a:schemeClr val="tx1"/>
              </a:solidFill>
              <a:latin typeface="Times New Roman" panose="02020603050405020304" pitchFamily="18" charset="0"/>
              <a:cs typeface="Times New Roman" panose="02020603050405020304" pitchFamily="18" charset="0"/>
            </a:rPr>
            <a:t>1 310,3 </a:t>
          </a:r>
          <a:r>
            <a:rPr lang="ru-RU" sz="1050" kern="1200" dirty="0">
              <a:solidFill>
                <a:schemeClr val="tx1"/>
              </a:solidFill>
              <a:latin typeface="Times New Roman" panose="02020603050405020304" pitchFamily="18" charset="0"/>
              <a:cs typeface="Times New Roman" panose="02020603050405020304" pitchFamily="18" charset="0"/>
            </a:rPr>
            <a:t>тыс.руб., в здании МБОУ НШДС №13 – </a:t>
          </a:r>
          <a:r>
            <a:rPr lang="ru-RU" sz="1050" b="1" kern="1200" dirty="0">
              <a:solidFill>
                <a:schemeClr val="tx1"/>
              </a:solidFill>
              <a:latin typeface="Times New Roman" panose="02020603050405020304" pitchFamily="18" charset="0"/>
              <a:cs typeface="Times New Roman" panose="02020603050405020304" pitchFamily="18" charset="0"/>
            </a:rPr>
            <a:t>1 714,4 </a:t>
          </a:r>
          <a:r>
            <a:rPr lang="ru-RU" sz="1050" kern="1200" dirty="0">
              <a:solidFill>
                <a:schemeClr val="tx1"/>
              </a:solidFill>
              <a:latin typeface="Times New Roman" panose="02020603050405020304" pitchFamily="18" charset="0"/>
              <a:cs typeface="Times New Roman" panose="02020603050405020304" pitchFamily="18" charset="0"/>
            </a:rPr>
            <a:t>тыс.руб., в здании МБДОУ "Теремок" №3 – </a:t>
          </a:r>
          <a:r>
            <a:rPr lang="ru-RU" sz="1050" b="1" kern="1200" dirty="0">
              <a:solidFill>
                <a:schemeClr val="tx1"/>
              </a:solidFill>
              <a:latin typeface="Times New Roman" panose="02020603050405020304" pitchFamily="18" charset="0"/>
              <a:cs typeface="Times New Roman" panose="02020603050405020304" pitchFamily="18" charset="0"/>
            </a:rPr>
            <a:t>1 136,5 </a:t>
          </a:r>
          <a:r>
            <a:rPr lang="ru-RU" sz="1050" kern="1200" dirty="0">
              <a:solidFill>
                <a:schemeClr val="tx1"/>
              </a:solidFill>
              <a:latin typeface="Times New Roman" panose="02020603050405020304" pitchFamily="18" charset="0"/>
              <a:cs typeface="Times New Roman" panose="02020603050405020304" pitchFamily="18" charset="0"/>
            </a:rPr>
            <a:t>тыс.руб.; (капитальный ремонт кровли, силовых и осветительных сетей) в МБОУ СОШ №49 – </a:t>
          </a:r>
          <a:r>
            <a:rPr lang="ru-RU" sz="1050" b="1" kern="1200" dirty="0">
              <a:solidFill>
                <a:schemeClr val="tx1"/>
              </a:solidFill>
              <a:latin typeface="Times New Roman" panose="02020603050405020304" pitchFamily="18" charset="0"/>
              <a:cs typeface="Times New Roman" panose="02020603050405020304" pitchFamily="18" charset="0"/>
            </a:rPr>
            <a:t>4 141,1 </a:t>
          </a:r>
          <a:r>
            <a:rPr lang="ru-RU" sz="1050" kern="1200" dirty="0">
              <a:solidFill>
                <a:schemeClr val="tx1"/>
              </a:solidFill>
              <a:latin typeface="Times New Roman" panose="02020603050405020304" pitchFamily="18" charset="0"/>
              <a:cs typeface="Times New Roman" panose="02020603050405020304" pitchFamily="18" charset="0"/>
            </a:rPr>
            <a:t>тыс.руб; (капитальный ремонт кровли здания) МБОУ НШДС №16 – </a:t>
          </a:r>
          <a:r>
            <a:rPr lang="ru-RU" sz="1050" b="1" kern="1200" dirty="0">
              <a:solidFill>
                <a:schemeClr val="tx1"/>
              </a:solidFill>
              <a:latin typeface="Times New Roman" panose="02020603050405020304" pitchFamily="18" charset="0"/>
              <a:cs typeface="Times New Roman" panose="02020603050405020304" pitchFamily="18" charset="0"/>
            </a:rPr>
            <a:t>2 191,7 </a:t>
          </a:r>
          <a:r>
            <a:rPr lang="ru-RU" sz="1050" kern="1200" dirty="0">
              <a:solidFill>
                <a:schemeClr val="tx1"/>
              </a:solidFill>
              <a:latin typeface="Times New Roman" panose="02020603050405020304" pitchFamily="18" charset="0"/>
              <a:cs typeface="Times New Roman" panose="02020603050405020304" pitchFamily="18" charset="0"/>
            </a:rPr>
            <a:t>тыс.руб., МБОУ НШДС №14 – </a:t>
          </a:r>
          <a:r>
            <a:rPr lang="ru-RU" sz="1050" b="1" kern="1200" dirty="0">
              <a:solidFill>
                <a:schemeClr val="tx1"/>
              </a:solidFill>
              <a:latin typeface="Times New Roman" panose="02020603050405020304" pitchFamily="18" charset="0"/>
              <a:cs typeface="Times New Roman" panose="02020603050405020304" pitchFamily="18" charset="0"/>
            </a:rPr>
            <a:t>2 554,5 </a:t>
          </a:r>
          <a:r>
            <a:rPr lang="ru-RU" sz="1050" kern="1200" dirty="0">
              <a:solidFill>
                <a:schemeClr val="tx1"/>
              </a:solidFill>
              <a:latin typeface="Times New Roman" panose="02020603050405020304" pitchFamily="18" charset="0"/>
              <a:cs typeface="Times New Roman" panose="02020603050405020304" pitchFamily="18" charset="0"/>
            </a:rPr>
            <a:t>тыс.руб.; (капитальный ремонт силовых осветительных сетей в здании школы и учебно-производственной мастерской МБОУ СОШ №4 – </a:t>
          </a:r>
          <a:r>
            <a:rPr lang="ru-RU" sz="1050" b="1" kern="1200" dirty="0">
              <a:solidFill>
                <a:schemeClr val="tx1"/>
              </a:solidFill>
              <a:latin typeface="Times New Roman" panose="02020603050405020304" pitchFamily="18" charset="0"/>
              <a:cs typeface="Times New Roman" panose="02020603050405020304" pitchFamily="18" charset="0"/>
            </a:rPr>
            <a:t>1 804,6 </a:t>
          </a:r>
          <a:r>
            <a:rPr lang="ru-RU" sz="1050" kern="1200" dirty="0">
              <a:solidFill>
                <a:schemeClr val="tx1"/>
              </a:solidFill>
              <a:latin typeface="Times New Roman" panose="02020603050405020304" pitchFamily="18" charset="0"/>
              <a:cs typeface="Times New Roman" panose="02020603050405020304" pitchFamily="18" charset="0"/>
            </a:rPr>
            <a:t>тыс.руб., в здании МБОУ НШДС №16 – 792,6 тыс.руб., в здании МБДОУ "Детский сад №2« – 1 295,9 тыс.руб.</a:t>
          </a:r>
        </a:p>
      </dsp:txBody>
      <dsp:txXfrm>
        <a:off x="1065110" y="614149"/>
        <a:ext cx="8010315" cy="3525462"/>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0.33179</cdr:x>
      <cdr:y>0.0379</cdr:y>
    </cdr:from>
    <cdr:to>
      <cdr:x>0.5</cdr:x>
      <cdr:y>0.19135</cdr:y>
    </cdr:to>
    <cdr:sp macro="" textlink="">
      <cdr:nvSpPr>
        <cdr:cNvPr id="6" name="TextBox 5"/>
        <cdr:cNvSpPr txBox="1"/>
      </cdr:nvSpPr>
      <cdr:spPr>
        <a:xfrm xmlns:a="http://schemas.openxmlformats.org/drawingml/2006/main">
          <a:off x="1803648" y="22588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400" b="1" dirty="0">
              <a:latin typeface="Times New Roman" panose="02020603050405020304" pitchFamily="18" charset="0"/>
              <a:cs typeface="Times New Roman" panose="02020603050405020304" pitchFamily="18" charset="0"/>
            </a:rPr>
            <a:t>НДФЛ</a:t>
          </a:r>
          <a:endParaRPr lang="ru-RU" sz="11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0.29795</cdr:x>
      <cdr:y>0.20029</cdr:y>
    </cdr:from>
    <cdr:to>
      <cdr:x>0.46616</cdr:x>
      <cdr:y>0.35374</cdr:y>
    </cdr:to>
    <cdr:sp macro="" textlink="">
      <cdr:nvSpPr>
        <cdr:cNvPr id="7" name="TextBox 1"/>
        <cdr:cNvSpPr txBox="1"/>
      </cdr:nvSpPr>
      <cdr:spPr>
        <a:xfrm xmlns:a="http://schemas.openxmlformats.org/drawingml/2006/main">
          <a:off x="1619672" y="1193531"/>
          <a:ext cx="914405" cy="91442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400" b="1" dirty="0">
              <a:latin typeface="Times New Roman" panose="02020603050405020304" pitchFamily="18" charset="0"/>
              <a:cs typeface="Times New Roman" panose="02020603050405020304" pitchFamily="18" charset="0"/>
            </a:rPr>
            <a:t>Налоги на совокупный доход</a:t>
          </a:r>
          <a:endParaRPr lang="ru-RU" sz="11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0.29795</cdr:x>
      <cdr:y>0.485</cdr:y>
    </cdr:from>
    <cdr:to>
      <cdr:x>0.46616</cdr:x>
      <cdr:y>0.63845</cdr:y>
    </cdr:to>
    <cdr:sp macro="" textlink="">
      <cdr:nvSpPr>
        <cdr:cNvPr id="8" name="TextBox 1"/>
        <cdr:cNvSpPr txBox="1"/>
      </cdr:nvSpPr>
      <cdr:spPr>
        <a:xfrm xmlns:a="http://schemas.openxmlformats.org/drawingml/2006/main">
          <a:off x="1619672" y="2890176"/>
          <a:ext cx="914405" cy="91442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400" b="1" dirty="0">
              <a:latin typeface="Times New Roman" panose="02020603050405020304" pitchFamily="18" charset="0"/>
              <a:cs typeface="Times New Roman" panose="02020603050405020304" pitchFamily="18" charset="0"/>
            </a:rPr>
            <a:t>Плата за НВОС</a:t>
          </a:r>
          <a:endParaRPr lang="ru-RU" sz="11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0.29795</cdr:x>
      <cdr:y>0.63075</cdr:y>
    </cdr:from>
    <cdr:to>
      <cdr:x>0.46616</cdr:x>
      <cdr:y>0.7842</cdr:y>
    </cdr:to>
    <cdr:sp macro="" textlink="">
      <cdr:nvSpPr>
        <cdr:cNvPr id="10" name="TextBox 1"/>
        <cdr:cNvSpPr txBox="1"/>
      </cdr:nvSpPr>
      <cdr:spPr>
        <a:xfrm xmlns:a="http://schemas.openxmlformats.org/drawingml/2006/main">
          <a:off x="1619672" y="3758706"/>
          <a:ext cx="914405" cy="91442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400" b="1" dirty="0">
              <a:latin typeface="Times New Roman" panose="02020603050405020304" pitchFamily="18" charset="0"/>
              <a:cs typeface="Times New Roman" panose="02020603050405020304" pitchFamily="18" charset="0"/>
            </a:rPr>
            <a:t>Доходы от продажи имущества</a:t>
          </a:r>
          <a:endParaRPr lang="ru-RU" sz="11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0.29795</cdr:x>
      <cdr:y>0.77184</cdr:y>
    </cdr:from>
    <cdr:to>
      <cdr:x>0.46616</cdr:x>
      <cdr:y>0.92529</cdr:y>
    </cdr:to>
    <cdr:sp macro="" textlink="">
      <cdr:nvSpPr>
        <cdr:cNvPr id="11" name="TextBox 1"/>
        <cdr:cNvSpPr txBox="1"/>
      </cdr:nvSpPr>
      <cdr:spPr>
        <a:xfrm xmlns:a="http://schemas.openxmlformats.org/drawingml/2006/main">
          <a:off x="1619672" y="4599495"/>
          <a:ext cx="914406" cy="91442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400" b="1" dirty="0">
              <a:latin typeface="Times New Roman" panose="02020603050405020304" pitchFamily="18" charset="0"/>
              <a:cs typeface="Times New Roman" panose="02020603050405020304" pitchFamily="18" charset="0"/>
            </a:rPr>
            <a:t>Прочие доходы</a:t>
          </a:r>
          <a:endParaRPr lang="ru-RU" sz="1100" b="1" dirty="0">
            <a:latin typeface="Times New Roman" panose="02020603050405020304" pitchFamily="18" charset="0"/>
            <a:cs typeface="Times New Roman" panose="02020603050405020304"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0.72589</cdr:x>
      <cdr:y>0.38062</cdr:y>
    </cdr:from>
    <cdr:to>
      <cdr:x>0.94364</cdr:x>
      <cdr:y>0.45937</cdr:y>
    </cdr:to>
    <cdr:sp macro="" textlink="">
      <cdr:nvSpPr>
        <cdr:cNvPr id="3" name="Овал 2"/>
        <cdr:cNvSpPr/>
      </cdr:nvSpPr>
      <cdr:spPr>
        <a:xfrm xmlns:a="http://schemas.openxmlformats.org/drawingml/2006/main">
          <a:off x="6481453" y="2088232"/>
          <a:ext cx="1944288" cy="432054"/>
        </a:xfrm>
        <a:prstGeom xmlns:a="http://schemas.openxmlformats.org/drawingml/2006/main" prst="ellipse">
          <a:avLst/>
        </a:prstGeom>
        <a:solidFill xmlns:a="http://schemas.openxmlformats.org/drawingml/2006/main">
          <a:schemeClr val="bg1"/>
        </a:solidFill>
        <a:ln xmlns:a="http://schemas.openxmlformats.org/drawingml/2006/main">
          <a:solidFill>
            <a:srgbClr val="009900"/>
          </a:solidFill>
        </a:ln>
      </cdr:spPr>
      <cdr: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ru-RU" b="1" dirty="0">
              <a:solidFill>
                <a:srgbClr val="000000"/>
              </a:solidFill>
              <a:latin typeface="Times New Roman" panose="02020603050405020304" pitchFamily="18" charset="0"/>
              <a:cs typeface="Times New Roman" panose="02020603050405020304" pitchFamily="18" charset="0"/>
            </a:rPr>
            <a:t>+ 294 595 тыс. руб.</a:t>
          </a:r>
        </a:p>
        <a:p xmlns:a="http://schemas.openxmlformats.org/drawingml/2006/main">
          <a:pPr algn="ctr"/>
          <a:r>
            <a:rPr lang="ru-RU" b="1" dirty="0">
              <a:solidFill>
                <a:srgbClr val="000000"/>
              </a:solidFill>
              <a:latin typeface="Times New Roman" panose="02020603050405020304" pitchFamily="18" charset="0"/>
              <a:cs typeface="Times New Roman" panose="02020603050405020304" pitchFamily="18" charset="0"/>
            </a:rPr>
            <a:t> +94,7%</a:t>
          </a:r>
        </a:p>
      </cdr:txBody>
    </cdr:sp>
  </cdr:relSizeAnchor>
  <cdr:relSizeAnchor xmlns:cdr="http://schemas.openxmlformats.org/drawingml/2006/chartDrawing">
    <cdr:from>
      <cdr:x>0.44363</cdr:x>
      <cdr:y>0.08419</cdr:y>
    </cdr:from>
    <cdr:to>
      <cdr:x>0.65716</cdr:x>
      <cdr:y>0.16294</cdr:y>
    </cdr:to>
    <cdr:sp macro="" textlink="">
      <cdr:nvSpPr>
        <cdr:cNvPr id="4" name="Овал 3"/>
        <cdr:cNvSpPr/>
      </cdr:nvSpPr>
      <cdr:spPr>
        <a:xfrm xmlns:a="http://schemas.openxmlformats.org/drawingml/2006/main">
          <a:off x="3961173" y="461914"/>
          <a:ext cx="1906608" cy="432054"/>
        </a:xfrm>
        <a:prstGeom xmlns:a="http://schemas.openxmlformats.org/drawingml/2006/main" prst="ellipse">
          <a:avLst/>
        </a:prstGeom>
        <a:solidFill xmlns:a="http://schemas.openxmlformats.org/drawingml/2006/main">
          <a:schemeClr val="bg1"/>
        </a:solidFill>
        <a:ln xmlns:a="http://schemas.openxmlformats.org/drawingml/2006/main">
          <a:solidFill>
            <a:srgbClr val="009900"/>
          </a:solidFill>
        </a:ln>
      </cdr:spPr>
      <cdr: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ru-RU" b="1" dirty="0">
              <a:solidFill>
                <a:srgbClr val="000000"/>
              </a:solidFill>
              <a:latin typeface="Times New Roman" panose="02020603050405020304" pitchFamily="18" charset="0"/>
              <a:cs typeface="Times New Roman" panose="02020603050405020304" pitchFamily="18" charset="0"/>
            </a:rPr>
            <a:t>- 27 923 тыс. руб.</a:t>
          </a:r>
        </a:p>
        <a:p xmlns:a="http://schemas.openxmlformats.org/drawingml/2006/main">
          <a:pPr algn="ctr"/>
          <a:r>
            <a:rPr lang="ru-RU" b="1" dirty="0">
              <a:solidFill>
                <a:srgbClr val="000000"/>
              </a:solidFill>
              <a:latin typeface="Times New Roman" panose="02020603050405020304" pitchFamily="18" charset="0"/>
              <a:cs typeface="Times New Roman" panose="02020603050405020304" pitchFamily="18" charset="0"/>
            </a:rPr>
            <a:t> -18,2%</a:t>
          </a:r>
        </a:p>
      </cdr:txBody>
    </cdr:sp>
  </cdr:relSizeAnchor>
</c:userShapes>
</file>

<file path=ppt/drawings/drawing3.xml><?xml version="1.0" encoding="utf-8"?>
<c:userShapes xmlns:c="http://schemas.openxmlformats.org/drawingml/2006/chart">
  <cdr:relSizeAnchor xmlns:cdr="http://schemas.openxmlformats.org/drawingml/2006/chartDrawing">
    <cdr:from>
      <cdr:x>0.04057</cdr:x>
      <cdr:y>0.292</cdr:y>
    </cdr:from>
    <cdr:to>
      <cdr:x>0.18945</cdr:x>
      <cdr:y>0.37788</cdr:y>
    </cdr:to>
    <cdr:sp macro="" textlink="">
      <cdr:nvSpPr>
        <cdr:cNvPr id="2" name="Прямоугольник 1">
          <a:extLst xmlns:a="http://schemas.openxmlformats.org/drawingml/2006/main">
            <a:ext uri="{FF2B5EF4-FFF2-40B4-BE49-F238E27FC236}">
              <a16:creationId xmlns:a16="http://schemas.microsoft.com/office/drawing/2014/main" id="{25065E55-C72A-48EB-95DB-39E52180F103}"/>
            </a:ext>
          </a:extLst>
        </cdr:cNvPr>
        <cdr:cNvSpPr/>
      </cdr:nvSpPr>
      <cdr:spPr>
        <a:xfrm xmlns:a="http://schemas.openxmlformats.org/drawingml/2006/main">
          <a:off x="353216" y="1224136"/>
          <a:ext cx="1296144" cy="360040"/>
        </a:xfrm>
        <a:prstGeom xmlns:a="http://schemas.openxmlformats.org/drawingml/2006/main" prst="rect">
          <a:avLst/>
        </a:prstGeom>
      </cdr:spPr>
      <cdr:style>
        <a:lnRef xmlns:a="http://schemas.openxmlformats.org/drawingml/2006/main" idx="2">
          <a:schemeClr val="accent3"/>
        </a:lnRef>
        <a:fillRef xmlns:a="http://schemas.openxmlformats.org/drawingml/2006/main" idx="1">
          <a:schemeClr val="lt1"/>
        </a:fillRef>
        <a:effectRef xmlns:a="http://schemas.openxmlformats.org/drawingml/2006/main" idx="0">
          <a:schemeClr val="accent3"/>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ru-RU" sz="1400" b="1" dirty="0">
              <a:latin typeface="Times New Roman" panose="02020603050405020304" pitchFamily="18" charset="0"/>
              <a:cs typeface="Times New Roman" panose="02020603050405020304" pitchFamily="18" charset="0"/>
            </a:rPr>
            <a:t>625 млн. руб.</a:t>
          </a:r>
        </a:p>
      </cdr:txBody>
    </cdr:sp>
  </cdr:relSizeAnchor>
  <cdr:relSizeAnchor xmlns:cdr="http://schemas.openxmlformats.org/drawingml/2006/chartDrawing">
    <cdr:from>
      <cdr:x>0.42103</cdr:x>
      <cdr:y>0.146</cdr:y>
    </cdr:from>
    <cdr:to>
      <cdr:x>0.56991</cdr:x>
      <cdr:y>0.23188</cdr:y>
    </cdr:to>
    <cdr:sp macro="" textlink="">
      <cdr:nvSpPr>
        <cdr:cNvPr id="3" name="Прямоугольник 2">
          <a:extLst xmlns:a="http://schemas.openxmlformats.org/drawingml/2006/main">
            <a:ext uri="{FF2B5EF4-FFF2-40B4-BE49-F238E27FC236}">
              <a16:creationId xmlns:a16="http://schemas.microsoft.com/office/drawing/2014/main" id="{67B2B6C5-B1BB-4AFB-A3E9-654696CD08AC}"/>
            </a:ext>
          </a:extLst>
        </cdr:cNvPr>
        <cdr:cNvSpPr/>
      </cdr:nvSpPr>
      <cdr:spPr>
        <a:xfrm xmlns:a="http://schemas.openxmlformats.org/drawingml/2006/main">
          <a:off x="3665584" y="612068"/>
          <a:ext cx="1296144" cy="360040"/>
        </a:xfrm>
        <a:prstGeom xmlns:a="http://schemas.openxmlformats.org/drawingml/2006/main" prst="rect">
          <a:avLst/>
        </a:prstGeom>
      </cdr:spPr>
      <cdr:style>
        <a:lnRef xmlns:a="http://schemas.openxmlformats.org/drawingml/2006/main" idx="2">
          <a:schemeClr val="accent3"/>
        </a:lnRef>
        <a:fillRef xmlns:a="http://schemas.openxmlformats.org/drawingml/2006/main" idx="1">
          <a:schemeClr val="lt1"/>
        </a:fillRef>
        <a:effectRef xmlns:a="http://schemas.openxmlformats.org/drawingml/2006/main" idx="0">
          <a:schemeClr val="accent3"/>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ru-RU" sz="1400" b="1" dirty="0">
              <a:latin typeface="Times New Roman" panose="02020603050405020304" pitchFamily="18" charset="0"/>
              <a:cs typeface="Times New Roman" panose="02020603050405020304" pitchFamily="18" charset="0"/>
            </a:rPr>
            <a:t>914 млн. руб.</a:t>
          </a:r>
        </a:p>
      </cdr:txBody>
    </cdr:sp>
  </cdr:relSizeAnchor>
  <cdr:relSizeAnchor xmlns:cdr="http://schemas.openxmlformats.org/drawingml/2006/chartDrawing">
    <cdr:from>
      <cdr:x>0.14809</cdr:x>
      <cdr:y>0.39506</cdr:y>
    </cdr:from>
    <cdr:to>
      <cdr:x>0.2308</cdr:x>
      <cdr:y>0.51529</cdr:y>
    </cdr:to>
    <cdr:sp macro="" textlink="">
      <cdr:nvSpPr>
        <cdr:cNvPr id="4" name="Стрелка: вправо 3">
          <a:extLst xmlns:a="http://schemas.openxmlformats.org/drawingml/2006/main">
            <a:ext uri="{FF2B5EF4-FFF2-40B4-BE49-F238E27FC236}">
              <a16:creationId xmlns:a16="http://schemas.microsoft.com/office/drawing/2014/main" id="{1BAFDFFB-043D-4F85-A19C-2BC320FE221F}"/>
            </a:ext>
          </a:extLst>
        </cdr:cNvPr>
        <cdr:cNvSpPr/>
      </cdr:nvSpPr>
      <cdr:spPr>
        <a:xfrm xmlns:a="http://schemas.openxmlformats.org/drawingml/2006/main">
          <a:off x="1289320" y="1656184"/>
          <a:ext cx="720080" cy="504056"/>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dirty="0">
              <a:solidFill>
                <a:schemeClr val="tx1"/>
              </a:solidFill>
            </a:rPr>
            <a:t>+167</a:t>
          </a:r>
        </a:p>
      </cdr:txBody>
    </cdr:sp>
  </cdr:relSizeAnchor>
  <cdr:relSizeAnchor xmlns:cdr="http://schemas.openxmlformats.org/drawingml/2006/chartDrawing">
    <cdr:from>
      <cdr:x>0.35487</cdr:x>
      <cdr:y>0.35004</cdr:y>
    </cdr:from>
    <cdr:to>
      <cdr:x>0.43758</cdr:x>
      <cdr:y>0.47028</cdr:y>
    </cdr:to>
    <cdr:sp macro="" textlink="">
      <cdr:nvSpPr>
        <cdr:cNvPr id="5" name="Стрелка: вправо 4">
          <a:extLst xmlns:a="http://schemas.openxmlformats.org/drawingml/2006/main">
            <a:ext uri="{FF2B5EF4-FFF2-40B4-BE49-F238E27FC236}">
              <a16:creationId xmlns:a16="http://schemas.microsoft.com/office/drawing/2014/main" id="{211E0D68-6778-45F7-931E-D5934E8F6AAE}"/>
            </a:ext>
          </a:extLst>
        </cdr:cNvPr>
        <cdr:cNvSpPr/>
      </cdr:nvSpPr>
      <cdr:spPr>
        <a:xfrm xmlns:a="http://schemas.openxmlformats.org/drawingml/2006/main">
          <a:off x="3089520" y="1467464"/>
          <a:ext cx="720080" cy="504056"/>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ru-RU" dirty="0">
              <a:solidFill>
                <a:schemeClr val="tx1"/>
              </a:solidFill>
            </a:rPr>
            <a:t>+122</a:t>
          </a:r>
        </a:p>
      </cdr:txBody>
    </cdr:sp>
  </cdr:relSizeAnchor>
  <cdr:relSizeAnchor xmlns:cdr="http://schemas.openxmlformats.org/drawingml/2006/chartDrawing">
    <cdr:from>
      <cdr:x>0.5451</cdr:x>
      <cdr:y>0.30918</cdr:y>
    </cdr:from>
    <cdr:to>
      <cdr:x>0.62781</cdr:x>
      <cdr:y>0.42941</cdr:y>
    </cdr:to>
    <cdr:sp macro="" textlink="">
      <cdr:nvSpPr>
        <cdr:cNvPr id="6" name="Стрелка: вправо 5">
          <a:extLst xmlns:a="http://schemas.openxmlformats.org/drawingml/2006/main">
            <a:ext uri="{FF2B5EF4-FFF2-40B4-BE49-F238E27FC236}">
              <a16:creationId xmlns:a16="http://schemas.microsoft.com/office/drawing/2014/main" id="{211E0D68-6778-45F7-931E-D5934E8F6AAE}"/>
            </a:ext>
          </a:extLst>
        </cdr:cNvPr>
        <cdr:cNvSpPr/>
      </cdr:nvSpPr>
      <cdr:spPr>
        <a:xfrm xmlns:a="http://schemas.openxmlformats.org/drawingml/2006/main">
          <a:off x="4745704" y="1296144"/>
          <a:ext cx="720080" cy="504056"/>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ru-RU" dirty="0">
              <a:solidFill>
                <a:schemeClr val="tx1"/>
              </a:solidFill>
            </a:rPr>
            <a:t>+195</a:t>
          </a:r>
        </a:p>
      </cdr:txBody>
    </cdr:sp>
  </cdr:relSizeAnchor>
  <cdr:relSizeAnchor xmlns:cdr="http://schemas.openxmlformats.org/drawingml/2006/chartDrawing">
    <cdr:from>
      <cdr:x>0.73533</cdr:x>
      <cdr:y>0.20788</cdr:y>
    </cdr:from>
    <cdr:to>
      <cdr:x>0.81804</cdr:x>
      <cdr:y>0.32812</cdr:y>
    </cdr:to>
    <cdr:sp macro="" textlink="">
      <cdr:nvSpPr>
        <cdr:cNvPr id="7" name="Стрелка: вправо 6">
          <a:extLst xmlns:a="http://schemas.openxmlformats.org/drawingml/2006/main">
            <a:ext uri="{FF2B5EF4-FFF2-40B4-BE49-F238E27FC236}">
              <a16:creationId xmlns:a16="http://schemas.microsoft.com/office/drawing/2014/main" id="{211E0D68-6778-45F7-931E-D5934E8F6AAE}"/>
            </a:ext>
          </a:extLst>
        </cdr:cNvPr>
        <cdr:cNvSpPr/>
      </cdr:nvSpPr>
      <cdr:spPr>
        <a:xfrm xmlns:a="http://schemas.openxmlformats.org/drawingml/2006/main">
          <a:off x="6401888" y="871481"/>
          <a:ext cx="720080" cy="504056"/>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ru-RU" dirty="0">
              <a:solidFill>
                <a:schemeClr val="tx1"/>
              </a:solidFill>
            </a:rPr>
            <a:t>+282</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2" y="0"/>
            <a:ext cx="2945659"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5" y="0"/>
            <a:ext cx="2945659" cy="496332"/>
          </a:xfrm>
          <a:prstGeom prst="rect">
            <a:avLst/>
          </a:prstGeom>
        </p:spPr>
        <p:txBody>
          <a:bodyPr vert="horz" lIns="91440" tIns="45720" rIns="91440" bIns="45720" rtlCol="0"/>
          <a:lstStyle>
            <a:lvl1pPr algn="r">
              <a:defRPr sz="1200"/>
            </a:lvl1pPr>
          </a:lstStyle>
          <a:p>
            <a:fld id="{D9DF2C2F-4589-47A0-A280-329025F026A3}" type="datetimeFigureOut">
              <a:rPr lang="ru-RU" smtClean="0"/>
              <a:t>30.03.2021</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2" y="9428584"/>
            <a:ext cx="2945659" cy="49633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5" y="9428584"/>
            <a:ext cx="2945659" cy="496332"/>
          </a:xfrm>
          <a:prstGeom prst="rect">
            <a:avLst/>
          </a:prstGeom>
        </p:spPr>
        <p:txBody>
          <a:bodyPr vert="horz" lIns="91440" tIns="45720" rIns="91440" bIns="45720" rtlCol="0" anchor="b"/>
          <a:lstStyle>
            <a:lvl1pPr algn="r">
              <a:defRPr sz="1200"/>
            </a:lvl1pPr>
          </a:lstStyle>
          <a:p>
            <a:fld id="{0443595F-FB9E-4363-9B36-355106132907}" type="slidenum">
              <a:rPr lang="ru-RU" smtClean="0"/>
              <a:t>‹#›</a:t>
            </a:fld>
            <a:endParaRPr lang="ru-RU"/>
          </a:p>
        </p:txBody>
      </p:sp>
    </p:spTree>
    <p:extLst>
      <p:ext uri="{BB962C8B-B14F-4D97-AF65-F5344CB8AC3E}">
        <p14:creationId xmlns:p14="http://schemas.microsoft.com/office/powerpoint/2010/main" val="3798398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443595F-FB9E-4363-9B36-355106132907}" type="slidenum">
              <a:rPr lang="ru-RU" smtClean="0">
                <a:solidFill>
                  <a:prstClr val="black"/>
                </a:solidFill>
              </a:rPr>
              <a:pPr/>
              <a:t>7</a:t>
            </a:fld>
            <a:endParaRPr lang="ru-RU">
              <a:solidFill>
                <a:prstClr val="black"/>
              </a:solidFill>
            </a:endParaRPr>
          </a:p>
        </p:txBody>
      </p:sp>
    </p:spTree>
    <p:extLst>
      <p:ext uri="{BB962C8B-B14F-4D97-AF65-F5344CB8AC3E}">
        <p14:creationId xmlns:p14="http://schemas.microsoft.com/office/powerpoint/2010/main" val="3080193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66813" y="1241425"/>
            <a:ext cx="4464050" cy="33496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B9A179D-2D27-49E2-B022-8EDDA2EFE682}" type="slidenum">
              <a:rPr lang="ru-RU" smtClean="0"/>
              <a:t>10</a:t>
            </a:fld>
            <a:endParaRPr lang="ru-RU" dirty="0"/>
          </a:p>
        </p:txBody>
      </p:sp>
    </p:spTree>
    <p:extLst>
      <p:ext uri="{BB962C8B-B14F-4D97-AF65-F5344CB8AC3E}">
        <p14:creationId xmlns:p14="http://schemas.microsoft.com/office/powerpoint/2010/main" val="242919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fld id="{ADE5661A-BDAA-4579-B2F5-AA9011776D83}" type="datetimeFigureOut">
              <a:rPr lang="en-US" smtClean="0"/>
              <a:t>3/30/2021</a:t>
            </a:fld>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B97E45AC-E90B-4869-BB4D-67EEE79EAA1C}" type="slidenum">
              <a:rPr lang="en-US" smtClean="0"/>
              <a:pPr/>
              <a:t>‹#›</a:t>
            </a:fld>
            <a:endParaRPr lang="en-US" dirty="0"/>
          </a:p>
        </p:txBody>
      </p:sp>
    </p:spTree>
    <p:extLst>
      <p:ext uri="{BB962C8B-B14F-4D97-AF65-F5344CB8AC3E}">
        <p14:creationId xmlns:p14="http://schemas.microsoft.com/office/powerpoint/2010/main" val="914346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fld id="{7D698992-9F5B-4E9D-871D-4517B2EC8643}" type="datetimeFigureOut">
              <a:rPr lang="en-US" smtClean="0"/>
              <a:t>3/30/2021</a:t>
            </a:fld>
            <a:endParaRPr lang="en-US"/>
          </a:p>
        </p:txBody>
      </p:sp>
      <p:sp>
        <p:nvSpPr>
          <p:cNvPr id="5" name="Нижний колонтитул 4"/>
          <p:cNvSpPr>
            <a:spLocks noGrp="1"/>
          </p:cNvSpPr>
          <p:nvPr>
            <p:ph type="ftr" sz="quarter" idx="11"/>
          </p:nvPr>
        </p:nvSpPr>
        <p:spPr/>
        <p:txBody>
          <a:bodyPr/>
          <a:lstStyle>
            <a:lvl1pPr>
              <a:defRPr/>
            </a:lvl1pPr>
          </a:lstStyle>
          <a:p>
            <a:r>
              <a:rPr lang="en-US"/>
              <a:t>Company Logo</a:t>
            </a:r>
          </a:p>
        </p:txBody>
      </p:sp>
      <p:sp>
        <p:nvSpPr>
          <p:cNvPr id="6" name="Номер слайда 5"/>
          <p:cNvSpPr>
            <a:spLocks noGrp="1"/>
          </p:cNvSpPr>
          <p:nvPr>
            <p:ph type="sldNum" sz="quarter" idx="12"/>
          </p:nvPr>
        </p:nvSpPr>
        <p:spPr/>
        <p:txBody>
          <a:bodyPr/>
          <a:lstStyle>
            <a:lvl1pPr>
              <a:defRPr/>
            </a:lvl1pPr>
          </a:lstStyle>
          <a:p>
            <a:fld id="{574B43AE-D3AA-4952-86E8-D7DFE692F10F}" type="slidenum">
              <a:rPr lang="en-US" smtClean="0"/>
              <a:pPr/>
              <a:t>‹#›</a:t>
            </a:fld>
            <a:endParaRPr lang="en-US"/>
          </a:p>
        </p:txBody>
      </p:sp>
    </p:spTree>
    <p:extLst>
      <p:ext uri="{BB962C8B-B14F-4D97-AF65-F5344CB8AC3E}">
        <p14:creationId xmlns:p14="http://schemas.microsoft.com/office/powerpoint/2010/main" val="4153698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fld id="{7D698992-9F5B-4E9D-871D-4517B2EC8643}" type="datetimeFigureOut">
              <a:rPr lang="en-US" smtClean="0"/>
              <a:t>3/30/2021</a:t>
            </a:fld>
            <a:endParaRPr lang="en-US"/>
          </a:p>
        </p:txBody>
      </p:sp>
      <p:sp>
        <p:nvSpPr>
          <p:cNvPr id="5" name="Нижний колонтитул 4"/>
          <p:cNvSpPr>
            <a:spLocks noGrp="1"/>
          </p:cNvSpPr>
          <p:nvPr>
            <p:ph type="ftr" sz="quarter" idx="11"/>
          </p:nvPr>
        </p:nvSpPr>
        <p:spPr/>
        <p:txBody>
          <a:bodyPr/>
          <a:lstStyle>
            <a:lvl1pPr>
              <a:defRPr/>
            </a:lvl1pPr>
          </a:lstStyle>
          <a:p>
            <a:r>
              <a:rPr lang="en-US"/>
              <a:t>Company Logo</a:t>
            </a:r>
          </a:p>
        </p:txBody>
      </p:sp>
      <p:sp>
        <p:nvSpPr>
          <p:cNvPr id="6" name="Номер слайда 5"/>
          <p:cNvSpPr>
            <a:spLocks noGrp="1"/>
          </p:cNvSpPr>
          <p:nvPr>
            <p:ph type="sldNum" sz="quarter" idx="12"/>
          </p:nvPr>
        </p:nvSpPr>
        <p:spPr/>
        <p:txBody>
          <a:bodyPr/>
          <a:lstStyle>
            <a:lvl1pPr>
              <a:defRPr/>
            </a:lvl1pPr>
          </a:lstStyle>
          <a:p>
            <a:fld id="{0DBD9909-4D8C-47FA-BCF8-428D3A0CAE83}" type="slidenum">
              <a:rPr lang="en-US" smtClean="0"/>
              <a:pPr/>
              <a:t>‹#›</a:t>
            </a:fld>
            <a:endParaRPr lang="en-US"/>
          </a:p>
        </p:txBody>
      </p:sp>
    </p:spTree>
    <p:extLst>
      <p:ext uri="{BB962C8B-B14F-4D97-AF65-F5344CB8AC3E}">
        <p14:creationId xmlns:p14="http://schemas.microsoft.com/office/powerpoint/2010/main" val="1586898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fld id="{7D698992-9F5B-4E9D-871D-4517B2EC8643}" type="datetimeFigureOut">
              <a:rPr lang="en-US" smtClean="0"/>
              <a:t>3/30/2021</a:t>
            </a:fld>
            <a:endParaRPr lang="en-US"/>
          </a:p>
        </p:txBody>
      </p:sp>
      <p:sp>
        <p:nvSpPr>
          <p:cNvPr id="5" name="Нижний колонтитул 4"/>
          <p:cNvSpPr>
            <a:spLocks noGrp="1"/>
          </p:cNvSpPr>
          <p:nvPr>
            <p:ph type="ftr" sz="quarter" idx="11"/>
          </p:nvPr>
        </p:nvSpPr>
        <p:spPr/>
        <p:txBody>
          <a:bodyPr/>
          <a:lstStyle>
            <a:lvl1pPr>
              <a:defRPr/>
            </a:lvl1pPr>
          </a:lstStyle>
          <a:p>
            <a:r>
              <a:rPr lang="en-US"/>
              <a:t>Company Logo</a:t>
            </a:r>
          </a:p>
        </p:txBody>
      </p:sp>
      <p:sp>
        <p:nvSpPr>
          <p:cNvPr id="6" name="Номер слайда 5"/>
          <p:cNvSpPr>
            <a:spLocks noGrp="1"/>
          </p:cNvSpPr>
          <p:nvPr>
            <p:ph type="sldNum" sz="quarter" idx="12"/>
          </p:nvPr>
        </p:nvSpPr>
        <p:spPr/>
        <p:txBody>
          <a:bodyPr/>
          <a:lstStyle>
            <a:lvl1pPr>
              <a:defRPr/>
            </a:lvl1pPr>
          </a:lstStyle>
          <a:p>
            <a:fld id="{F69AA57C-98D5-4223-B046-2E72DE79FA4A}" type="slidenum">
              <a:rPr lang="en-US" smtClean="0"/>
              <a:pPr/>
              <a:t>‹#›</a:t>
            </a:fld>
            <a:endParaRPr lang="en-US"/>
          </a:p>
        </p:txBody>
      </p:sp>
    </p:spTree>
    <p:extLst>
      <p:ext uri="{BB962C8B-B14F-4D97-AF65-F5344CB8AC3E}">
        <p14:creationId xmlns:p14="http://schemas.microsoft.com/office/powerpoint/2010/main" val="402942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fld id="{7D698992-9F5B-4E9D-871D-4517B2EC8643}" type="datetimeFigureOut">
              <a:rPr lang="en-US" smtClean="0"/>
              <a:t>3/30/2021</a:t>
            </a:fld>
            <a:endParaRPr lang="en-US"/>
          </a:p>
        </p:txBody>
      </p:sp>
      <p:sp>
        <p:nvSpPr>
          <p:cNvPr id="5" name="Нижний колонтитул 4"/>
          <p:cNvSpPr>
            <a:spLocks noGrp="1"/>
          </p:cNvSpPr>
          <p:nvPr>
            <p:ph type="ftr" sz="quarter" idx="11"/>
          </p:nvPr>
        </p:nvSpPr>
        <p:spPr/>
        <p:txBody>
          <a:bodyPr/>
          <a:lstStyle>
            <a:lvl1pPr>
              <a:defRPr/>
            </a:lvl1pPr>
          </a:lstStyle>
          <a:p>
            <a:r>
              <a:rPr lang="en-US"/>
              <a:t>Company Logo</a:t>
            </a:r>
          </a:p>
        </p:txBody>
      </p:sp>
      <p:sp>
        <p:nvSpPr>
          <p:cNvPr id="6" name="Номер слайда 5"/>
          <p:cNvSpPr>
            <a:spLocks noGrp="1"/>
          </p:cNvSpPr>
          <p:nvPr>
            <p:ph type="sldNum" sz="quarter" idx="12"/>
          </p:nvPr>
        </p:nvSpPr>
        <p:spPr/>
        <p:txBody>
          <a:bodyPr/>
          <a:lstStyle>
            <a:lvl1pPr>
              <a:defRPr/>
            </a:lvl1pPr>
          </a:lstStyle>
          <a:p>
            <a:fld id="{9F7DB80F-0FC7-4D3A-BC0A-940011B2054B}" type="slidenum">
              <a:rPr lang="en-US" smtClean="0"/>
              <a:pPr/>
              <a:t>‹#›</a:t>
            </a:fld>
            <a:endParaRPr lang="en-US"/>
          </a:p>
        </p:txBody>
      </p:sp>
    </p:spTree>
    <p:extLst>
      <p:ext uri="{BB962C8B-B14F-4D97-AF65-F5344CB8AC3E}">
        <p14:creationId xmlns:p14="http://schemas.microsoft.com/office/powerpoint/2010/main" val="3523874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lvl1pPr>
              <a:defRPr/>
            </a:lvl1pPr>
          </a:lstStyle>
          <a:p>
            <a:fld id="{7D698992-9F5B-4E9D-871D-4517B2EC8643}" type="datetimeFigureOut">
              <a:rPr lang="en-US" smtClean="0"/>
              <a:t>3/30/2021</a:t>
            </a:fld>
            <a:endParaRPr lang="en-US"/>
          </a:p>
        </p:txBody>
      </p:sp>
      <p:sp>
        <p:nvSpPr>
          <p:cNvPr id="6" name="Нижний колонтитул 5"/>
          <p:cNvSpPr>
            <a:spLocks noGrp="1"/>
          </p:cNvSpPr>
          <p:nvPr>
            <p:ph type="ftr" sz="quarter" idx="11"/>
          </p:nvPr>
        </p:nvSpPr>
        <p:spPr/>
        <p:txBody>
          <a:bodyPr/>
          <a:lstStyle>
            <a:lvl1pPr>
              <a:defRPr/>
            </a:lvl1pPr>
          </a:lstStyle>
          <a:p>
            <a:r>
              <a:rPr lang="en-US"/>
              <a:t>Company Logo</a:t>
            </a:r>
          </a:p>
        </p:txBody>
      </p:sp>
      <p:sp>
        <p:nvSpPr>
          <p:cNvPr id="7" name="Номер слайда 6"/>
          <p:cNvSpPr>
            <a:spLocks noGrp="1"/>
          </p:cNvSpPr>
          <p:nvPr>
            <p:ph type="sldNum" sz="quarter" idx="12"/>
          </p:nvPr>
        </p:nvSpPr>
        <p:spPr/>
        <p:txBody>
          <a:bodyPr/>
          <a:lstStyle>
            <a:lvl1pPr>
              <a:defRPr/>
            </a:lvl1pPr>
          </a:lstStyle>
          <a:p>
            <a:fld id="{6B2EA5DF-245B-49AB-B7EA-5B49A5A4F15D}" type="slidenum">
              <a:rPr lang="en-US" smtClean="0"/>
              <a:pPr/>
              <a:t>‹#›</a:t>
            </a:fld>
            <a:endParaRPr lang="en-US"/>
          </a:p>
        </p:txBody>
      </p:sp>
    </p:spTree>
    <p:extLst>
      <p:ext uri="{BB962C8B-B14F-4D97-AF65-F5344CB8AC3E}">
        <p14:creationId xmlns:p14="http://schemas.microsoft.com/office/powerpoint/2010/main" val="1684791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lvl1pPr>
              <a:defRPr/>
            </a:lvl1pPr>
          </a:lstStyle>
          <a:p>
            <a:fld id="{7D698992-9F5B-4E9D-871D-4517B2EC8643}" type="datetimeFigureOut">
              <a:rPr lang="en-US" smtClean="0"/>
              <a:t>3/30/2021</a:t>
            </a:fld>
            <a:endParaRPr lang="en-US"/>
          </a:p>
        </p:txBody>
      </p:sp>
      <p:sp>
        <p:nvSpPr>
          <p:cNvPr id="8" name="Нижний колонтитул 7"/>
          <p:cNvSpPr>
            <a:spLocks noGrp="1"/>
          </p:cNvSpPr>
          <p:nvPr>
            <p:ph type="ftr" sz="quarter" idx="11"/>
          </p:nvPr>
        </p:nvSpPr>
        <p:spPr/>
        <p:txBody>
          <a:bodyPr/>
          <a:lstStyle>
            <a:lvl1pPr>
              <a:defRPr/>
            </a:lvl1pPr>
          </a:lstStyle>
          <a:p>
            <a:r>
              <a:rPr lang="en-US"/>
              <a:t>Company Logo</a:t>
            </a:r>
          </a:p>
        </p:txBody>
      </p:sp>
      <p:sp>
        <p:nvSpPr>
          <p:cNvPr id="9" name="Номер слайда 8"/>
          <p:cNvSpPr>
            <a:spLocks noGrp="1"/>
          </p:cNvSpPr>
          <p:nvPr>
            <p:ph type="sldNum" sz="quarter" idx="12"/>
          </p:nvPr>
        </p:nvSpPr>
        <p:spPr/>
        <p:txBody>
          <a:bodyPr/>
          <a:lstStyle>
            <a:lvl1pPr>
              <a:defRPr/>
            </a:lvl1pPr>
          </a:lstStyle>
          <a:p>
            <a:fld id="{4F6F6827-CA27-47EE-81A6-028AC9CBF13D}" type="slidenum">
              <a:rPr lang="en-US" smtClean="0"/>
              <a:pPr/>
              <a:t>‹#›</a:t>
            </a:fld>
            <a:endParaRPr lang="en-US"/>
          </a:p>
        </p:txBody>
      </p:sp>
    </p:spTree>
    <p:extLst>
      <p:ext uri="{BB962C8B-B14F-4D97-AF65-F5344CB8AC3E}">
        <p14:creationId xmlns:p14="http://schemas.microsoft.com/office/powerpoint/2010/main" val="2349028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lvl1pPr>
              <a:defRPr/>
            </a:lvl1pPr>
          </a:lstStyle>
          <a:p>
            <a:fld id="{7D698992-9F5B-4E9D-871D-4517B2EC8643}" type="datetimeFigureOut">
              <a:rPr lang="en-US" smtClean="0"/>
              <a:t>3/30/2021</a:t>
            </a:fld>
            <a:endParaRPr lang="en-US"/>
          </a:p>
        </p:txBody>
      </p:sp>
      <p:sp>
        <p:nvSpPr>
          <p:cNvPr id="4" name="Нижний колонтитул 3"/>
          <p:cNvSpPr>
            <a:spLocks noGrp="1"/>
          </p:cNvSpPr>
          <p:nvPr>
            <p:ph type="ftr" sz="quarter" idx="11"/>
          </p:nvPr>
        </p:nvSpPr>
        <p:spPr/>
        <p:txBody>
          <a:bodyPr/>
          <a:lstStyle>
            <a:lvl1pPr>
              <a:defRPr/>
            </a:lvl1pPr>
          </a:lstStyle>
          <a:p>
            <a:r>
              <a:rPr lang="en-US"/>
              <a:t>Company Logo</a:t>
            </a:r>
          </a:p>
        </p:txBody>
      </p:sp>
      <p:sp>
        <p:nvSpPr>
          <p:cNvPr id="5" name="Номер слайда 4"/>
          <p:cNvSpPr>
            <a:spLocks noGrp="1"/>
          </p:cNvSpPr>
          <p:nvPr>
            <p:ph type="sldNum" sz="quarter" idx="12"/>
          </p:nvPr>
        </p:nvSpPr>
        <p:spPr/>
        <p:txBody>
          <a:bodyPr/>
          <a:lstStyle>
            <a:lvl1pPr>
              <a:defRPr/>
            </a:lvl1pPr>
          </a:lstStyle>
          <a:p>
            <a:fld id="{422D2E81-F1EC-4DF1-B17D-9711935BF8BC}" type="slidenum">
              <a:rPr lang="en-US" smtClean="0"/>
              <a:pPr/>
              <a:t>‹#›</a:t>
            </a:fld>
            <a:endParaRPr lang="en-US"/>
          </a:p>
        </p:txBody>
      </p:sp>
    </p:spTree>
    <p:extLst>
      <p:ext uri="{BB962C8B-B14F-4D97-AF65-F5344CB8AC3E}">
        <p14:creationId xmlns:p14="http://schemas.microsoft.com/office/powerpoint/2010/main" val="3011550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7D698992-9F5B-4E9D-871D-4517B2EC8643}" type="datetimeFigureOut">
              <a:rPr lang="en-US" smtClean="0"/>
              <a:t>3/30/2021</a:t>
            </a:fld>
            <a:endParaRPr lang="en-US"/>
          </a:p>
        </p:txBody>
      </p:sp>
      <p:sp>
        <p:nvSpPr>
          <p:cNvPr id="3" name="Нижний колонтитул 2"/>
          <p:cNvSpPr>
            <a:spLocks noGrp="1"/>
          </p:cNvSpPr>
          <p:nvPr>
            <p:ph type="ftr" sz="quarter" idx="11"/>
          </p:nvPr>
        </p:nvSpPr>
        <p:spPr/>
        <p:txBody>
          <a:bodyPr/>
          <a:lstStyle>
            <a:lvl1pPr>
              <a:defRPr/>
            </a:lvl1pPr>
          </a:lstStyle>
          <a:p>
            <a:r>
              <a:rPr lang="en-US"/>
              <a:t>Company Logo</a:t>
            </a:r>
          </a:p>
        </p:txBody>
      </p:sp>
      <p:sp>
        <p:nvSpPr>
          <p:cNvPr id="4" name="Номер слайда 3"/>
          <p:cNvSpPr>
            <a:spLocks noGrp="1"/>
          </p:cNvSpPr>
          <p:nvPr>
            <p:ph type="sldNum" sz="quarter" idx="12"/>
          </p:nvPr>
        </p:nvSpPr>
        <p:spPr/>
        <p:txBody>
          <a:bodyPr/>
          <a:lstStyle>
            <a:lvl1pPr>
              <a:defRPr/>
            </a:lvl1pPr>
          </a:lstStyle>
          <a:p>
            <a:fld id="{8D114900-F153-4063-93FD-BDAA69B99241}" type="slidenum">
              <a:rPr lang="en-US" smtClean="0"/>
              <a:pPr/>
              <a:t>‹#›</a:t>
            </a:fld>
            <a:endParaRPr lang="en-US"/>
          </a:p>
        </p:txBody>
      </p:sp>
    </p:spTree>
    <p:extLst>
      <p:ext uri="{BB962C8B-B14F-4D97-AF65-F5344CB8AC3E}">
        <p14:creationId xmlns:p14="http://schemas.microsoft.com/office/powerpoint/2010/main" val="1443950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fld id="{7D698992-9F5B-4E9D-871D-4517B2EC8643}" type="datetimeFigureOut">
              <a:rPr lang="en-US" smtClean="0"/>
              <a:t>3/30/2021</a:t>
            </a:fld>
            <a:endParaRPr lang="en-US"/>
          </a:p>
        </p:txBody>
      </p:sp>
      <p:sp>
        <p:nvSpPr>
          <p:cNvPr id="6" name="Нижний колонтитул 5"/>
          <p:cNvSpPr>
            <a:spLocks noGrp="1"/>
          </p:cNvSpPr>
          <p:nvPr>
            <p:ph type="ftr" sz="quarter" idx="11"/>
          </p:nvPr>
        </p:nvSpPr>
        <p:spPr/>
        <p:txBody>
          <a:bodyPr/>
          <a:lstStyle>
            <a:lvl1pPr>
              <a:defRPr/>
            </a:lvl1pPr>
          </a:lstStyle>
          <a:p>
            <a:r>
              <a:rPr lang="en-US"/>
              <a:t>Company Logo</a:t>
            </a:r>
          </a:p>
        </p:txBody>
      </p:sp>
      <p:sp>
        <p:nvSpPr>
          <p:cNvPr id="7" name="Номер слайда 6"/>
          <p:cNvSpPr>
            <a:spLocks noGrp="1"/>
          </p:cNvSpPr>
          <p:nvPr>
            <p:ph type="sldNum" sz="quarter" idx="12"/>
          </p:nvPr>
        </p:nvSpPr>
        <p:spPr/>
        <p:txBody>
          <a:bodyPr/>
          <a:lstStyle>
            <a:lvl1pPr>
              <a:defRPr/>
            </a:lvl1pPr>
          </a:lstStyle>
          <a:p>
            <a:fld id="{41EED5CB-6B90-4D39-AD0E-DFA7C168CEA6}" type="slidenum">
              <a:rPr lang="en-US" smtClean="0"/>
              <a:pPr/>
              <a:t>‹#›</a:t>
            </a:fld>
            <a:endParaRPr lang="en-US"/>
          </a:p>
        </p:txBody>
      </p:sp>
    </p:spTree>
    <p:extLst>
      <p:ext uri="{BB962C8B-B14F-4D97-AF65-F5344CB8AC3E}">
        <p14:creationId xmlns:p14="http://schemas.microsoft.com/office/powerpoint/2010/main" val="4144030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fld id="{7D698992-9F5B-4E9D-871D-4517B2EC8643}" type="datetimeFigureOut">
              <a:rPr lang="en-US" smtClean="0"/>
              <a:t>3/30/2021</a:t>
            </a:fld>
            <a:endParaRPr lang="en-US"/>
          </a:p>
        </p:txBody>
      </p:sp>
      <p:sp>
        <p:nvSpPr>
          <p:cNvPr id="6" name="Нижний колонтитул 5"/>
          <p:cNvSpPr>
            <a:spLocks noGrp="1"/>
          </p:cNvSpPr>
          <p:nvPr>
            <p:ph type="ftr" sz="quarter" idx="11"/>
          </p:nvPr>
        </p:nvSpPr>
        <p:spPr/>
        <p:txBody>
          <a:bodyPr/>
          <a:lstStyle>
            <a:lvl1pPr>
              <a:defRPr/>
            </a:lvl1pPr>
          </a:lstStyle>
          <a:p>
            <a:r>
              <a:rPr lang="en-US"/>
              <a:t>Company Logo</a:t>
            </a:r>
          </a:p>
        </p:txBody>
      </p:sp>
      <p:sp>
        <p:nvSpPr>
          <p:cNvPr id="7" name="Номер слайда 6"/>
          <p:cNvSpPr>
            <a:spLocks noGrp="1"/>
          </p:cNvSpPr>
          <p:nvPr>
            <p:ph type="sldNum" sz="quarter" idx="12"/>
          </p:nvPr>
        </p:nvSpPr>
        <p:spPr/>
        <p:txBody>
          <a:bodyPr/>
          <a:lstStyle>
            <a:lvl1pPr>
              <a:defRPr/>
            </a:lvl1pPr>
          </a:lstStyle>
          <a:p>
            <a:fld id="{04CF0E7A-A281-4A72-9DD0-1CF6C61FF126}" type="slidenum">
              <a:rPr lang="en-US" smtClean="0"/>
              <a:pPr/>
              <a:t>‹#›</a:t>
            </a:fld>
            <a:endParaRPr lang="en-US"/>
          </a:p>
        </p:txBody>
      </p:sp>
    </p:spTree>
    <p:extLst>
      <p:ext uri="{BB962C8B-B14F-4D97-AF65-F5344CB8AC3E}">
        <p14:creationId xmlns:p14="http://schemas.microsoft.com/office/powerpoint/2010/main" val="3647169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7D698992-9F5B-4E9D-871D-4517B2EC8643}" type="datetimeFigureOut">
              <a:rPr lang="en-US" smtClean="0"/>
              <a:t>3/30/2021</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t>Company Logo</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04955EF-2D2B-4746-AFDE-BB7E0FA336F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67544" y="116632"/>
            <a:ext cx="8280920" cy="762000"/>
          </a:xfrm>
        </p:spPr>
        <p:txBody>
          <a:bodyPr/>
          <a:lstStyle/>
          <a:p>
            <a:r>
              <a:rPr lang="ru-RU" sz="2800" dirty="0">
                <a:solidFill>
                  <a:schemeClr val="accent6">
                    <a:lumMod val="75000"/>
                  </a:schemeClr>
                </a:solidFill>
                <a:latin typeface="Times New Roman" pitchFamily="18" charset="0"/>
                <a:cs typeface="Times New Roman" pitchFamily="18" charset="0"/>
              </a:rPr>
              <a:t>Отчет об исполнении бюджета муниципального образования Слюдянский район за 2020 год</a:t>
            </a:r>
          </a:p>
        </p:txBody>
      </p:sp>
      <p:sp>
        <p:nvSpPr>
          <p:cNvPr id="2051" name="Rectangle 3"/>
          <p:cNvSpPr>
            <a:spLocks noGrp="1" noChangeArrowheads="1"/>
          </p:cNvSpPr>
          <p:nvPr>
            <p:ph type="subTitle" idx="1"/>
          </p:nvPr>
        </p:nvSpPr>
        <p:spPr>
          <a:xfrm>
            <a:off x="6084168" y="5949280"/>
            <a:ext cx="3001144" cy="609600"/>
          </a:xfrm>
        </p:spPr>
        <p:txBody>
          <a:bodyPr>
            <a:normAutofit fontScale="77500" lnSpcReduction="20000"/>
          </a:bodyPr>
          <a:lstStyle/>
          <a:p>
            <a:pPr algn="l"/>
            <a:r>
              <a:rPr lang="ru-RU" sz="1800" b="1" dirty="0">
                <a:solidFill>
                  <a:schemeClr val="accent6">
                    <a:lumMod val="75000"/>
                  </a:schemeClr>
                </a:solidFill>
                <a:latin typeface="Times New Roman" panose="02020603050405020304" pitchFamily="18" charset="0"/>
                <a:cs typeface="Times New Roman" panose="02020603050405020304" pitchFamily="18" charset="0"/>
              </a:rPr>
              <a:t>Комитет финансов Слюдянского муниципального района докладчик И.В.Усольцева</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2736"/>
            <a:ext cx="9144000" cy="4824536"/>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49" y="0"/>
            <a:ext cx="8820472" cy="360040"/>
          </a:xfrm>
        </p:spPr>
        <p:txBody>
          <a:bodyPr>
            <a:noAutofit/>
          </a:bodyPr>
          <a:lstStyle/>
          <a:p>
            <a:pPr algn="l"/>
            <a:r>
              <a:rPr lang="ru-RU" sz="2000" b="1" dirty="0">
                <a:solidFill>
                  <a:srgbClr val="00B0F0"/>
                </a:solidFill>
                <a:effectLst>
                  <a:glow rad="139700">
                    <a:schemeClr val="accent4">
                      <a:satMod val="175000"/>
                      <a:alpha val="40000"/>
                    </a:schemeClr>
                  </a:glow>
                </a:effectLst>
                <a:latin typeface="Times New Roman" panose="02020603050405020304" pitchFamily="18" charset="0"/>
                <a:cs typeface="Times New Roman" panose="02020603050405020304" pitchFamily="18" charset="0"/>
              </a:rPr>
              <a:t>Структура программных и непрограммных расходов бюджета в 2020 году</a:t>
            </a:r>
          </a:p>
        </p:txBody>
      </p:sp>
      <p:sp>
        <p:nvSpPr>
          <p:cNvPr id="3" name="Номер слайда 2"/>
          <p:cNvSpPr>
            <a:spLocks noGrp="1"/>
          </p:cNvSpPr>
          <p:nvPr>
            <p:ph type="sldNum" sz="quarter" idx="12"/>
          </p:nvPr>
        </p:nvSpPr>
        <p:spPr>
          <a:xfrm>
            <a:off x="8281392" y="6453336"/>
            <a:ext cx="755104" cy="280119"/>
          </a:xfrm>
          <a:prstGeom prst="rect">
            <a:avLst/>
          </a:prstGeom>
        </p:spPr>
        <p:txBody>
          <a:bodyPr>
            <a:normAutofit fontScale="92500" lnSpcReduction="10000"/>
          </a:bodyPr>
          <a:lstStyle/>
          <a:p>
            <a:fld id="{A7F8E3F6-DE14-48B2-B2BC-6FABA9630FB8}" type="slidenum">
              <a:rPr lang="ru-RU" smtClean="0"/>
              <a:t>10</a:t>
            </a:fld>
            <a:endParaRPr lang="ru-RU" dirty="0"/>
          </a:p>
        </p:txBody>
      </p:sp>
      <p:sp>
        <p:nvSpPr>
          <p:cNvPr id="6" name="TextBox 5"/>
          <p:cNvSpPr txBox="1"/>
          <p:nvPr/>
        </p:nvSpPr>
        <p:spPr>
          <a:xfrm>
            <a:off x="221853" y="332656"/>
            <a:ext cx="8928993" cy="738664"/>
          </a:xfrm>
          <a:prstGeom prst="rect">
            <a:avLst/>
          </a:prstGeom>
          <a:noFill/>
        </p:spPr>
        <p:txBody>
          <a:bodyPr wrap="square" rtlCol="0">
            <a:spAutoFit/>
          </a:bodyPr>
          <a:lstStyle/>
          <a:p>
            <a:r>
              <a:rPr lang="ru-RU" sz="1400" b="1" dirty="0">
                <a:solidFill>
                  <a:srgbClr val="00B0F0"/>
                </a:solidFill>
                <a:effectLst>
                  <a:glow rad="139700">
                    <a:schemeClr val="accent4">
                      <a:satMod val="175000"/>
                      <a:alpha val="40000"/>
                    </a:schemeClr>
                  </a:glow>
                </a:effectLst>
                <a:latin typeface="Times New Roman" pitchFamily="18" charset="0"/>
                <a:cs typeface="Times New Roman" pitchFamily="18" charset="0"/>
              </a:rPr>
              <a:t>Действует 18 муниципальных программ. В общей сумме расходов бюджета по итогам 2020 года программные расходы составляют 99,3% или 1 654 858,6 тыс. рублей, непрограммные расходы 11 437,6 тыс.рублей.</a:t>
            </a:r>
          </a:p>
        </p:txBody>
      </p:sp>
      <p:graphicFrame>
        <p:nvGraphicFramePr>
          <p:cNvPr id="7" name="Диаграмма 6"/>
          <p:cNvGraphicFramePr/>
          <p:nvPr>
            <p:extLst>
              <p:ext uri="{D42A27DB-BD31-4B8C-83A1-F6EECF244321}">
                <p14:modId xmlns:p14="http://schemas.microsoft.com/office/powerpoint/2010/main" val="1323078366"/>
              </p:ext>
            </p:extLst>
          </p:nvPr>
        </p:nvGraphicFramePr>
        <p:xfrm>
          <a:off x="0" y="1268760"/>
          <a:ext cx="8388423" cy="51845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Таблица 3"/>
          <p:cNvGraphicFramePr>
            <a:graphicFrameLocks noGrp="1"/>
          </p:cNvGraphicFramePr>
          <p:nvPr>
            <p:extLst>
              <p:ext uri="{D42A27DB-BD31-4B8C-83A1-F6EECF244321}">
                <p14:modId xmlns:p14="http://schemas.microsoft.com/office/powerpoint/2010/main" val="2603795023"/>
              </p:ext>
            </p:extLst>
          </p:nvPr>
        </p:nvGraphicFramePr>
        <p:xfrm>
          <a:off x="6084168" y="2636912"/>
          <a:ext cx="2448272" cy="3535680"/>
        </p:xfrm>
        <a:graphic>
          <a:graphicData uri="http://schemas.openxmlformats.org/drawingml/2006/table">
            <a:tbl>
              <a:tblPr>
                <a:tableStyleId>{8A107856-5554-42FB-B03E-39F5DBC370BA}</a:tableStyleId>
              </a:tblPr>
              <a:tblGrid>
                <a:gridCol w="2001440">
                  <a:extLst>
                    <a:ext uri="{9D8B030D-6E8A-4147-A177-3AD203B41FA5}">
                      <a16:colId xmlns:a16="http://schemas.microsoft.com/office/drawing/2014/main" val="20000"/>
                    </a:ext>
                  </a:extLst>
                </a:gridCol>
                <a:gridCol w="446832">
                  <a:extLst>
                    <a:ext uri="{9D8B030D-6E8A-4147-A177-3AD203B41FA5}">
                      <a16:colId xmlns:a16="http://schemas.microsoft.com/office/drawing/2014/main" val="20001"/>
                    </a:ext>
                  </a:extLst>
                </a:gridCol>
              </a:tblGrid>
              <a:tr h="182880">
                <a:tc>
                  <a:txBody>
                    <a:bodyPr/>
                    <a:lstStyle/>
                    <a:p>
                      <a:pPr algn="ctr" rtl="0" fontAlgn="b"/>
                      <a:r>
                        <a:rPr lang="ru-RU" sz="900" u="none" strike="noStrike" dirty="0">
                          <a:effectLst/>
                          <a:latin typeface="Times New Roman" pitchFamily="18" charset="0"/>
                          <a:cs typeface="Times New Roman" pitchFamily="18" charset="0"/>
                        </a:rPr>
                        <a:t>Наименование программы</a:t>
                      </a:r>
                      <a:endParaRPr lang="ru-RU" sz="900" b="0" i="0" u="none" strike="noStrike" dirty="0">
                        <a:solidFill>
                          <a:srgbClr val="000000"/>
                        </a:solidFill>
                        <a:effectLst/>
                        <a:latin typeface="Times New Roman" pitchFamily="18" charset="0"/>
                        <a:cs typeface="Times New Roman" pitchFamily="18" charset="0"/>
                      </a:endParaRPr>
                    </a:p>
                  </a:txBody>
                  <a:tcPr marL="7620" marR="7620" marT="7620" marB="0" anchor="b"/>
                </a:tc>
                <a:tc>
                  <a:txBody>
                    <a:bodyPr/>
                    <a:lstStyle/>
                    <a:p>
                      <a:pPr algn="ctr" rtl="0" fontAlgn="b"/>
                      <a:r>
                        <a:rPr lang="ru-RU" sz="900" u="none" strike="noStrike">
                          <a:effectLst/>
                          <a:latin typeface="Times New Roman" pitchFamily="18" charset="0"/>
                          <a:cs typeface="Times New Roman" pitchFamily="18" charset="0"/>
                        </a:rPr>
                        <a:t>Сумма</a:t>
                      </a:r>
                      <a:endParaRPr lang="ru-RU" sz="900" b="0" i="0" u="none" strike="noStrike">
                        <a:solidFill>
                          <a:srgbClr val="000000"/>
                        </a:solidFill>
                        <a:effectLst/>
                        <a:latin typeface="Times New Roman" pitchFamily="18" charset="0"/>
                        <a:cs typeface="Times New Roman" pitchFamily="18" charset="0"/>
                      </a:endParaRPr>
                    </a:p>
                  </a:txBody>
                  <a:tcPr marL="7620" marR="7620" marT="7620" marB="0" anchor="b"/>
                </a:tc>
                <a:extLst>
                  <a:ext uri="{0D108BD9-81ED-4DB2-BD59-A6C34878D82A}">
                    <a16:rowId xmlns:a16="http://schemas.microsoft.com/office/drawing/2014/main" val="10000"/>
                  </a:ext>
                </a:extLst>
              </a:tr>
              <a:tr h="182880">
                <a:tc>
                  <a:txBody>
                    <a:bodyPr/>
                    <a:lstStyle/>
                    <a:p>
                      <a:pPr algn="l" rtl="0" fontAlgn="b"/>
                      <a:r>
                        <a:rPr lang="ru-RU" sz="900" u="none" strike="noStrike">
                          <a:effectLst/>
                          <a:latin typeface="Times New Roman" pitchFamily="18" charset="0"/>
                          <a:cs typeface="Times New Roman" pitchFamily="18" charset="0"/>
                        </a:rPr>
                        <a:t>МП «Безопасность дорожного движения»</a:t>
                      </a:r>
                      <a:endParaRPr lang="ru-RU" sz="900" b="0" i="0" u="none" strike="noStrike">
                        <a:solidFill>
                          <a:srgbClr val="000000"/>
                        </a:solidFill>
                        <a:effectLst/>
                        <a:latin typeface="Times New Roman" pitchFamily="18" charset="0"/>
                        <a:cs typeface="Times New Roman" pitchFamily="18" charset="0"/>
                      </a:endParaRPr>
                    </a:p>
                  </a:txBody>
                  <a:tcPr marL="7620" marR="7620" marT="7620" marB="0" anchor="b"/>
                </a:tc>
                <a:tc>
                  <a:txBody>
                    <a:bodyPr/>
                    <a:lstStyle/>
                    <a:p>
                      <a:pPr algn="r" rtl="0" fontAlgn="b"/>
                      <a:r>
                        <a:rPr lang="ru-RU" sz="900" u="none" strike="noStrike">
                          <a:effectLst/>
                          <a:latin typeface="Times New Roman" pitchFamily="18" charset="0"/>
                          <a:cs typeface="Times New Roman" pitchFamily="18" charset="0"/>
                        </a:rPr>
                        <a:t>100</a:t>
                      </a:r>
                      <a:endParaRPr lang="ru-RU" sz="900" b="0" i="0" u="none" strike="noStrike">
                        <a:solidFill>
                          <a:srgbClr val="000000"/>
                        </a:solidFill>
                        <a:effectLst/>
                        <a:latin typeface="Times New Roman" pitchFamily="18" charset="0"/>
                        <a:cs typeface="Times New Roman" pitchFamily="18" charset="0"/>
                      </a:endParaRPr>
                    </a:p>
                  </a:txBody>
                  <a:tcPr marL="7620" marR="7620" marT="7620" marB="0" anchor="b"/>
                </a:tc>
                <a:extLst>
                  <a:ext uri="{0D108BD9-81ED-4DB2-BD59-A6C34878D82A}">
                    <a16:rowId xmlns:a16="http://schemas.microsoft.com/office/drawing/2014/main" val="10001"/>
                  </a:ext>
                </a:extLst>
              </a:tr>
              <a:tr h="182880">
                <a:tc>
                  <a:txBody>
                    <a:bodyPr/>
                    <a:lstStyle/>
                    <a:p>
                      <a:pPr algn="l" rtl="0" fontAlgn="b"/>
                      <a:r>
                        <a:rPr lang="ru-RU" sz="900" u="none" strike="noStrike">
                          <a:effectLst/>
                          <a:latin typeface="Times New Roman" pitchFamily="18" charset="0"/>
                          <a:cs typeface="Times New Roman" pitchFamily="18" charset="0"/>
                        </a:rPr>
                        <a:t>МП «Молодёжная политика»</a:t>
                      </a:r>
                      <a:endParaRPr lang="ru-RU" sz="900" b="0" i="0" u="none" strike="noStrike">
                        <a:solidFill>
                          <a:srgbClr val="000000"/>
                        </a:solidFill>
                        <a:effectLst/>
                        <a:latin typeface="Times New Roman" pitchFamily="18" charset="0"/>
                        <a:cs typeface="Times New Roman" pitchFamily="18" charset="0"/>
                      </a:endParaRPr>
                    </a:p>
                  </a:txBody>
                  <a:tcPr marL="7620" marR="7620" marT="7620" marB="0" anchor="b"/>
                </a:tc>
                <a:tc>
                  <a:txBody>
                    <a:bodyPr/>
                    <a:lstStyle/>
                    <a:p>
                      <a:pPr algn="r" rtl="0" fontAlgn="b"/>
                      <a:r>
                        <a:rPr lang="ru-RU" sz="900" u="none" strike="noStrike">
                          <a:effectLst/>
                          <a:latin typeface="Times New Roman" pitchFamily="18" charset="0"/>
                          <a:cs typeface="Times New Roman" pitchFamily="18" charset="0"/>
                        </a:rPr>
                        <a:t>545,4</a:t>
                      </a:r>
                      <a:endParaRPr lang="ru-RU" sz="900" b="0" i="0" u="none" strike="noStrike">
                        <a:solidFill>
                          <a:srgbClr val="000000"/>
                        </a:solidFill>
                        <a:effectLst/>
                        <a:latin typeface="Times New Roman" pitchFamily="18" charset="0"/>
                        <a:cs typeface="Times New Roman" pitchFamily="18" charset="0"/>
                      </a:endParaRPr>
                    </a:p>
                  </a:txBody>
                  <a:tcPr marL="7620" marR="7620" marT="7620" marB="0" anchor="b"/>
                </a:tc>
                <a:extLst>
                  <a:ext uri="{0D108BD9-81ED-4DB2-BD59-A6C34878D82A}">
                    <a16:rowId xmlns:a16="http://schemas.microsoft.com/office/drawing/2014/main" val="10002"/>
                  </a:ext>
                </a:extLst>
              </a:tr>
              <a:tr h="312420">
                <a:tc>
                  <a:txBody>
                    <a:bodyPr/>
                    <a:lstStyle/>
                    <a:p>
                      <a:pPr algn="l" rtl="0" fontAlgn="b"/>
                      <a:r>
                        <a:rPr lang="ru-RU" sz="900" u="none" strike="noStrike" dirty="0">
                          <a:effectLst/>
                          <a:latin typeface="Times New Roman" pitchFamily="18" charset="0"/>
                          <a:cs typeface="Times New Roman" pitchFamily="18" charset="0"/>
                        </a:rPr>
                        <a:t>МП «Профилактика безнадзорности и правонарушений несовершеннолетних»</a:t>
                      </a:r>
                      <a:endParaRPr lang="ru-RU" sz="900" b="0" i="0" u="none" strike="noStrike" dirty="0">
                        <a:solidFill>
                          <a:srgbClr val="000000"/>
                        </a:solidFill>
                        <a:effectLst/>
                        <a:latin typeface="Times New Roman" pitchFamily="18" charset="0"/>
                        <a:cs typeface="Times New Roman" pitchFamily="18" charset="0"/>
                      </a:endParaRPr>
                    </a:p>
                  </a:txBody>
                  <a:tcPr marL="7620" marR="7620" marT="7620" marB="0" anchor="b"/>
                </a:tc>
                <a:tc>
                  <a:txBody>
                    <a:bodyPr/>
                    <a:lstStyle/>
                    <a:p>
                      <a:pPr algn="r" rtl="0" fontAlgn="b"/>
                      <a:r>
                        <a:rPr lang="ru-RU" sz="900" u="none" strike="noStrike">
                          <a:effectLst/>
                          <a:latin typeface="Times New Roman" pitchFamily="18" charset="0"/>
                          <a:cs typeface="Times New Roman" pitchFamily="18" charset="0"/>
                        </a:rPr>
                        <a:t>273,8</a:t>
                      </a:r>
                      <a:endParaRPr lang="ru-RU" sz="900" b="0" i="0" u="none" strike="noStrike">
                        <a:solidFill>
                          <a:srgbClr val="000000"/>
                        </a:solidFill>
                        <a:effectLst/>
                        <a:latin typeface="Times New Roman" pitchFamily="18" charset="0"/>
                        <a:cs typeface="Times New Roman" pitchFamily="18" charset="0"/>
                      </a:endParaRPr>
                    </a:p>
                  </a:txBody>
                  <a:tcPr marL="7620" marR="7620" marT="7620" marB="0" anchor="b"/>
                </a:tc>
                <a:extLst>
                  <a:ext uri="{0D108BD9-81ED-4DB2-BD59-A6C34878D82A}">
                    <a16:rowId xmlns:a16="http://schemas.microsoft.com/office/drawing/2014/main" val="10003"/>
                  </a:ext>
                </a:extLst>
              </a:tr>
              <a:tr h="312420">
                <a:tc>
                  <a:txBody>
                    <a:bodyPr/>
                    <a:lstStyle/>
                    <a:p>
                      <a:pPr algn="l" rtl="0" fontAlgn="b"/>
                      <a:r>
                        <a:rPr lang="ru-RU" sz="900" u="none" strike="noStrike">
                          <a:effectLst/>
                          <a:latin typeface="Times New Roman" pitchFamily="18" charset="0"/>
                          <a:cs typeface="Times New Roman" pitchFamily="18" charset="0"/>
                        </a:rPr>
                        <a:t>МП «Создание условий для оказания медицинской помощи населению» </a:t>
                      </a:r>
                      <a:endParaRPr lang="ru-RU" sz="900" b="0" i="0" u="none" strike="noStrike">
                        <a:solidFill>
                          <a:srgbClr val="000000"/>
                        </a:solidFill>
                        <a:effectLst/>
                        <a:latin typeface="Times New Roman" pitchFamily="18" charset="0"/>
                        <a:cs typeface="Times New Roman" pitchFamily="18" charset="0"/>
                      </a:endParaRPr>
                    </a:p>
                  </a:txBody>
                  <a:tcPr marL="7620" marR="7620" marT="7620" marB="0" anchor="b"/>
                </a:tc>
                <a:tc>
                  <a:txBody>
                    <a:bodyPr/>
                    <a:lstStyle/>
                    <a:p>
                      <a:pPr algn="r" rtl="0" fontAlgn="b"/>
                      <a:r>
                        <a:rPr lang="ru-RU" sz="900" u="none" strike="noStrike">
                          <a:effectLst/>
                          <a:latin typeface="Times New Roman" pitchFamily="18" charset="0"/>
                          <a:cs typeface="Times New Roman" pitchFamily="18" charset="0"/>
                        </a:rPr>
                        <a:t>319,9</a:t>
                      </a:r>
                      <a:endParaRPr lang="ru-RU" sz="900" b="0" i="0" u="none" strike="noStrike">
                        <a:solidFill>
                          <a:srgbClr val="000000"/>
                        </a:solidFill>
                        <a:effectLst/>
                        <a:latin typeface="Times New Roman" pitchFamily="18" charset="0"/>
                        <a:cs typeface="Times New Roman" pitchFamily="18" charset="0"/>
                      </a:endParaRPr>
                    </a:p>
                  </a:txBody>
                  <a:tcPr marL="7620" marR="7620" marT="7620" marB="0" anchor="b"/>
                </a:tc>
                <a:extLst>
                  <a:ext uri="{0D108BD9-81ED-4DB2-BD59-A6C34878D82A}">
                    <a16:rowId xmlns:a16="http://schemas.microsoft.com/office/drawing/2014/main" val="10004"/>
                  </a:ext>
                </a:extLst>
              </a:tr>
              <a:tr h="617220">
                <a:tc>
                  <a:txBody>
                    <a:bodyPr/>
                    <a:lstStyle/>
                    <a:p>
                      <a:pPr algn="l" rtl="0" fontAlgn="b"/>
                      <a:r>
                        <a:rPr lang="ru-RU" sz="900" u="none" strike="noStrike">
                          <a:effectLst/>
                          <a:latin typeface="Times New Roman" pitchFamily="18" charset="0"/>
                          <a:cs typeface="Times New Roman" pitchFamily="18" charset="0"/>
                        </a:rPr>
                        <a:t>МП «Обеспечение комплексных мер безопасности, противодействия ЧС природного и техногенного характера, построение и развитие аппаратно-программного комплекса «Безопасный город»»  </a:t>
                      </a:r>
                      <a:endParaRPr lang="ru-RU" sz="900" b="0" i="0" u="none" strike="noStrike">
                        <a:solidFill>
                          <a:srgbClr val="000000"/>
                        </a:solidFill>
                        <a:effectLst/>
                        <a:latin typeface="Times New Roman" pitchFamily="18" charset="0"/>
                        <a:cs typeface="Times New Roman" pitchFamily="18" charset="0"/>
                      </a:endParaRPr>
                    </a:p>
                  </a:txBody>
                  <a:tcPr marL="7620" marR="7620" marT="7620" marB="0" anchor="b"/>
                </a:tc>
                <a:tc>
                  <a:txBody>
                    <a:bodyPr/>
                    <a:lstStyle/>
                    <a:p>
                      <a:pPr algn="r" rtl="0" fontAlgn="b"/>
                      <a:r>
                        <a:rPr lang="ru-RU" sz="900" u="none" strike="noStrike">
                          <a:effectLst/>
                          <a:latin typeface="Times New Roman" pitchFamily="18" charset="0"/>
                          <a:cs typeface="Times New Roman" pitchFamily="18" charset="0"/>
                        </a:rPr>
                        <a:t>21 695,60</a:t>
                      </a:r>
                      <a:endParaRPr lang="ru-RU" sz="900" b="0" i="0" u="none" strike="noStrike">
                        <a:solidFill>
                          <a:srgbClr val="000000"/>
                        </a:solidFill>
                        <a:effectLst/>
                        <a:latin typeface="Times New Roman" pitchFamily="18" charset="0"/>
                        <a:cs typeface="Times New Roman" pitchFamily="18" charset="0"/>
                      </a:endParaRPr>
                    </a:p>
                  </a:txBody>
                  <a:tcPr marL="7620" marR="7620" marT="7620" marB="0" anchor="b"/>
                </a:tc>
                <a:extLst>
                  <a:ext uri="{0D108BD9-81ED-4DB2-BD59-A6C34878D82A}">
                    <a16:rowId xmlns:a16="http://schemas.microsoft.com/office/drawing/2014/main" val="10005"/>
                  </a:ext>
                </a:extLst>
              </a:tr>
              <a:tr h="182880">
                <a:tc>
                  <a:txBody>
                    <a:bodyPr/>
                    <a:lstStyle/>
                    <a:p>
                      <a:pPr algn="l" rtl="0" fontAlgn="b"/>
                      <a:r>
                        <a:rPr lang="ru-RU" sz="900" u="none" strike="noStrike">
                          <a:effectLst/>
                          <a:latin typeface="Times New Roman" pitchFamily="18" charset="0"/>
                          <a:cs typeface="Times New Roman" pitchFamily="18" charset="0"/>
                        </a:rPr>
                        <a:t>МП «Поддержка приоритетных отраслей экономики»</a:t>
                      </a:r>
                      <a:endParaRPr lang="ru-RU" sz="900" b="0" i="0" u="none" strike="noStrike">
                        <a:solidFill>
                          <a:srgbClr val="000000"/>
                        </a:solidFill>
                        <a:effectLst/>
                        <a:latin typeface="Times New Roman" pitchFamily="18" charset="0"/>
                        <a:cs typeface="Times New Roman" pitchFamily="18" charset="0"/>
                      </a:endParaRPr>
                    </a:p>
                  </a:txBody>
                  <a:tcPr marL="7620" marR="7620" marT="7620" marB="0" anchor="b"/>
                </a:tc>
                <a:tc>
                  <a:txBody>
                    <a:bodyPr/>
                    <a:lstStyle/>
                    <a:p>
                      <a:pPr algn="r" rtl="0" fontAlgn="b"/>
                      <a:r>
                        <a:rPr lang="ru-RU" sz="900" u="none" strike="noStrike">
                          <a:effectLst/>
                          <a:latin typeface="Times New Roman" pitchFamily="18" charset="0"/>
                          <a:cs typeface="Times New Roman" pitchFamily="18" charset="0"/>
                        </a:rPr>
                        <a:t>2553,4</a:t>
                      </a:r>
                      <a:endParaRPr lang="ru-RU" sz="900" b="0" i="0" u="none" strike="noStrike">
                        <a:solidFill>
                          <a:srgbClr val="000000"/>
                        </a:solidFill>
                        <a:effectLst/>
                        <a:latin typeface="Times New Roman" pitchFamily="18" charset="0"/>
                        <a:cs typeface="Times New Roman" pitchFamily="18" charset="0"/>
                      </a:endParaRPr>
                    </a:p>
                  </a:txBody>
                  <a:tcPr marL="7620" marR="7620" marT="7620" marB="0" anchor="b"/>
                </a:tc>
                <a:extLst>
                  <a:ext uri="{0D108BD9-81ED-4DB2-BD59-A6C34878D82A}">
                    <a16:rowId xmlns:a16="http://schemas.microsoft.com/office/drawing/2014/main" val="10006"/>
                  </a:ext>
                </a:extLst>
              </a:tr>
              <a:tr h="464820">
                <a:tc>
                  <a:txBody>
                    <a:bodyPr/>
                    <a:lstStyle/>
                    <a:p>
                      <a:pPr algn="l" rtl="0" fontAlgn="b"/>
                      <a:r>
                        <a:rPr lang="ru-RU" sz="900" u="none" strike="noStrike">
                          <a:effectLst/>
                          <a:latin typeface="Times New Roman" pitchFamily="18" charset="0"/>
                          <a:cs typeface="Times New Roman" pitchFamily="18" charset="0"/>
                        </a:rPr>
                        <a:t>МП «Повышение транспортной доступности, обеспечение условий для реализации потребностей граждан в перевозках» </a:t>
                      </a:r>
                      <a:endParaRPr lang="ru-RU" sz="900" b="0" i="0" u="none" strike="noStrike">
                        <a:solidFill>
                          <a:srgbClr val="000000"/>
                        </a:solidFill>
                        <a:effectLst/>
                        <a:latin typeface="Times New Roman" pitchFamily="18" charset="0"/>
                        <a:cs typeface="Times New Roman" pitchFamily="18" charset="0"/>
                      </a:endParaRPr>
                    </a:p>
                  </a:txBody>
                  <a:tcPr marL="7620" marR="7620" marT="7620" marB="0" anchor="b"/>
                </a:tc>
                <a:tc>
                  <a:txBody>
                    <a:bodyPr/>
                    <a:lstStyle/>
                    <a:p>
                      <a:pPr algn="r" rtl="0" fontAlgn="b"/>
                      <a:r>
                        <a:rPr lang="ru-RU" sz="900" u="none" strike="noStrike">
                          <a:effectLst/>
                          <a:latin typeface="Times New Roman" pitchFamily="18" charset="0"/>
                          <a:cs typeface="Times New Roman" pitchFamily="18" charset="0"/>
                        </a:rPr>
                        <a:t>315,8</a:t>
                      </a:r>
                      <a:endParaRPr lang="ru-RU" sz="900" b="0" i="0" u="none" strike="noStrike">
                        <a:solidFill>
                          <a:srgbClr val="000000"/>
                        </a:solidFill>
                        <a:effectLst/>
                        <a:latin typeface="Times New Roman" pitchFamily="18" charset="0"/>
                        <a:cs typeface="Times New Roman" pitchFamily="18" charset="0"/>
                      </a:endParaRPr>
                    </a:p>
                  </a:txBody>
                  <a:tcPr marL="7620" marR="7620" marT="7620" marB="0" anchor="b"/>
                </a:tc>
                <a:extLst>
                  <a:ext uri="{0D108BD9-81ED-4DB2-BD59-A6C34878D82A}">
                    <a16:rowId xmlns:a16="http://schemas.microsoft.com/office/drawing/2014/main" val="10007"/>
                  </a:ext>
                </a:extLst>
              </a:tr>
              <a:tr h="182880">
                <a:tc>
                  <a:txBody>
                    <a:bodyPr/>
                    <a:lstStyle/>
                    <a:p>
                      <a:pPr algn="l" rtl="0" fontAlgn="b"/>
                      <a:r>
                        <a:rPr lang="ru-RU" sz="900" u="none" strike="noStrike">
                          <a:effectLst/>
                          <a:latin typeface="Times New Roman" pitchFamily="18" charset="0"/>
                          <a:cs typeface="Times New Roman" pitchFamily="18" charset="0"/>
                        </a:rPr>
                        <a:t>МП «Развитие физической культуры и спорта» </a:t>
                      </a:r>
                      <a:endParaRPr lang="ru-RU" sz="900" b="0" i="0" u="none" strike="noStrike">
                        <a:solidFill>
                          <a:srgbClr val="000000"/>
                        </a:solidFill>
                        <a:effectLst/>
                        <a:latin typeface="Times New Roman" pitchFamily="18" charset="0"/>
                        <a:cs typeface="Times New Roman" pitchFamily="18" charset="0"/>
                      </a:endParaRPr>
                    </a:p>
                  </a:txBody>
                  <a:tcPr marL="7620" marR="7620" marT="7620" marB="0" anchor="b"/>
                </a:tc>
                <a:tc>
                  <a:txBody>
                    <a:bodyPr/>
                    <a:lstStyle/>
                    <a:p>
                      <a:pPr algn="r" rtl="0" fontAlgn="b"/>
                      <a:r>
                        <a:rPr lang="ru-RU" sz="900" u="none" strike="noStrike">
                          <a:effectLst/>
                          <a:latin typeface="Times New Roman" pitchFamily="18" charset="0"/>
                          <a:cs typeface="Times New Roman" pitchFamily="18" charset="0"/>
                        </a:rPr>
                        <a:t>909,8</a:t>
                      </a:r>
                      <a:endParaRPr lang="ru-RU" sz="900" b="0" i="0" u="none" strike="noStrike">
                        <a:solidFill>
                          <a:srgbClr val="000000"/>
                        </a:solidFill>
                        <a:effectLst/>
                        <a:latin typeface="Times New Roman" pitchFamily="18" charset="0"/>
                        <a:cs typeface="Times New Roman" pitchFamily="18" charset="0"/>
                      </a:endParaRPr>
                    </a:p>
                  </a:txBody>
                  <a:tcPr marL="7620" marR="7620" marT="7620" marB="0" anchor="b"/>
                </a:tc>
                <a:extLst>
                  <a:ext uri="{0D108BD9-81ED-4DB2-BD59-A6C34878D82A}">
                    <a16:rowId xmlns:a16="http://schemas.microsoft.com/office/drawing/2014/main" val="10008"/>
                  </a:ext>
                </a:extLst>
              </a:tr>
              <a:tr h="312420">
                <a:tc>
                  <a:txBody>
                    <a:bodyPr/>
                    <a:lstStyle/>
                    <a:p>
                      <a:pPr algn="l" rtl="0" fontAlgn="b"/>
                      <a:r>
                        <a:rPr lang="ru-RU" sz="900" u="none" strike="noStrike">
                          <a:effectLst/>
                          <a:latin typeface="Times New Roman" pitchFamily="18" charset="0"/>
                          <a:cs typeface="Times New Roman" pitchFamily="18" charset="0"/>
                        </a:rPr>
                        <a:t>МП "Создание условий для развития сельскохозяйственного производства"</a:t>
                      </a:r>
                      <a:endParaRPr lang="ru-RU" sz="900" b="0" i="0" u="none" strike="noStrike">
                        <a:solidFill>
                          <a:srgbClr val="000000"/>
                        </a:solidFill>
                        <a:effectLst/>
                        <a:latin typeface="Times New Roman" pitchFamily="18" charset="0"/>
                        <a:cs typeface="Times New Roman" pitchFamily="18" charset="0"/>
                      </a:endParaRPr>
                    </a:p>
                  </a:txBody>
                  <a:tcPr marL="7620" marR="7620" marT="7620" marB="0" anchor="b"/>
                </a:tc>
                <a:tc>
                  <a:txBody>
                    <a:bodyPr/>
                    <a:lstStyle/>
                    <a:p>
                      <a:pPr algn="r" rtl="0" fontAlgn="b"/>
                      <a:r>
                        <a:rPr lang="ru-RU" sz="900" u="none" strike="noStrike" dirty="0">
                          <a:effectLst/>
                          <a:latin typeface="Times New Roman" pitchFamily="18" charset="0"/>
                          <a:cs typeface="Times New Roman" pitchFamily="18" charset="0"/>
                        </a:rPr>
                        <a:t>9406,8</a:t>
                      </a:r>
                      <a:endParaRPr lang="ru-RU" sz="900" b="0" i="0" u="none" strike="noStrike" dirty="0">
                        <a:solidFill>
                          <a:srgbClr val="000000"/>
                        </a:solidFill>
                        <a:effectLst/>
                        <a:latin typeface="Times New Roman" pitchFamily="18" charset="0"/>
                        <a:cs typeface="Times New Roman" pitchFamily="18" charset="0"/>
                      </a:endParaRPr>
                    </a:p>
                  </a:txBody>
                  <a:tcPr marL="7620" marR="7620" marT="7620" marB="0" anchor="b"/>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762908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892480" cy="432048"/>
          </a:xfrm>
        </p:spPr>
        <p:txBody>
          <a:bodyPr>
            <a:normAutofit fontScale="90000"/>
          </a:bodyPr>
          <a:lstStyle/>
          <a:p>
            <a:pPr algn="ctr"/>
            <a:r>
              <a:rPr lang="ru-RU" sz="2400" b="1" dirty="0">
                <a:solidFill>
                  <a:srgbClr val="00B0F0"/>
                </a:solidFill>
                <a:effectLst>
                  <a:glow rad="139700">
                    <a:schemeClr val="accent4">
                      <a:satMod val="175000"/>
                      <a:alpha val="40000"/>
                    </a:schemeClr>
                  </a:glow>
                </a:effectLst>
                <a:latin typeface="Times New Roman" panose="02020603050405020304" pitchFamily="18" charset="0"/>
                <a:cs typeface="Times New Roman" panose="02020603050405020304" pitchFamily="18" charset="0"/>
              </a:rPr>
              <a:t>Социально-значимые расходы в 2020 году</a:t>
            </a:r>
          </a:p>
        </p:txBody>
      </p:sp>
      <p:sp>
        <p:nvSpPr>
          <p:cNvPr id="4" name="Номер слайда 3"/>
          <p:cNvSpPr>
            <a:spLocks noGrp="1"/>
          </p:cNvSpPr>
          <p:nvPr>
            <p:ph type="sldNum" sz="quarter" idx="12"/>
          </p:nvPr>
        </p:nvSpPr>
        <p:spPr>
          <a:xfrm>
            <a:off x="8274392" y="6453336"/>
            <a:ext cx="755104" cy="280119"/>
          </a:xfrm>
          <a:prstGeom prst="rect">
            <a:avLst/>
          </a:prstGeom>
        </p:spPr>
        <p:txBody>
          <a:bodyPr>
            <a:normAutofit fontScale="92500" lnSpcReduction="10000"/>
          </a:bodyPr>
          <a:lstStyle/>
          <a:p>
            <a:fld id="{A7F8E3F6-DE14-48B2-B2BC-6FABA9630FB8}" type="slidenum">
              <a:rPr lang="ru-RU" smtClean="0"/>
              <a:t>11</a:t>
            </a:fld>
            <a:endParaRPr lang="ru-RU" dirty="0"/>
          </a:p>
        </p:txBody>
      </p:sp>
      <p:sp>
        <p:nvSpPr>
          <p:cNvPr id="3" name="TextBox 2"/>
          <p:cNvSpPr txBox="1"/>
          <p:nvPr/>
        </p:nvSpPr>
        <p:spPr>
          <a:xfrm>
            <a:off x="218331" y="1074837"/>
            <a:ext cx="3311892" cy="738664"/>
          </a:xfrm>
          <a:prstGeom prst="rect">
            <a:avLst/>
          </a:prstGeom>
          <a:noFill/>
        </p:spPr>
        <p:txBody>
          <a:bodyPr wrap="square" rtlCol="0">
            <a:spAutoFit/>
          </a:bodyPr>
          <a:lstStyle/>
          <a:p>
            <a:pPr algn="ctr"/>
            <a:r>
              <a:rPr lang="ru-RU" sz="1400" b="1" dirty="0">
                <a:solidFill>
                  <a:schemeClr val="accent6">
                    <a:lumMod val="50000"/>
                  </a:schemeClr>
                </a:solidFill>
                <a:latin typeface="Times New Roman" panose="02020603050405020304" pitchFamily="18" charset="0"/>
                <a:cs typeface="Times New Roman" panose="02020603050405020304" pitchFamily="18" charset="0"/>
              </a:rPr>
              <a:t>Динамика расходов бюджета муниципального образования Слюдянский район за 2017-2020 годы</a:t>
            </a:r>
          </a:p>
        </p:txBody>
      </p:sp>
      <p:graphicFrame>
        <p:nvGraphicFramePr>
          <p:cNvPr id="6" name="Диаграмма 5"/>
          <p:cNvGraphicFramePr/>
          <p:nvPr>
            <p:extLst>
              <p:ext uri="{D42A27DB-BD31-4B8C-83A1-F6EECF244321}">
                <p14:modId xmlns:p14="http://schemas.microsoft.com/office/powerpoint/2010/main" val="872873337"/>
              </p:ext>
            </p:extLst>
          </p:nvPr>
        </p:nvGraphicFramePr>
        <p:xfrm>
          <a:off x="218978" y="2491817"/>
          <a:ext cx="4136997" cy="3528391"/>
        </p:xfrm>
        <a:graphic>
          <a:graphicData uri="http://schemas.openxmlformats.org/drawingml/2006/chart">
            <c:chart xmlns:c="http://schemas.openxmlformats.org/drawingml/2006/chart" xmlns:r="http://schemas.openxmlformats.org/officeDocument/2006/relationships" r:id="rId2"/>
          </a:graphicData>
        </a:graphic>
      </p:graphicFrame>
      <p:sp>
        <p:nvSpPr>
          <p:cNvPr id="7" name="Овал 6"/>
          <p:cNvSpPr/>
          <p:nvPr/>
        </p:nvSpPr>
        <p:spPr>
          <a:xfrm>
            <a:off x="467544" y="3079435"/>
            <a:ext cx="860326" cy="35455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1000" b="1" dirty="0">
                <a:solidFill>
                  <a:srgbClr val="000000"/>
                </a:solidFill>
                <a:latin typeface="Book Antiqua" panose="02040602050305030304" pitchFamily="18" charset="0"/>
              </a:rPr>
              <a:t>979 076</a:t>
            </a:r>
          </a:p>
        </p:txBody>
      </p:sp>
      <p:sp>
        <p:nvSpPr>
          <p:cNvPr id="8" name="Овал 7"/>
          <p:cNvSpPr/>
          <p:nvPr/>
        </p:nvSpPr>
        <p:spPr>
          <a:xfrm>
            <a:off x="1327870" y="2787728"/>
            <a:ext cx="1011882" cy="40095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1000" b="1" dirty="0">
                <a:solidFill>
                  <a:srgbClr val="000000"/>
                </a:solidFill>
                <a:latin typeface="Book Antiqua" panose="02040602050305030304" pitchFamily="18" charset="0"/>
              </a:rPr>
              <a:t>1 150 938</a:t>
            </a:r>
          </a:p>
        </p:txBody>
      </p:sp>
      <p:sp>
        <p:nvSpPr>
          <p:cNvPr id="9" name="Овал 8"/>
          <p:cNvSpPr/>
          <p:nvPr/>
        </p:nvSpPr>
        <p:spPr>
          <a:xfrm>
            <a:off x="2195736" y="2351392"/>
            <a:ext cx="1080120" cy="41069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1000" b="1" dirty="0">
                <a:solidFill>
                  <a:srgbClr val="000000"/>
                </a:solidFill>
                <a:latin typeface="Book Antiqua" panose="02040602050305030304" pitchFamily="18" charset="0"/>
              </a:rPr>
              <a:t>1 362 110</a:t>
            </a:r>
          </a:p>
        </p:txBody>
      </p:sp>
      <p:sp>
        <p:nvSpPr>
          <p:cNvPr id="10" name="Овал 9"/>
          <p:cNvSpPr/>
          <p:nvPr/>
        </p:nvSpPr>
        <p:spPr>
          <a:xfrm>
            <a:off x="3048269" y="1960843"/>
            <a:ext cx="1152128" cy="393405"/>
          </a:xfrm>
          <a:prstGeom prst="ellipse">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000" b="1" dirty="0">
                <a:solidFill>
                  <a:srgbClr val="000000"/>
                </a:solidFill>
                <a:latin typeface="Book Antiqua" panose="02040602050305030304" pitchFamily="18" charset="0"/>
              </a:rPr>
              <a:t>1 666 296</a:t>
            </a:r>
          </a:p>
        </p:txBody>
      </p:sp>
      <p:graphicFrame>
        <p:nvGraphicFramePr>
          <p:cNvPr id="11" name="Диаграмма 10"/>
          <p:cNvGraphicFramePr/>
          <p:nvPr>
            <p:extLst>
              <p:ext uri="{D42A27DB-BD31-4B8C-83A1-F6EECF244321}">
                <p14:modId xmlns:p14="http://schemas.microsoft.com/office/powerpoint/2010/main" val="496517246"/>
              </p:ext>
            </p:extLst>
          </p:nvPr>
        </p:nvGraphicFramePr>
        <p:xfrm>
          <a:off x="4166489" y="908720"/>
          <a:ext cx="4752528" cy="33931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Таблица 18"/>
          <p:cNvGraphicFramePr>
            <a:graphicFrameLocks noGrp="1"/>
          </p:cNvGraphicFramePr>
          <p:nvPr>
            <p:extLst>
              <p:ext uri="{D42A27DB-BD31-4B8C-83A1-F6EECF244321}">
                <p14:modId xmlns:p14="http://schemas.microsoft.com/office/powerpoint/2010/main" val="670564989"/>
              </p:ext>
            </p:extLst>
          </p:nvPr>
        </p:nvGraphicFramePr>
        <p:xfrm>
          <a:off x="4571999" y="3787828"/>
          <a:ext cx="4378197" cy="2695264"/>
        </p:xfrm>
        <a:graphic>
          <a:graphicData uri="http://schemas.openxmlformats.org/drawingml/2006/table">
            <a:tbl>
              <a:tblPr>
                <a:tableStyleId>{8A107856-5554-42FB-B03E-39F5DBC370BA}</a:tableStyleId>
              </a:tblPr>
              <a:tblGrid>
                <a:gridCol w="3744417">
                  <a:extLst>
                    <a:ext uri="{9D8B030D-6E8A-4147-A177-3AD203B41FA5}">
                      <a16:colId xmlns:a16="http://schemas.microsoft.com/office/drawing/2014/main" val="20000"/>
                    </a:ext>
                  </a:extLst>
                </a:gridCol>
                <a:gridCol w="633780">
                  <a:extLst>
                    <a:ext uri="{9D8B030D-6E8A-4147-A177-3AD203B41FA5}">
                      <a16:colId xmlns:a16="http://schemas.microsoft.com/office/drawing/2014/main" val="20001"/>
                    </a:ext>
                  </a:extLst>
                </a:gridCol>
              </a:tblGrid>
              <a:tr h="585084">
                <a:tc>
                  <a:txBody>
                    <a:bodyPr/>
                    <a:lstStyle/>
                    <a:p>
                      <a:pPr algn="ctr" fontAlgn="ctr"/>
                      <a:r>
                        <a:rPr lang="ru-RU" sz="800" u="none" strike="noStrike" dirty="0">
                          <a:effectLst/>
                          <a:latin typeface="Times New Roman" pitchFamily="18" charset="0"/>
                          <a:cs typeface="Times New Roman" pitchFamily="18" charset="0"/>
                        </a:rPr>
                        <a:t>Наименование мероприятия</a:t>
                      </a:r>
                      <a:endParaRPr lang="ru-RU" sz="800" b="1" i="0" u="none" strike="noStrike" dirty="0">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fontAlgn="ctr"/>
                      <a:r>
                        <a:rPr lang="ru-RU" sz="800" u="none" strike="noStrike" dirty="0">
                          <a:effectLst/>
                          <a:latin typeface="Times New Roman" pitchFamily="18" charset="0"/>
                          <a:cs typeface="Times New Roman" pitchFamily="18" charset="0"/>
                        </a:rPr>
                        <a:t>Сумма фактического расхода за 2020 год, тыс.рублей</a:t>
                      </a:r>
                      <a:endParaRPr lang="ru-RU" sz="800" b="1" i="0" u="none" strike="noStrike" dirty="0">
                        <a:solidFill>
                          <a:srgbClr val="000000"/>
                        </a:solidFill>
                        <a:effectLst/>
                        <a:latin typeface="Times New Roman" pitchFamily="18" charset="0"/>
                        <a:cs typeface="Times New Roman" pitchFamily="18" charset="0"/>
                      </a:endParaRPr>
                    </a:p>
                  </a:txBody>
                  <a:tcPr marL="7620" marR="7620" marT="7620" marB="0" anchor="ctr"/>
                </a:tc>
                <a:extLst>
                  <a:ext uri="{0D108BD9-81ED-4DB2-BD59-A6C34878D82A}">
                    <a16:rowId xmlns:a16="http://schemas.microsoft.com/office/drawing/2014/main" val="10000"/>
                  </a:ext>
                </a:extLst>
              </a:tr>
              <a:tr h="245591">
                <a:tc>
                  <a:txBody>
                    <a:bodyPr/>
                    <a:lstStyle/>
                    <a:p>
                      <a:pPr algn="ctr" fontAlgn="ctr"/>
                      <a:r>
                        <a:rPr lang="ru-RU" sz="800" u="none" strike="noStrike" dirty="0">
                          <a:effectLst/>
                          <a:latin typeface="Times New Roman" pitchFamily="18" charset="0"/>
                          <a:cs typeface="Times New Roman" pitchFamily="18" charset="0"/>
                        </a:rPr>
                        <a:t>Основное мероприятие: Выплата "подъемных" молодым специалистам в возрасте до 35 лет в сфере образования</a:t>
                      </a:r>
                      <a:endParaRPr lang="ru-RU" sz="800" b="0" i="0" u="none" strike="noStrike" dirty="0">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fontAlgn="ctr"/>
                      <a:r>
                        <a:rPr lang="ru-RU" sz="800" u="none" strike="noStrike" dirty="0">
                          <a:effectLst/>
                          <a:latin typeface="Times New Roman" pitchFamily="18" charset="0"/>
                          <a:cs typeface="Times New Roman" pitchFamily="18" charset="0"/>
                        </a:rPr>
                        <a:t>452</a:t>
                      </a:r>
                      <a:endParaRPr lang="ru-RU" sz="800" b="0" i="0" u="none" strike="noStrike" dirty="0">
                        <a:solidFill>
                          <a:srgbClr val="000000"/>
                        </a:solidFill>
                        <a:effectLst/>
                        <a:latin typeface="Times New Roman" pitchFamily="18" charset="0"/>
                        <a:cs typeface="Times New Roman" pitchFamily="18" charset="0"/>
                      </a:endParaRPr>
                    </a:p>
                  </a:txBody>
                  <a:tcPr marL="7620" marR="7620" marT="7620" marB="0" anchor="ctr"/>
                </a:tc>
                <a:extLst>
                  <a:ext uri="{0D108BD9-81ED-4DB2-BD59-A6C34878D82A}">
                    <a16:rowId xmlns:a16="http://schemas.microsoft.com/office/drawing/2014/main" val="10001"/>
                  </a:ext>
                </a:extLst>
              </a:tr>
              <a:tr h="245591">
                <a:tc>
                  <a:txBody>
                    <a:bodyPr/>
                    <a:lstStyle/>
                    <a:p>
                      <a:pPr algn="ctr" fontAlgn="ctr"/>
                      <a:r>
                        <a:rPr lang="ru-RU" sz="800" u="none" strike="noStrike">
                          <a:effectLst/>
                          <a:latin typeface="Times New Roman" pitchFamily="18" charset="0"/>
                          <a:cs typeface="Times New Roman" pitchFamily="18" charset="0"/>
                        </a:rPr>
                        <a:t>Осуществление областных государственных полномочий по предоставлению гражданам субсидий на оплату жилых помещений и коммунальных услуг</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fontAlgn="ctr"/>
                      <a:r>
                        <a:rPr lang="ru-RU" sz="800" u="none" strike="noStrike" dirty="0">
                          <a:effectLst/>
                          <a:latin typeface="Times New Roman" pitchFamily="18" charset="0"/>
                          <a:cs typeface="Times New Roman" pitchFamily="18" charset="0"/>
                        </a:rPr>
                        <a:t>52 435,2</a:t>
                      </a:r>
                      <a:endParaRPr lang="ru-RU" sz="800" b="0" i="0" u="none" strike="noStrike" dirty="0">
                        <a:solidFill>
                          <a:srgbClr val="000000"/>
                        </a:solidFill>
                        <a:effectLst/>
                        <a:latin typeface="Times New Roman" pitchFamily="18" charset="0"/>
                        <a:cs typeface="Times New Roman" pitchFamily="18" charset="0"/>
                      </a:endParaRPr>
                    </a:p>
                  </a:txBody>
                  <a:tcPr marL="7620" marR="7620" marT="7620" marB="0" anchor="ctr"/>
                </a:tc>
                <a:extLst>
                  <a:ext uri="{0D108BD9-81ED-4DB2-BD59-A6C34878D82A}">
                    <a16:rowId xmlns:a16="http://schemas.microsoft.com/office/drawing/2014/main" val="10002"/>
                  </a:ext>
                </a:extLst>
              </a:tr>
              <a:tr h="245591">
                <a:tc>
                  <a:txBody>
                    <a:bodyPr/>
                    <a:lstStyle/>
                    <a:p>
                      <a:pPr algn="ctr" fontAlgn="ctr"/>
                      <a:r>
                        <a:rPr lang="ru-RU" sz="800" u="none" strike="noStrike">
                          <a:effectLst/>
                          <a:latin typeface="Times New Roman" pitchFamily="18" charset="0"/>
                          <a:cs typeface="Times New Roman" pitchFamily="18" charset="0"/>
                        </a:rPr>
                        <a:t>Оказание адресной материальной помощи гражданам, оказавшимся в трудной жизненной ситуации</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fontAlgn="ctr"/>
                      <a:r>
                        <a:rPr lang="ru-RU" sz="800" u="none" strike="noStrike" dirty="0">
                          <a:effectLst/>
                          <a:latin typeface="Times New Roman" pitchFamily="18" charset="0"/>
                          <a:cs typeface="Times New Roman" pitchFamily="18" charset="0"/>
                        </a:rPr>
                        <a:t>694</a:t>
                      </a:r>
                      <a:endParaRPr lang="ru-RU" sz="800" b="0" i="0" u="none" strike="noStrike" dirty="0">
                        <a:solidFill>
                          <a:srgbClr val="000000"/>
                        </a:solidFill>
                        <a:effectLst/>
                        <a:latin typeface="Times New Roman" pitchFamily="18" charset="0"/>
                        <a:cs typeface="Times New Roman" pitchFamily="18" charset="0"/>
                      </a:endParaRPr>
                    </a:p>
                  </a:txBody>
                  <a:tcPr marL="7620" marR="7620" marT="7620" marB="0" anchor="ctr"/>
                </a:tc>
                <a:extLst>
                  <a:ext uri="{0D108BD9-81ED-4DB2-BD59-A6C34878D82A}">
                    <a16:rowId xmlns:a16="http://schemas.microsoft.com/office/drawing/2014/main" val="10003"/>
                  </a:ext>
                </a:extLst>
              </a:tr>
              <a:tr h="245591">
                <a:tc>
                  <a:txBody>
                    <a:bodyPr/>
                    <a:lstStyle/>
                    <a:p>
                      <a:pPr algn="ctr" fontAlgn="ctr"/>
                      <a:r>
                        <a:rPr lang="ru-RU" sz="800" u="none" strike="noStrike" dirty="0">
                          <a:effectLst/>
                          <a:latin typeface="Times New Roman" pitchFamily="18" charset="0"/>
                          <a:cs typeface="Times New Roman" pitchFamily="18" charset="0"/>
                        </a:rPr>
                        <a:t>Меры социальной поддержки Почетным гражданам муниципального образования Слюдянский район</a:t>
                      </a:r>
                      <a:endParaRPr lang="ru-RU" sz="800" b="0" i="0" u="none" strike="noStrike" dirty="0">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fontAlgn="ctr"/>
                      <a:r>
                        <a:rPr lang="ru-RU" sz="800" u="none" strike="noStrike" dirty="0">
                          <a:effectLst/>
                          <a:latin typeface="Times New Roman" pitchFamily="18" charset="0"/>
                          <a:cs typeface="Times New Roman" pitchFamily="18" charset="0"/>
                        </a:rPr>
                        <a:t>42,6</a:t>
                      </a:r>
                      <a:endParaRPr lang="ru-RU" sz="800" b="0" i="0" u="none" strike="noStrike" dirty="0">
                        <a:solidFill>
                          <a:srgbClr val="000000"/>
                        </a:solidFill>
                        <a:effectLst/>
                        <a:latin typeface="Times New Roman" pitchFamily="18" charset="0"/>
                        <a:cs typeface="Times New Roman" pitchFamily="18" charset="0"/>
                      </a:endParaRPr>
                    </a:p>
                  </a:txBody>
                  <a:tcPr marL="7620" marR="7620" marT="7620" marB="0" anchor="ctr"/>
                </a:tc>
                <a:extLst>
                  <a:ext uri="{0D108BD9-81ED-4DB2-BD59-A6C34878D82A}">
                    <a16:rowId xmlns:a16="http://schemas.microsoft.com/office/drawing/2014/main" val="10004"/>
                  </a:ext>
                </a:extLst>
              </a:tr>
              <a:tr h="245591">
                <a:tc>
                  <a:txBody>
                    <a:bodyPr/>
                    <a:lstStyle/>
                    <a:p>
                      <a:pPr algn="ctr" fontAlgn="ctr"/>
                      <a:r>
                        <a:rPr lang="ru-RU" sz="800" u="none" strike="noStrike">
                          <a:effectLst/>
                          <a:latin typeface="Times New Roman" pitchFamily="18" charset="0"/>
                          <a:cs typeface="Times New Roman" pitchFamily="18" charset="0"/>
                        </a:rPr>
                        <a:t>Компенсационные выплаты многодетным семьям, имеющим 4-х и более детей до 18 лет в размере 30% оплаты электроэнергии</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fontAlgn="ctr"/>
                      <a:r>
                        <a:rPr lang="ru-RU" sz="800" u="none" strike="noStrike" dirty="0">
                          <a:effectLst/>
                          <a:latin typeface="Times New Roman" pitchFamily="18" charset="0"/>
                          <a:cs typeface="Times New Roman" pitchFamily="18" charset="0"/>
                        </a:rPr>
                        <a:t>71,0</a:t>
                      </a:r>
                      <a:endParaRPr lang="ru-RU" sz="800" b="0" i="0" u="none" strike="noStrike" dirty="0">
                        <a:solidFill>
                          <a:srgbClr val="000000"/>
                        </a:solidFill>
                        <a:effectLst/>
                        <a:latin typeface="Times New Roman" pitchFamily="18" charset="0"/>
                        <a:cs typeface="Times New Roman" pitchFamily="18" charset="0"/>
                      </a:endParaRPr>
                    </a:p>
                  </a:txBody>
                  <a:tcPr marL="7620" marR="7620" marT="7620" marB="0" anchor="ctr"/>
                </a:tc>
                <a:extLst>
                  <a:ext uri="{0D108BD9-81ED-4DB2-BD59-A6C34878D82A}">
                    <a16:rowId xmlns:a16="http://schemas.microsoft.com/office/drawing/2014/main" val="10005"/>
                  </a:ext>
                </a:extLst>
              </a:tr>
              <a:tr h="245591">
                <a:tc>
                  <a:txBody>
                    <a:bodyPr/>
                    <a:lstStyle/>
                    <a:p>
                      <a:pPr algn="ctr" fontAlgn="ctr"/>
                      <a:r>
                        <a:rPr lang="ru-RU" sz="800" u="none" strike="noStrike">
                          <a:effectLst/>
                          <a:latin typeface="Times New Roman" pitchFamily="18" charset="0"/>
                          <a:cs typeface="Times New Roman" pitchFamily="18" charset="0"/>
                        </a:rPr>
                        <a:t>Основное мероприятие: Осуществление функций администрации муниципального района</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fontAlgn="ctr"/>
                      <a:r>
                        <a:rPr lang="ru-RU" sz="800" u="none" strike="noStrike" dirty="0">
                          <a:effectLst/>
                          <a:latin typeface="Times New Roman" pitchFamily="18" charset="0"/>
                          <a:cs typeface="Times New Roman" pitchFamily="18" charset="0"/>
                        </a:rPr>
                        <a:t>47,4</a:t>
                      </a:r>
                      <a:endParaRPr lang="ru-RU" sz="800" b="0" i="0" u="none" strike="noStrike" dirty="0">
                        <a:solidFill>
                          <a:srgbClr val="000000"/>
                        </a:solidFill>
                        <a:effectLst/>
                        <a:latin typeface="Times New Roman" pitchFamily="18" charset="0"/>
                        <a:cs typeface="Times New Roman" pitchFamily="18" charset="0"/>
                      </a:endParaRPr>
                    </a:p>
                  </a:txBody>
                  <a:tcPr marL="7620" marR="7620" marT="7620" marB="0" anchor="ctr"/>
                </a:tc>
                <a:extLst>
                  <a:ext uri="{0D108BD9-81ED-4DB2-BD59-A6C34878D82A}">
                    <a16:rowId xmlns:a16="http://schemas.microsoft.com/office/drawing/2014/main" val="10006"/>
                  </a:ext>
                </a:extLst>
              </a:tr>
              <a:tr h="245591">
                <a:tc>
                  <a:txBody>
                    <a:bodyPr/>
                    <a:lstStyle/>
                    <a:p>
                      <a:pPr algn="ctr" fontAlgn="ctr"/>
                      <a:r>
                        <a:rPr lang="ru-RU" sz="800" u="none" strike="noStrike">
                          <a:effectLst/>
                          <a:latin typeface="Times New Roman" pitchFamily="18" charset="0"/>
                          <a:cs typeface="Times New Roman" pitchFamily="18" charset="0"/>
                        </a:rPr>
                        <a:t>Основное мероприятие: Укомплектованность лечебных учреждений района врачебными кадрами</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fontAlgn="ctr"/>
                      <a:r>
                        <a:rPr lang="ru-RU" sz="800" u="none" strike="noStrike" dirty="0">
                          <a:effectLst/>
                          <a:latin typeface="Times New Roman" pitchFamily="18" charset="0"/>
                          <a:cs typeface="Times New Roman" pitchFamily="18" charset="0"/>
                        </a:rPr>
                        <a:t>172,4</a:t>
                      </a:r>
                      <a:endParaRPr lang="ru-RU" sz="800" b="0" i="0" u="none" strike="noStrike" dirty="0">
                        <a:solidFill>
                          <a:srgbClr val="000000"/>
                        </a:solidFill>
                        <a:effectLst/>
                        <a:latin typeface="Times New Roman" pitchFamily="18" charset="0"/>
                        <a:cs typeface="Times New Roman" pitchFamily="18" charset="0"/>
                      </a:endParaRPr>
                    </a:p>
                  </a:txBody>
                  <a:tcPr marL="7620" marR="7620" marT="7620" marB="0" anchor="ctr"/>
                </a:tc>
                <a:extLst>
                  <a:ext uri="{0D108BD9-81ED-4DB2-BD59-A6C34878D82A}">
                    <a16:rowId xmlns:a16="http://schemas.microsoft.com/office/drawing/2014/main" val="10007"/>
                  </a:ext>
                </a:extLst>
              </a:tr>
              <a:tr h="158912">
                <a:tc>
                  <a:txBody>
                    <a:bodyPr/>
                    <a:lstStyle/>
                    <a:p>
                      <a:pPr algn="ctr" fontAlgn="ctr"/>
                      <a:r>
                        <a:rPr lang="ru-RU" sz="800" u="none" strike="noStrike">
                          <a:effectLst/>
                          <a:latin typeface="Times New Roman" pitchFamily="18" charset="0"/>
                          <a:cs typeface="Times New Roman" pitchFamily="18" charset="0"/>
                        </a:rPr>
                        <a:t>Обеспечение выплаты муниципальных пенсий</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fontAlgn="ctr"/>
                      <a:r>
                        <a:rPr lang="ru-RU" sz="800" u="none" strike="noStrike" dirty="0">
                          <a:effectLst/>
                          <a:latin typeface="Times New Roman" pitchFamily="18" charset="0"/>
                          <a:cs typeface="Times New Roman" pitchFamily="18" charset="0"/>
                        </a:rPr>
                        <a:t>5561,9</a:t>
                      </a:r>
                      <a:endParaRPr lang="ru-RU" sz="800" b="0" i="0" u="none" strike="noStrike" dirty="0">
                        <a:solidFill>
                          <a:srgbClr val="000000"/>
                        </a:solidFill>
                        <a:effectLst/>
                        <a:latin typeface="Times New Roman" pitchFamily="18" charset="0"/>
                        <a:cs typeface="Times New Roman" pitchFamily="18" charset="0"/>
                      </a:endParaRPr>
                    </a:p>
                  </a:txBody>
                  <a:tcPr marL="7620" marR="7620" marT="7620" marB="0" anchor="ctr"/>
                </a:tc>
                <a:extLst>
                  <a:ext uri="{0D108BD9-81ED-4DB2-BD59-A6C34878D82A}">
                    <a16:rowId xmlns:a16="http://schemas.microsoft.com/office/drawing/2014/main" val="10008"/>
                  </a:ext>
                </a:extLst>
              </a:tr>
              <a:tr h="158912">
                <a:tc>
                  <a:txBody>
                    <a:bodyPr/>
                    <a:lstStyle/>
                    <a:p>
                      <a:pPr algn="ctr" fontAlgn="ctr"/>
                      <a:r>
                        <a:rPr lang="ru-RU" sz="800" u="none" strike="noStrike" dirty="0">
                          <a:effectLst/>
                          <a:latin typeface="Times New Roman" pitchFamily="18" charset="0"/>
                          <a:cs typeface="Times New Roman" pitchFamily="18" charset="0"/>
                        </a:rPr>
                        <a:t> </a:t>
                      </a:r>
                      <a:endParaRPr lang="ru-RU" sz="800" b="1" i="0" u="none" strike="noStrike" dirty="0">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fontAlgn="ctr"/>
                      <a:r>
                        <a:rPr lang="ru-RU" sz="800" u="none" strike="noStrike" dirty="0">
                          <a:effectLst/>
                          <a:latin typeface="Times New Roman" pitchFamily="18" charset="0"/>
                          <a:cs typeface="Times New Roman" pitchFamily="18" charset="0"/>
                        </a:rPr>
                        <a:t>59 476,5</a:t>
                      </a:r>
                      <a:endParaRPr lang="ru-RU" sz="800" b="1" i="0" u="none" strike="noStrike" dirty="0">
                        <a:solidFill>
                          <a:srgbClr val="000000"/>
                        </a:solidFill>
                        <a:effectLst/>
                        <a:latin typeface="Times New Roman" pitchFamily="18" charset="0"/>
                        <a:cs typeface="Times New Roman" pitchFamily="18" charset="0"/>
                      </a:endParaRPr>
                    </a:p>
                  </a:txBody>
                  <a:tcPr marL="7620" marR="7620" marT="7620" marB="0"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686692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116632"/>
            <a:ext cx="9114630" cy="593719"/>
          </a:xfrm>
        </p:spPr>
        <p:txBody>
          <a:bodyPr>
            <a:noAutofit/>
          </a:bodyPr>
          <a:lstStyle/>
          <a:p>
            <a:pPr algn="ctr"/>
            <a:r>
              <a:rPr lang="ru-RU" sz="1800" b="1" dirty="0">
                <a:solidFill>
                  <a:srgbClr val="00B0F0"/>
                </a:solidFill>
                <a:effectLst>
                  <a:glow rad="139700">
                    <a:schemeClr val="accent4">
                      <a:satMod val="175000"/>
                      <a:alpha val="40000"/>
                    </a:schemeClr>
                  </a:glow>
                </a:effectLst>
                <a:latin typeface="Times New Roman" panose="02020603050405020304" pitchFamily="18" charset="0"/>
                <a:cs typeface="Times New Roman" panose="02020603050405020304" pitchFamily="18" charset="0"/>
              </a:rPr>
              <a:t>Расходы на социальную сферу в 2020 году </a:t>
            </a:r>
            <a:br>
              <a:rPr lang="ru-RU" sz="1800" b="1" dirty="0">
                <a:solidFill>
                  <a:srgbClr val="00B0F0"/>
                </a:solidFill>
                <a:effectLst>
                  <a:glow rad="139700">
                    <a:schemeClr val="accent4">
                      <a:satMod val="175000"/>
                      <a:alpha val="40000"/>
                    </a:schemeClr>
                  </a:glow>
                </a:effectLst>
                <a:latin typeface="Times New Roman" panose="02020603050405020304" pitchFamily="18" charset="0"/>
                <a:cs typeface="Times New Roman" panose="02020603050405020304" pitchFamily="18" charset="0"/>
              </a:rPr>
            </a:br>
            <a:r>
              <a:rPr lang="ru-RU" sz="1800" b="1" dirty="0">
                <a:solidFill>
                  <a:srgbClr val="00B0F0"/>
                </a:solidFill>
                <a:effectLst>
                  <a:glow rad="139700">
                    <a:schemeClr val="accent4">
                      <a:satMod val="175000"/>
                      <a:alpha val="40000"/>
                    </a:schemeClr>
                  </a:glow>
                </a:effectLst>
                <a:latin typeface="Times New Roman" panose="02020603050405020304" pitchFamily="18" charset="0"/>
                <a:cs typeface="Times New Roman" panose="02020603050405020304" pitchFamily="18" charset="0"/>
              </a:rPr>
              <a:t>составили 959 779,4тыс.рублей или 97,7% от плановых назначений. </a:t>
            </a:r>
          </a:p>
        </p:txBody>
      </p:sp>
      <p:sp>
        <p:nvSpPr>
          <p:cNvPr id="3" name="Номер слайда 2"/>
          <p:cNvSpPr>
            <a:spLocks noGrp="1"/>
          </p:cNvSpPr>
          <p:nvPr>
            <p:ph type="sldNum" sz="quarter" idx="12"/>
          </p:nvPr>
        </p:nvSpPr>
        <p:spPr>
          <a:xfrm>
            <a:off x="8460432" y="6453336"/>
            <a:ext cx="523900" cy="260226"/>
          </a:xfrm>
          <a:prstGeom prst="rect">
            <a:avLst/>
          </a:prstGeom>
        </p:spPr>
        <p:txBody>
          <a:bodyPr>
            <a:normAutofit fontScale="92500" lnSpcReduction="20000"/>
          </a:bodyPr>
          <a:lstStyle/>
          <a:p>
            <a:fld id="{A7F8E3F6-DE14-48B2-B2BC-6FABA9630FB8}" type="slidenum">
              <a:rPr lang="ru-RU" smtClean="0"/>
              <a:t>12</a:t>
            </a:fld>
            <a:endParaRPr lang="ru-RU" dirty="0"/>
          </a:p>
        </p:txBody>
      </p:sp>
      <p:sp>
        <p:nvSpPr>
          <p:cNvPr id="12" name="TextBox 11"/>
          <p:cNvSpPr txBox="1"/>
          <p:nvPr/>
        </p:nvSpPr>
        <p:spPr>
          <a:xfrm>
            <a:off x="5292080" y="994739"/>
            <a:ext cx="3851920" cy="577081"/>
          </a:xfrm>
          <a:prstGeom prst="rect">
            <a:avLst/>
          </a:prstGeom>
          <a:noFill/>
        </p:spPr>
        <p:txBody>
          <a:bodyPr wrap="square" rtlCol="0">
            <a:spAutoFit/>
          </a:bodyPr>
          <a:lstStyle/>
          <a:p>
            <a:r>
              <a:rPr lang="ru-RU" sz="1050" dirty="0">
                <a:solidFill>
                  <a:srgbClr val="000000"/>
                </a:solidFill>
                <a:latin typeface="Times New Roman" pitchFamily="18" charset="0"/>
                <a:cs typeface="Times New Roman" pitchFamily="18" charset="0"/>
              </a:rPr>
              <a:t>Расходы, осуществляемые за счет целевых средств областного  и федерального бюджетов, составили за 2020 год 667 588,3 тыс.</a:t>
            </a:r>
            <a:r>
              <a:rPr lang="ru-RU" sz="1050" b="1" dirty="0">
                <a:solidFill>
                  <a:srgbClr val="000000"/>
                </a:solidFill>
                <a:latin typeface="Times New Roman" pitchFamily="18" charset="0"/>
                <a:cs typeface="Times New Roman" pitchFamily="18" charset="0"/>
              </a:rPr>
              <a:t>рублей.</a:t>
            </a:r>
            <a:endParaRPr lang="ru-RU" sz="1050" dirty="0">
              <a:solidFill>
                <a:srgbClr val="000000"/>
              </a:solidFill>
              <a:latin typeface="Times New Roman" pitchFamily="18" charset="0"/>
              <a:cs typeface="Times New Roman" pitchFamily="18" charset="0"/>
            </a:endParaRPr>
          </a:p>
        </p:txBody>
      </p:sp>
      <p:sp>
        <p:nvSpPr>
          <p:cNvPr id="8" name="TextBox 7"/>
          <p:cNvSpPr txBox="1"/>
          <p:nvPr/>
        </p:nvSpPr>
        <p:spPr>
          <a:xfrm>
            <a:off x="1" y="980728"/>
            <a:ext cx="5004047" cy="461665"/>
          </a:xfrm>
          <a:prstGeom prst="rect">
            <a:avLst/>
          </a:prstGeom>
          <a:noFill/>
        </p:spPr>
        <p:txBody>
          <a:bodyPr wrap="square" rtlCol="0">
            <a:spAutoFit/>
          </a:bodyPr>
          <a:lstStyle/>
          <a:p>
            <a:pPr algn="ctr"/>
            <a:r>
              <a:rPr lang="ru-RU" sz="1200" b="1" dirty="0">
                <a:solidFill>
                  <a:schemeClr val="bg2">
                    <a:lumMod val="50000"/>
                  </a:schemeClr>
                </a:solidFill>
                <a:latin typeface="Times New Roman" pitchFamily="18" charset="0"/>
                <a:cs typeface="Times New Roman" pitchFamily="18" charset="0"/>
              </a:rPr>
              <a:t>Средняя заработная плата работников муниципальных учреждений, тыс.рублей</a:t>
            </a:r>
          </a:p>
        </p:txBody>
      </p:sp>
      <p:graphicFrame>
        <p:nvGraphicFramePr>
          <p:cNvPr id="10" name="Диаграмма 9"/>
          <p:cNvGraphicFramePr/>
          <p:nvPr>
            <p:extLst>
              <p:ext uri="{D42A27DB-BD31-4B8C-83A1-F6EECF244321}">
                <p14:modId xmlns:p14="http://schemas.microsoft.com/office/powerpoint/2010/main" val="3800642681"/>
              </p:ext>
            </p:extLst>
          </p:nvPr>
        </p:nvGraphicFramePr>
        <p:xfrm>
          <a:off x="-756592" y="1214563"/>
          <a:ext cx="7344816" cy="1710381"/>
        </p:xfrm>
        <a:graphic>
          <a:graphicData uri="http://schemas.openxmlformats.org/drawingml/2006/chart">
            <c:chart xmlns:c="http://schemas.openxmlformats.org/drawingml/2006/chart" xmlns:r="http://schemas.openxmlformats.org/officeDocument/2006/relationships" r:id="rId2"/>
          </a:graphicData>
        </a:graphic>
      </p:graphicFrame>
      <p:sp>
        <p:nvSpPr>
          <p:cNvPr id="6" name="Прямоугольник 5"/>
          <p:cNvSpPr/>
          <p:nvPr/>
        </p:nvSpPr>
        <p:spPr>
          <a:xfrm>
            <a:off x="5224637" y="1571820"/>
            <a:ext cx="3919362" cy="5209118"/>
          </a:xfrm>
          <a:prstGeom prst="rect">
            <a:avLst/>
          </a:prstGeom>
        </p:spPr>
        <p:txBody>
          <a:bodyPr wrap="square">
            <a:spAutoFit/>
          </a:bodyPr>
          <a:lstStyle/>
          <a:p>
            <a:r>
              <a:rPr lang="ru-RU" sz="950" dirty="0">
                <a:latin typeface="Times New Roman" pitchFamily="18" charset="0"/>
                <a:cs typeface="Times New Roman" pitchFamily="18" charset="0"/>
              </a:rPr>
              <a:t>За счет средств субсидии из областного бюджета </a:t>
            </a:r>
            <a:r>
              <a:rPr lang="ru-RU" sz="950" b="1" dirty="0">
                <a:latin typeface="Times New Roman" pitchFamily="18" charset="0"/>
                <a:cs typeface="Times New Roman" pitchFamily="18" charset="0"/>
              </a:rPr>
              <a:t>приобретены школьные автобусы</a:t>
            </a:r>
            <a:r>
              <a:rPr lang="ru-RU" sz="950" dirty="0">
                <a:latin typeface="Times New Roman" pitchFamily="18" charset="0"/>
                <a:cs typeface="Times New Roman" pitchFamily="18" charset="0"/>
              </a:rPr>
              <a:t> для обеспечения безопасности школьных перевозок и ежедневного подвоза обучающихся к месту обучения и обратно в сумме 3 810,0 тыс.рублей (в </a:t>
            </a:r>
            <a:r>
              <a:rPr lang="ru-RU" sz="950" dirty="0" err="1">
                <a:latin typeface="Times New Roman" pitchFamily="18" charset="0"/>
                <a:cs typeface="Times New Roman" pitchFamily="18" charset="0"/>
              </a:rPr>
              <a:t>т.ч</a:t>
            </a:r>
            <a:r>
              <a:rPr lang="ru-RU" sz="950" dirty="0">
                <a:latin typeface="Times New Roman" pitchFamily="18" charset="0"/>
                <a:cs typeface="Times New Roman" pitchFamily="18" charset="0"/>
              </a:rPr>
              <a:t>. ОБ 3 467,1тыс.рублей) 1 автобус для перевозки детей в МБОУ СОШ N1 г. Слюдянка " и 1 автобус ПАЗ 32053-70 в МБОУ СОШ N 12, так же за счет средств субсидия на реализацию мероприятий перечня проектов народных инициатив приобретены два микроавтобуса в муниципальную собственность для организации обеспечения населения услугами культуры и образования на сумму 4 528,0 тыс.рублей ( в </a:t>
            </a:r>
            <a:r>
              <a:rPr lang="ru-RU" sz="950" dirty="0" err="1">
                <a:latin typeface="Times New Roman" pitchFamily="18" charset="0"/>
                <a:cs typeface="Times New Roman" pitchFamily="18" charset="0"/>
              </a:rPr>
              <a:t>т.ч</a:t>
            </a:r>
            <a:r>
              <a:rPr lang="ru-RU" sz="950" dirty="0">
                <a:latin typeface="Times New Roman" pitchFamily="18" charset="0"/>
                <a:cs typeface="Times New Roman" pitchFamily="18" charset="0"/>
              </a:rPr>
              <a:t>. ОБ 4 120,5 тыс.рублей). </a:t>
            </a:r>
          </a:p>
          <a:p>
            <a:r>
              <a:rPr lang="ru-RU" sz="950" dirty="0">
                <a:latin typeface="Times New Roman" pitchFamily="18" charset="0"/>
                <a:cs typeface="Times New Roman" pitchFamily="18" charset="0"/>
              </a:rPr>
              <a:t>В рамках ГП Иркутской области "Развитие образования" за счет средств </a:t>
            </a:r>
            <a:r>
              <a:rPr lang="ru-RU" sz="950" b="1" dirty="0">
                <a:latin typeface="Times New Roman" pitchFamily="18" charset="0"/>
                <a:cs typeface="Times New Roman" pitchFamily="18" charset="0"/>
              </a:rPr>
              <a:t>субсидии местным бюджетам на софинансирование мероприятий по капитальному ремонту</a:t>
            </a:r>
            <a:r>
              <a:rPr lang="ru-RU" sz="950" dirty="0">
                <a:latin typeface="Times New Roman" pitchFamily="18" charset="0"/>
                <a:cs typeface="Times New Roman" pitchFamily="18" charset="0"/>
              </a:rPr>
              <a:t> направлено </a:t>
            </a:r>
            <a:r>
              <a:rPr lang="ru-RU" sz="950" b="1" dirty="0">
                <a:latin typeface="Times New Roman" pitchFamily="18" charset="0"/>
                <a:cs typeface="Times New Roman" pitchFamily="18" charset="0"/>
              </a:rPr>
              <a:t>20 751,6 </a:t>
            </a:r>
            <a:r>
              <a:rPr lang="ru-RU" sz="950" dirty="0">
                <a:latin typeface="Times New Roman" pitchFamily="18" charset="0"/>
                <a:cs typeface="Times New Roman" pitchFamily="18" charset="0"/>
              </a:rPr>
              <a:t>тыс.  рублей  (в </a:t>
            </a:r>
            <a:r>
              <a:rPr lang="ru-RU" sz="950" dirty="0" err="1">
                <a:latin typeface="Times New Roman" pitchFamily="18" charset="0"/>
                <a:cs typeface="Times New Roman" pitchFamily="18" charset="0"/>
              </a:rPr>
              <a:t>т.ч</a:t>
            </a:r>
            <a:r>
              <a:rPr lang="ru-RU" sz="950" dirty="0">
                <a:latin typeface="Times New Roman" pitchFamily="18" charset="0"/>
                <a:cs typeface="Times New Roman" pitchFamily="18" charset="0"/>
              </a:rPr>
              <a:t>. ОБ – 18 883,8тыс.рублей) в том числе:</a:t>
            </a:r>
          </a:p>
          <a:p>
            <a:r>
              <a:rPr lang="ru-RU" sz="950" dirty="0">
                <a:latin typeface="Times New Roman" pitchFamily="18" charset="0"/>
                <a:cs typeface="Times New Roman" pitchFamily="18" charset="0"/>
              </a:rPr>
              <a:t>- замена заполнений оконных проемов,  капитальный ремонт кровли и капитальный ремонт силовых и осветительных сетей в здании МБОУ НШДС №16, г. Байкальск,;</a:t>
            </a:r>
          </a:p>
          <a:p>
            <a:r>
              <a:rPr lang="ru-RU" sz="950" dirty="0">
                <a:latin typeface="Times New Roman" pitchFamily="18" charset="0"/>
                <a:cs typeface="Times New Roman" pitchFamily="18" charset="0"/>
              </a:rPr>
              <a:t>- замена заполнений оконных проёмов и капитальный ремонт кровли в здании МБОУ НШДС №14 г. Байкальск;</a:t>
            </a:r>
          </a:p>
          <a:p>
            <a:r>
              <a:rPr lang="ru-RU" sz="950" dirty="0">
                <a:latin typeface="Times New Roman" pitchFamily="18" charset="0"/>
                <a:cs typeface="Times New Roman" pitchFamily="18" charset="0"/>
              </a:rPr>
              <a:t>- капитальный ремонт кровли, силовых и осветительных сетей в здании МБОУ СОШ №49;</a:t>
            </a:r>
          </a:p>
          <a:p>
            <a:r>
              <a:rPr lang="ru-RU" sz="950" dirty="0">
                <a:latin typeface="Times New Roman" pitchFamily="18" charset="0"/>
                <a:cs typeface="Times New Roman" pitchFamily="18" charset="0"/>
              </a:rPr>
              <a:t>- капитальный ремонт силовых осветительных сетей в здании школы и учебно-производственной мастерской МБОУ СОШ №4;</a:t>
            </a:r>
          </a:p>
          <a:p>
            <a:r>
              <a:rPr lang="ru-RU" sz="950" dirty="0">
                <a:latin typeface="Times New Roman" pitchFamily="18" charset="0"/>
                <a:cs typeface="Times New Roman" pitchFamily="18" charset="0"/>
              </a:rPr>
              <a:t>- проведена замена заполнений оконных проёмов в здании МБДОУ  "Теремок" №34;</a:t>
            </a:r>
          </a:p>
          <a:p>
            <a:r>
              <a:rPr lang="ru-RU" sz="950" dirty="0">
                <a:latin typeface="Times New Roman" pitchFamily="18" charset="0"/>
                <a:cs typeface="Times New Roman" pitchFamily="18" charset="0"/>
              </a:rPr>
              <a:t>- проведен капитальный ремонт силовых и осветительных сетей в здании МБДОУ "Детский сад №2".</a:t>
            </a:r>
          </a:p>
          <a:p>
            <a:r>
              <a:rPr lang="ru-RU" sz="950" dirty="0">
                <a:latin typeface="Times New Roman" pitchFamily="18" charset="0"/>
                <a:cs typeface="Times New Roman" pitchFamily="18" charset="0"/>
              </a:rPr>
              <a:t>Поступившие средства из областного бюджета израсходованы в полном объеме. Остаток бюджетных ассигнований за счет областных средств в размере 1 497,0 тыс.рублей образовался за счет экономии по результатам проведения конкурсных процедур.</a:t>
            </a:r>
          </a:p>
          <a:p>
            <a:r>
              <a:rPr lang="ru-RU" sz="950" dirty="0">
                <a:solidFill>
                  <a:srgbClr val="000000"/>
                </a:solidFill>
                <a:latin typeface="Times New Roman" pitchFamily="18" charset="0"/>
                <a:cs typeface="Times New Roman" pitchFamily="18" charset="0"/>
              </a:rPr>
              <a:t>Из средств бюджета на подготовку к учебному году и текущий ремонт образовательных учреждений и учреждений культуры Слюдянского муниципального района направлено 8 548,8 тыс.рублей</a:t>
            </a:r>
            <a:endParaRPr lang="ru-RU" sz="950" dirty="0">
              <a:latin typeface="Times New Roman" pitchFamily="18" charset="0"/>
              <a:cs typeface="Times New Roman" pitchFamily="18" charset="0"/>
            </a:endParaRPr>
          </a:p>
        </p:txBody>
      </p:sp>
      <p:sp>
        <p:nvSpPr>
          <p:cNvPr id="11" name="Rectangle 1"/>
          <p:cNvSpPr>
            <a:spLocks noChangeArrowheads="1"/>
          </p:cNvSpPr>
          <p:nvPr/>
        </p:nvSpPr>
        <p:spPr bwMode="auto">
          <a:xfrm>
            <a:off x="44228" y="2924944"/>
            <a:ext cx="5180409" cy="78483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4025" algn="just"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На питание детей различных категорий с учетом софинансирования из местного бюджета при плановых назначениях  в 34 731,4 тыс.рублей  направлено 30 480,8 тыс.рублей</a:t>
            </a:r>
            <a:endParaRPr kumimoji="0" lang="ru-RU" sz="9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73025" algn="just"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Остаток бюджетных ассигнований за счет областных средств в размере 4 234,0 тыс.рублей, образовался в связи с высокой заболеваемостью учащихся в 2020 году в связи с распространением </a:t>
            </a:r>
            <a:r>
              <a:rPr kumimoji="0" lang="ru-RU" sz="9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коронавирусной</a:t>
            </a:r>
            <a:r>
              <a:rPr kumimoji="0" lang="ru-RU" sz="9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инфекции и переходом на дистанционные формы обучения.</a:t>
            </a:r>
            <a:endParaRPr kumimoji="0" lang="ru-RU" sz="900" b="0" i="0" u="none" strike="noStrike" cap="none" normalizeH="0" baseline="0" dirty="0">
              <a:ln>
                <a:noFill/>
              </a:ln>
              <a:solidFill>
                <a:schemeClr val="tx1"/>
              </a:solidFill>
              <a:effectLst/>
              <a:latin typeface="Times New Roman" pitchFamily="18" charset="0"/>
              <a:cs typeface="Times New Roman" pitchFamily="18" charset="0"/>
            </a:endParaRPr>
          </a:p>
        </p:txBody>
      </p:sp>
      <p:graphicFrame>
        <p:nvGraphicFramePr>
          <p:cNvPr id="14" name="Таблица 13"/>
          <p:cNvGraphicFramePr>
            <a:graphicFrameLocks noGrp="1"/>
          </p:cNvGraphicFramePr>
          <p:nvPr>
            <p:extLst>
              <p:ext uri="{D42A27DB-BD31-4B8C-83A1-F6EECF244321}">
                <p14:modId xmlns:p14="http://schemas.microsoft.com/office/powerpoint/2010/main" val="3776120443"/>
              </p:ext>
            </p:extLst>
          </p:nvPr>
        </p:nvGraphicFramePr>
        <p:xfrm>
          <a:off x="85056" y="3709774"/>
          <a:ext cx="5139582" cy="2815566"/>
        </p:xfrm>
        <a:graphic>
          <a:graphicData uri="http://schemas.openxmlformats.org/drawingml/2006/table">
            <a:tbl>
              <a:tblPr firstRow="1" firstCol="1" bandRow="1">
                <a:tableStyleId>{8A107856-5554-42FB-B03E-39F5DBC370BA}</a:tableStyleId>
              </a:tblPr>
              <a:tblGrid>
                <a:gridCol w="2907002">
                  <a:extLst>
                    <a:ext uri="{9D8B030D-6E8A-4147-A177-3AD203B41FA5}">
                      <a16:colId xmlns:a16="http://schemas.microsoft.com/office/drawing/2014/main" val="20000"/>
                    </a:ext>
                  </a:extLst>
                </a:gridCol>
                <a:gridCol w="558145">
                  <a:extLst>
                    <a:ext uri="{9D8B030D-6E8A-4147-A177-3AD203B41FA5}">
                      <a16:colId xmlns:a16="http://schemas.microsoft.com/office/drawing/2014/main" val="20001"/>
                    </a:ext>
                  </a:extLst>
                </a:gridCol>
                <a:gridCol w="558145">
                  <a:extLst>
                    <a:ext uri="{9D8B030D-6E8A-4147-A177-3AD203B41FA5}">
                      <a16:colId xmlns:a16="http://schemas.microsoft.com/office/drawing/2014/main" val="20002"/>
                    </a:ext>
                  </a:extLst>
                </a:gridCol>
                <a:gridCol w="558145">
                  <a:extLst>
                    <a:ext uri="{9D8B030D-6E8A-4147-A177-3AD203B41FA5}">
                      <a16:colId xmlns:a16="http://schemas.microsoft.com/office/drawing/2014/main" val="20003"/>
                    </a:ext>
                  </a:extLst>
                </a:gridCol>
                <a:gridCol w="558145">
                  <a:extLst>
                    <a:ext uri="{9D8B030D-6E8A-4147-A177-3AD203B41FA5}">
                      <a16:colId xmlns:a16="http://schemas.microsoft.com/office/drawing/2014/main" val="20004"/>
                    </a:ext>
                  </a:extLst>
                </a:gridCol>
              </a:tblGrid>
              <a:tr h="433033">
                <a:tc>
                  <a:txBody>
                    <a:bodyPr/>
                    <a:lstStyle/>
                    <a:p>
                      <a:pPr algn="ctr" rtl="0" fontAlgn="ctr"/>
                      <a:r>
                        <a:rPr lang="ru-RU" sz="600" u="none" strike="noStrike" dirty="0">
                          <a:effectLst/>
                          <a:latin typeface="Times New Roman" pitchFamily="18" charset="0"/>
                          <a:cs typeface="Times New Roman" pitchFamily="18" charset="0"/>
                        </a:rPr>
                        <a:t>Наименование МБТ</a:t>
                      </a:r>
                      <a:endParaRPr lang="ru-RU" sz="600" b="1" i="0" u="none" strike="noStrike" dirty="0">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600" u="none" strike="noStrike" dirty="0">
                          <a:effectLst/>
                          <a:latin typeface="Times New Roman" pitchFamily="18" charset="0"/>
                          <a:cs typeface="Times New Roman" pitchFamily="18" charset="0"/>
                        </a:rPr>
                        <a:t>План на 2020</a:t>
                      </a:r>
                      <a:endParaRPr lang="ru-RU" sz="600" b="1" i="0" u="none" strike="noStrike" dirty="0">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600" u="none" strike="noStrike">
                          <a:effectLst/>
                          <a:latin typeface="Times New Roman" pitchFamily="18" charset="0"/>
                          <a:cs typeface="Times New Roman" pitchFamily="18" charset="0"/>
                        </a:rPr>
                        <a:t>Исполнено 2020</a:t>
                      </a:r>
                      <a:endParaRPr lang="ru-RU" sz="600" b="1"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600" u="none" strike="noStrike">
                          <a:effectLst/>
                          <a:latin typeface="Times New Roman" pitchFamily="18" charset="0"/>
                          <a:cs typeface="Times New Roman" pitchFamily="18" charset="0"/>
                        </a:rPr>
                        <a:t>% исполнения</a:t>
                      </a:r>
                      <a:endParaRPr lang="ru-RU" sz="600" b="1"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600" u="none" strike="noStrike">
                          <a:effectLst/>
                          <a:latin typeface="Times New Roman" pitchFamily="18" charset="0"/>
                          <a:cs typeface="Times New Roman" pitchFamily="18" charset="0"/>
                        </a:rPr>
                        <a:t>Количество детей, обеспеченных питанием*</a:t>
                      </a:r>
                      <a:endParaRPr lang="ru-RU" sz="600" b="1" i="0" u="none" strike="noStrike">
                        <a:solidFill>
                          <a:srgbClr val="000000"/>
                        </a:solidFill>
                        <a:effectLst/>
                        <a:latin typeface="Times New Roman" pitchFamily="18" charset="0"/>
                        <a:cs typeface="Times New Roman" pitchFamily="18" charset="0"/>
                      </a:endParaRPr>
                    </a:p>
                  </a:txBody>
                  <a:tcPr marL="7620" marR="7620" marT="7620" marB="0" anchor="ctr"/>
                </a:tc>
                <a:extLst>
                  <a:ext uri="{0D108BD9-81ED-4DB2-BD59-A6C34878D82A}">
                    <a16:rowId xmlns:a16="http://schemas.microsoft.com/office/drawing/2014/main" val="10000"/>
                  </a:ext>
                </a:extLst>
              </a:tr>
              <a:tr h="326984">
                <a:tc>
                  <a:txBody>
                    <a:bodyPr/>
                    <a:lstStyle/>
                    <a:p>
                      <a:pPr algn="ctr" rtl="0" fontAlgn="ctr"/>
                      <a:r>
                        <a:rPr lang="ru-RU" sz="600" u="none" strike="noStrike" dirty="0">
                          <a:effectLst/>
                          <a:latin typeface="Times New Roman" pitchFamily="18" charset="0"/>
                          <a:cs typeface="Times New Roman" pitchFamily="18" charset="0"/>
                        </a:rPr>
                        <a:t>Субсидии из областного по обеспечению бесплатным двухразовым питанием обучающихся с ограниченными возможностями здоровья (БО 5256/5218 тыс.рублей)</a:t>
                      </a:r>
                      <a:endParaRPr lang="ru-RU" sz="600" b="0" i="0" u="none" strike="noStrike" dirty="0">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600" u="none" strike="noStrike" dirty="0">
                          <a:effectLst/>
                          <a:latin typeface="Times New Roman" pitchFamily="18" charset="0"/>
                          <a:cs typeface="Times New Roman" pitchFamily="18" charset="0"/>
                        </a:rPr>
                        <a:t>5 786,4</a:t>
                      </a:r>
                      <a:endParaRPr lang="ru-RU" sz="600" b="0" i="0" u="none" strike="noStrike" dirty="0">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600" u="none" strike="noStrike">
                          <a:effectLst/>
                          <a:latin typeface="Times New Roman" pitchFamily="18" charset="0"/>
                          <a:cs typeface="Times New Roman" pitchFamily="18" charset="0"/>
                        </a:rPr>
                        <a:t>5 734,0</a:t>
                      </a:r>
                      <a:endParaRPr lang="ru-RU" sz="6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600" u="none" strike="noStrike" dirty="0">
                          <a:effectLst/>
                          <a:latin typeface="Times New Roman" pitchFamily="18" charset="0"/>
                          <a:cs typeface="Times New Roman" pitchFamily="18" charset="0"/>
                        </a:rPr>
                        <a:t>99%</a:t>
                      </a:r>
                      <a:endParaRPr lang="ru-RU" sz="600" b="0" i="0" u="none" strike="noStrike" dirty="0">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600" u="none" strike="noStrike">
                          <a:effectLst/>
                          <a:latin typeface="Times New Roman" pitchFamily="18" charset="0"/>
                          <a:cs typeface="Times New Roman" pitchFamily="18" charset="0"/>
                        </a:rPr>
                        <a:t>352,0</a:t>
                      </a:r>
                      <a:endParaRPr lang="ru-RU" sz="600" b="0" i="0" u="none" strike="noStrike">
                        <a:solidFill>
                          <a:srgbClr val="000000"/>
                        </a:solidFill>
                        <a:effectLst/>
                        <a:latin typeface="Times New Roman" pitchFamily="18" charset="0"/>
                        <a:cs typeface="Times New Roman" pitchFamily="18" charset="0"/>
                      </a:endParaRPr>
                    </a:p>
                  </a:txBody>
                  <a:tcPr marL="7620" marR="7620" marT="7620" marB="0" anchor="ctr"/>
                </a:tc>
                <a:extLst>
                  <a:ext uri="{0D108BD9-81ED-4DB2-BD59-A6C34878D82A}">
                    <a16:rowId xmlns:a16="http://schemas.microsoft.com/office/drawing/2014/main" val="10001"/>
                  </a:ext>
                </a:extLst>
              </a:tr>
              <a:tr h="220935">
                <a:tc>
                  <a:txBody>
                    <a:bodyPr/>
                    <a:lstStyle/>
                    <a:p>
                      <a:pPr algn="ctr" rtl="0" fontAlgn="ctr"/>
                      <a:r>
                        <a:rPr lang="ru-RU" sz="600" u="none" strike="noStrike">
                          <a:effectLst/>
                          <a:latin typeface="Times New Roman" pitchFamily="18" charset="0"/>
                          <a:cs typeface="Times New Roman" pitchFamily="18" charset="0"/>
                        </a:rPr>
                        <a:t>Субсидии из областного бюджета на обеспечение бесплатным питьевым молоком обучающихся 1-4 классов (ОБ 1901,1 т.р./1818,6 т.р.)</a:t>
                      </a:r>
                      <a:endParaRPr lang="ru-RU" sz="6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600" u="none" strike="noStrike">
                          <a:effectLst/>
                          <a:latin typeface="Times New Roman" pitchFamily="18" charset="0"/>
                          <a:cs typeface="Times New Roman" pitchFamily="18" charset="0"/>
                        </a:rPr>
                        <a:t>2 119,9</a:t>
                      </a:r>
                      <a:endParaRPr lang="ru-RU" sz="6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600" u="none" strike="noStrike">
                          <a:effectLst/>
                          <a:latin typeface="Times New Roman" pitchFamily="18" charset="0"/>
                          <a:cs typeface="Times New Roman" pitchFamily="18" charset="0"/>
                        </a:rPr>
                        <a:t>1 998,5</a:t>
                      </a:r>
                      <a:endParaRPr lang="ru-RU" sz="6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600" b="0" i="0" u="none" strike="noStrike" dirty="0">
                          <a:solidFill>
                            <a:srgbClr val="000000"/>
                          </a:solidFill>
                          <a:effectLst/>
                          <a:latin typeface="Times New Roman" pitchFamily="18" charset="0"/>
                          <a:cs typeface="Times New Roman" pitchFamily="18" charset="0"/>
                        </a:rPr>
                        <a:t>94%</a:t>
                      </a:r>
                    </a:p>
                  </a:txBody>
                  <a:tcPr marL="7620" marR="7620" marT="7620" marB="0" anchor="ctr"/>
                </a:tc>
                <a:tc>
                  <a:txBody>
                    <a:bodyPr/>
                    <a:lstStyle/>
                    <a:p>
                      <a:pPr algn="ctr" rtl="0" fontAlgn="ctr"/>
                      <a:r>
                        <a:rPr lang="ru-RU" sz="600" u="none" strike="noStrike">
                          <a:effectLst/>
                          <a:latin typeface="Times New Roman" pitchFamily="18" charset="0"/>
                          <a:cs typeface="Times New Roman" pitchFamily="18" charset="0"/>
                        </a:rPr>
                        <a:t>1 792,0</a:t>
                      </a:r>
                      <a:endParaRPr lang="ru-RU" sz="600" b="0" i="0" u="none" strike="noStrike">
                        <a:solidFill>
                          <a:srgbClr val="000000"/>
                        </a:solidFill>
                        <a:effectLst/>
                        <a:latin typeface="Times New Roman" pitchFamily="18" charset="0"/>
                        <a:cs typeface="Times New Roman" pitchFamily="18" charset="0"/>
                      </a:endParaRPr>
                    </a:p>
                  </a:txBody>
                  <a:tcPr marL="7620" marR="7620" marT="7620" marB="0" anchor="ctr"/>
                </a:tc>
                <a:extLst>
                  <a:ext uri="{0D108BD9-81ED-4DB2-BD59-A6C34878D82A}">
                    <a16:rowId xmlns:a16="http://schemas.microsoft.com/office/drawing/2014/main" val="10002"/>
                  </a:ext>
                </a:extLst>
              </a:tr>
              <a:tr h="326984">
                <a:tc>
                  <a:txBody>
                    <a:bodyPr/>
                    <a:lstStyle/>
                    <a:p>
                      <a:pPr algn="ctr" rtl="0" fontAlgn="ctr"/>
                      <a:r>
                        <a:rPr lang="ru-RU" sz="600" u="none" strike="noStrike">
                          <a:effectLst/>
                          <a:latin typeface="Times New Roman" pitchFamily="18" charset="0"/>
                          <a:cs typeface="Times New Roman" pitchFamily="18" charset="0"/>
                        </a:rPr>
                        <a:t>Субвенции бюджетам муниципальных районов на выполнение передаваемых полномочий субьектов РФ по обеспечению бесплатным двухразовым питанием детей-инвалидов (в т.ч. ОБ 1048,2/993,9 т.р.)</a:t>
                      </a:r>
                      <a:endParaRPr lang="ru-RU" sz="6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600" u="none" strike="noStrike">
                          <a:effectLst/>
                          <a:latin typeface="Times New Roman" pitchFamily="18" charset="0"/>
                          <a:cs typeface="Times New Roman" pitchFamily="18" charset="0"/>
                        </a:rPr>
                        <a:t>1 048,2</a:t>
                      </a:r>
                      <a:endParaRPr lang="ru-RU" sz="6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600" u="none" strike="noStrike">
                          <a:effectLst/>
                          <a:latin typeface="Times New Roman" pitchFamily="18" charset="0"/>
                          <a:cs typeface="Times New Roman" pitchFamily="18" charset="0"/>
                        </a:rPr>
                        <a:t>993,9</a:t>
                      </a:r>
                      <a:endParaRPr lang="ru-RU" sz="6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600" b="0" i="0" u="none" strike="noStrike" dirty="0">
                          <a:solidFill>
                            <a:srgbClr val="000000"/>
                          </a:solidFill>
                          <a:effectLst/>
                          <a:latin typeface="Times New Roman" pitchFamily="18" charset="0"/>
                          <a:cs typeface="Times New Roman" pitchFamily="18" charset="0"/>
                        </a:rPr>
                        <a:t>95%</a:t>
                      </a:r>
                    </a:p>
                  </a:txBody>
                  <a:tcPr marL="7620" marR="7620" marT="7620" marB="0" anchor="ctr"/>
                </a:tc>
                <a:tc>
                  <a:txBody>
                    <a:bodyPr/>
                    <a:lstStyle/>
                    <a:p>
                      <a:pPr algn="ctr" rtl="0" fontAlgn="ctr"/>
                      <a:r>
                        <a:rPr lang="ru-RU" sz="600" u="none" strike="noStrike">
                          <a:effectLst/>
                          <a:latin typeface="Times New Roman" pitchFamily="18" charset="0"/>
                          <a:cs typeface="Times New Roman" pitchFamily="18" charset="0"/>
                        </a:rPr>
                        <a:t>80,0</a:t>
                      </a:r>
                      <a:endParaRPr lang="ru-RU" sz="600" b="0" i="0" u="none" strike="noStrike">
                        <a:solidFill>
                          <a:srgbClr val="000000"/>
                        </a:solidFill>
                        <a:effectLst/>
                        <a:latin typeface="Times New Roman" pitchFamily="18" charset="0"/>
                        <a:cs typeface="Times New Roman" pitchFamily="18" charset="0"/>
                      </a:endParaRPr>
                    </a:p>
                  </a:txBody>
                  <a:tcPr marL="7620" marR="7620" marT="7620" marB="0" anchor="ctr"/>
                </a:tc>
                <a:extLst>
                  <a:ext uri="{0D108BD9-81ED-4DB2-BD59-A6C34878D82A}">
                    <a16:rowId xmlns:a16="http://schemas.microsoft.com/office/drawing/2014/main" val="10003"/>
                  </a:ext>
                </a:extLst>
              </a:tr>
              <a:tr h="326984">
                <a:tc>
                  <a:txBody>
                    <a:bodyPr/>
                    <a:lstStyle/>
                    <a:p>
                      <a:pPr algn="ctr" rtl="0" fontAlgn="ctr"/>
                      <a:r>
                        <a:rPr lang="ru-RU" sz="600" u="none" strike="noStrike">
                          <a:effectLst/>
                          <a:latin typeface="Times New Roman" pitchFamily="18" charset="0"/>
                          <a:cs typeface="Times New Roman" pitchFamily="18" charset="0"/>
                        </a:rPr>
                        <a:t>Субсидии местным бюджетам на организацию бесплатного горячего питания обучающихся, получающих начальное общее образование (в т.ч. ОБ  и ФБ -12 048,6 т.р./8 323,1 т.р.)</a:t>
                      </a:r>
                      <a:endParaRPr lang="ru-RU" sz="6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600" u="none" strike="noStrike">
                          <a:effectLst/>
                          <a:latin typeface="Times New Roman" pitchFamily="18" charset="0"/>
                          <a:cs typeface="Times New Roman" pitchFamily="18" charset="0"/>
                        </a:rPr>
                        <a:t>12 955,5</a:t>
                      </a:r>
                      <a:endParaRPr lang="ru-RU" sz="6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600" u="none" strike="noStrike">
                          <a:effectLst/>
                          <a:latin typeface="Times New Roman" pitchFamily="18" charset="0"/>
                          <a:cs typeface="Times New Roman" pitchFamily="18" charset="0"/>
                        </a:rPr>
                        <a:t>8 949,6</a:t>
                      </a:r>
                      <a:endParaRPr lang="ru-RU" sz="6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600" b="0" i="0" u="none" strike="noStrike" dirty="0">
                          <a:solidFill>
                            <a:srgbClr val="000000"/>
                          </a:solidFill>
                          <a:effectLst/>
                          <a:latin typeface="Times New Roman" pitchFamily="18" charset="0"/>
                          <a:cs typeface="Times New Roman" pitchFamily="18" charset="0"/>
                        </a:rPr>
                        <a:t>69%</a:t>
                      </a:r>
                    </a:p>
                  </a:txBody>
                  <a:tcPr marL="7620" marR="7620" marT="7620" marB="0" anchor="ctr"/>
                </a:tc>
                <a:tc>
                  <a:txBody>
                    <a:bodyPr/>
                    <a:lstStyle/>
                    <a:p>
                      <a:pPr algn="ctr" rtl="0" fontAlgn="ctr"/>
                      <a:r>
                        <a:rPr lang="ru-RU" sz="600" u="none" strike="noStrike">
                          <a:effectLst/>
                          <a:latin typeface="Times New Roman" pitchFamily="18" charset="0"/>
                          <a:cs typeface="Times New Roman" pitchFamily="18" charset="0"/>
                        </a:rPr>
                        <a:t>2 147,0</a:t>
                      </a:r>
                      <a:endParaRPr lang="ru-RU" sz="600" b="0" i="0" u="none" strike="noStrike">
                        <a:solidFill>
                          <a:srgbClr val="000000"/>
                        </a:solidFill>
                        <a:effectLst/>
                        <a:latin typeface="Times New Roman" pitchFamily="18" charset="0"/>
                        <a:cs typeface="Times New Roman" pitchFamily="18" charset="0"/>
                      </a:endParaRPr>
                    </a:p>
                  </a:txBody>
                  <a:tcPr marL="7620" marR="7620" marT="7620" marB="0" anchor="ctr"/>
                </a:tc>
                <a:extLst>
                  <a:ext uri="{0D108BD9-81ED-4DB2-BD59-A6C34878D82A}">
                    <a16:rowId xmlns:a16="http://schemas.microsoft.com/office/drawing/2014/main" val="10004"/>
                  </a:ext>
                </a:extLst>
              </a:tr>
              <a:tr h="220935">
                <a:tc>
                  <a:txBody>
                    <a:bodyPr/>
                    <a:lstStyle/>
                    <a:p>
                      <a:pPr algn="ctr" rtl="0" fontAlgn="ctr"/>
                      <a:r>
                        <a:rPr lang="ru-RU" sz="600" u="none" strike="noStrike">
                          <a:effectLst/>
                          <a:latin typeface="Times New Roman" pitchFamily="18" charset="0"/>
                          <a:cs typeface="Times New Roman" pitchFamily="18" charset="0"/>
                        </a:rPr>
                        <a:t>Обеспечение продуктами питания воспитанников льготной категории общеобразовательных учреждений Слюдянского района</a:t>
                      </a:r>
                      <a:endParaRPr lang="ru-RU" sz="6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600" u="none" strike="noStrike">
                          <a:effectLst/>
                          <a:latin typeface="Times New Roman" pitchFamily="18" charset="0"/>
                          <a:cs typeface="Times New Roman" pitchFamily="18" charset="0"/>
                        </a:rPr>
                        <a:t>669,7</a:t>
                      </a:r>
                      <a:endParaRPr lang="ru-RU" sz="6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600" u="none" strike="noStrike">
                          <a:effectLst/>
                          <a:latin typeface="Times New Roman" pitchFamily="18" charset="0"/>
                          <a:cs typeface="Times New Roman" pitchFamily="18" charset="0"/>
                        </a:rPr>
                        <a:t>669,7</a:t>
                      </a:r>
                      <a:endParaRPr lang="ru-RU" sz="6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600" b="0" i="0" u="none" strike="noStrike" dirty="0">
                          <a:solidFill>
                            <a:srgbClr val="000000"/>
                          </a:solidFill>
                          <a:effectLst/>
                          <a:latin typeface="Times New Roman" pitchFamily="18" charset="0"/>
                          <a:cs typeface="Times New Roman" pitchFamily="18" charset="0"/>
                        </a:rPr>
                        <a:t>100%</a:t>
                      </a:r>
                    </a:p>
                  </a:txBody>
                  <a:tcPr marL="7620" marR="7620" marT="7620" marB="0" anchor="ctr"/>
                </a:tc>
                <a:tc>
                  <a:txBody>
                    <a:bodyPr/>
                    <a:lstStyle/>
                    <a:p>
                      <a:pPr algn="ctr" rtl="0" fontAlgn="ctr"/>
                      <a:r>
                        <a:rPr lang="ru-RU" sz="600" u="none" strike="noStrike" dirty="0">
                          <a:effectLst/>
                          <a:latin typeface="Times New Roman" pitchFamily="18" charset="0"/>
                          <a:cs typeface="Times New Roman" pitchFamily="18" charset="0"/>
                        </a:rPr>
                        <a:t>31,0 </a:t>
                      </a:r>
                      <a:endParaRPr lang="ru-RU" sz="600" b="0" i="0" u="none" strike="noStrike" dirty="0">
                        <a:solidFill>
                          <a:srgbClr val="000000"/>
                        </a:solidFill>
                        <a:effectLst/>
                        <a:latin typeface="Times New Roman" pitchFamily="18" charset="0"/>
                        <a:cs typeface="Times New Roman" pitchFamily="18" charset="0"/>
                      </a:endParaRPr>
                    </a:p>
                  </a:txBody>
                  <a:tcPr marL="7620" marR="7620" marT="7620" marB="0" anchor="ctr"/>
                </a:tc>
                <a:extLst>
                  <a:ext uri="{0D108BD9-81ED-4DB2-BD59-A6C34878D82A}">
                    <a16:rowId xmlns:a16="http://schemas.microsoft.com/office/drawing/2014/main" val="10005"/>
                  </a:ext>
                </a:extLst>
              </a:tr>
              <a:tr h="220935">
                <a:tc>
                  <a:txBody>
                    <a:bodyPr/>
                    <a:lstStyle/>
                    <a:p>
                      <a:pPr algn="ctr" rtl="0" fontAlgn="ctr"/>
                      <a:r>
                        <a:rPr lang="ru-RU" sz="600" u="none" strike="noStrike">
                          <a:effectLst/>
                          <a:latin typeface="Times New Roman" pitchFamily="18" charset="0"/>
                          <a:cs typeface="Times New Roman" pitchFamily="18" charset="0"/>
                        </a:rPr>
                        <a:t>Осуществление отдельных областных государственных полномочий по предоставлению мер социальной поддержки многодетным и малоимущим семьям</a:t>
                      </a:r>
                      <a:endParaRPr lang="ru-RU" sz="6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600" u="none" strike="noStrike">
                          <a:effectLst/>
                          <a:latin typeface="Times New Roman" pitchFamily="18" charset="0"/>
                          <a:cs typeface="Times New Roman" pitchFamily="18" charset="0"/>
                        </a:rPr>
                        <a:t>12 111,5</a:t>
                      </a:r>
                      <a:endParaRPr lang="ru-RU" sz="6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600" u="none" strike="noStrike">
                          <a:effectLst/>
                          <a:latin typeface="Times New Roman" pitchFamily="18" charset="0"/>
                          <a:cs typeface="Times New Roman" pitchFamily="18" charset="0"/>
                        </a:rPr>
                        <a:t>12 111,4</a:t>
                      </a:r>
                      <a:endParaRPr lang="ru-RU" sz="6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600" b="0" i="0" u="none" strike="noStrike" dirty="0">
                          <a:solidFill>
                            <a:srgbClr val="000000"/>
                          </a:solidFill>
                          <a:effectLst/>
                          <a:latin typeface="Times New Roman" pitchFamily="18" charset="0"/>
                          <a:cs typeface="Times New Roman" pitchFamily="18" charset="0"/>
                        </a:rPr>
                        <a:t>100%</a:t>
                      </a:r>
                    </a:p>
                  </a:txBody>
                  <a:tcPr marL="7620" marR="7620" marT="7620" marB="0" anchor="ctr"/>
                </a:tc>
                <a:tc>
                  <a:txBody>
                    <a:bodyPr/>
                    <a:lstStyle/>
                    <a:p>
                      <a:pPr algn="ctr" rtl="0" fontAlgn="ctr"/>
                      <a:r>
                        <a:rPr lang="ru-RU" sz="600" u="none" strike="noStrike">
                          <a:effectLst/>
                          <a:latin typeface="Times New Roman" pitchFamily="18" charset="0"/>
                          <a:cs typeface="Times New Roman" pitchFamily="18" charset="0"/>
                        </a:rPr>
                        <a:t>922,0</a:t>
                      </a:r>
                      <a:endParaRPr lang="ru-RU" sz="600" b="0" i="0" u="none" strike="noStrike">
                        <a:solidFill>
                          <a:srgbClr val="000000"/>
                        </a:solidFill>
                        <a:effectLst/>
                        <a:latin typeface="Times New Roman" pitchFamily="18" charset="0"/>
                        <a:cs typeface="Times New Roman" pitchFamily="18" charset="0"/>
                      </a:endParaRPr>
                    </a:p>
                  </a:txBody>
                  <a:tcPr marL="7620" marR="7620" marT="7620" marB="0" anchor="ctr"/>
                </a:tc>
                <a:extLst>
                  <a:ext uri="{0D108BD9-81ED-4DB2-BD59-A6C34878D82A}">
                    <a16:rowId xmlns:a16="http://schemas.microsoft.com/office/drawing/2014/main" val="10006"/>
                  </a:ext>
                </a:extLst>
              </a:tr>
              <a:tr h="539082">
                <a:tc>
                  <a:txBody>
                    <a:bodyPr/>
                    <a:lstStyle/>
                    <a:p>
                      <a:pPr algn="ctr" rtl="0" fontAlgn="ctr"/>
                      <a:r>
                        <a:rPr lang="ru-RU" sz="600" u="none" strike="noStrike">
                          <a:effectLst/>
                          <a:latin typeface="Times New Roman" pitchFamily="18" charset="0"/>
                          <a:cs typeface="Times New Roman" pitchFamily="18" charset="0"/>
                        </a:rPr>
                        <a:t>Осуществление областных государственных полномочий по обеспечению бесплатным питанием обучающихся, пребывающих на полном государственном обеспечении в организациях социального обслуживания, находящихся в ведении Иркутской области, посещающих муниципальные общеобразовательные организации</a:t>
                      </a:r>
                      <a:endParaRPr lang="ru-RU" sz="6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600" u="none" strike="noStrike">
                          <a:effectLst/>
                          <a:latin typeface="Times New Roman" pitchFamily="18" charset="0"/>
                          <a:cs typeface="Times New Roman" pitchFamily="18" charset="0"/>
                        </a:rPr>
                        <a:t>40,2</a:t>
                      </a:r>
                      <a:endParaRPr lang="ru-RU" sz="6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600" u="none" strike="noStrike">
                          <a:effectLst/>
                          <a:latin typeface="Times New Roman" pitchFamily="18" charset="0"/>
                          <a:cs typeface="Times New Roman" pitchFamily="18" charset="0"/>
                        </a:rPr>
                        <a:t>23,7</a:t>
                      </a:r>
                      <a:endParaRPr lang="ru-RU" sz="6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600" b="0" i="0" u="none" strike="noStrike" dirty="0">
                          <a:solidFill>
                            <a:srgbClr val="000000"/>
                          </a:solidFill>
                          <a:effectLst/>
                          <a:latin typeface="Times New Roman" pitchFamily="18" charset="0"/>
                          <a:cs typeface="Times New Roman" pitchFamily="18" charset="0"/>
                        </a:rPr>
                        <a:t>59%</a:t>
                      </a:r>
                    </a:p>
                  </a:txBody>
                  <a:tcPr marL="7620" marR="7620" marT="7620" marB="0" anchor="ctr"/>
                </a:tc>
                <a:tc>
                  <a:txBody>
                    <a:bodyPr/>
                    <a:lstStyle/>
                    <a:p>
                      <a:pPr algn="ctr" rtl="0" fontAlgn="ctr"/>
                      <a:r>
                        <a:rPr lang="ru-RU" sz="600" u="none" strike="noStrike">
                          <a:effectLst/>
                          <a:latin typeface="Times New Roman" pitchFamily="18" charset="0"/>
                          <a:cs typeface="Times New Roman" pitchFamily="18" charset="0"/>
                        </a:rPr>
                        <a:t>9,0</a:t>
                      </a:r>
                      <a:endParaRPr lang="ru-RU" sz="600" b="0" i="0" u="none" strike="noStrike">
                        <a:solidFill>
                          <a:srgbClr val="000000"/>
                        </a:solidFill>
                        <a:effectLst/>
                        <a:latin typeface="Times New Roman" pitchFamily="18" charset="0"/>
                        <a:cs typeface="Times New Roman" pitchFamily="18" charset="0"/>
                      </a:endParaRPr>
                    </a:p>
                  </a:txBody>
                  <a:tcPr marL="7620" marR="7620" marT="7620" marB="0" anchor="ctr"/>
                </a:tc>
                <a:extLst>
                  <a:ext uri="{0D108BD9-81ED-4DB2-BD59-A6C34878D82A}">
                    <a16:rowId xmlns:a16="http://schemas.microsoft.com/office/drawing/2014/main" val="10007"/>
                  </a:ext>
                </a:extLst>
              </a:tr>
              <a:tr h="199694">
                <a:tc>
                  <a:txBody>
                    <a:bodyPr/>
                    <a:lstStyle/>
                    <a:p>
                      <a:pPr algn="ctr" rtl="0" fontAlgn="ctr"/>
                      <a:r>
                        <a:rPr lang="ru-RU" sz="600" u="none" strike="noStrike">
                          <a:effectLst/>
                          <a:latin typeface="Times New Roman" pitchFamily="18" charset="0"/>
                          <a:cs typeface="Times New Roman" pitchFamily="18" charset="0"/>
                        </a:rPr>
                        <a:t>ИТОГО</a:t>
                      </a:r>
                      <a:endParaRPr lang="ru-RU" sz="600" b="1"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600" u="none" strike="noStrike">
                          <a:effectLst/>
                          <a:latin typeface="Times New Roman" pitchFamily="18" charset="0"/>
                          <a:cs typeface="Times New Roman" pitchFamily="18" charset="0"/>
                        </a:rPr>
                        <a:t>34 731,4</a:t>
                      </a:r>
                      <a:endParaRPr lang="ru-RU" sz="6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600" u="none" strike="noStrike" dirty="0">
                          <a:effectLst/>
                          <a:latin typeface="Times New Roman" pitchFamily="18" charset="0"/>
                          <a:cs typeface="Times New Roman" pitchFamily="18" charset="0"/>
                        </a:rPr>
                        <a:t>30 480,8</a:t>
                      </a:r>
                      <a:endParaRPr lang="ru-RU" sz="600" b="0" i="0" u="none" strike="noStrike" dirty="0">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600" b="0" i="0" u="none" strike="noStrike" dirty="0">
                          <a:solidFill>
                            <a:srgbClr val="000000"/>
                          </a:solidFill>
                          <a:effectLst/>
                          <a:latin typeface="Times New Roman" pitchFamily="18" charset="0"/>
                          <a:cs typeface="Times New Roman" pitchFamily="18" charset="0"/>
                        </a:rPr>
                        <a:t>88%</a:t>
                      </a:r>
                    </a:p>
                  </a:txBody>
                  <a:tcPr marL="7620" marR="7620" marT="7620" marB="0" anchor="ctr"/>
                </a:tc>
                <a:tc>
                  <a:txBody>
                    <a:bodyPr/>
                    <a:lstStyle/>
                    <a:p>
                      <a:pPr algn="ctr" rtl="0" fontAlgn="ctr"/>
                      <a:r>
                        <a:rPr lang="ru-RU" sz="600" u="none" strike="noStrike" dirty="0">
                          <a:effectLst/>
                          <a:latin typeface="Times New Roman" pitchFamily="18" charset="0"/>
                          <a:cs typeface="Times New Roman" pitchFamily="18" charset="0"/>
                        </a:rPr>
                        <a:t>5 333,0</a:t>
                      </a:r>
                      <a:endParaRPr lang="ru-RU" sz="600" b="0" i="0" u="none" strike="noStrike" dirty="0">
                        <a:solidFill>
                          <a:srgbClr val="000000"/>
                        </a:solidFill>
                        <a:effectLst/>
                        <a:latin typeface="Times New Roman" pitchFamily="18" charset="0"/>
                        <a:cs typeface="Times New Roman" pitchFamily="18" charset="0"/>
                      </a:endParaRPr>
                    </a:p>
                  </a:txBody>
                  <a:tcPr marL="7620" marR="7620" marT="7620"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2259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673077" cy="684312"/>
          </a:xfrm>
        </p:spPr>
        <p:txBody>
          <a:bodyPr>
            <a:noAutofit/>
          </a:bodyPr>
          <a:lstStyle/>
          <a:p>
            <a:pPr algn="ctr"/>
            <a:r>
              <a:rPr lang="ru-RU" sz="2000" b="1" dirty="0">
                <a:solidFill>
                  <a:srgbClr val="00B0F0"/>
                </a:solidFill>
                <a:effectLst>
                  <a:glow rad="139700">
                    <a:schemeClr val="accent4">
                      <a:satMod val="175000"/>
                      <a:alpha val="40000"/>
                    </a:schemeClr>
                  </a:glow>
                </a:effectLst>
                <a:latin typeface="Times New Roman" panose="02020603050405020304" pitchFamily="18" charset="0"/>
                <a:cs typeface="Times New Roman" panose="02020603050405020304" pitchFamily="18" charset="0"/>
              </a:rPr>
              <a:t> Расходы на капитальные вложения в 2020 году </a:t>
            </a:r>
            <a:br>
              <a:rPr lang="ru-RU" sz="2000" b="1" dirty="0">
                <a:solidFill>
                  <a:srgbClr val="00B0F0"/>
                </a:solidFill>
                <a:effectLst>
                  <a:glow rad="139700">
                    <a:schemeClr val="accent4">
                      <a:satMod val="175000"/>
                      <a:alpha val="40000"/>
                    </a:schemeClr>
                  </a:glow>
                </a:effectLst>
                <a:latin typeface="Times New Roman" panose="02020603050405020304" pitchFamily="18" charset="0"/>
                <a:cs typeface="Times New Roman" panose="02020603050405020304" pitchFamily="18" charset="0"/>
              </a:rPr>
            </a:br>
            <a:r>
              <a:rPr lang="ru-RU" sz="2000" b="1" dirty="0">
                <a:solidFill>
                  <a:srgbClr val="00B0F0"/>
                </a:solidFill>
                <a:effectLst>
                  <a:glow rad="139700">
                    <a:schemeClr val="accent4">
                      <a:satMod val="175000"/>
                      <a:alpha val="40000"/>
                    </a:schemeClr>
                  </a:glow>
                </a:effectLst>
                <a:latin typeface="Times New Roman" panose="02020603050405020304" pitchFamily="18" charset="0"/>
                <a:cs typeface="Times New Roman" panose="02020603050405020304" pitchFamily="18" charset="0"/>
              </a:rPr>
              <a:t>составили 336 836,5 тыс. рублей или 92,9% от плановых назначений</a:t>
            </a:r>
            <a:br>
              <a:rPr lang="ru-RU" sz="2000" b="1" dirty="0">
                <a:solidFill>
                  <a:srgbClr val="00B0F0"/>
                </a:solidFill>
                <a:effectLst>
                  <a:glow rad="139700">
                    <a:schemeClr val="accent4">
                      <a:satMod val="175000"/>
                      <a:alpha val="40000"/>
                    </a:schemeClr>
                  </a:glow>
                </a:effectLst>
                <a:latin typeface="Times New Roman" panose="02020603050405020304" pitchFamily="18" charset="0"/>
                <a:cs typeface="Times New Roman" panose="02020603050405020304" pitchFamily="18" charset="0"/>
              </a:rPr>
            </a:br>
            <a:endParaRPr lang="ru-RU" sz="2000" b="1" dirty="0">
              <a:solidFill>
                <a:srgbClr val="00B0F0"/>
              </a:solidFill>
              <a:effectLst>
                <a:glow rad="139700">
                  <a:schemeClr val="accent4">
                    <a:satMod val="175000"/>
                    <a:alpha val="40000"/>
                  </a:schemeClr>
                </a:glow>
              </a:effectLst>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a:xfrm>
            <a:off x="8316416" y="6453336"/>
            <a:ext cx="514400" cy="268139"/>
          </a:xfrm>
          <a:prstGeom prst="rect">
            <a:avLst/>
          </a:prstGeom>
        </p:spPr>
        <p:txBody>
          <a:bodyPr>
            <a:normAutofit fontScale="92500" lnSpcReduction="20000"/>
          </a:bodyPr>
          <a:lstStyle/>
          <a:p>
            <a:fld id="{A7F8E3F6-DE14-48B2-B2BC-6FABA9630FB8}" type="slidenum">
              <a:rPr lang="ru-RU" smtClean="0"/>
              <a:t>13</a:t>
            </a:fld>
            <a:endParaRPr lang="ru-RU" dirty="0"/>
          </a:p>
        </p:txBody>
      </p:sp>
      <p:sp>
        <p:nvSpPr>
          <p:cNvPr id="4" name="Прямоугольник 3"/>
          <p:cNvSpPr/>
          <p:nvPr/>
        </p:nvSpPr>
        <p:spPr>
          <a:xfrm>
            <a:off x="7640" y="1052736"/>
            <a:ext cx="7300664" cy="3231654"/>
          </a:xfrm>
          <a:prstGeom prst="rect">
            <a:avLst/>
          </a:prstGeom>
        </p:spPr>
        <p:txBody>
          <a:bodyPr wrap="square">
            <a:spAutoFit/>
          </a:bodyPr>
          <a:lstStyle/>
          <a:p>
            <a:r>
              <a:rPr lang="ru-RU" sz="1200" b="1" dirty="0">
                <a:latin typeface="Times New Roman" pitchFamily="18" charset="0"/>
                <a:cs typeface="Times New Roman" pitchFamily="18" charset="0"/>
              </a:rPr>
              <a:t>    В 2020 году продолжается строительство  двух объектов : </a:t>
            </a:r>
          </a:p>
          <a:p>
            <a:pPr algn="just"/>
            <a:r>
              <a:rPr lang="ru-RU" sz="1200" b="1" dirty="0">
                <a:latin typeface="Times New Roman" pitchFamily="18" charset="0"/>
                <a:cs typeface="Times New Roman" pitchFamily="18" charset="0"/>
              </a:rPr>
              <a:t>-   </a:t>
            </a:r>
            <a:r>
              <a:rPr lang="ru-RU" sz="1200" dirty="0">
                <a:latin typeface="Times New Roman" pitchFamily="18" charset="0"/>
                <a:cs typeface="Times New Roman" pitchFamily="18" charset="0"/>
              </a:rPr>
              <a:t>в сфере образования  «Школа на 725 мест в микрорайоне Рудоуправление г. </a:t>
            </a:r>
            <a:r>
              <a:rPr lang="ru-RU" sz="1200" dirty="0" err="1">
                <a:latin typeface="Times New Roman" pitchFamily="18" charset="0"/>
                <a:cs typeface="Times New Roman" pitchFamily="18" charset="0"/>
              </a:rPr>
              <a:t>Слюдянка</a:t>
            </a:r>
            <a:r>
              <a:rPr lang="ru-RU" sz="1200" dirty="0">
                <a:latin typeface="Times New Roman" pitchFamily="18" charset="0"/>
                <a:cs typeface="Times New Roman" pitchFamily="18" charset="0"/>
              </a:rPr>
              <a:t>». Объем вложений составил в 2020 году </a:t>
            </a:r>
            <a:r>
              <a:rPr lang="ru-RU" sz="1200" b="1" dirty="0">
                <a:latin typeface="Times New Roman" pitchFamily="18" charset="0"/>
                <a:cs typeface="Times New Roman" pitchFamily="18" charset="0"/>
              </a:rPr>
              <a:t>223 683,9 тыс.</a:t>
            </a:r>
            <a:r>
              <a:rPr lang="ru-RU" sz="1200" dirty="0">
                <a:latin typeface="Times New Roman" pitchFamily="18" charset="0"/>
                <a:cs typeface="Times New Roman" pitchFamily="18" charset="0"/>
              </a:rPr>
              <a:t> </a:t>
            </a:r>
            <a:r>
              <a:rPr lang="ru-RU" sz="1200" b="1" dirty="0">
                <a:latin typeface="Times New Roman" pitchFamily="18" charset="0"/>
                <a:cs typeface="Times New Roman" pitchFamily="18" charset="0"/>
              </a:rPr>
              <a:t>рублей. </a:t>
            </a:r>
            <a:r>
              <a:rPr lang="ru-RU" sz="1200" dirty="0">
                <a:latin typeface="Times New Roman" pitchFamily="18" charset="0"/>
                <a:cs typeface="Times New Roman" pitchFamily="18" charset="0"/>
              </a:rPr>
              <a:t>Плановые  назначения исполнены на 90,2%. Строительство ведется за счет средств областного и местного бюджетов.</a:t>
            </a:r>
          </a:p>
          <a:p>
            <a:pPr algn="just"/>
            <a:r>
              <a:rPr lang="ru-RU" sz="1200" dirty="0">
                <a:latin typeface="Times New Roman" pitchFamily="18" charset="0"/>
                <a:cs typeface="Times New Roman" pitchFamily="18" charset="0"/>
              </a:rPr>
              <a:t>По причине возникновения форс-мажорных обстоятельств в связи с распространением  </a:t>
            </a:r>
            <a:r>
              <a:rPr lang="ru-RU" sz="1200" dirty="0" err="1">
                <a:latin typeface="Times New Roman" pitchFamily="18" charset="0"/>
                <a:cs typeface="Times New Roman" pitchFamily="18" charset="0"/>
              </a:rPr>
              <a:t>короновирусной</a:t>
            </a:r>
            <a:r>
              <a:rPr lang="ru-RU" sz="1200" dirty="0">
                <a:latin typeface="Times New Roman" pitchFamily="18" charset="0"/>
                <a:cs typeface="Times New Roman" pitchFamily="18" charset="0"/>
              </a:rPr>
              <a:t> инфекции (СО</a:t>
            </a:r>
            <a:r>
              <a:rPr lang="en-US" sz="1200" dirty="0">
                <a:latin typeface="Times New Roman" pitchFamily="18" charset="0"/>
                <a:cs typeface="Times New Roman" pitchFamily="18" charset="0"/>
              </a:rPr>
              <a:t>VID</a:t>
            </a:r>
            <a:r>
              <a:rPr lang="ru-RU" sz="1200" dirty="0">
                <a:latin typeface="Times New Roman" pitchFamily="18" charset="0"/>
                <a:cs typeface="Times New Roman" pitchFamily="18" charset="0"/>
              </a:rPr>
              <a:t>-19) на объекте строительства возник   дефицит квалифицированных специалистов, что повлияло на сроки производства работ. В течение 2021 года планируется освоить и закончить строительств в установленные контрактом сроки.</a:t>
            </a:r>
          </a:p>
          <a:p>
            <a:pPr algn="just"/>
            <a:r>
              <a:rPr lang="ru-RU" sz="1200" dirty="0">
                <a:latin typeface="Times New Roman" pitchFamily="18" charset="0"/>
                <a:cs typeface="Times New Roman" pitchFamily="18" charset="0"/>
              </a:rPr>
              <a:t>-  в сфере охраны окружающей среды продолжается строительство   Полигона ТКО, 140 м вправо от федеральной автомобильной дороги А-333 «Култук-Монды-граница с Монголией». Сумма вложений в 2020 году составила </a:t>
            </a:r>
            <a:r>
              <a:rPr lang="ru-RU" sz="1200" b="1" dirty="0">
                <a:latin typeface="Times New Roman" pitchFamily="18" charset="0"/>
                <a:cs typeface="Times New Roman" pitchFamily="18" charset="0"/>
              </a:rPr>
              <a:t>111 111,2 </a:t>
            </a:r>
            <a:r>
              <a:rPr lang="ru-RU" sz="1200" b="1" dirty="0" err="1">
                <a:latin typeface="Times New Roman" pitchFamily="18" charset="0"/>
                <a:cs typeface="Times New Roman" pitchFamily="18" charset="0"/>
              </a:rPr>
              <a:t>тыс.рублей</a:t>
            </a:r>
            <a:r>
              <a:rPr lang="ru-RU" sz="1200" b="1" dirty="0">
                <a:latin typeface="Times New Roman" pitchFamily="18" charset="0"/>
                <a:cs typeface="Times New Roman" pitchFamily="18" charset="0"/>
              </a:rPr>
              <a:t>.  </a:t>
            </a:r>
            <a:r>
              <a:rPr lang="ru-RU" sz="1200" dirty="0">
                <a:latin typeface="Times New Roman" pitchFamily="18" charset="0"/>
                <a:cs typeface="Times New Roman" pitchFamily="18" charset="0"/>
              </a:rPr>
              <a:t>Срок окончания строительства 2021 год.</a:t>
            </a:r>
          </a:p>
          <a:p>
            <a:r>
              <a:rPr lang="ru-RU" sz="1200" b="1" dirty="0">
                <a:latin typeface="Times New Roman" pitchFamily="18" charset="0"/>
                <a:cs typeface="Times New Roman" pitchFamily="18" charset="0"/>
              </a:rPr>
              <a:t> </a:t>
            </a:r>
            <a:r>
              <a:rPr lang="ru-RU" sz="1200" dirty="0">
                <a:latin typeface="Times New Roman" pitchFamily="18" charset="0"/>
                <a:cs typeface="Times New Roman" pitchFamily="18" charset="0"/>
              </a:rPr>
              <a:t>Кроме того, ведется подготовка проектной документации в целях получения положительных заключений экологической экспертизы, экспертизы проектной документации и результатов инженерных изысканий, достоверности определения сметной стоимости строительных работ по 2 объектам </a:t>
            </a:r>
          </a:p>
          <a:p>
            <a:pPr marL="171450" indent="-171450">
              <a:buFontTx/>
              <a:buChar char="-"/>
            </a:pPr>
            <a:r>
              <a:rPr lang="ru-RU" sz="1200" dirty="0">
                <a:latin typeface="Times New Roman" pitchFamily="18" charset="0"/>
                <a:cs typeface="Times New Roman" pitchFamily="18" charset="0"/>
              </a:rPr>
              <a:t>здание расположенное по адресу </a:t>
            </a:r>
            <a:r>
              <a:rPr lang="ru-RU" sz="1200" dirty="0" err="1">
                <a:latin typeface="Times New Roman" pitchFamily="18" charset="0"/>
                <a:cs typeface="Times New Roman" pitchFamily="18" charset="0"/>
              </a:rPr>
              <a:t>г.Байкальск</a:t>
            </a:r>
            <a:r>
              <a:rPr lang="ru-RU" sz="1200" dirty="0">
                <a:latin typeface="Times New Roman" pitchFamily="18" charset="0"/>
                <a:cs typeface="Times New Roman" pitchFamily="18" charset="0"/>
              </a:rPr>
              <a:t>, м/р Гагарина,д.15Б. Расходы составили 270,7 </a:t>
            </a:r>
            <a:r>
              <a:rPr lang="ru-RU" sz="1200" dirty="0" err="1">
                <a:latin typeface="Times New Roman" pitchFamily="18" charset="0"/>
                <a:cs typeface="Times New Roman" pitchFamily="18" charset="0"/>
              </a:rPr>
              <a:t>тыс.рублей</a:t>
            </a:r>
            <a:r>
              <a:rPr lang="ru-RU" sz="1200" dirty="0">
                <a:latin typeface="Times New Roman" pitchFamily="18" charset="0"/>
                <a:cs typeface="Times New Roman" pitchFamily="18" charset="0"/>
              </a:rPr>
              <a:t>,</a:t>
            </a:r>
          </a:p>
          <a:p>
            <a:pPr marL="171450" indent="-171450">
              <a:buFontTx/>
              <a:buChar char="-"/>
            </a:pPr>
            <a:r>
              <a:rPr lang="ru-RU" sz="1200" dirty="0">
                <a:latin typeface="Times New Roman" pitchFamily="18" charset="0"/>
                <a:cs typeface="Times New Roman" pitchFamily="18" charset="0"/>
              </a:rPr>
              <a:t>Спортивно-оздоровительный комплекс </a:t>
            </a:r>
            <a:r>
              <a:rPr lang="ru-RU" sz="1200" dirty="0" err="1">
                <a:latin typeface="Times New Roman" pitchFamily="18" charset="0"/>
                <a:cs typeface="Times New Roman" pitchFamily="18" charset="0"/>
              </a:rPr>
              <a:t>г.Слюдянка</a:t>
            </a:r>
            <a:r>
              <a:rPr lang="ru-RU" sz="1200" dirty="0">
                <a:latin typeface="Times New Roman" pitchFamily="18" charset="0"/>
                <a:cs typeface="Times New Roman" pitchFamily="18" charset="0"/>
              </a:rPr>
              <a:t> (II этап строительства) . Расходы составили  1770,7 тыс.рублей.</a:t>
            </a:r>
          </a:p>
        </p:txBody>
      </p:sp>
      <p:pic>
        <p:nvPicPr>
          <p:cNvPr id="28" name="Рисунок 27"/>
          <p:cNvPicPr/>
          <p:nvPr/>
        </p:nvPicPr>
        <p:blipFill rotWithShape="1">
          <a:blip r:embed="rId2"/>
          <a:srcRect l="38461" t="23020" r="37308" b="19771"/>
          <a:stretch/>
        </p:blipFill>
        <p:spPr bwMode="auto">
          <a:xfrm>
            <a:off x="179512" y="4284390"/>
            <a:ext cx="2520280" cy="2240954"/>
          </a:xfrm>
          <a:prstGeom prst="rect">
            <a:avLst/>
          </a:prstGeom>
          <a:ln>
            <a:noFill/>
          </a:ln>
          <a:effectLst>
            <a:softEdge rad="63500"/>
          </a:effectLst>
          <a:extLst>
            <a:ext uri="{53640926-AAD7-44D8-BBD7-CCE9431645EC}">
              <a14:shadowObscured xmlns:a14="http://schemas.microsoft.com/office/drawing/2010/main"/>
            </a:ext>
          </a:extLst>
        </p:spPr>
      </p:pic>
      <p:pic>
        <p:nvPicPr>
          <p:cNvPr id="29" name="Рисунок 28"/>
          <p:cNvPicPr/>
          <p:nvPr/>
        </p:nvPicPr>
        <p:blipFill rotWithShape="1">
          <a:blip r:embed="rId3"/>
          <a:srcRect l="19359" t="28946" r="20898" b="25013"/>
          <a:stretch/>
        </p:blipFill>
        <p:spPr bwMode="auto">
          <a:xfrm>
            <a:off x="2771800" y="4303015"/>
            <a:ext cx="2376264" cy="2150321"/>
          </a:xfrm>
          <a:prstGeom prst="rect">
            <a:avLst/>
          </a:prstGeom>
          <a:ln>
            <a:noFill/>
          </a:ln>
          <a:effectLst>
            <a:softEdge rad="63500"/>
          </a:effectLst>
          <a:extLst>
            <a:ext uri="{53640926-AAD7-44D8-BBD7-CCE9431645EC}">
              <a14:shadowObscured xmlns:a14="http://schemas.microsoft.com/office/drawing/2010/main"/>
            </a:ext>
          </a:extLst>
        </p:spPr>
      </p:pic>
      <p:pic>
        <p:nvPicPr>
          <p:cNvPr id="1031" name="Picture 7" descr="https://sdelanounas.ru/i/b/2/j/b2JqZWN0cy5taW5zcG9ydGZjcC5ydS91cGxvYWQvaWJsb2NrLzRiYy80YmM4N2EwMzEwYWZiZmMxYjMzZGJhMzg2MDBiOTMwZi5qcGc_X19pZD01NDQ2M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4761" y="4342572"/>
            <a:ext cx="3810466" cy="2110764"/>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31" name="Рисунок 30" descr="https://themegapolis.ru/local/templates/.default/images/poligon.png"/>
          <p:cNvPicPr/>
          <p:nvPr/>
        </p:nvPicPr>
        <p:blipFill rotWithShape="1">
          <a:blip r:embed="rId5" cstate="print">
            <a:extLst>
              <a:ext uri="{28A0092B-C50C-407E-A947-70E740481C1C}">
                <a14:useLocalDpi xmlns:a14="http://schemas.microsoft.com/office/drawing/2010/main" val="0"/>
              </a:ext>
            </a:extLst>
          </a:blip>
          <a:srcRect l="53848" r="2690" b="10502"/>
          <a:stretch/>
        </p:blipFill>
        <p:spPr bwMode="auto">
          <a:xfrm>
            <a:off x="7252468" y="2564904"/>
            <a:ext cx="1852759" cy="159752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97195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640960" cy="480224"/>
          </a:xfrm>
          <a:ln>
            <a:noFill/>
          </a:ln>
        </p:spPr>
        <p:txBody>
          <a:bodyPr vert="horz" lIns="91440" tIns="45720" rIns="91440" bIns="45720" rtlCol="0" anchor="b">
            <a:noAutofit/>
          </a:bodyPr>
          <a:lstStyle/>
          <a:p>
            <a:pPr algn="ctr"/>
            <a:r>
              <a:rPr lang="ru-RU" sz="2000" b="1" dirty="0">
                <a:solidFill>
                  <a:srgbClr val="00B0F0"/>
                </a:solidFill>
                <a:effectLst>
                  <a:glow rad="139700">
                    <a:schemeClr val="accent4">
                      <a:satMod val="175000"/>
                      <a:alpha val="40000"/>
                    </a:schemeClr>
                  </a:glow>
                </a:effectLst>
                <a:latin typeface="Times New Roman" panose="02020603050405020304" pitchFamily="18" charset="0"/>
                <a:cs typeface="Times New Roman" panose="02020603050405020304" pitchFamily="18" charset="0"/>
              </a:rPr>
              <a:t>Расходы на содержание органов местного самоуправления в 2020 году составили 283 317,4 тыс.рублей или 97,8% от плановых назначений.</a:t>
            </a:r>
          </a:p>
        </p:txBody>
      </p:sp>
      <p:sp>
        <p:nvSpPr>
          <p:cNvPr id="3" name="Номер слайда 2"/>
          <p:cNvSpPr>
            <a:spLocks noGrp="1"/>
          </p:cNvSpPr>
          <p:nvPr>
            <p:ph type="sldNum" sz="quarter" idx="12"/>
          </p:nvPr>
        </p:nvSpPr>
        <p:spPr>
          <a:xfrm>
            <a:off x="8316416" y="6453336"/>
            <a:ext cx="586408" cy="280119"/>
          </a:xfrm>
          <a:prstGeom prst="rect">
            <a:avLst/>
          </a:prstGeom>
        </p:spPr>
        <p:txBody>
          <a:bodyPr>
            <a:normAutofit fontScale="92500" lnSpcReduction="10000"/>
          </a:bodyPr>
          <a:lstStyle/>
          <a:p>
            <a:fld id="{A7F8E3F6-DE14-48B2-B2BC-6FABA9630FB8}" type="slidenum">
              <a:rPr lang="ru-RU" smtClean="0"/>
              <a:t>14</a:t>
            </a:fld>
            <a:endParaRPr lang="ru-RU" dirty="0"/>
          </a:p>
        </p:txBody>
      </p:sp>
      <p:sp>
        <p:nvSpPr>
          <p:cNvPr id="13" name="TextBox 12"/>
          <p:cNvSpPr txBox="1"/>
          <p:nvPr/>
        </p:nvSpPr>
        <p:spPr>
          <a:xfrm>
            <a:off x="0" y="1052736"/>
            <a:ext cx="5364088" cy="5493812"/>
          </a:xfrm>
          <a:prstGeom prst="rect">
            <a:avLst/>
          </a:prstGeom>
          <a:noFill/>
        </p:spPr>
        <p:txBody>
          <a:bodyPr wrap="square" rtlCol="0">
            <a:spAutoFit/>
          </a:bodyPr>
          <a:lstStyle/>
          <a:p>
            <a:r>
              <a:rPr lang="ru-RU" sz="900" dirty="0">
                <a:latin typeface="Times New Roman" pitchFamily="18" charset="0"/>
                <a:cs typeface="Times New Roman" pitchFamily="18" charset="0"/>
              </a:rPr>
              <a:t>          Исполнение осуществлено за счет </a:t>
            </a:r>
            <a:r>
              <a:rPr lang="ru-RU" sz="900" b="1" dirty="0">
                <a:latin typeface="Times New Roman" pitchFamily="18" charset="0"/>
                <a:cs typeface="Times New Roman" pitchFamily="18" charset="0"/>
              </a:rPr>
              <a:t>3 источников финансирования</a:t>
            </a:r>
            <a:r>
              <a:rPr lang="ru-RU" sz="900" dirty="0">
                <a:latin typeface="Times New Roman" pitchFamily="18" charset="0"/>
                <a:cs typeface="Times New Roman" pitchFamily="18" charset="0"/>
              </a:rPr>
              <a:t>:</a:t>
            </a:r>
          </a:p>
          <a:p>
            <a:r>
              <a:rPr lang="ru-RU" sz="900" dirty="0">
                <a:latin typeface="Times New Roman" pitchFamily="18" charset="0"/>
                <a:cs typeface="Times New Roman" pitchFamily="18" charset="0"/>
              </a:rPr>
              <a:t>1) За счет средств областного бюджета в сумме при плане 136 025,7 тыс. рублей</a:t>
            </a:r>
          </a:p>
          <a:p>
            <a:r>
              <a:rPr lang="ru-RU" sz="900" dirty="0">
                <a:latin typeface="Times New Roman" pitchFamily="18" charset="0"/>
                <a:cs typeface="Times New Roman" pitchFamily="18" charset="0"/>
              </a:rPr>
              <a:t> исполнение составило 135 037,5 тыс. рублей, в том числе на:</a:t>
            </a:r>
          </a:p>
          <a:p>
            <a:r>
              <a:rPr lang="ru-RU" sz="900" dirty="0">
                <a:latin typeface="Times New Roman" pitchFamily="18" charset="0"/>
                <a:cs typeface="Times New Roman" pitchFamily="18" charset="0"/>
              </a:rPr>
              <a:t>- исполнение переданных государственных полномочий в сумме 7 510,2 тыс. рублей; </a:t>
            </a:r>
          </a:p>
          <a:p>
            <a:r>
              <a:rPr lang="ru-RU" sz="900" dirty="0">
                <a:latin typeface="Times New Roman" pitchFamily="18" charset="0"/>
                <a:cs typeface="Times New Roman" pitchFamily="18" charset="0"/>
              </a:rPr>
              <a:t>- на выравнивание уровня бюджет ной обеспеченности поселений в сумме 125 527,3 тыс.рублей;</a:t>
            </a:r>
          </a:p>
          <a:p>
            <a:r>
              <a:rPr lang="ru-RU" sz="900" dirty="0">
                <a:latin typeface="Times New Roman" pitchFamily="18" charset="0"/>
                <a:cs typeface="Times New Roman" pitchFamily="18" charset="0"/>
              </a:rPr>
              <a:t>- на восстановление мемориальных сооружений и объектов, увековечивающих память погибших при защите Отечества в сумме 2 000,0 тыс.рублей.</a:t>
            </a:r>
          </a:p>
          <a:p>
            <a:r>
              <a:rPr lang="ru-RU" sz="900" dirty="0">
                <a:latin typeface="Times New Roman" pitchFamily="18" charset="0"/>
                <a:cs typeface="Times New Roman" pitchFamily="18" charset="0"/>
              </a:rPr>
              <a:t>2) За счет межбюджетных трансфертов, передаваемых бюджету муниципального района из бюджетов поселений на осуществление части полномочий по решению вопросов местного значения в соответствии с заключенными соглашениями (передано 7 полномочий) при плане 6 624,0 тыс.рублей исполнение составило  6 326,1 тыс.рублей;</a:t>
            </a:r>
          </a:p>
          <a:p>
            <a:r>
              <a:rPr lang="ru-RU" sz="900" dirty="0">
                <a:latin typeface="Times New Roman" pitchFamily="18" charset="0"/>
                <a:cs typeface="Times New Roman" pitchFamily="18" charset="0"/>
              </a:rPr>
              <a:t>3) За счет местного бюджета в сумме 141 953,8 тыс.рублей, из них: </a:t>
            </a:r>
          </a:p>
          <a:p>
            <a:r>
              <a:rPr lang="ru-RU" sz="900" dirty="0">
                <a:latin typeface="Times New Roman" pitchFamily="18" charset="0"/>
                <a:cs typeface="Times New Roman" pitchFamily="18" charset="0"/>
              </a:rPr>
              <a:t> - на предоставление дотации на выравнивание бюджетной обеспеченности поселений из бюджета муниципального район в сумме 1 255,3 тыс. рублей (</a:t>
            </a:r>
            <a:r>
              <a:rPr lang="ru-RU" sz="900" dirty="0" err="1">
                <a:latin typeface="Times New Roman" pitchFamily="18" charset="0"/>
                <a:cs typeface="Times New Roman" pitchFamily="18" charset="0"/>
              </a:rPr>
              <a:t>софинансирование</a:t>
            </a:r>
            <a:r>
              <a:rPr lang="ru-RU" sz="900" dirty="0">
                <a:latin typeface="Times New Roman" pitchFamily="18" charset="0"/>
                <a:cs typeface="Times New Roman" pitchFamily="18" charset="0"/>
              </a:rPr>
              <a:t>);</a:t>
            </a:r>
          </a:p>
          <a:p>
            <a:r>
              <a:rPr lang="ru-RU" sz="900" dirty="0">
                <a:latin typeface="Times New Roman" pitchFamily="18" charset="0"/>
                <a:cs typeface="Times New Roman" pitchFamily="18" charset="0"/>
              </a:rPr>
              <a:t>- на повышение финансовой устойчивости бюджетов городских и сельских поселений Слюдянского района путем предоставления иных межбюджетных трансфертов на поддержку мер по обеспечению сбалансированности местных бюджетов в сумме 22 782,1 тыс. рублей;</a:t>
            </a:r>
          </a:p>
          <a:p>
            <a:r>
              <a:rPr lang="ru-RU" sz="900" dirty="0">
                <a:latin typeface="Times New Roman" pitchFamily="18" charset="0"/>
                <a:cs typeface="Times New Roman" pitchFamily="18" charset="0"/>
              </a:rPr>
              <a:t>- в соответствии с соглашением с Байкальским МО на рекламные конструкции в сумме 79,8 тыс.рублей, </a:t>
            </a:r>
          </a:p>
          <a:p>
            <a:r>
              <a:rPr lang="ru-RU" sz="900" dirty="0">
                <a:latin typeface="Times New Roman" pitchFamily="18" charset="0"/>
                <a:cs typeface="Times New Roman" pitchFamily="18" charset="0"/>
              </a:rPr>
              <a:t>- на повышение качества управления муниципальным имуществом и земельными ресурсами в сумме  2 351,6 тыс.рублей, в том числе 630,0 тыс.рублей направлено на дорожную деятельность в отношении автомобильных дорог местного значения вне границ населенных пунктов в границам муниципального района и иные расходы. </a:t>
            </a:r>
          </a:p>
          <a:p>
            <a:r>
              <a:rPr lang="ru-RU" sz="900" dirty="0">
                <a:latin typeface="Times New Roman" pitchFamily="18" charset="0"/>
                <a:cs typeface="Times New Roman" pitchFamily="18" charset="0"/>
              </a:rPr>
              <a:t>- на выполнение муниципального задания МАУ Славное море в сумме 3 771,7 тыс.рублей; </a:t>
            </a:r>
          </a:p>
          <a:p>
            <a:r>
              <a:rPr lang="ru-RU" sz="900" dirty="0">
                <a:latin typeface="Times New Roman" pitchFamily="18" charset="0"/>
                <a:cs typeface="Times New Roman" pitchFamily="18" charset="0"/>
              </a:rPr>
              <a:t>- на развитие информационного пространства в сумме 6 891,3 тыс.рублей,</a:t>
            </a:r>
          </a:p>
          <a:p>
            <a:r>
              <a:rPr lang="ru-RU" sz="900" dirty="0">
                <a:latin typeface="Times New Roman" pitchFamily="18" charset="0"/>
                <a:cs typeface="Times New Roman" pitchFamily="18" charset="0"/>
              </a:rPr>
              <a:t>- на оплату процентных платежей по муниципальному долгу муниципального образования Слюдянского района  в сумме 14,9 тыс.рублей,</a:t>
            </a:r>
          </a:p>
          <a:p>
            <a:r>
              <a:rPr lang="ru-RU" sz="900" dirty="0">
                <a:latin typeface="Times New Roman" pitchFamily="18" charset="0"/>
                <a:cs typeface="Times New Roman" pitchFamily="18" charset="0"/>
              </a:rPr>
              <a:t>- на функционирование органов местного самоуправления администрации, Комитета финансов, Комитета по социальной политике и культуре, Комитета по управлению муниципальным имуществом и земельными отношениями 104 807,1 тыс.рублей.</a:t>
            </a:r>
          </a:p>
          <a:p>
            <a:r>
              <a:rPr lang="ru-RU" sz="900" b="1" dirty="0">
                <a:latin typeface="Times New Roman" pitchFamily="18" charset="0"/>
                <a:cs typeface="Times New Roman" pitchFamily="18" charset="0"/>
              </a:rPr>
              <a:t>Просроченная</a:t>
            </a:r>
            <a:r>
              <a:rPr lang="ru-RU" sz="900" dirty="0">
                <a:latin typeface="Times New Roman" pitchFamily="18" charset="0"/>
                <a:cs typeface="Times New Roman" pitchFamily="18" charset="0"/>
              </a:rPr>
              <a:t> </a:t>
            </a:r>
            <a:r>
              <a:rPr lang="ru-RU" sz="900" b="1" dirty="0">
                <a:latin typeface="Times New Roman" pitchFamily="18" charset="0"/>
                <a:cs typeface="Times New Roman" pitchFamily="18" charset="0"/>
              </a:rPr>
              <a:t>кредиторская задолженность</a:t>
            </a:r>
            <a:r>
              <a:rPr lang="ru-RU" sz="900" dirty="0">
                <a:latin typeface="Times New Roman" pitchFamily="18" charset="0"/>
                <a:cs typeface="Times New Roman" pitchFamily="18" charset="0"/>
              </a:rPr>
              <a:t> по обязательствам бюджета муниципального образования Слюдянский район на 01.01.2021 года составляет 5 054,9 тыс.рублей в том числе задолженность за коммунальные услуги 5 052,7 тыс.рублей. </a:t>
            </a:r>
          </a:p>
          <a:p>
            <a:r>
              <a:rPr lang="ru-RU" sz="900" dirty="0">
                <a:latin typeface="Times New Roman" pitchFamily="18" charset="0"/>
                <a:cs typeface="Times New Roman" pitchFamily="18" charset="0"/>
              </a:rPr>
              <a:t>     Уровень муниципального долга бюджета района сохранен на безопасном уровне – отношение объема долговых обязательств к общему объему доходов бюджета без учета безвозмездных поступлений по состоянию на 01.01.2021 года составил 3%. Сумма погашения долговых обязательств за 2020 год   составила  20 906,7 тыс.рублей, из них, на оплату процентов за обслуживание долга 14,9 тыс. рублей, на оплату основного долга по договорам 2015 года 906,7 тыс.рублей (по реструктуризации). Объем муниципального долга по состоянию на 01.01.2021 года составил 7 254,0 тыс. рублей. </a:t>
            </a:r>
          </a:p>
        </p:txBody>
      </p:sp>
      <p:graphicFrame>
        <p:nvGraphicFramePr>
          <p:cNvPr id="14" name="Object 6"/>
          <p:cNvGraphicFramePr>
            <a:graphicFrameLocks noChangeAspect="1"/>
          </p:cNvGraphicFramePr>
          <p:nvPr>
            <p:extLst>
              <p:ext uri="{D42A27DB-BD31-4B8C-83A1-F6EECF244321}">
                <p14:modId xmlns:p14="http://schemas.microsoft.com/office/powerpoint/2010/main" val="1521478098"/>
              </p:ext>
            </p:extLst>
          </p:nvPr>
        </p:nvGraphicFramePr>
        <p:xfrm>
          <a:off x="5656431" y="4437112"/>
          <a:ext cx="2945692" cy="22534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Диаграмма 4"/>
          <p:cNvGraphicFramePr/>
          <p:nvPr>
            <p:extLst>
              <p:ext uri="{D42A27DB-BD31-4B8C-83A1-F6EECF244321}">
                <p14:modId xmlns:p14="http://schemas.microsoft.com/office/powerpoint/2010/main" val="300244810"/>
              </p:ext>
            </p:extLst>
          </p:nvPr>
        </p:nvGraphicFramePr>
        <p:xfrm>
          <a:off x="5206008" y="1412776"/>
          <a:ext cx="3937992" cy="2592288"/>
        </p:xfrm>
        <a:graphic>
          <a:graphicData uri="http://schemas.openxmlformats.org/drawingml/2006/chart">
            <c:chart xmlns:c="http://schemas.openxmlformats.org/drawingml/2006/chart" xmlns:r="http://schemas.openxmlformats.org/officeDocument/2006/relationships" r:id="rId3"/>
          </a:graphicData>
        </a:graphic>
      </p:graphicFrame>
      <p:sp>
        <p:nvSpPr>
          <p:cNvPr id="6" name="Прямоугольник 5"/>
          <p:cNvSpPr/>
          <p:nvPr/>
        </p:nvSpPr>
        <p:spPr>
          <a:xfrm>
            <a:off x="5364088" y="1052736"/>
            <a:ext cx="3779912" cy="900246"/>
          </a:xfrm>
          <a:prstGeom prst="rect">
            <a:avLst/>
          </a:prstGeom>
        </p:spPr>
        <p:txBody>
          <a:bodyPr wrap="square">
            <a:spAutoFit/>
          </a:bodyPr>
          <a:lstStyle/>
          <a:p>
            <a:r>
              <a:rPr lang="ru-RU" sz="1050" b="1" dirty="0">
                <a:latin typeface="Times New Roman" pitchFamily="18" charset="0"/>
                <a:cs typeface="Times New Roman" pitchFamily="18" charset="0"/>
              </a:rPr>
              <a:t>В области межбюджетных отношений</a:t>
            </a:r>
            <a:r>
              <a:rPr lang="ru-RU" sz="1050" dirty="0">
                <a:latin typeface="Times New Roman" pitchFamily="18" charset="0"/>
                <a:cs typeface="Times New Roman" pitchFamily="18" charset="0"/>
              </a:rPr>
              <a:t> обязательства района по представлению дотации на выравнивание уровня бюджетной обеспеченности и иных МБТ на поддержку мер по обеспечению сбалансированности местных бюджетов исполнены в полном объеме </a:t>
            </a:r>
          </a:p>
        </p:txBody>
      </p:sp>
      <p:sp>
        <p:nvSpPr>
          <p:cNvPr id="7" name="TextBox 6"/>
          <p:cNvSpPr txBox="1"/>
          <p:nvPr/>
        </p:nvSpPr>
        <p:spPr>
          <a:xfrm>
            <a:off x="6334838" y="4182093"/>
            <a:ext cx="1540806" cy="253916"/>
          </a:xfrm>
          <a:prstGeom prst="rect">
            <a:avLst/>
          </a:prstGeom>
          <a:noFill/>
        </p:spPr>
        <p:txBody>
          <a:bodyPr wrap="none" rtlCol="0">
            <a:spAutoFit/>
          </a:bodyPr>
          <a:lstStyle/>
          <a:p>
            <a:r>
              <a:rPr lang="ru-RU" sz="1050" b="1" dirty="0">
                <a:latin typeface="Times New Roman" pitchFamily="18" charset="0"/>
                <a:cs typeface="Times New Roman" pitchFamily="18" charset="0"/>
              </a:rPr>
              <a:t>Муниципальный долг</a:t>
            </a:r>
          </a:p>
        </p:txBody>
      </p:sp>
    </p:spTree>
    <p:extLst>
      <p:ext uri="{BB962C8B-B14F-4D97-AF65-F5344CB8AC3E}">
        <p14:creationId xmlns:p14="http://schemas.microsoft.com/office/powerpoint/2010/main" val="975175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60648"/>
            <a:ext cx="8640960" cy="480224"/>
          </a:xfrm>
          <a:ln>
            <a:noFill/>
          </a:ln>
        </p:spPr>
        <p:txBody>
          <a:bodyPr vert="horz" lIns="91440" tIns="45720" rIns="91440" bIns="45720" rtlCol="0" anchor="b">
            <a:noAutofit/>
          </a:bodyPr>
          <a:lstStyle/>
          <a:p>
            <a:pPr algn="ctr"/>
            <a:r>
              <a:rPr lang="ru-RU" sz="1800" b="1" dirty="0">
                <a:solidFill>
                  <a:srgbClr val="00B0F0"/>
                </a:solidFill>
                <a:effectLst>
                  <a:glow rad="139700">
                    <a:schemeClr val="accent4">
                      <a:satMod val="175000"/>
                      <a:alpha val="40000"/>
                    </a:schemeClr>
                  </a:glow>
                </a:effectLst>
                <a:latin typeface="Times New Roman" panose="02020603050405020304" pitchFamily="18" charset="0"/>
                <a:cs typeface="Times New Roman" panose="02020603050405020304" pitchFamily="18" charset="0"/>
              </a:rPr>
              <a:t>Иные расходы в 2020 году составили 86 362,7 тыс.рублей </a:t>
            </a:r>
            <a:br>
              <a:rPr lang="ru-RU" sz="1800" b="1" dirty="0">
                <a:solidFill>
                  <a:srgbClr val="00B0F0"/>
                </a:solidFill>
                <a:effectLst>
                  <a:glow rad="139700">
                    <a:schemeClr val="accent4">
                      <a:satMod val="175000"/>
                      <a:alpha val="40000"/>
                    </a:schemeClr>
                  </a:glow>
                </a:effectLst>
                <a:latin typeface="Times New Roman" panose="02020603050405020304" pitchFamily="18" charset="0"/>
                <a:cs typeface="Times New Roman" panose="02020603050405020304" pitchFamily="18" charset="0"/>
              </a:rPr>
            </a:br>
            <a:r>
              <a:rPr lang="ru-RU" sz="1800" b="1" dirty="0">
                <a:solidFill>
                  <a:srgbClr val="00B0F0"/>
                </a:solidFill>
                <a:effectLst>
                  <a:glow rad="139700">
                    <a:schemeClr val="accent4">
                      <a:satMod val="175000"/>
                      <a:alpha val="40000"/>
                    </a:schemeClr>
                  </a:glow>
                </a:effectLst>
                <a:latin typeface="Times New Roman" panose="02020603050405020304" pitchFamily="18" charset="0"/>
                <a:cs typeface="Times New Roman" panose="02020603050405020304" pitchFamily="18" charset="0"/>
              </a:rPr>
              <a:t>или 99,3% от плановых назначений, в том числе:</a:t>
            </a:r>
          </a:p>
        </p:txBody>
      </p:sp>
      <p:sp>
        <p:nvSpPr>
          <p:cNvPr id="3" name="Номер слайда 2"/>
          <p:cNvSpPr>
            <a:spLocks noGrp="1"/>
          </p:cNvSpPr>
          <p:nvPr>
            <p:ph type="sldNum" sz="quarter" idx="12"/>
          </p:nvPr>
        </p:nvSpPr>
        <p:spPr>
          <a:xfrm>
            <a:off x="8316416" y="6453336"/>
            <a:ext cx="586408" cy="280119"/>
          </a:xfrm>
          <a:prstGeom prst="rect">
            <a:avLst/>
          </a:prstGeom>
        </p:spPr>
        <p:txBody>
          <a:bodyPr>
            <a:normAutofit fontScale="92500" lnSpcReduction="10000"/>
          </a:bodyPr>
          <a:lstStyle/>
          <a:p>
            <a:fld id="{A7F8E3F6-DE14-48B2-B2BC-6FABA9630FB8}" type="slidenum">
              <a:rPr lang="ru-RU" smtClean="0"/>
              <a:t>15</a:t>
            </a:fld>
            <a:endParaRPr lang="ru-RU" dirty="0"/>
          </a:p>
        </p:txBody>
      </p:sp>
      <p:sp>
        <p:nvSpPr>
          <p:cNvPr id="4" name="Прямоугольник 3"/>
          <p:cNvSpPr/>
          <p:nvPr/>
        </p:nvSpPr>
        <p:spPr>
          <a:xfrm>
            <a:off x="0" y="980728"/>
            <a:ext cx="7458770" cy="5770811"/>
          </a:xfrm>
          <a:prstGeom prst="rect">
            <a:avLst/>
          </a:prstGeom>
        </p:spPr>
        <p:txBody>
          <a:bodyPr wrap="square">
            <a:spAutoFit/>
          </a:bodyPr>
          <a:lstStyle/>
          <a:p>
            <a:r>
              <a:rPr lang="ru-RU" sz="900" b="1" dirty="0">
                <a:latin typeface="Times New Roman" pitchFamily="18" charset="0"/>
                <a:cs typeface="Times New Roman" pitchFamily="18" charset="0"/>
              </a:rPr>
              <a:t>-Средства резервного фонда Правительства Иркутской области в сумме 12 565,9 тыс. рублей (план исполнен на 100%) </a:t>
            </a:r>
            <a:r>
              <a:rPr lang="ru-RU" sz="900" dirty="0">
                <a:latin typeface="Times New Roman" pitchFamily="18" charset="0"/>
                <a:cs typeface="Times New Roman" pitchFamily="18" charset="0"/>
              </a:rPr>
              <a:t>направлены на проведение аварийно-спасательных работ в руслах рек, пострадавших в результате паводка 2019 года, на территории муниципального образования «Слюдянский район»  для удаления древесного хлама, карчей и иных предметов в руслах рек Утулик, Безымянная, Большие </a:t>
            </a:r>
            <a:r>
              <a:rPr lang="ru-RU" sz="900" dirty="0" err="1">
                <a:latin typeface="Times New Roman" pitchFamily="18" charset="0"/>
                <a:cs typeface="Times New Roman" pitchFamily="18" charset="0"/>
              </a:rPr>
              <a:t>Мангилы</a:t>
            </a:r>
            <a:r>
              <a:rPr lang="ru-RU" sz="900" dirty="0">
                <a:latin typeface="Times New Roman" pitchFamily="18" charset="0"/>
                <a:cs typeface="Times New Roman" pitchFamily="18" charset="0"/>
              </a:rPr>
              <a:t>, Большая Быстрая.</a:t>
            </a:r>
          </a:p>
          <a:p>
            <a:r>
              <a:rPr lang="ru-RU" sz="900" b="1" dirty="0">
                <a:latin typeface="Times New Roman" pitchFamily="18" charset="0"/>
                <a:cs typeface="Times New Roman" pitchFamily="18" charset="0"/>
              </a:rPr>
              <a:t>За счет областного бюджета и местного софинансирования</a:t>
            </a:r>
            <a:r>
              <a:rPr lang="ru-RU" sz="900" dirty="0">
                <a:latin typeface="Times New Roman" pitchFamily="18" charset="0"/>
                <a:cs typeface="Times New Roman" pitchFamily="18" charset="0"/>
              </a:rPr>
              <a:t>, в том числе:</a:t>
            </a:r>
          </a:p>
          <a:p>
            <a:r>
              <a:rPr lang="ru-RU" sz="900" dirty="0">
                <a:latin typeface="Times New Roman" pitchFamily="18" charset="0"/>
                <a:cs typeface="Times New Roman" pitchFamily="18" charset="0"/>
              </a:rPr>
              <a:t> - в рамках государственной программы Иркутской области «Развитие сельского хозяйства и регулирование рынков сельскохозяйственной продукции, сырья и продовольствия», подпрограммы «Создание условий для развития садоводческих или огороднических некоммерческих товариществ в Иркутской области», за счет средств субсидии, предоставленной из областного бюджета местному бюджету на условиях софинансирования для приведения в надлежащие состояние объектов электросетевого хозяйства садоводческим некоммерческим объединениям с последующей передачей электрических сетей территориальным сетевым организациям при плане 6 000,0 тыс. рублей исполнение составило 5 945,3 тыс.рублей или  80,7%. Объем софинансирования за счет средств бюджета муниципального образования Слюдянский район составил 1 015,7 тыс.рублей. Проведен конкурс среди садоводческих некоммерческих товариществ Слюдянского района на получение субсидии, с победителями конкурса СНТ «Перевал», СНТ «Железнодорожник» заключены соглашения.</a:t>
            </a:r>
          </a:p>
          <a:p>
            <a:r>
              <a:rPr lang="ru-RU" sz="900" dirty="0">
                <a:latin typeface="Times New Roman" pitchFamily="18" charset="0"/>
                <a:cs typeface="Times New Roman" pitchFamily="18" charset="0"/>
              </a:rPr>
              <a:t>- в рамках государственной программы Иркутской области "Развитие и управление имущественным комплексом и земельными ресурсами Иркутской области«, подпрограммы "Обеспечение комплексного пространственного и территориального развития Иркутской области" исполнено 1 104,7 </a:t>
            </a:r>
            <a:r>
              <a:rPr lang="ru-RU" sz="900" dirty="0" err="1">
                <a:latin typeface="Times New Roman" pitchFamily="18" charset="0"/>
                <a:cs typeface="Times New Roman" pitchFamily="18" charset="0"/>
              </a:rPr>
              <a:t>тыс.рублей</a:t>
            </a:r>
            <a:r>
              <a:rPr lang="ru-RU" sz="900" dirty="0">
                <a:latin typeface="Times New Roman" pitchFamily="18" charset="0"/>
                <a:cs typeface="Times New Roman" pitchFamily="18" charset="0"/>
              </a:rPr>
              <a:t>  Подготовлен проект внесения изменений в генеральные планы </a:t>
            </a:r>
            <a:r>
              <a:rPr lang="ru-RU" sz="900" dirty="0" err="1">
                <a:latin typeface="Times New Roman" pitchFamily="18" charset="0"/>
                <a:cs typeface="Times New Roman" pitchFamily="18" charset="0"/>
              </a:rPr>
              <a:t>Утуликского</a:t>
            </a:r>
            <a:r>
              <a:rPr lang="ru-RU" sz="900" dirty="0">
                <a:latin typeface="Times New Roman" pitchFamily="18" charset="0"/>
                <a:cs typeface="Times New Roman" pitchFamily="18" charset="0"/>
              </a:rPr>
              <a:t> и </a:t>
            </a:r>
            <a:r>
              <a:rPr lang="ru-RU" sz="900" dirty="0" err="1">
                <a:latin typeface="Times New Roman" pitchFamily="18" charset="0"/>
                <a:cs typeface="Times New Roman" pitchFamily="18" charset="0"/>
              </a:rPr>
              <a:t>Портбайкальского</a:t>
            </a:r>
            <a:r>
              <a:rPr lang="ru-RU" sz="900" dirty="0">
                <a:latin typeface="Times New Roman" pitchFamily="18" charset="0"/>
                <a:cs typeface="Times New Roman" pitchFamily="18" charset="0"/>
              </a:rPr>
              <a:t> поселений. </a:t>
            </a:r>
          </a:p>
          <a:p>
            <a:r>
              <a:rPr lang="ru-RU" sz="900" dirty="0">
                <a:latin typeface="Times New Roman" pitchFamily="18" charset="0"/>
                <a:cs typeface="Times New Roman" pitchFamily="18" charset="0"/>
              </a:rPr>
              <a:t>-в рамках государственной программы  Иркутской области "</a:t>
            </a:r>
            <a:r>
              <a:rPr lang="ru-RU" sz="900" b="1" dirty="0">
                <a:latin typeface="Times New Roman" pitchFamily="18" charset="0"/>
                <a:cs typeface="Times New Roman" pitchFamily="18" charset="0"/>
              </a:rPr>
              <a:t>Социальная поддержка населения»    </a:t>
            </a:r>
            <a:r>
              <a:rPr lang="ru-RU" sz="900" dirty="0">
                <a:latin typeface="Times New Roman" pitchFamily="18" charset="0"/>
                <a:cs typeface="Times New Roman" pitchFamily="18" charset="0"/>
              </a:rPr>
              <a:t>на предоставление гражданам субсидий на оплату жилого помещений и коммунальных услуг направлено </a:t>
            </a:r>
            <a:r>
              <a:rPr lang="ru-RU" sz="900" b="1" dirty="0">
                <a:latin typeface="Times New Roman" pitchFamily="18" charset="0"/>
                <a:cs typeface="Times New Roman" pitchFamily="18" charset="0"/>
              </a:rPr>
              <a:t>   52 924  тыс. рублей. </a:t>
            </a:r>
            <a:r>
              <a:rPr lang="ru-RU" sz="900" dirty="0">
                <a:latin typeface="Times New Roman" pitchFamily="18" charset="0"/>
                <a:cs typeface="Times New Roman" pitchFamily="18" charset="0"/>
              </a:rPr>
              <a:t>Количество семей, являющихся получателями субсидий в 2020 году, составило  2 333 семьи.</a:t>
            </a:r>
          </a:p>
          <a:p>
            <a:r>
              <a:rPr lang="ru-RU" sz="900" b="1" dirty="0">
                <a:latin typeface="Times New Roman" pitchFamily="18" charset="0"/>
                <a:cs typeface="Times New Roman" pitchFamily="18" charset="0"/>
              </a:rPr>
              <a:t>Средства бюджета муниципального образования Слюдянский район направлены на:</a:t>
            </a:r>
          </a:p>
          <a:p>
            <a:r>
              <a:rPr lang="ru-RU" sz="900" b="1" dirty="0">
                <a:latin typeface="Times New Roman" pitchFamily="18" charset="0"/>
                <a:cs typeface="Times New Roman" pitchFamily="18" charset="0"/>
              </a:rPr>
              <a:t>-</a:t>
            </a:r>
            <a:r>
              <a:rPr lang="ru-RU" sz="900" dirty="0">
                <a:latin typeface="Times New Roman" pitchFamily="18" charset="0"/>
                <a:cs typeface="Times New Roman" pitchFamily="18" charset="0"/>
              </a:rPr>
              <a:t>в сумме 124,8 </a:t>
            </a:r>
            <a:r>
              <a:rPr lang="ru-RU" sz="900" dirty="0" err="1">
                <a:latin typeface="Times New Roman" pitchFamily="18" charset="0"/>
                <a:cs typeface="Times New Roman" pitchFamily="18" charset="0"/>
              </a:rPr>
              <a:t>тыс.рублей</a:t>
            </a:r>
            <a:r>
              <a:rPr lang="ru-RU" sz="900" dirty="0">
                <a:latin typeface="Times New Roman" pitchFamily="18" charset="0"/>
                <a:cs typeface="Times New Roman" pitchFamily="18" charset="0"/>
              </a:rPr>
              <a:t> на оплату специальной связи и обеспечение требований по защите информации для мобилизационной работы;</a:t>
            </a:r>
          </a:p>
          <a:p>
            <a:r>
              <a:rPr lang="ru-RU" sz="900" dirty="0">
                <a:latin typeface="Times New Roman" pitchFamily="18" charset="0"/>
                <a:cs typeface="Times New Roman" pitchFamily="18" charset="0"/>
              </a:rPr>
              <a:t>-в сумме </a:t>
            </a:r>
            <a:r>
              <a:rPr lang="ru-RU" sz="900" b="1" dirty="0">
                <a:latin typeface="Times New Roman" pitchFamily="18" charset="0"/>
                <a:cs typeface="Times New Roman" pitchFamily="18" charset="0"/>
              </a:rPr>
              <a:t>315,8 тыс. рублей на</a:t>
            </a:r>
            <a:r>
              <a:rPr lang="ru-RU" sz="900" dirty="0">
                <a:latin typeface="Times New Roman" pitchFamily="18" charset="0"/>
                <a:cs typeface="Times New Roman" pitchFamily="18" charset="0"/>
              </a:rPr>
              <a:t> субсидирование социально-значимых пригородных маршрутов межпоселенческих перевозок пассажиров, не обеспечивающих безубыточную работу перевозчиков ООО Партнерству "Баргузин", ИП </a:t>
            </a:r>
            <a:r>
              <a:rPr lang="ru-RU" sz="900" dirty="0" err="1">
                <a:latin typeface="Times New Roman" pitchFamily="18" charset="0"/>
                <a:cs typeface="Times New Roman" pitchFamily="18" charset="0"/>
              </a:rPr>
              <a:t>Зинурова</a:t>
            </a:r>
            <a:r>
              <a:rPr lang="ru-RU" sz="900" dirty="0">
                <a:latin typeface="Times New Roman" pitchFamily="18" charset="0"/>
                <a:cs typeface="Times New Roman" pitchFamily="18" charset="0"/>
              </a:rPr>
              <a:t> Г.Т., ИП </a:t>
            </a:r>
            <a:r>
              <a:rPr lang="ru-RU" sz="900" dirty="0" err="1">
                <a:latin typeface="Times New Roman" pitchFamily="18" charset="0"/>
                <a:cs typeface="Times New Roman" pitchFamily="18" charset="0"/>
              </a:rPr>
              <a:t>Велиева</a:t>
            </a:r>
            <a:r>
              <a:rPr lang="ru-RU" sz="900" dirty="0">
                <a:latin typeface="Times New Roman" pitchFamily="18" charset="0"/>
                <a:cs typeface="Times New Roman" pitchFamily="18" charset="0"/>
              </a:rPr>
              <a:t> И.В (8 маршрутов);</a:t>
            </a:r>
          </a:p>
          <a:p>
            <a:r>
              <a:rPr lang="ru-RU" sz="900" dirty="0">
                <a:latin typeface="Times New Roman" pitchFamily="18" charset="0"/>
                <a:cs typeface="Times New Roman" pitchFamily="18" charset="0"/>
              </a:rPr>
              <a:t>-в сумме </a:t>
            </a:r>
            <a:r>
              <a:rPr lang="ru-RU" sz="900" b="1" dirty="0">
                <a:latin typeface="Times New Roman" pitchFamily="18" charset="0"/>
                <a:cs typeface="Times New Roman" pitchFamily="18" charset="0"/>
              </a:rPr>
              <a:t>273,8 тыс.рублей</a:t>
            </a:r>
            <a:r>
              <a:rPr lang="ru-RU" sz="900" dirty="0">
                <a:latin typeface="Times New Roman" pitchFamily="18" charset="0"/>
                <a:cs typeface="Times New Roman" pitchFamily="18" charset="0"/>
              </a:rPr>
              <a:t> на приобретение канцелярских принадлежностей в рамках акции «Каждого ребенка за парту», на изготовление календарей, листовок, значков, буклетов и баннеров направленных на профилактику социального сиротства и профилактику правонарушений совершаемых несовершеннолетними, приобретены новогодние подарки для детей из неблагополучных семей.</a:t>
            </a:r>
            <a:r>
              <a:rPr lang="ru-RU" sz="900" dirty="0">
                <a:solidFill>
                  <a:srgbClr val="FF0000"/>
                </a:solidFill>
                <a:latin typeface="Times New Roman" pitchFamily="18" charset="0"/>
                <a:cs typeface="Times New Roman" pitchFamily="18" charset="0"/>
              </a:rPr>
              <a:t>;</a:t>
            </a:r>
          </a:p>
          <a:p>
            <a:r>
              <a:rPr lang="ru-RU" sz="900" dirty="0">
                <a:latin typeface="Times New Roman" pitchFamily="18" charset="0"/>
                <a:cs typeface="Times New Roman" pitchFamily="18" charset="0"/>
              </a:rPr>
              <a:t>- в целях улучшения качества обслуживания Системы оповещения, функционирования Единой диспетчерской службы  района  с февраля месяца создано МКУ "Управление по делам гражданской обороны и чрезвычайных ситуаций Слюдянского муниципального района" на деятельность которого направлено 8 200,0тыс.рублей;</a:t>
            </a:r>
          </a:p>
          <a:p>
            <a:r>
              <a:rPr lang="ru-RU" sz="900" dirty="0">
                <a:latin typeface="Times New Roman" pitchFamily="18" charset="0"/>
                <a:cs typeface="Times New Roman" pitchFamily="18" charset="0"/>
              </a:rPr>
              <a:t>- в сумме 929,6 тыс.рублей на обеспечение комплексных мер безопасности, противодействия чрезвычайным ситуациям природного и техногенного характера, построение и развитие аппаратно-программного комплекса "Безопасный город"  в Слюдянском муниципальном районе;</a:t>
            </a:r>
          </a:p>
          <a:p>
            <a:r>
              <a:rPr lang="ru-RU" sz="900" dirty="0">
                <a:latin typeface="Times New Roman" pitchFamily="18" charset="0"/>
                <a:cs typeface="Times New Roman" pitchFamily="18" charset="0"/>
              </a:rPr>
              <a:t>-</a:t>
            </a:r>
            <a:r>
              <a:rPr lang="ru-RU" sz="900" b="1" dirty="0">
                <a:latin typeface="Times New Roman" pitchFamily="18" charset="0"/>
                <a:cs typeface="Times New Roman" pitchFamily="18" charset="0"/>
              </a:rPr>
              <a:t> на оказание содействия некоммерческим организациям,  выражающим интересы субъектов малого и среднего предпринимательства направлено 2 110,0тыс.</a:t>
            </a:r>
            <a:r>
              <a:rPr lang="ru-RU" sz="900" dirty="0">
                <a:latin typeface="Times New Roman" pitchFamily="18" charset="0"/>
                <a:cs typeface="Times New Roman" pitchFamily="18" charset="0"/>
              </a:rPr>
              <a:t> рублей, в том числе предоставлена субсидия МКК Фонду микрокредитования и поддержки СМСП Слюдянского района в сумме 2 000,0тыс.рублей, Ассоциации «НП «Центр содействия предпринимательству Слюдянского района»  и поддержку садоводов  в сумме  110,0 тыс. рублей;</a:t>
            </a:r>
          </a:p>
          <a:p>
            <a:r>
              <a:rPr lang="ru-RU" sz="900" dirty="0">
                <a:latin typeface="Times New Roman" pitchFamily="18" charset="0"/>
                <a:cs typeface="Times New Roman" pitchFamily="18" charset="0"/>
              </a:rPr>
              <a:t>- на проведение мероприятий в целях популяризации малого и среднего предпринимательства  100,7 </a:t>
            </a:r>
            <a:r>
              <a:rPr lang="ru-RU" sz="900" dirty="0" err="1">
                <a:latin typeface="Times New Roman" pitchFamily="18" charset="0"/>
                <a:cs typeface="Times New Roman" pitchFamily="18" charset="0"/>
              </a:rPr>
              <a:t>тыс.рублей</a:t>
            </a:r>
            <a:r>
              <a:rPr lang="ru-RU" sz="900" dirty="0">
                <a:latin typeface="Times New Roman" pitchFamily="18" charset="0"/>
                <a:cs typeface="Times New Roman" pitchFamily="18" charset="0"/>
              </a:rPr>
              <a:t> на изготовление полиграфической продукции, памятного ролика к Форуму предпринимателей Слюдянского района, на приобретение сувенирной продукции. </a:t>
            </a:r>
          </a:p>
          <a:p>
            <a:r>
              <a:rPr lang="ru-RU" sz="900" dirty="0">
                <a:latin typeface="Times New Roman" pitchFamily="18" charset="0"/>
                <a:cs typeface="Times New Roman" pitchFamily="18" charset="0"/>
              </a:rPr>
              <a:t>-  повышение уровня использования туристского потенциала муниципального образования Слюдянский район  392,7 тыс.рублей.</a:t>
            </a:r>
          </a:p>
          <a:p>
            <a:r>
              <a:rPr lang="ru-RU" sz="900" dirty="0">
                <a:latin typeface="Times New Roman" pitchFamily="18" charset="0"/>
                <a:cs typeface="Times New Roman" pitchFamily="18" charset="0"/>
              </a:rPr>
              <a:t>-  проектирование, создание промышленных садов  253,0 тыс.рублей,</a:t>
            </a:r>
          </a:p>
          <a:p>
            <a:r>
              <a:rPr lang="ru-RU" sz="900" dirty="0">
                <a:latin typeface="Times New Roman" pitchFamily="18" charset="0"/>
                <a:cs typeface="Times New Roman" pitchFamily="18" charset="0"/>
              </a:rPr>
              <a:t>- организацию  проведения обучающих семинаров и других мероприятий для субъектов сельскохозяйственной деятельности средства в сумме 106,7 тыс.рублей направлены на изготовление рекламно-сувенирной продукции, подарочные сертификаты и т.д.</a:t>
            </a:r>
          </a:p>
        </p:txBody>
      </p:sp>
      <p:pic>
        <p:nvPicPr>
          <p:cNvPr id="1026" name="Picture 2" descr="https://avatars.mds.yandex.net/get-zen_doc/1592433/pub_5ca899f90a050d00b33402c7_5ca89b814e61cb00b27c6efb/scale_12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2420888"/>
            <a:ext cx="1835696" cy="172819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028" name="Picture 4" descr="https://i1.wp.com/xn----ctbjmkbrdkxl.xn--p1ai/wp-content/uploads/2020/06/f7f69da13cac3ab40ab8588647683c26.jpg?fit=1200%2C560&amp;ssl=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4579" y="4221088"/>
            <a:ext cx="1835696" cy="1296144"/>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030" name="Picture 6" descr="https://static9.depositphotos.com/1000888/1132/v/950/depositphotos_11327317-stock-illustration-environment-concept-with-hous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1052737"/>
            <a:ext cx="1796238" cy="129614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0312" y="5573381"/>
            <a:ext cx="1724230" cy="879955"/>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0249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photocdn.photogoroda.com/source2/cn3159/r3703/c3741/63200533.jpg?v=2017121311213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Прямоугольник 2"/>
          <p:cNvSpPr/>
          <p:nvPr/>
        </p:nvSpPr>
        <p:spPr>
          <a:xfrm>
            <a:off x="2411760" y="3140968"/>
            <a:ext cx="4294574" cy="584775"/>
          </a:xfrm>
          <a:prstGeom prst="rect">
            <a:avLst/>
          </a:prstGeom>
        </p:spPr>
        <p:txBody>
          <a:bodyPr wrap="none">
            <a:spAutoFit/>
          </a:bodyPr>
          <a:lstStyle/>
          <a:p>
            <a:r>
              <a:rPr lang="ru-RU" sz="3200" b="1" dirty="0">
                <a:solidFill>
                  <a:schemeClr val="bg2">
                    <a:lumMod val="25000"/>
                  </a:schemeClr>
                </a:solidFill>
                <a:latin typeface="Times New Roman" panose="02020603050405020304" pitchFamily="18" charset="0"/>
                <a:cs typeface="Times New Roman" panose="02020603050405020304" pitchFamily="18" charset="0"/>
              </a:rPr>
              <a:t>Спасибо за внимание!</a:t>
            </a:r>
            <a:endParaRPr lang="ru-RU" sz="3200" dirty="0">
              <a:solidFill>
                <a:schemeClr val="bg2">
                  <a:lumMod val="2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0984" y="26715"/>
            <a:ext cx="8496944" cy="866457"/>
          </a:xfrm>
        </p:spPr>
        <p:txBody>
          <a:bodyPr>
            <a:noAutofit/>
          </a:bodyPr>
          <a:lstStyle/>
          <a:p>
            <a:pPr algn="ctr"/>
            <a:r>
              <a:rPr lang="ru-RU" sz="2400" b="1" dirty="0">
                <a:solidFill>
                  <a:srgbClr val="00B0F0"/>
                </a:solidFill>
                <a:effectLst>
                  <a:glow rad="139700">
                    <a:schemeClr val="accent4">
                      <a:satMod val="175000"/>
                      <a:alpha val="40000"/>
                    </a:schemeClr>
                  </a:glow>
                </a:effectLst>
                <a:latin typeface="Times New Roman" panose="02020603050405020304" pitchFamily="18" charset="0"/>
                <a:cs typeface="Times New Roman" panose="02020603050405020304" pitchFamily="18" charset="0"/>
              </a:rPr>
              <a:t>Основные показатели бюджета муниципального образования Слюдянский район за 2020 год (тыс.рублей)</a:t>
            </a:r>
          </a:p>
        </p:txBody>
      </p:sp>
      <p:graphicFrame>
        <p:nvGraphicFramePr>
          <p:cNvPr id="8" name="Объект 7"/>
          <p:cNvGraphicFramePr>
            <a:graphicFrameLocks noGrp="1"/>
          </p:cNvGraphicFramePr>
          <p:nvPr>
            <p:ph idx="1"/>
            <p:extLst>
              <p:ext uri="{D42A27DB-BD31-4B8C-83A1-F6EECF244321}">
                <p14:modId xmlns:p14="http://schemas.microsoft.com/office/powerpoint/2010/main" val="125937614"/>
              </p:ext>
            </p:extLst>
          </p:nvPr>
        </p:nvGraphicFramePr>
        <p:xfrm>
          <a:off x="73331" y="2595812"/>
          <a:ext cx="2909055" cy="1919038"/>
        </p:xfrm>
        <a:graphic>
          <a:graphicData uri="http://schemas.openxmlformats.org/drawingml/2006/chart">
            <c:chart xmlns:c="http://schemas.openxmlformats.org/drawingml/2006/chart" xmlns:r="http://schemas.openxmlformats.org/officeDocument/2006/relationships" r:id="rId2"/>
          </a:graphicData>
        </a:graphic>
      </p:graphicFrame>
      <p:sp>
        <p:nvSpPr>
          <p:cNvPr id="4" name="Номер слайда 3"/>
          <p:cNvSpPr>
            <a:spLocks noGrp="1"/>
          </p:cNvSpPr>
          <p:nvPr>
            <p:ph type="sldNum" sz="quarter" idx="12"/>
          </p:nvPr>
        </p:nvSpPr>
        <p:spPr>
          <a:xfrm>
            <a:off x="7004306" y="6470858"/>
            <a:ext cx="1981200" cy="342518"/>
          </a:xfrm>
          <a:prstGeom prst="rect">
            <a:avLst/>
          </a:prstGeom>
        </p:spPr>
        <p:txBody>
          <a:bodyPr>
            <a:normAutofit/>
          </a:bodyPr>
          <a:lstStyle/>
          <a:p>
            <a:pPr algn="r"/>
            <a:fld id="{A7F8E3F6-DE14-48B2-B2BC-6FABA9630FB8}" type="slidenum">
              <a:rPr lang="ru-RU" smtClean="0">
                <a:solidFill>
                  <a:srgbClr val="FFFFFF"/>
                </a:solidFill>
              </a:rPr>
              <a:pPr algn="r"/>
              <a:t>2</a:t>
            </a:fld>
            <a:endParaRPr lang="ru-RU" dirty="0">
              <a:solidFill>
                <a:srgbClr val="FFFFFF"/>
              </a:solidFill>
            </a:endParaRPr>
          </a:p>
        </p:txBody>
      </p:sp>
      <p:graphicFrame>
        <p:nvGraphicFramePr>
          <p:cNvPr id="9" name="Диаграмма 8"/>
          <p:cNvGraphicFramePr/>
          <p:nvPr>
            <p:extLst>
              <p:ext uri="{D42A27DB-BD31-4B8C-83A1-F6EECF244321}">
                <p14:modId xmlns:p14="http://schemas.microsoft.com/office/powerpoint/2010/main" val="4064714469"/>
              </p:ext>
            </p:extLst>
          </p:nvPr>
        </p:nvGraphicFramePr>
        <p:xfrm>
          <a:off x="2934294" y="2571751"/>
          <a:ext cx="3020436" cy="193357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3282411" y="1016000"/>
            <a:ext cx="2573140" cy="584775"/>
          </a:xfrm>
          <a:prstGeom prst="rect">
            <a:avLst/>
          </a:prstGeom>
          <a:noFill/>
        </p:spPr>
        <p:txBody>
          <a:bodyPr wrap="square" rtlCol="0">
            <a:spAutoFit/>
          </a:bodyPr>
          <a:lstStyle/>
          <a:p>
            <a:pPr algn="ctr"/>
            <a:r>
              <a:rPr lang="ru-RU" sz="1600" b="1" dirty="0">
                <a:solidFill>
                  <a:schemeClr val="accent6">
                    <a:lumMod val="75000"/>
                  </a:schemeClr>
                </a:solidFill>
                <a:latin typeface="Times New Roman" panose="02020603050405020304" pitchFamily="18" charset="0"/>
                <a:cs typeface="Times New Roman" panose="02020603050405020304" pitchFamily="18" charset="0"/>
              </a:rPr>
              <a:t>Расходы бюджета МО Слюдянский район</a:t>
            </a:r>
          </a:p>
        </p:txBody>
      </p:sp>
      <p:sp>
        <p:nvSpPr>
          <p:cNvPr id="12" name="TextBox 11"/>
          <p:cNvSpPr txBox="1"/>
          <p:nvPr/>
        </p:nvSpPr>
        <p:spPr>
          <a:xfrm>
            <a:off x="250407" y="1016001"/>
            <a:ext cx="2606975" cy="584775"/>
          </a:xfrm>
          <a:prstGeom prst="rect">
            <a:avLst/>
          </a:prstGeom>
          <a:noFill/>
        </p:spPr>
        <p:txBody>
          <a:bodyPr wrap="square" rtlCol="0">
            <a:spAutoFit/>
          </a:bodyPr>
          <a:lstStyle/>
          <a:p>
            <a:pPr algn="ctr"/>
            <a:r>
              <a:rPr lang="ru-RU" sz="1600" b="1" dirty="0">
                <a:solidFill>
                  <a:schemeClr val="accent6">
                    <a:lumMod val="75000"/>
                  </a:schemeClr>
                </a:solidFill>
                <a:latin typeface="Times New Roman" panose="02020603050405020304" pitchFamily="18" charset="0"/>
                <a:cs typeface="Times New Roman" panose="02020603050405020304" pitchFamily="18" charset="0"/>
              </a:rPr>
              <a:t>Доходы бюджета МО Слюдянский район</a:t>
            </a:r>
          </a:p>
        </p:txBody>
      </p:sp>
      <p:sp>
        <p:nvSpPr>
          <p:cNvPr id="14" name="TextBox 13"/>
          <p:cNvSpPr txBox="1"/>
          <p:nvPr/>
        </p:nvSpPr>
        <p:spPr>
          <a:xfrm>
            <a:off x="6119222" y="1015999"/>
            <a:ext cx="2805132" cy="584775"/>
          </a:xfrm>
          <a:prstGeom prst="rect">
            <a:avLst/>
          </a:prstGeom>
          <a:noFill/>
        </p:spPr>
        <p:txBody>
          <a:bodyPr wrap="square" rtlCol="0">
            <a:spAutoFit/>
          </a:bodyPr>
          <a:lstStyle/>
          <a:p>
            <a:pPr algn="ctr"/>
            <a:r>
              <a:rPr lang="ru-RU" sz="1600" b="1" dirty="0">
                <a:solidFill>
                  <a:schemeClr val="accent6">
                    <a:lumMod val="75000"/>
                  </a:schemeClr>
                </a:solidFill>
                <a:latin typeface="Times New Roman" panose="02020603050405020304" pitchFamily="18" charset="0"/>
                <a:cs typeface="Times New Roman" panose="02020603050405020304" pitchFamily="18" charset="0"/>
              </a:rPr>
              <a:t>Дефицит бюджета МО Слюдянский район</a:t>
            </a:r>
          </a:p>
        </p:txBody>
      </p:sp>
      <p:graphicFrame>
        <p:nvGraphicFramePr>
          <p:cNvPr id="16" name="Диаграмма 15"/>
          <p:cNvGraphicFramePr/>
          <p:nvPr>
            <p:extLst>
              <p:ext uri="{D42A27DB-BD31-4B8C-83A1-F6EECF244321}">
                <p14:modId xmlns:p14="http://schemas.microsoft.com/office/powerpoint/2010/main" val="2300655324"/>
              </p:ext>
            </p:extLst>
          </p:nvPr>
        </p:nvGraphicFramePr>
        <p:xfrm>
          <a:off x="5904000" y="2564904"/>
          <a:ext cx="3018319" cy="1842956"/>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6119222" y="4653136"/>
            <a:ext cx="2701250" cy="1169551"/>
          </a:xfrm>
          <a:prstGeom prst="rect">
            <a:avLst/>
          </a:prstGeom>
          <a:noFill/>
        </p:spPr>
        <p:txBody>
          <a:bodyPr wrap="square" rtlCol="0">
            <a:spAutoFit/>
          </a:bodyPr>
          <a:lstStyle/>
          <a:p>
            <a:r>
              <a:rPr lang="ru-RU" sz="1400" dirty="0">
                <a:solidFill>
                  <a:schemeClr val="accent6">
                    <a:lumMod val="75000"/>
                  </a:schemeClr>
                </a:solidFill>
                <a:latin typeface="Times New Roman" panose="02020603050405020304" pitchFamily="18" charset="0"/>
                <a:cs typeface="Times New Roman" panose="02020603050405020304" pitchFamily="18" charset="0"/>
              </a:rPr>
              <a:t>Объем </a:t>
            </a:r>
            <a:r>
              <a:rPr lang="ru-RU" sz="1400" b="1" dirty="0">
                <a:solidFill>
                  <a:schemeClr val="accent6">
                    <a:lumMod val="75000"/>
                  </a:schemeClr>
                </a:solidFill>
                <a:latin typeface="Times New Roman" panose="02020603050405020304" pitchFamily="18" charset="0"/>
                <a:cs typeface="Times New Roman" panose="02020603050405020304" pitchFamily="18" charset="0"/>
              </a:rPr>
              <a:t>муниципального долга</a:t>
            </a:r>
            <a:r>
              <a:rPr lang="ru-RU" sz="1400" dirty="0">
                <a:solidFill>
                  <a:schemeClr val="accent6">
                    <a:lumMod val="75000"/>
                  </a:schemeClr>
                </a:solidFill>
                <a:latin typeface="Times New Roman" panose="02020603050405020304" pitchFamily="18" charset="0"/>
                <a:cs typeface="Times New Roman" panose="02020603050405020304" pitchFamily="18" charset="0"/>
              </a:rPr>
              <a:t> составил 7 254 тыс.рублей или 3% от объема налоговых и неналоговых доходов бюджета района</a:t>
            </a:r>
          </a:p>
        </p:txBody>
      </p:sp>
      <p:graphicFrame>
        <p:nvGraphicFramePr>
          <p:cNvPr id="3" name="Таблица 2"/>
          <p:cNvGraphicFramePr>
            <a:graphicFrameLocks noGrp="1"/>
          </p:cNvGraphicFramePr>
          <p:nvPr>
            <p:extLst>
              <p:ext uri="{D42A27DB-BD31-4B8C-83A1-F6EECF244321}">
                <p14:modId xmlns:p14="http://schemas.microsoft.com/office/powerpoint/2010/main" val="1956657708"/>
              </p:ext>
            </p:extLst>
          </p:nvPr>
        </p:nvGraphicFramePr>
        <p:xfrm>
          <a:off x="250405" y="1700808"/>
          <a:ext cx="2606976" cy="685800"/>
        </p:xfrm>
        <a:graphic>
          <a:graphicData uri="http://schemas.openxmlformats.org/drawingml/2006/table">
            <a:tbl>
              <a:tblPr>
                <a:tableStyleId>{8A107856-5554-42FB-B03E-39F5DBC370BA}</a:tableStyleId>
              </a:tblPr>
              <a:tblGrid>
                <a:gridCol w="868992">
                  <a:extLst>
                    <a:ext uri="{9D8B030D-6E8A-4147-A177-3AD203B41FA5}">
                      <a16:colId xmlns:a16="http://schemas.microsoft.com/office/drawing/2014/main" val="20000"/>
                    </a:ext>
                  </a:extLst>
                </a:gridCol>
                <a:gridCol w="868992">
                  <a:extLst>
                    <a:ext uri="{9D8B030D-6E8A-4147-A177-3AD203B41FA5}">
                      <a16:colId xmlns:a16="http://schemas.microsoft.com/office/drawing/2014/main" val="20001"/>
                    </a:ext>
                  </a:extLst>
                </a:gridCol>
                <a:gridCol w="868992">
                  <a:extLst>
                    <a:ext uri="{9D8B030D-6E8A-4147-A177-3AD203B41FA5}">
                      <a16:colId xmlns:a16="http://schemas.microsoft.com/office/drawing/2014/main" val="20002"/>
                    </a:ext>
                  </a:extLst>
                </a:gridCol>
              </a:tblGrid>
              <a:tr h="457200">
                <a:tc>
                  <a:txBody>
                    <a:bodyPr/>
                    <a:lstStyle/>
                    <a:p>
                      <a:pPr algn="ctr" rtl="0" fontAlgn="ctr"/>
                      <a:r>
                        <a:rPr lang="ru-RU" sz="1400" u="none" strike="noStrike">
                          <a:effectLst/>
                          <a:latin typeface="Times New Roman" pitchFamily="18" charset="0"/>
                          <a:cs typeface="Times New Roman" pitchFamily="18" charset="0"/>
                        </a:rPr>
                        <a:t>Факт 2018</a:t>
                      </a:r>
                      <a:endParaRPr lang="ru-RU" sz="14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1400" u="none" strike="noStrike">
                          <a:effectLst/>
                          <a:latin typeface="Times New Roman" pitchFamily="18" charset="0"/>
                          <a:cs typeface="Times New Roman" pitchFamily="18" charset="0"/>
                        </a:rPr>
                        <a:t>Факт 2019</a:t>
                      </a:r>
                      <a:endParaRPr lang="ru-RU" sz="14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1400" u="none" strike="noStrike">
                          <a:effectLst/>
                          <a:latin typeface="Times New Roman" pitchFamily="18" charset="0"/>
                          <a:cs typeface="Times New Roman" pitchFamily="18" charset="0"/>
                        </a:rPr>
                        <a:t>Факт 2020</a:t>
                      </a:r>
                      <a:endParaRPr lang="ru-RU" sz="1400" b="0" i="0" u="none" strike="noStrike">
                        <a:solidFill>
                          <a:srgbClr val="000000"/>
                        </a:solidFill>
                        <a:effectLst/>
                        <a:latin typeface="Times New Roman" pitchFamily="18" charset="0"/>
                        <a:cs typeface="Times New Roman" pitchFamily="18" charset="0"/>
                      </a:endParaRPr>
                    </a:p>
                  </a:txBody>
                  <a:tcPr marL="7620" marR="7620" marT="7620" marB="0" anchor="ctr"/>
                </a:tc>
                <a:extLst>
                  <a:ext uri="{0D108BD9-81ED-4DB2-BD59-A6C34878D82A}">
                    <a16:rowId xmlns:a16="http://schemas.microsoft.com/office/drawing/2014/main" val="10000"/>
                  </a:ext>
                </a:extLst>
              </a:tr>
              <a:tr h="228600">
                <a:tc>
                  <a:txBody>
                    <a:bodyPr/>
                    <a:lstStyle/>
                    <a:p>
                      <a:pPr algn="ctr" rtl="0" fontAlgn="ctr"/>
                      <a:r>
                        <a:rPr lang="ru-RU" sz="1400" u="none" strike="noStrike">
                          <a:effectLst/>
                          <a:latin typeface="Times New Roman" pitchFamily="18" charset="0"/>
                          <a:cs typeface="Times New Roman" pitchFamily="18" charset="0"/>
                        </a:rPr>
                        <a:t>1 156 406</a:t>
                      </a:r>
                      <a:endParaRPr lang="ru-RU" sz="14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1400" u="none" strike="noStrike">
                          <a:effectLst/>
                          <a:latin typeface="Times New Roman" pitchFamily="18" charset="0"/>
                          <a:cs typeface="Times New Roman" pitchFamily="18" charset="0"/>
                        </a:rPr>
                        <a:t>1 361 303</a:t>
                      </a:r>
                      <a:endParaRPr lang="ru-RU" sz="14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1400" u="none" strike="noStrike" dirty="0">
                          <a:effectLst/>
                          <a:latin typeface="Times New Roman" pitchFamily="18" charset="0"/>
                          <a:cs typeface="Times New Roman" pitchFamily="18" charset="0"/>
                        </a:rPr>
                        <a:t>1 667 899</a:t>
                      </a:r>
                      <a:endParaRPr lang="ru-RU" sz="1400" b="0" i="0" u="none" strike="noStrike" dirty="0">
                        <a:solidFill>
                          <a:srgbClr val="000000"/>
                        </a:solidFill>
                        <a:effectLst/>
                        <a:latin typeface="Times New Roman" pitchFamily="18" charset="0"/>
                        <a:cs typeface="Times New Roman" pitchFamily="18" charset="0"/>
                      </a:endParaRPr>
                    </a:p>
                  </a:txBody>
                  <a:tcPr marL="7620" marR="7620" marT="7620" marB="0" anchor="ctr"/>
                </a:tc>
                <a:extLst>
                  <a:ext uri="{0D108BD9-81ED-4DB2-BD59-A6C34878D82A}">
                    <a16:rowId xmlns:a16="http://schemas.microsoft.com/office/drawing/2014/main" val="10001"/>
                  </a:ext>
                </a:extLst>
              </a:tr>
            </a:tbl>
          </a:graphicData>
        </a:graphic>
      </p:graphicFrame>
      <p:graphicFrame>
        <p:nvGraphicFramePr>
          <p:cNvPr id="7" name="Таблица 6"/>
          <p:cNvGraphicFramePr>
            <a:graphicFrameLocks noGrp="1"/>
          </p:cNvGraphicFramePr>
          <p:nvPr>
            <p:extLst>
              <p:ext uri="{D42A27DB-BD31-4B8C-83A1-F6EECF244321}">
                <p14:modId xmlns:p14="http://schemas.microsoft.com/office/powerpoint/2010/main" val="829377153"/>
              </p:ext>
            </p:extLst>
          </p:nvPr>
        </p:nvGraphicFramePr>
        <p:xfrm>
          <a:off x="3131838" y="1700808"/>
          <a:ext cx="2723712" cy="685800"/>
        </p:xfrm>
        <a:graphic>
          <a:graphicData uri="http://schemas.openxmlformats.org/drawingml/2006/table">
            <a:tbl>
              <a:tblPr>
                <a:tableStyleId>{8A107856-5554-42FB-B03E-39F5DBC370BA}</a:tableStyleId>
              </a:tblPr>
              <a:tblGrid>
                <a:gridCol w="907904">
                  <a:extLst>
                    <a:ext uri="{9D8B030D-6E8A-4147-A177-3AD203B41FA5}">
                      <a16:colId xmlns:a16="http://schemas.microsoft.com/office/drawing/2014/main" val="20000"/>
                    </a:ext>
                  </a:extLst>
                </a:gridCol>
                <a:gridCol w="907904">
                  <a:extLst>
                    <a:ext uri="{9D8B030D-6E8A-4147-A177-3AD203B41FA5}">
                      <a16:colId xmlns:a16="http://schemas.microsoft.com/office/drawing/2014/main" val="20001"/>
                    </a:ext>
                  </a:extLst>
                </a:gridCol>
                <a:gridCol w="907904">
                  <a:extLst>
                    <a:ext uri="{9D8B030D-6E8A-4147-A177-3AD203B41FA5}">
                      <a16:colId xmlns:a16="http://schemas.microsoft.com/office/drawing/2014/main" val="20002"/>
                    </a:ext>
                  </a:extLst>
                </a:gridCol>
              </a:tblGrid>
              <a:tr h="457200">
                <a:tc>
                  <a:txBody>
                    <a:bodyPr/>
                    <a:lstStyle/>
                    <a:p>
                      <a:pPr algn="ctr" rtl="0" fontAlgn="ctr"/>
                      <a:r>
                        <a:rPr lang="ru-RU" sz="1400" u="none" strike="noStrike">
                          <a:effectLst/>
                          <a:latin typeface="Times New Roman" pitchFamily="18" charset="0"/>
                          <a:cs typeface="Times New Roman" pitchFamily="18" charset="0"/>
                        </a:rPr>
                        <a:t>Факт 2018</a:t>
                      </a:r>
                      <a:endParaRPr lang="ru-RU" sz="14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1400" u="none" strike="noStrike">
                          <a:effectLst/>
                          <a:latin typeface="Times New Roman" pitchFamily="18" charset="0"/>
                          <a:cs typeface="Times New Roman" pitchFamily="18" charset="0"/>
                        </a:rPr>
                        <a:t>Факт 2019</a:t>
                      </a:r>
                      <a:endParaRPr lang="ru-RU" sz="14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1400" u="none" strike="noStrike">
                          <a:effectLst/>
                          <a:latin typeface="Times New Roman" pitchFamily="18" charset="0"/>
                          <a:cs typeface="Times New Roman" pitchFamily="18" charset="0"/>
                        </a:rPr>
                        <a:t>Факт 2020</a:t>
                      </a:r>
                      <a:endParaRPr lang="ru-RU" sz="1400" b="0" i="0" u="none" strike="noStrike">
                        <a:solidFill>
                          <a:srgbClr val="000000"/>
                        </a:solidFill>
                        <a:effectLst/>
                        <a:latin typeface="Times New Roman" pitchFamily="18" charset="0"/>
                        <a:cs typeface="Times New Roman" pitchFamily="18" charset="0"/>
                      </a:endParaRPr>
                    </a:p>
                  </a:txBody>
                  <a:tcPr marL="7620" marR="7620" marT="7620" marB="0" anchor="ctr"/>
                </a:tc>
                <a:extLst>
                  <a:ext uri="{0D108BD9-81ED-4DB2-BD59-A6C34878D82A}">
                    <a16:rowId xmlns:a16="http://schemas.microsoft.com/office/drawing/2014/main" val="10000"/>
                  </a:ext>
                </a:extLst>
              </a:tr>
              <a:tr h="228600">
                <a:tc>
                  <a:txBody>
                    <a:bodyPr/>
                    <a:lstStyle/>
                    <a:p>
                      <a:pPr algn="ctr" rtl="0" fontAlgn="ctr"/>
                      <a:r>
                        <a:rPr lang="ru-RU" sz="1400" u="none" strike="noStrike">
                          <a:effectLst/>
                          <a:latin typeface="Times New Roman" pitchFamily="18" charset="0"/>
                          <a:cs typeface="Times New Roman" pitchFamily="18" charset="0"/>
                        </a:rPr>
                        <a:t>1 150 938</a:t>
                      </a:r>
                      <a:endParaRPr lang="ru-RU" sz="14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1400" u="none" strike="noStrike">
                          <a:effectLst/>
                          <a:latin typeface="Times New Roman" pitchFamily="18" charset="0"/>
                          <a:cs typeface="Times New Roman" pitchFamily="18" charset="0"/>
                        </a:rPr>
                        <a:t>1 362 110</a:t>
                      </a:r>
                      <a:endParaRPr lang="ru-RU" sz="14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1400" u="none" strike="noStrike" dirty="0">
                          <a:effectLst/>
                          <a:latin typeface="Times New Roman" pitchFamily="18" charset="0"/>
                          <a:cs typeface="Times New Roman" pitchFamily="18" charset="0"/>
                        </a:rPr>
                        <a:t>1 666 296</a:t>
                      </a:r>
                      <a:endParaRPr lang="ru-RU" sz="1400" b="0" i="0" u="none" strike="noStrike" dirty="0">
                        <a:solidFill>
                          <a:srgbClr val="000000"/>
                        </a:solidFill>
                        <a:effectLst/>
                        <a:latin typeface="Times New Roman" pitchFamily="18" charset="0"/>
                        <a:cs typeface="Times New Roman" pitchFamily="18" charset="0"/>
                      </a:endParaRPr>
                    </a:p>
                  </a:txBody>
                  <a:tcPr marL="7620" marR="7620" marT="7620" marB="0" anchor="ctr"/>
                </a:tc>
                <a:extLst>
                  <a:ext uri="{0D108BD9-81ED-4DB2-BD59-A6C34878D82A}">
                    <a16:rowId xmlns:a16="http://schemas.microsoft.com/office/drawing/2014/main" val="10001"/>
                  </a:ext>
                </a:extLst>
              </a:tr>
            </a:tbl>
          </a:graphicData>
        </a:graphic>
      </p:graphicFrame>
      <p:graphicFrame>
        <p:nvGraphicFramePr>
          <p:cNvPr id="18" name="Таблица 17"/>
          <p:cNvGraphicFramePr>
            <a:graphicFrameLocks noGrp="1"/>
          </p:cNvGraphicFramePr>
          <p:nvPr>
            <p:extLst>
              <p:ext uri="{D42A27DB-BD31-4B8C-83A1-F6EECF244321}">
                <p14:modId xmlns:p14="http://schemas.microsoft.com/office/powerpoint/2010/main" val="2263876432"/>
              </p:ext>
            </p:extLst>
          </p:nvPr>
        </p:nvGraphicFramePr>
        <p:xfrm>
          <a:off x="6119222" y="1700808"/>
          <a:ext cx="2701251" cy="685800"/>
        </p:xfrm>
        <a:graphic>
          <a:graphicData uri="http://schemas.openxmlformats.org/drawingml/2006/table">
            <a:tbl>
              <a:tblPr>
                <a:tableStyleId>{8A107856-5554-42FB-B03E-39F5DBC370BA}</a:tableStyleId>
              </a:tblPr>
              <a:tblGrid>
                <a:gridCol w="900417">
                  <a:extLst>
                    <a:ext uri="{9D8B030D-6E8A-4147-A177-3AD203B41FA5}">
                      <a16:colId xmlns:a16="http://schemas.microsoft.com/office/drawing/2014/main" val="20000"/>
                    </a:ext>
                  </a:extLst>
                </a:gridCol>
                <a:gridCol w="900417">
                  <a:extLst>
                    <a:ext uri="{9D8B030D-6E8A-4147-A177-3AD203B41FA5}">
                      <a16:colId xmlns:a16="http://schemas.microsoft.com/office/drawing/2014/main" val="20001"/>
                    </a:ext>
                  </a:extLst>
                </a:gridCol>
                <a:gridCol w="900417">
                  <a:extLst>
                    <a:ext uri="{9D8B030D-6E8A-4147-A177-3AD203B41FA5}">
                      <a16:colId xmlns:a16="http://schemas.microsoft.com/office/drawing/2014/main" val="20002"/>
                    </a:ext>
                  </a:extLst>
                </a:gridCol>
              </a:tblGrid>
              <a:tr h="457200">
                <a:tc>
                  <a:txBody>
                    <a:bodyPr/>
                    <a:lstStyle/>
                    <a:p>
                      <a:pPr algn="ctr" rtl="0" fontAlgn="ctr"/>
                      <a:r>
                        <a:rPr lang="ru-RU" sz="1400" u="none" strike="noStrike">
                          <a:effectLst/>
                          <a:latin typeface="Times New Roman" pitchFamily="18" charset="0"/>
                          <a:cs typeface="Times New Roman" pitchFamily="18" charset="0"/>
                        </a:rPr>
                        <a:t>Факт 2018</a:t>
                      </a:r>
                      <a:endParaRPr lang="ru-RU" sz="14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1400" u="none" strike="noStrike">
                          <a:effectLst/>
                          <a:latin typeface="Times New Roman" pitchFamily="18" charset="0"/>
                          <a:cs typeface="Times New Roman" pitchFamily="18" charset="0"/>
                        </a:rPr>
                        <a:t>Факт 2019</a:t>
                      </a:r>
                      <a:endParaRPr lang="ru-RU" sz="14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1400" u="none" strike="noStrike">
                          <a:effectLst/>
                          <a:latin typeface="Times New Roman" pitchFamily="18" charset="0"/>
                          <a:cs typeface="Times New Roman" pitchFamily="18" charset="0"/>
                        </a:rPr>
                        <a:t>Факт 2020</a:t>
                      </a:r>
                      <a:endParaRPr lang="ru-RU" sz="1400" b="0" i="0" u="none" strike="noStrike">
                        <a:solidFill>
                          <a:srgbClr val="000000"/>
                        </a:solidFill>
                        <a:effectLst/>
                        <a:latin typeface="Times New Roman" pitchFamily="18" charset="0"/>
                        <a:cs typeface="Times New Roman" pitchFamily="18" charset="0"/>
                      </a:endParaRPr>
                    </a:p>
                  </a:txBody>
                  <a:tcPr marL="7620" marR="7620" marT="7620" marB="0" anchor="ctr"/>
                </a:tc>
                <a:extLst>
                  <a:ext uri="{0D108BD9-81ED-4DB2-BD59-A6C34878D82A}">
                    <a16:rowId xmlns:a16="http://schemas.microsoft.com/office/drawing/2014/main" val="10000"/>
                  </a:ext>
                </a:extLst>
              </a:tr>
              <a:tr h="228600">
                <a:tc>
                  <a:txBody>
                    <a:bodyPr/>
                    <a:lstStyle/>
                    <a:p>
                      <a:pPr algn="ctr" rtl="0" fontAlgn="ctr"/>
                      <a:r>
                        <a:rPr lang="ru-RU" sz="1400" u="none" strike="noStrike">
                          <a:effectLst/>
                          <a:latin typeface="Times New Roman" pitchFamily="18" charset="0"/>
                          <a:cs typeface="Times New Roman" pitchFamily="18" charset="0"/>
                        </a:rPr>
                        <a:t>5 468</a:t>
                      </a:r>
                      <a:endParaRPr lang="ru-RU" sz="14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1400" u="none" strike="noStrike">
                          <a:effectLst/>
                          <a:latin typeface="Times New Roman" pitchFamily="18" charset="0"/>
                          <a:cs typeface="Times New Roman" pitchFamily="18" charset="0"/>
                        </a:rPr>
                        <a:t>-807</a:t>
                      </a:r>
                      <a:endParaRPr lang="ru-RU" sz="14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1400" u="none" strike="noStrike" dirty="0">
                          <a:effectLst/>
                          <a:latin typeface="Times New Roman" pitchFamily="18" charset="0"/>
                          <a:cs typeface="Times New Roman" pitchFamily="18" charset="0"/>
                        </a:rPr>
                        <a:t>1 603</a:t>
                      </a:r>
                      <a:endParaRPr lang="ru-RU" sz="1400" b="0" i="0" u="none" strike="noStrike" dirty="0">
                        <a:solidFill>
                          <a:srgbClr val="000000"/>
                        </a:solidFill>
                        <a:effectLst/>
                        <a:latin typeface="Times New Roman" pitchFamily="18" charset="0"/>
                        <a:cs typeface="Times New Roman" pitchFamily="18" charset="0"/>
                      </a:endParaRPr>
                    </a:p>
                  </a:txBody>
                  <a:tcPr marL="7620" marR="7620" marT="7620" marB="0" anchor="ctr"/>
                </a:tc>
                <a:extLst>
                  <a:ext uri="{0D108BD9-81ED-4DB2-BD59-A6C34878D82A}">
                    <a16:rowId xmlns:a16="http://schemas.microsoft.com/office/drawing/2014/main" val="10001"/>
                  </a:ext>
                </a:extLst>
              </a:tr>
            </a:tbl>
          </a:graphicData>
        </a:graphic>
      </p:graphicFrame>
      <p:graphicFrame>
        <p:nvGraphicFramePr>
          <p:cNvPr id="19" name="Таблица 18"/>
          <p:cNvGraphicFramePr>
            <a:graphicFrameLocks noGrp="1"/>
          </p:cNvGraphicFramePr>
          <p:nvPr>
            <p:extLst>
              <p:ext uri="{D42A27DB-BD31-4B8C-83A1-F6EECF244321}">
                <p14:modId xmlns:p14="http://schemas.microsoft.com/office/powerpoint/2010/main" val="668037349"/>
              </p:ext>
            </p:extLst>
          </p:nvPr>
        </p:nvGraphicFramePr>
        <p:xfrm>
          <a:off x="176319" y="4437112"/>
          <a:ext cx="5646118" cy="1937380"/>
        </p:xfrm>
        <a:graphic>
          <a:graphicData uri="http://schemas.openxmlformats.org/drawingml/2006/table">
            <a:tbl>
              <a:tblPr firstRow="1" bandRow="1">
                <a:tableStyleId>{9DCAF9ED-07DC-4A11-8D7F-57B35C25682E}</a:tableStyleId>
              </a:tblPr>
              <a:tblGrid>
                <a:gridCol w="1638322">
                  <a:extLst>
                    <a:ext uri="{9D8B030D-6E8A-4147-A177-3AD203B41FA5}">
                      <a16:colId xmlns:a16="http://schemas.microsoft.com/office/drawing/2014/main" val="20000"/>
                    </a:ext>
                  </a:extLst>
                </a:gridCol>
                <a:gridCol w="1001949">
                  <a:extLst>
                    <a:ext uri="{9D8B030D-6E8A-4147-A177-3AD203B41FA5}">
                      <a16:colId xmlns:a16="http://schemas.microsoft.com/office/drawing/2014/main" val="20001"/>
                    </a:ext>
                  </a:extLst>
                </a:gridCol>
                <a:gridCol w="1001949">
                  <a:extLst>
                    <a:ext uri="{9D8B030D-6E8A-4147-A177-3AD203B41FA5}">
                      <a16:colId xmlns:a16="http://schemas.microsoft.com/office/drawing/2014/main" val="20002"/>
                    </a:ext>
                  </a:extLst>
                </a:gridCol>
                <a:gridCol w="1001949">
                  <a:extLst>
                    <a:ext uri="{9D8B030D-6E8A-4147-A177-3AD203B41FA5}">
                      <a16:colId xmlns:a16="http://schemas.microsoft.com/office/drawing/2014/main" val="20003"/>
                    </a:ext>
                  </a:extLst>
                </a:gridCol>
                <a:gridCol w="1001949">
                  <a:extLst>
                    <a:ext uri="{9D8B030D-6E8A-4147-A177-3AD203B41FA5}">
                      <a16:colId xmlns:a16="http://schemas.microsoft.com/office/drawing/2014/main" val="20004"/>
                    </a:ext>
                  </a:extLst>
                </a:gridCol>
              </a:tblGrid>
              <a:tr h="814261">
                <a:tc>
                  <a:txBody>
                    <a:bodyPr/>
                    <a:lstStyle/>
                    <a:p>
                      <a:pPr algn="ctr" rtl="0" fontAlgn="t"/>
                      <a:r>
                        <a:rPr lang="ru-RU" sz="1400" u="none" strike="noStrike" dirty="0">
                          <a:effectLst/>
                          <a:latin typeface="Times New Roman" pitchFamily="18" charset="0"/>
                          <a:cs typeface="Times New Roman" pitchFamily="18" charset="0"/>
                        </a:rPr>
                        <a:t> </a:t>
                      </a:r>
                      <a:endParaRPr lang="ru-RU" sz="1400" b="1" i="0" u="none" strike="noStrike" dirty="0">
                        <a:solidFill>
                          <a:srgbClr val="000000"/>
                        </a:solidFill>
                        <a:effectLst/>
                        <a:latin typeface="Times New Roman" pitchFamily="18" charset="0"/>
                        <a:cs typeface="Times New Roman" pitchFamily="18" charset="0"/>
                      </a:endParaRPr>
                    </a:p>
                  </a:txBody>
                  <a:tcPr marL="7620" marR="7620" marT="7620" marB="0"/>
                </a:tc>
                <a:tc>
                  <a:txBody>
                    <a:bodyPr/>
                    <a:lstStyle/>
                    <a:p>
                      <a:pPr algn="ctr" rtl="0" fontAlgn="ctr"/>
                      <a:r>
                        <a:rPr lang="ru-RU" sz="1400" u="none" strike="noStrike">
                          <a:effectLst/>
                          <a:latin typeface="Times New Roman" pitchFamily="18" charset="0"/>
                          <a:cs typeface="Times New Roman" pitchFamily="18" charset="0"/>
                        </a:rPr>
                        <a:t>2020 год план</a:t>
                      </a:r>
                      <a:endParaRPr lang="ru-RU" sz="1400" b="1"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1400" u="none" strike="noStrike">
                          <a:effectLst/>
                          <a:latin typeface="Times New Roman" pitchFamily="18" charset="0"/>
                          <a:cs typeface="Times New Roman" pitchFamily="18" charset="0"/>
                        </a:rPr>
                        <a:t>2020 год факт</a:t>
                      </a:r>
                      <a:endParaRPr lang="ru-RU" sz="1400" b="1"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1400" u="none" strike="noStrike">
                          <a:effectLst/>
                          <a:latin typeface="Times New Roman" pitchFamily="18" charset="0"/>
                          <a:cs typeface="Times New Roman" pitchFamily="18" charset="0"/>
                        </a:rPr>
                        <a:t>% исполнения</a:t>
                      </a:r>
                      <a:endParaRPr lang="ru-RU" sz="1400" b="1"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1400" u="none" strike="noStrike" dirty="0">
                          <a:effectLst/>
                          <a:latin typeface="Times New Roman" pitchFamily="18" charset="0"/>
                          <a:cs typeface="Times New Roman" pitchFamily="18" charset="0"/>
                        </a:rPr>
                        <a:t>Динамика к 2019 году (%)</a:t>
                      </a:r>
                      <a:endParaRPr lang="ru-RU" sz="1400" b="1" i="0" u="none" strike="noStrike" dirty="0">
                        <a:solidFill>
                          <a:srgbClr val="000000"/>
                        </a:solidFill>
                        <a:effectLst/>
                        <a:latin typeface="Times New Roman" pitchFamily="18" charset="0"/>
                        <a:cs typeface="Times New Roman" pitchFamily="18" charset="0"/>
                      </a:endParaRPr>
                    </a:p>
                  </a:txBody>
                  <a:tcPr marL="7620" marR="7620" marT="7620" marB="0" anchor="ctr"/>
                </a:tc>
                <a:extLst>
                  <a:ext uri="{0D108BD9-81ED-4DB2-BD59-A6C34878D82A}">
                    <a16:rowId xmlns:a16="http://schemas.microsoft.com/office/drawing/2014/main" val="10000"/>
                  </a:ext>
                </a:extLst>
              </a:tr>
              <a:tr h="280780">
                <a:tc>
                  <a:txBody>
                    <a:bodyPr/>
                    <a:lstStyle/>
                    <a:p>
                      <a:pPr algn="ctr" rtl="0" fontAlgn="ctr"/>
                      <a:r>
                        <a:rPr lang="ru-RU" sz="1400" u="none" strike="noStrike">
                          <a:effectLst/>
                          <a:latin typeface="Times New Roman" pitchFamily="18" charset="0"/>
                          <a:cs typeface="Times New Roman" pitchFamily="18" charset="0"/>
                        </a:rPr>
                        <a:t>Доходы</a:t>
                      </a:r>
                      <a:endParaRPr lang="ru-RU" sz="14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1400" u="none" strike="noStrike">
                          <a:effectLst/>
                          <a:latin typeface="Times New Roman" pitchFamily="18" charset="0"/>
                          <a:cs typeface="Times New Roman" pitchFamily="18" charset="0"/>
                        </a:rPr>
                        <a:t>1 699 148</a:t>
                      </a:r>
                      <a:endParaRPr lang="ru-RU" sz="14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1400" u="none" strike="noStrike">
                          <a:effectLst/>
                          <a:latin typeface="Times New Roman" pitchFamily="18" charset="0"/>
                          <a:cs typeface="Times New Roman" pitchFamily="18" charset="0"/>
                        </a:rPr>
                        <a:t>1 667 899</a:t>
                      </a:r>
                      <a:endParaRPr lang="ru-RU" sz="14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1400" u="none" strike="noStrike">
                          <a:effectLst/>
                          <a:latin typeface="Times New Roman" pitchFamily="18" charset="0"/>
                          <a:cs typeface="Times New Roman" pitchFamily="18" charset="0"/>
                        </a:rPr>
                        <a:t>98,16%</a:t>
                      </a:r>
                      <a:endParaRPr lang="ru-RU" sz="14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1400" u="none" strike="noStrike" dirty="0">
                          <a:effectLst/>
                          <a:latin typeface="Times New Roman" pitchFamily="18" charset="0"/>
                          <a:cs typeface="Times New Roman" pitchFamily="18" charset="0"/>
                        </a:rPr>
                        <a:t>122%</a:t>
                      </a:r>
                      <a:endParaRPr lang="ru-RU" sz="1400" b="0" i="0" u="none" strike="noStrike" dirty="0">
                        <a:solidFill>
                          <a:srgbClr val="000000"/>
                        </a:solidFill>
                        <a:effectLst/>
                        <a:latin typeface="Times New Roman" pitchFamily="18" charset="0"/>
                        <a:cs typeface="Times New Roman" pitchFamily="18" charset="0"/>
                      </a:endParaRPr>
                    </a:p>
                  </a:txBody>
                  <a:tcPr marL="7620" marR="7620" marT="7620" marB="0" anchor="ctr"/>
                </a:tc>
                <a:extLst>
                  <a:ext uri="{0D108BD9-81ED-4DB2-BD59-A6C34878D82A}">
                    <a16:rowId xmlns:a16="http://schemas.microsoft.com/office/drawing/2014/main" val="10001"/>
                  </a:ext>
                </a:extLst>
              </a:tr>
              <a:tr h="280780">
                <a:tc>
                  <a:txBody>
                    <a:bodyPr/>
                    <a:lstStyle/>
                    <a:p>
                      <a:pPr algn="ctr" rtl="0" fontAlgn="ctr"/>
                      <a:r>
                        <a:rPr lang="ru-RU" sz="1400" u="none" strike="noStrike">
                          <a:effectLst/>
                          <a:latin typeface="Times New Roman" pitchFamily="18" charset="0"/>
                          <a:cs typeface="Times New Roman" pitchFamily="18" charset="0"/>
                        </a:rPr>
                        <a:t>Расходы</a:t>
                      </a:r>
                      <a:endParaRPr lang="ru-RU" sz="14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1400" u="none" strike="noStrike">
                          <a:effectLst/>
                          <a:latin typeface="Times New Roman" pitchFamily="18" charset="0"/>
                          <a:cs typeface="Times New Roman" pitchFamily="18" charset="0"/>
                        </a:rPr>
                        <a:t>1 719 082</a:t>
                      </a:r>
                      <a:endParaRPr lang="ru-RU" sz="14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1400" u="none" strike="noStrike">
                          <a:effectLst/>
                          <a:latin typeface="Times New Roman" pitchFamily="18" charset="0"/>
                          <a:cs typeface="Times New Roman" pitchFamily="18" charset="0"/>
                        </a:rPr>
                        <a:t>1 666 296</a:t>
                      </a:r>
                      <a:endParaRPr lang="ru-RU" sz="14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1400" u="none" strike="noStrike">
                          <a:effectLst/>
                          <a:latin typeface="Times New Roman" pitchFamily="18" charset="0"/>
                          <a:cs typeface="Times New Roman" pitchFamily="18" charset="0"/>
                        </a:rPr>
                        <a:t>96,93%</a:t>
                      </a:r>
                      <a:endParaRPr lang="ru-RU" sz="14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1400" u="none" strike="noStrike" dirty="0">
                          <a:effectLst/>
                          <a:latin typeface="Times New Roman" pitchFamily="18" charset="0"/>
                          <a:cs typeface="Times New Roman" pitchFamily="18" charset="0"/>
                        </a:rPr>
                        <a:t>122%</a:t>
                      </a:r>
                      <a:endParaRPr lang="ru-RU" sz="1400" b="0" i="0" u="none" strike="noStrike" dirty="0">
                        <a:solidFill>
                          <a:srgbClr val="000000"/>
                        </a:solidFill>
                        <a:effectLst/>
                        <a:latin typeface="Times New Roman" pitchFamily="18" charset="0"/>
                        <a:cs typeface="Times New Roman" pitchFamily="18" charset="0"/>
                      </a:endParaRPr>
                    </a:p>
                  </a:txBody>
                  <a:tcPr marL="7620" marR="7620" marT="7620" marB="0" anchor="ctr"/>
                </a:tc>
                <a:extLst>
                  <a:ext uri="{0D108BD9-81ED-4DB2-BD59-A6C34878D82A}">
                    <a16:rowId xmlns:a16="http://schemas.microsoft.com/office/drawing/2014/main" val="10002"/>
                  </a:ext>
                </a:extLst>
              </a:tr>
              <a:tr h="561559">
                <a:tc>
                  <a:txBody>
                    <a:bodyPr/>
                    <a:lstStyle/>
                    <a:p>
                      <a:pPr algn="ctr" rtl="0" fontAlgn="ctr"/>
                      <a:r>
                        <a:rPr lang="ru-RU" sz="1400" u="none" strike="noStrike">
                          <a:effectLst/>
                          <a:latin typeface="Times New Roman" pitchFamily="18" charset="0"/>
                          <a:cs typeface="Times New Roman" pitchFamily="18" charset="0"/>
                        </a:rPr>
                        <a:t>Дефицит (-), Профицит (+)</a:t>
                      </a:r>
                      <a:endParaRPr lang="ru-RU" sz="14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1400" u="none" strike="noStrike">
                          <a:effectLst/>
                          <a:latin typeface="Times New Roman" pitchFamily="18" charset="0"/>
                          <a:cs typeface="Times New Roman" pitchFamily="18" charset="0"/>
                        </a:rPr>
                        <a:t>-19 934</a:t>
                      </a:r>
                      <a:endParaRPr lang="ru-RU" sz="14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1400" u="none" strike="noStrike">
                          <a:effectLst/>
                          <a:latin typeface="Times New Roman" pitchFamily="18" charset="0"/>
                          <a:cs typeface="Times New Roman" pitchFamily="18" charset="0"/>
                        </a:rPr>
                        <a:t>1 603</a:t>
                      </a:r>
                      <a:endParaRPr lang="ru-RU" sz="14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t"/>
                      <a:r>
                        <a:rPr lang="ru-RU" sz="1400" u="none" strike="noStrike">
                          <a:effectLst/>
                          <a:latin typeface="Times New Roman" pitchFamily="18" charset="0"/>
                          <a:cs typeface="Times New Roman" pitchFamily="18" charset="0"/>
                        </a:rPr>
                        <a:t> </a:t>
                      </a:r>
                      <a:endParaRPr lang="ru-RU" sz="1400" b="0" i="0" u="none" strike="noStrike">
                        <a:solidFill>
                          <a:srgbClr val="000000"/>
                        </a:solidFill>
                        <a:effectLst/>
                        <a:latin typeface="Times New Roman" pitchFamily="18" charset="0"/>
                        <a:cs typeface="Times New Roman" pitchFamily="18" charset="0"/>
                      </a:endParaRPr>
                    </a:p>
                  </a:txBody>
                  <a:tcPr marL="7620" marR="7620" marT="7620" marB="0"/>
                </a:tc>
                <a:tc>
                  <a:txBody>
                    <a:bodyPr/>
                    <a:lstStyle/>
                    <a:p>
                      <a:pPr algn="ctr" rtl="0" fontAlgn="t"/>
                      <a:r>
                        <a:rPr lang="ru-RU" sz="1400" u="none" strike="noStrike" dirty="0">
                          <a:effectLst/>
                          <a:latin typeface="Times New Roman" pitchFamily="18" charset="0"/>
                          <a:cs typeface="Times New Roman" pitchFamily="18" charset="0"/>
                        </a:rPr>
                        <a:t> </a:t>
                      </a:r>
                      <a:endParaRPr lang="ru-RU" sz="1400" b="0" i="0" u="none" strike="noStrike" dirty="0">
                        <a:solidFill>
                          <a:srgbClr val="000000"/>
                        </a:solidFill>
                        <a:effectLst/>
                        <a:latin typeface="Times New Roman" pitchFamily="18" charset="0"/>
                        <a:cs typeface="Times New Roman" pitchFamily="18" charset="0"/>
                      </a:endParaRPr>
                    </a:p>
                  </a:txBody>
                  <a:tcPr marL="7620" marR="7620" marT="762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89385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4621" y="-100238"/>
            <a:ext cx="7239000" cy="1143000"/>
          </a:xfrm>
        </p:spPr>
        <p:txBody>
          <a:bodyPr/>
          <a:lstStyle/>
          <a:p>
            <a:pPr algn="ctr"/>
            <a:r>
              <a:rPr lang="ru-RU" sz="2400" dirty="0">
                <a:solidFill>
                  <a:schemeClr val="accent5">
                    <a:lumMod val="75000"/>
                  </a:schemeClr>
                </a:solidFill>
                <a:effectLst>
                  <a:glow rad="139700">
                    <a:schemeClr val="accent4">
                      <a:satMod val="175000"/>
                      <a:alpha val="40000"/>
                    </a:schemeClr>
                  </a:glow>
                </a:effectLst>
                <a:latin typeface="Times New Roman" panose="02020603050405020304" pitchFamily="18" charset="0"/>
                <a:cs typeface="Times New Roman" panose="02020603050405020304" pitchFamily="18" charset="0"/>
              </a:rPr>
              <a:t>Исполнение доходов бюджета муниципального образования Слюдянский район </a:t>
            </a:r>
            <a:r>
              <a:rPr lang="ru-RU" sz="2400">
                <a:solidFill>
                  <a:schemeClr val="accent5">
                    <a:lumMod val="75000"/>
                  </a:schemeClr>
                </a:solidFill>
                <a:effectLst>
                  <a:glow rad="139700">
                    <a:schemeClr val="accent4">
                      <a:satMod val="175000"/>
                      <a:alpha val="40000"/>
                    </a:schemeClr>
                  </a:glow>
                </a:effectLst>
                <a:latin typeface="Times New Roman" panose="02020603050405020304" pitchFamily="18" charset="0"/>
                <a:cs typeface="Times New Roman" panose="02020603050405020304" pitchFamily="18" charset="0"/>
              </a:rPr>
              <a:t>за 2020 </a:t>
            </a:r>
            <a:r>
              <a:rPr lang="ru-RU" sz="2400" dirty="0">
                <a:solidFill>
                  <a:schemeClr val="accent5">
                    <a:lumMod val="75000"/>
                  </a:schemeClr>
                </a:solidFill>
                <a:effectLst>
                  <a:glow rad="139700">
                    <a:schemeClr val="accent4">
                      <a:satMod val="175000"/>
                      <a:alpha val="40000"/>
                    </a:schemeClr>
                  </a:glow>
                </a:effectLst>
                <a:latin typeface="Times New Roman" panose="02020603050405020304" pitchFamily="18" charset="0"/>
                <a:cs typeface="Times New Roman" panose="02020603050405020304" pitchFamily="18" charset="0"/>
              </a:rPr>
              <a:t>год </a:t>
            </a:r>
          </a:p>
        </p:txBody>
      </p:sp>
      <p:sp>
        <p:nvSpPr>
          <p:cNvPr id="17" name="Объект 16"/>
          <p:cNvSpPr>
            <a:spLocks noGrp="1"/>
          </p:cNvSpPr>
          <p:nvPr>
            <p:ph sz="half" idx="1"/>
          </p:nvPr>
        </p:nvSpPr>
        <p:spPr>
          <a:xfrm>
            <a:off x="5544616" y="1186384"/>
            <a:ext cx="3484984" cy="4104456"/>
          </a:xfrm>
          <a:solidFill>
            <a:schemeClr val="accent5">
              <a:lumMod val="75000"/>
            </a:schemeClr>
          </a:solidFill>
        </p:spPr>
        <p:txBody>
          <a:bodyPr>
            <a:normAutofit fontScale="77500" lnSpcReduction="20000"/>
          </a:bodyPr>
          <a:lstStyle/>
          <a:p>
            <a:pPr marL="0" indent="0">
              <a:buNone/>
            </a:pPr>
            <a:r>
              <a:rPr lang="ru-RU" sz="1400" dirty="0">
                <a:latin typeface="Times New Roman" panose="02020603050405020304" pitchFamily="18" charset="0"/>
                <a:cs typeface="Times New Roman" panose="02020603050405020304" pitchFamily="18" charset="0"/>
              </a:rPr>
              <a:t>     </a:t>
            </a:r>
            <a:r>
              <a:rPr lang="ru-RU" sz="1400" u="sng"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Налоговые доходы:</a:t>
            </a:r>
          </a:p>
          <a:p>
            <a:pPr marL="0" indent="0">
              <a:buNone/>
            </a:pPr>
            <a:r>
              <a:rPr lang="ru-RU" sz="1400" b="0" dirty="0">
                <a:solidFill>
                  <a:srgbClr val="000000"/>
                </a:solidFill>
                <a:latin typeface="Times New Roman" panose="02020603050405020304" pitchFamily="18" charset="0"/>
                <a:cs typeface="Times New Roman" panose="02020603050405020304" pitchFamily="18" charset="0"/>
              </a:rPr>
              <a:t>- НДФЛ 196 172</a:t>
            </a:r>
            <a:r>
              <a:rPr lang="ru-RU" sz="1400" dirty="0">
                <a:solidFill>
                  <a:srgbClr val="000000"/>
                </a:solidFill>
                <a:latin typeface="Times New Roman" panose="02020603050405020304" pitchFamily="18" charset="0"/>
                <a:cs typeface="Times New Roman" panose="02020603050405020304" pitchFamily="18" charset="0"/>
              </a:rPr>
              <a:t> </a:t>
            </a:r>
            <a:r>
              <a:rPr lang="ru-RU" sz="1400" b="0" dirty="0">
                <a:solidFill>
                  <a:srgbClr val="000000"/>
                </a:solidFill>
                <a:latin typeface="Times New Roman" panose="02020603050405020304" pitchFamily="18" charset="0"/>
                <a:cs typeface="Times New Roman" panose="02020603050405020304" pitchFamily="18" charset="0"/>
              </a:rPr>
              <a:t>т.р.;</a:t>
            </a:r>
          </a:p>
          <a:p>
            <a:pPr marL="0" indent="0">
              <a:buNone/>
            </a:pPr>
            <a:r>
              <a:rPr lang="ru-RU" sz="1400" b="0" dirty="0">
                <a:solidFill>
                  <a:srgbClr val="000000"/>
                </a:solidFill>
                <a:latin typeface="Times New Roman" panose="02020603050405020304" pitchFamily="18" charset="0"/>
                <a:cs typeface="Times New Roman" panose="02020603050405020304" pitchFamily="18" charset="0"/>
              </a:rPr>
              <a:t>- Акцизы 200 т.р.;</a:t>
            </a:r>
          </a:p>
          <a:p>
            <a:pPr marL="0" indent="0">
              <a:buNone/>
            </a:pPr>
            <a:r>
              <a:rPr lang="ru-RU" sz="1400" b="0" dirty="0">
                <a:solidFill>
                  <a:srgbClr val="000000"/>
                </a:solidFill>
                <a:latin typeface="Times New Roman" panose="02020603050405020304" pitchFamily="18" charset="0"/>
                <a:cs typeface="Times New Roman" panose="02020603050405020304" pitchFamily="18" charset="0"/>
              </a:rPr>
              <a:t>- Налоги на совокупный доход </a:t>
            </a:r>
            <a:r>
              <a:rPr lang="ru-RU" sz="1400" dirty="0">
                <a:solidFill>
                  <a:srgbClr val="000000"/>
                </a:solidFill>
                <a:latin typeface="Times New Roman" panose="02020603050405020304" pitchFamily="18" charset="0"/>
                <a:cs typeface="Times New Roman" panose="02020603050405020304" pitchFamily="18" charset="0"/>
              </a:rPr>
              <a:t>26 385 </a:t>
            </a:r>
            <a:r>
              <a:rPr lang="ru-RU" sz="1400" b="0" dirty="0">
                <a:solidFill>
                  <a:srgbClr val="000000"/>
                </a:solidFill>
                <a:latin typeface="Times New Roman" panose="02020603050405020304" pitchFamily="18" charset="0"/>
                <a:cs typeface="Times New Roman" panose="02020603050405020304" pitchFamily="18" charset="0"/>
              </a:rPr>
              <a:t>т.р.</a:t>
            </a:r>
          </a:p>
          <a:p>
            <a:pPr marL="0" indent="0">
              <a:buNone/>
            </a:pPr>
            <a:r>
              <a:rPr lang="ru-RU" sz="1400" b="0" dirty="0">
                <a:solidFill>
                  <a:srgbClr val="000000"/>
                </a:solidFill>
                <a:latin typeface="Times New Roman" panose="02020603050405020304" pitchFamily="18" charset="0"/>
                <a:cs typeface="Times New Roman" panose="02020603050405020304" pitchFamily="18" charset="0"/>
              </a:rPr>
              <a:t>- Государственная пошлина </a:t>
            </a:r>
            <a:r>
              <a:rPr lang="ru-RU" sz="1400" dirty="0">
                <a:solidFill>
                  <a:srgbClr val="000000"/>
                </a:solidFill>
                <a:latin typeface="Times New Roman" panose="02020603050405020304" pitchFamily="18" charset="0"/>
                <a:cs typeface="Times New Roman" panose="02020603050405020304" pitchFamily="18" charset="0"/>
              </a:rPr>
              <a:t>6 430 </a:t>
            </a:r>
            <a:r>
              <a:rPr lang="ru-RU" sz="1400" b="0" dirty="0">
                <a:solidFill>
                  <a:srgbClr val="000000"/>
                </a:solidFill>
                <a:latin typeface="Times New Roman" panose="02020603050405020304" pitchFamily="18" charset="0"/>
                <a:cs typeface="Times New Roman" panose="02020603050405020304" pitchFamily="18" charset="0"/>
              </a:rPr>
              <a:t>т.р.</a:t>
            </a:r>
          </a:p>
          <a:p>
            <a:pPr marL="0" indent="0">
              <a:buNone/>
            </a:pPr>
            <a:r>
              <a:rPr lang="ru-RU" sz="1400" b="0" dirty="0">
                <a:solidFill>
                  <a:srgbClr val="000000"/>
                </a:solidFill>
                <a:latin typeface="Times New Roman" panose="02020603050405020304" pitchFamily="18" charset="0"/>
                <a:cs typeface="Times New Roman" panose="02020603050405020304" pitchFamily="18" charset="0"/>
              </a:rPr>
              <a:t>- Задолженность и перерасчеты по отмененным </a:t>
            </a:r>
          </a:p>
          <a:p>
            <a:pPr marL="0" indent="0">
              <a:buNone/>
            </a:pPr>
            <a:r>
              <a:rPr lang="ru-RU" sz="1400" dirty="0">
                <a:solidFill>
                  <a:srgbClr val="000000"/>
                </a:solidFill>
                <a:latin typeface="Times New Roman" panose="02020603050405020304" pitchFamily="18" charset="0"/>
                <a:cs typeface="Times New Roman" panose="02020603050405020304" pitchFamily="18" charset="0"/>
              </a:rPr>
              <a:t>   </a:t>
            </a:r>
            <a:r>
              <a:rPr lang="ru-RU" sz="1400" b="0" dirty="0">
                <a:solidFill>
                  <a:srgbClr val="000000"/>
                </a:solidFill>
                <a:latin typeface="Times New Roman" panose="02020603050405020304" pitchFamily="18" charset="0"/>
                <a:cs typeface="Times New Roman" panose="02020603050405020304" pitchFamily="18" charset="0"/>
              </a:rPr>
              <a:t>налогам 0,1 т.р.</a:t>
            </a:r>
          </a:p>
          <a:p>
            <a:pPr marL="0" indent="0">
              <a:buNone/>
            </a:pPr>
            <a:endParaRPr lang="ru-RU" sz="1400" b="0" dirty="0">
              <a:solidFill>
                <a:srgbClr val="000000"/>
              </a:solidFill>
              <a:latin typeface="Times New Roman" panose="02020603050405020304" pitchFamily="18" charset="0"/>
              <a:cs typeface="Times New Roman" panose="02020603050405020304" pitchFamily="18" charset="0"/>
            </a:endParaRPr>
          </a:p>
          <a:p>
            <a:pPr marL="0" indent="0">
              <a:buNone/>
            </a:pPr>
            <a:r>
              <a:rPr lang="ru-RU" sz="1400" b="0" dirty="0">
                <a:solidFill>
                  <a:srgbClr val="000000"/>
                </a:solidFill>
                <a:latin typeface="Times New Roman" panose="02020603050405020304" pitchFamily="18" charset="0"/>
                <a:cs typeface="Times New Roman" panose="02020603050405020304" pitchFamily="18" charset="0"/>
              </a:rPr>
              <a:t>      </a:t>
            </a:r>
            <a:r>
              <a:rPr lang="ru-RU" sz="1400" u="sng"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Неналоговые доходы:</a:t>
            </a:r>
          </a:p>
          <a:p>
            <a:pPr marL="0" indent="0">
              <a:buNone/>
            </a:pPr>
            <a:r>
              <a:rPr lang="ru-RU" sz="1400" b="0" dirty="0">
                <a:solidFill>
                  <a:srgbClr val="000000"/>
                </a:solidFill>
                <a:latin typeface="Times New Roman" panose="02020603050405020304" pitchFamily="18" charset="0"/>
                <a:cs typeface="Times New Roman" panose="02020603050405020304" pitchFamily="18" charset="0"/>
              </a:rPr>
              <a:t>- Доходы от использования имущества </a:t>
            </a:r>
            <a:r>
              <a:rPr lang="ru-RU" sz="1400" dirty="0">
                <a:solidFill>
                  <a:srgbClr val="000000"/>
                </a:solidFill>
                <a:latin typeface="Times New Roman" panose="02020603050405020304" pitchFamily="18" charset="0"/>
                <a:cs typeface="Times New Roman" panose="02020603050405020304" pitchFamily="18" charset="0"/>
              </a:rPr>
              <a:t>10 601 </a:t>
            </a:r>
            <a:r>
              <a:rPr lang="ru-RU" sz="1400" b="0" dirty="0">
                <a:solidFill>
                  <a:srgbClr val="000000"/>
                </a:solidFill>
                <a:latin typeface="Times New Roman" panose="02020603050405020304" pitchFamily="18" charset="0"/>
                <a:cs typeface="Times New Roman" panose="02020603050405020304" pitchFamily="18" charset="0"/>
              </a:rPr>
              <a:t>т.р.;</a:t>
            </a:r>
          </a:p>
          <a:p>
            <a:pPr marL="0" indent="0">
              <a:buNone/>
            </a:pPr>
            <a:r>
              <a:rPr lang="ru-RU" sz="1400" b="0" dirty="0">
                <a:solidFill>
                  <a:srgbClr val="000000"/>
                </a:solidFill>
                <a:latin typeface="Times New Roman" panose="02020603050405020304" pitchFamily="18" charset="0"/>
                <a:cs typeface="Times New Roman" panose="02020603050405020304" pitchFamily="18" charset="0"/>
              </a:rPr>
              <a:t>- Плата за НВОС </a:t>
            </a:r>
            <a:r>
              <a:rPr lang="ru-RU" sz="1400" dirty="0">
                <a:solidFill>
                  <a:srgbClr val="000000"/>
                </a:solidFill>
                <a:latin typeface="Times New Roman" panose="02020603050405020304" pitchFamily="18" charset="0"/>
                <a:cs typeface="Times New Roman" panose="02020603050405020304" pitchFamily="18" charset="0"/>
              </a:rPr>
              <a:t>1 163 </a:t>
            </a:r>
            <a:r>
              <a:rPr lang="ru-RU" sz="1400" b="0" dirty="0">
                <a:solidFill>
                  <a:srgbClr val="000000"/>
                </a:solidFill>
                <a:latin typeface="Times New Roman" panose="02020603050405020304" pitchFamily="18" charset="0"/>
                <a:cs typeface="Times New Roman" panose="02020603050405020304" pitchFamily="18" charset="0"/>
              </a:rPr>
              <a:t>т.р.;</a:t>
            </a:r>
          </a:p>
          <a:p>
            <a:pPr marL="0" indent="0">
              <a:buNone/>
            </a:pPr>
            <a:r>
              <a:rPr lang="ru-RU" sz="1400" b="0" dirty="0">
                <a:solidFill>
                  <a:srgbClr val="000000"/>
                </a:solidFill>
                <a:latin typeface="Times New Roman" panose="02020603050405020304" pitchFamily="18" charset="0"/>
                <a:cs typeface="Times New Roman" panose="02020603050405020304" pitchFamily="18" charset="0"/>
              </a:rPr>
              <a:t>- Доходы от оказания платных услуг (работ) и</a:t>
            </a:r>
          </a:p>
          <a:p>
            <a:pPr marL="0" indent="0">
              <a:buNone/>
            </a:pPr>
            <a:r>
              <a:rPr lang="ru-RU" sz="1400" b="0" dirty="0">
                <a:solidFill>
                  <a:srgbClr val="000000"/>
                </a:solidFill>
                <a:latin typeface="Times New Roman" panose="02020603050405020304" pitchFamily="18" charset="0"/>
                <a:cs typeface="Times New Roman" panose="02020603050405020304" pitchFamily="18" charset="0"/>
              </a:rPr>
              <a:t>   компенсации затрат государства </a:t>
            </a:r>
            <a:r>
              <a:rPr lang="ru-RU" sz="1400" dirty="0">
                <a:solidFill>
                  <a:srgbClr val="000000"/>
                </a:solidFill>
                <a:latin typeface="Times New Roman" panose="02020603050405020304" pitchFamily="18" charset="0"/>
                <a:cs typeface="Times New Roman" panose="02020603050405020304" pitchFamily="18" charset="0"/>
              </a:rPr>
              <a:t>1 175 </a:t>
            </a:r>
            <a:r>
              <a:rPr lang="ru-RU" sz="1400" b="0" dirty="0">
                <a:solidFill>
                  <a:srgbClr val="000000"/>
                </a:solidFill>
                <a:latin typeface="Times New Roman" panose="02020603050405020304" pitchFamily="18" charset="0"/>
                <a:cs typeface="Times New Roman" panose="02020603050405020304" pitchFamily="18" charset="0"/>
              </a:rPr>
              <a:t>т.р.;</a:t>
            </a:r>
          </a:p>
          <a:p>
            <a:pPr marL="0" indent="0">
              <a:buNone/>
            </a:pPr>
            <a:r>
              <a:rPr lang="ru-RU" sz="1400" b="0" dirty="0">
                <a:solidFill>
                  <a:srgbClr val="000000"/>
                </a:solidFill>
                <a:latin typeface="Times New Roman" panose="02020603050405020304" pitchFamily="18" charset="0"/>
                <a:cs typeface="Times New Roman" panose="02020603050405020304" pitchFamily="18" charset="0"/>
              </a:rPr>
              <a:t>- Доходы от продажи имущества </a:t>
            </a:r>
            <a:r>
              <a:rPr lang="ru-RU" sz="1400" dirty="0">
                <a:solidFill>
                  <a:srgbClr val="000000"/>
                </a:solidFill>
                <a:latin typeface="Times New Roman" panose="02020603050405020304" pitchFamily="18" charset="0"/>
                <a:cs typeface="Times New Roman" panose="02020603050405020304" pitchFamily="18" charset="0"/>
              </a:rPr>
              <a:t>313 </a:t>
            </a:r>
            <a:r>
              <a:rPr lang="ru-RU" sz="1400" b="0" dirty="0">
                <a:solidFill>
                  <a:srgbClr val="000000"/>
                </a:solidFill>
                <a:latin typeface="Times New Roman" panose="02020603050405020304" pitchFamily="18" charset="0"/>
                <a:cs typeface="Times New Roman" panose="02020603050405020304" pitchFamily="18" charset="0"/>
              </a:rPr>
              <a:t>т.р.;</a:t>
            </a:r>
          </a:p>
          <a:p>
            <a:pPr marL="0" indent="0">
              <a:buNone/>
            </a:pPr>
            <a:r>
              <a:rPr lang="ru-RU" sz="1400" b="0" dirty="0">
                <a:solidFill>
                  <a:srgbClr val="000000"/>
                </a:solidFill>
                <a:latin typeface="Times New Roman" panose="02020603050405020304" pitchFamily="18" charset="0"/>
                <a:cs typeface="Times New Roman" panose="02020603050405020304" pitchFamily="18" charset="0"/>
              </a:rPr>
              <a:t>- Штрафы, санкции, возмещение ущерба </a:t>
            </a:r>
            <a:r>
              <a:rPr lang="ru-RU" sz="1400" dirty="0">
                <a:solidFill>
                  <a:srgbClr val="000000"/>
                </a:solidFill>
                <a:latin typeface="Times New Roman" panose="02020603050405020304" pitchFamily="18" charset="0"/>
                <a:cs typeface="Times New Roman" panose="02020603050405020304" pitchFamily="18" charset="0"/>
              </a:rPr>
              <a:t>1 789 </a:t>
            </a:r>
            <a:r>
              <a:rPr lang="ru-RU" sz="1400" b="0" dirty="0">
                <a:solidFill>
                  <a:srgbClr val="000000"/>
                </a:solidFill>
                <a:latin typeface="Times New Roman" panose="02020603050405020304" pitchFamily="18" charset="0"/>
                <a:cs typeface="Times New Roman" panose="02020603050405020304" pitchFamily="18" charset="0"/>
              </a:rPr>
              <a:t>т.р. </a:t>
            </a:r>
          </a:p>
          <a:p>
            <a:pPr marL="0" indent="0">
              <a:buNone/>
            </a:pPr>
            <a:r>
              <a:rPr lang="ru-RU" sz="1400" dirty="0">
                <a:solidFill>
                  <a:srgbClr val="000000"/>
                </a:solidFill>
                <a:latin typeface="Times New Roman" panose="02020603050405020304" pitchFamily="18" charset="0"/>
                <a:cs typeface="Times New Roman" panose="02020603050405020304" pitchFamily="18" charset="0"/>
              </a:rPr>
              <a:t> - Прочие неналоговые доходы -37 т.р.</a:t>
            </a:r>
          </a:p>
          <a:p>
            <a:pPr marL="0" indent="0">
              <a:buNone/>
            </a:pPr>
            <a:endParaRPr lang="ru-RU" sz="1400" b="0" dirty="0">
              <a:solidFill>
                <a:srgbClr val="000000"/>
              </a:solidFill>
              <a:latin typeface="Times New Roman" panose="02020603050405020304" pitchFamily="18" charset="0"/>
              <a:cs typeface="Times New Roman" panose="02020603050405020304" pitchFamily="18" charset="0"/>
            </a:endParaRPr>
          </a:p>
          <a:p>
            <a:pPr marL="0" indent="0">
              <a:buNone/>
            </a:pPr>
            <a:r>
              <a:rPr lang="ru-RU" sz="1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400" u="sng"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Межбюджетные трансферты:</a:t>
            </a:r>
          </a:p>
          <a:p>
            <a:pPr marL="0" indent="0">
              <a:buNone/>
            </a:pPr>
            <a:r>
              <a:rPr lang="ru-RU" sz="1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Дотации 125 490 т.р</a:t>
            </a:r>
            <a:endParaRPr lang="ru-RU" sz="1400"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r>
              <a:rPr lang="ru-RU" sz="1400" b="0" dirty="0">
                <a:latin typeface="Times New Roman" panose="02020603050405020304" pitchFamily="18" charset="0"/>
                <a:cs typeface="Times New Roman" panose="02020603050405020304" pitchFamily="18" charset="0"/>
              </a:rPr>
              <a:t>- Субсидии </a:t>
            </a:r>
            <a:r>
              <a:rPr lang="ru-RU" sz="1400" dirty="0">
                <a:latin typeface="Times New Roman" panose="02020603050405020304" pitchFamily="18" charset="0"/>
                <a:cs typeface="Times New Roman" panose="02020603050405020304" pitchFamily="18" charset="0"/>
              </a:rPr>
              <a:t>605 794 т.р.</a:t>
            </a:r>
          </a:p>
          <a:p>
            <a:pPr marL="0" indent="0">
              <a:buNone/>
            </a:pPr>
            <a:r>
              <a:rPr lang="ru-RU" sz="1400" dirty="0">
                <a:latin typeface="Times New Roman" panose="02020603050405020304" pitchFamily="18" charset="0"/>
                <a:cs typeface="Times New Roman" panose="02020603050405020304" pitchFamily="18" charset="0"/>
              </a:rPr>
              <a:t>- Субвенции</a:t>
            </a:r>
            <a:r>
              <a:rPr lang="ru-RU" sz="1400" b="0"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660 027 т.р.</a:t>
            </a:r>
          </a:p>
          <a:p>
            <a:pPr marL="0" indent="0">
              <a:buNone/>
            </a:pPr>
            <a:r>
              <a:rPr lang="ru-RU" sz="1400" dirty="0">
                <a:latin typeface="Times New Roman" panose="02020603050405020304" pitchFamily="18" charset="0"/>
                <a:cs typeface="Times New Roman" panose="02020603050405020304" pitchFamily="18" charset="0"/>
              </a:rPr>
              <a:t>- Иные МБТ 33 161 т.р   </a:t>
            </a:r>
          </a:p>
          <a:p>
            <a:pPr marL="0" indent="0">
              <a:buNone/>
            </a:pPr>
            <a:r>
              <a:rPr lang="ru-RU" sz="1400" dirty="0">
                <a:latin typeface="Times New Roman" panose="02020603050405020304" pitchFamily="18" charset="0"/>
                <a:cs typeface="Times New Roman" panose="02020603050405020304" pitchFamily="18" charset="0"/>
              </a:rPr>
              <a:t>- Прочие МБТ 265 т.р.</a:t>
            </a:r>
          </a:p>
          <a:p>
            <a:pPr marL="0" indent="0">
              <a:buNone/>
            </a:pPr>
            <a:r>
              <a:rPr lang="ru-RU" sz="1400" b="0" dirty="0">
                <a:latin typeface="Times New Roman" panose="02020603050405020304" pitchFamily="18" charset="0"/>
                <a:cs typeface="Times New Roman" panose="02020603050405020304" pitchFamily="18" charset="0"/>
              </a:rPr>
              <a:t>- Возврат остатков </a:t>
            </a:r>
            <a:r>
              <a:rPr lang="ru-RU" sz="1400" dirty="0">
                <a:latin typeface="Times New Roman" panose="02020603050405020304" pitchFamily="18" charset="0"/>
                <a:cs typeface="Times New Roman" panose="02020603050405020304" pitchFamily="18" charset="0"/>
              </a:rPr>
              <a:t>-1 031 </a:t>
            </a:r>
            <a:r>
              <a:rPr lang="ru-RU" sz="1400" b="0" dirty="0">
                <a:latin typeface="Times New Roman" panose="02020603050405020304" pitchFamily="18" charset="0"/>
                <a:cs typeface="Times New Roman" panose="02020603050405020304" pitchFamily="18" charset="0"/>
              </a:rPr>
              <a:t>т.р.</a:t>
            </a:r>
          </a:p>
          <a:p>
            <a:pPr marL="0" indent="0">
              <a:buNone/>
            </a:pPr>
            <a:endParaRPr lang="ru-RU" sz="1400" b="0" dirty="0">
              <a:solidFill>
                <a:srgbClr val="000000"/>
              </a:solidFill>
              <a:latin typeface="Times New Roman" panose="02020603050405020304" pitchFamily="18" charset="0"/>
              <a:cs typeface="Times New Roman" panose="02020603050405020304" pitchFamily="18" charset="0"/>
            </a:endParaRPr>
          </a:p>
          <a:p>
            <a:pPr marL="0" indent="0">
              <a:buNone/>
            </a:pPr>
            <a:endParaRPr lang="ru-RU" sz="1400" b="0" dirty="0">
              <a:solidFill>
                <a:srgbClr val="000000"/>
              </a:solidFill>
              <a:latin typeface="Times New Roman" panose="02020603050405020304" pitchFamily="18" charset="0"/>
              <a:cs typeface="Times New Roman" panose="02020603050405020304" pitchFamily="18" charset="0"/>
            </a:endParaRPr>
          </a:p>
          <a:p>
            <a:pPr>
              <a:buFontTx/>
              <a:buChar char="-"/>
            </a:pPr>
            <a:endParaRPr lang="ru-RU" sz="1400" dirty="0">
              <a:latin typeface="Times New Roman" panose="02020603050405020304" pitchFamily="18" charset="0"/>
              <a:cs typeface="Times New Roman" panose="02020603050405020304" pitchFamily="18" charset="0"/>
            </a:endParaRPr>
          </a:p>
        </p:txBody>
      </p:sp>
      <p:sp>
        <p:nvSpPr>
          <p:cNvPr id="5" name="Нижний колонтитул 4"/>
          <p:cNvSpPr>
            <a:spLocks noGrp="1"/>
          </p:cNvSpPr>
          <p:nvPr>
            <p:ph type="ftr" sz="quarter" idx="11"/>
          </p:nvPr>
        </p:nvSpPr>
        <p:spPr>
          <a:xfrm>
            <a:off x="8676456" y="6509469"/>
            <a:ext cx="353144" cy="320675"/>
          </a:xfrm>
        </p:spPr>
        <p:txBody>
          <a:bodyPr/>
          <a:lstStyle/>
          <a:p>
            <a:r>
              <a:rPr lang="ru-RU" dirty="0">
                <a:solidFill>
                  <a:srgbClr val="FFFFFF"/>
                </a:solidFill>
              </a:rPr>
              <a:t>6</a:t>
            </a:r>
            <a:endParaRPr lang="en-US" dirty="0">
              <a:solidFill>
                <a:srgbClr val="FFFFFF"/>
              </a:solidFill>
            </a:endParaRPr>
          </a:p>
        </p:txBody>
      </p:sp>
      <p:graphicFrame>
        <p:nvGraphicFramePr>
          <p:cNvPr id="23" name="Объект 22"/>
          <p:cNvGraphicFramePr>
            <a:graphicFrameLocks noGrp="1"/>
          </p:cNvGraphicFramePr>
          <p:nvPr>
            <p:ph sz="half" idx="2"/>
            <p:extLst>
              <p:ext uri="{D42A27DB-BD31-4B8C-83A1-F6EECF244321}">
                <p14:modId xmlns:p14="http://schemas.microsoft.com/office/powerpoint/2010/main" val="2405219813"/>
              </p:ext>
            </p:extLst>
          </p:nvPr>
        </p:nvGraphicFramePr>
        <p:xfrm>
          <a:off x="317720" y="1032750"/>
          <a:ext cx="5226896" cy="5385414"/>
        </p:xfrm>
        <a:graphic>
          <a:graphicData uri="http://schemas.openxmlformats.org/drawingml/2006/chart">
            <c:chart xmlns:c="http://schemas.openxmlformats.org/drawingml/2006/chart" xmlns:r="http://schemas.openxmlformats.org/officeDocument/2006/relationships" r:id="rId2"/>
          </a:graphicData>
        </a:graphic>
      </p:graphicFrame>
      <p:sp>
        <p:nvSpPr>
          <p:cNvPr id="20" name="Прямоугольник 19"/>
          <p:cNvSpPr/>
          <p:nvPr/>
        </p:nvSpPr>
        <p:spPr>
          <a:xfrm>
            <a:off x="4499992" y="3238612"/>
            <a:ext cx="828092" cy="196919"/>
          </a:xfrm>
          <a:prstGeom prst="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i="1" dirty="0">
                <a:solidFill>
                  <a:schemeClr val="tx1"/>
                </a:solidFill>
                <a:latin typeface="Times New Roman" panose="02020603050405020304" pitchFamily="18" charset="0"/>
                <a:cs typeface="Times New Roman" panose="02020603050405020304" pitchFamily="18" charset="0"/>
              </a:rPr>
              <a:t>229 187</a:t>
            </a:r>
          </a:p>
        </p:txBody>
      </p:sp>
      <p:sp>
        <p:nvSpPr>
          <p:cNvPr id="21" name="Прямоугольник 20"/>
          <p:cNvSpPr/>
          <p:nvPr/>
        </p:nvSpPr>
        <p:spPr>
          <a:xfrm>
            <a:off x="4499992" y="3545849"/>
            <a:ext cx="828092" cy="190388"/>
          </a:xfrm>
          <a:prstGeom prst="rect">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i="1" dirty="0">
                <a:solidFill>
                  <a:schemeClr val="tx1"/>
                </a:solidFill>
                <a:latin typeface="Times New Roman" panose="02020603050405020304" pitchFamily="18" charset="0"/>
                <a:cs typeface="Times New Roman" panose="02020603050405020304" pitchFamily="18" charset="0"/>
              </a:rPr>
              <a:t>15 004</a:t>
            </a:r>
          </a:p>
        </p:txBody>
      </p:sp>
      <p:sp>
        <p:nvSpPr>
          <p:cNvPr id="22" name="Прямоугольник 21"/>
          <p:cNvSpPr/>
          <p:nvPr/>
        </p:nvSpPr>
        <p:spPr>
          <a:xfrm>
            <a:off x="4499992" y="3930302"/>
            <a:ext cx="942372" cy="21602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i="1" dirty="0">
                <a:solidFill>
                  <a:schemeClr val="tx1"/>
                </a:solidFill>
                <a:latin typeface="Times New Roman" panose="02020603050405020304" pitchFamily="18" charset="0"/>
                <a:cs typeface="Times New Roman" panose="02020603050405020304" pitchFamily="18" charset="0"/>
              </a:rPr>
              <a:t>1 423 706</a:t>
            </a:r>
          </a:p>
        </p:txBody>
      </p:sp>
    </p:spTree>
    <p:extLst>
      <p:ext uri="{BB962C8B-B14F-4D97-AF65-F5344CB8AC3E}">
        <p14:creationId xmlns:p14="http://schemas.microsoft.com/office/powerpoint/2010/main" val="176500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317624"/>
            <a:ext cx="7239000" cy="1143000"/>
          </a:xfrm>
        </p:spPr>
        <p:txBody>
          <a:bodyPr vert="horz" lIns="91440" tIns="45720" rIns="91440" bIns="45720" rtlCol="0" anchor="b">
            <a:noAutofit/>
          </a:bodyPr>
          <a:lstStyle/>
          <a:p>
            <a:r>
              <a:rPr lang="ru-RU" sz="2400" dirty="0">
                <a:solidFill>
                  <a:schemeClr val="accent5">
                    <a:lumMod val="75000"/>
                  </a:schemeClr>
                </a:solidFill>
                <a:effectLst>
                  <a:glow rad="139700">
                    <a:schemeClr val="accent4">
                      <a:satMod val="175000"/>
                      <a:alpha val="40000"/>
                    </a:schemeClr>
                  </a:glow>
                </a:effectLst>
                <a:latin typeface="Times New Roman" panose="02020603050405020304" pitchFamily="18" charset="0"/>
                <a:cs typeface="Times New Roman" panose="02020603050405020304" pitchFamily="18" charset="0"/>
              </a:rPr>
              <a:t>Налоговые и неналоговые доходы МО Слюдянский район в 2020 году</a:t>
            </a:r>
          </a:p>
        </p:txBody>
      </p:sp>
      <p:sp>
        <p:nvSpPr>
          <p:cNvPr id="4" name="Нижний колонтитул 3"/>
          <p:cNvSpPr>
            <a:spLocks noGrp="1"/>
          </p:cNvSpPr>
          <p:nvPr>
            <p:ph type="ftr" sz="quarter" idx="11"/>
          </p:nvPr>
        </p:nvSpPr>
        <p:spPr>
          <a:xfrm>
            <a:off x="8706688" y="6453336"/>
            <a:ext cx="353144" cy="320675"/>
          </a:xfrm>
        </p:spPr>
        <p:txBody>
          <a:bodyPr/>
          <a:lstStyle/>
          <a:p>
            <a:r>
              <a:rPr lang="ru-RU" dirty="0">
                <a:solidFill>
                  <a:srgbClr val="FFFFFF"/>
                </a:solidFill>
              </a:rPr>
              <a:t>7</a:t>
            </a:r>
            <a:endParaRPr lang="en-US" dirty="0">
              <a:solidFill>
                <a:srgbClr val="FFFFFF"/>
              </a:solidFill>
            </a:endParaRPr>
          </a:p>
        </p:txBody>
      </p:sp>
      <p:graphicFrame>
        <p:nvGraphicFramePr>
          <p:cNvPr id="6" name="Диаграмма 5"/>
          <p:cNvGraphicFramePr/>
          <p:nvPr>
            <p:extLst>
              <p:ext uri="{D42A27DB-BD31-4B8C-83A1-F6EECF244321}">
                <p14:modId xmlns:p14="http://schemas.microsoft.com/office/powerpoint/2010/main" val="3766917958"/>
              </p:ext>
            </p:extLst>
          </p:nvPr>
        </p:nvGraphicFramePr>
        <p:xfrm>
          <a:off x="0" y="898864"/>
          <a:ext cx="5436096" cy="5959136"/>
        </p:xfrm>
        <a:graphic>
          <a:graphicData uri="http://schemas.openxmlformats.org/drawingml/2006/chart">
            <c:chart xmlns:c="http://schemas.openxmlformats.org/drawingml/2006/chart" xmlns:r="http://schemas.openxmlformats.org/officeDocument/2006/relationships" r:id="rId2"/>
          </a:graphicData>
        </a:graphic>
      </p:graphicFrame>
      <p:sp>
        <p:nvSpPr>
          <p:cNvPr id="9" name="Прямоугольник 8"/>
          <p:cNvSpPr/>
          <p:nvPr/>
        </p:nvSpPr>
        <p:spPr>
          <a:xfrm>
            <a:off x="5043500" y="1412776"/>
            <a:ext cx="3920988" cy="45277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just"/>
            <a:r>
              <a:rPr lang="ru-RU" sz="1200" b="1" dirty="0">
                <a:solidFill>
                  <a:srgbClr val="000000"/>
                </a:solidFill>
                <a:latin typeface="Times New Roman" panose="02020603050405020304" pitchFamily="18" charset="0"/>
                <a:cs typeface="Times New Roman" panose="02020603050405020304" pitchFamily="18" charset="0"/>
              </a:rPr>
              <a:t>Рост поступлений в 2020 к 2019 году произошел по: </a:t>
            </a:r>
          </a:p>
          <a:p>
            <a:pPr algn="just"/>
            <a:endParaRPr lang="ru-RU" sz="1200" b="1" dirty="0">
              <a:solidFill>
                <a:srgbClr val="000000"/>
              </a:solidFill>
              <a:latin typeface="Times New Roman" panose="02020603050405020304" pitchFamily="18" charset="0"/>
              <a:cs typeface="Times New Roman" panose="02020603050405020304" pitchFamily="18" charset="0"/>
            </a:endParaRPr>
          </a:p>
          <a:p>
            <a:r>
              <a:rPr lang="ru-RU" sz="1200" b="1" u="sng" dirty="0">
                <a:solidFill>
                  <a:srgbClr val="000000"/>
                </a:solidFill>
                <a:latin typeface="Times New Roman" panose="02020603050405020304" pitchFamily="18" charset="0"/>
                <a:cs typeface="Times New Roman" panose="02020603050405020304" pitchFamily="18" charset="0"/>
              </a:rPr>
              <a:t>НДФЛ </a:t>
            </a:r>
            <a:r>
              <a:rPr lang="ru-RU" sz="1200" dirty="0">
                <a:solidFill>
                  <a:srgbClr val="000000"/>
                </a:solidFill>
                <a:latin typeface="Times New Roman" panose="02020603050405020304" pitchFamily="18" charset="0"/>
                <a:cs typeface="Times New Roman" panose="02020603050405020304" pitchFamily="18" charset="0"/>
              </a:rPr>
              <a:t>в сумме 8 011 тыс.руб. Рост поступлений НДФЛ к 2019 году обусловлен повышением заработной платы c 1 октября 2019 года на 20% по государственным служащим, а также на предприятиях ОАО «РЖД» с 1 марта 2020г. на 2% и с 1 октября 2020г. на 1%.</a:t>
            </a:r>
            <a:r>
              <a:rPr lang="ru-RU" sz="1200" dirty="0"/>
              <a:t>Рост поступлений НДФЛ к </a:t>
            </a:r>
          </a:p>
          <a:p>
            <a:r>
              <a:rPr lang="ru-RU" sz="1200" b="1" u="sng" dirty="0">
                <a:solidFill>
                  <a:srgbClr val="000000"/>
                </a:solidFill>
                <a:latin typeface="Times New Roman" panose="02020603050405020304" pitchFamily="18" charset="0"/>
                <a:cs typeface="Times New Roman" panose="02020603050405020304" pitchFamily="18" charset="0"/>
              </a:rPr>
              <a:t>Налоги на совокупный доход </a:t>
            </a:r>
            <a:r>
              <a:rPr lang="ru-RU" sz="1200" dirty="0">
                <a:solidFill>
                  <a:srgbClr val="000000"/>
                </a:solidFill>
                <a:latin typeface="Times New Roman" panose="02020603050405020304" pitchFamily="18" charset="0"/>
                <a:cs typeface="Times New Roman" panose="02020603050405020304" pitchFamily="18" charset="0"/>
              </a:rPr>
              <a:t>в сумме </a:t>
            </a:r>
            <a:r>
              <a:rPr lang="ru-RU" sz="1200" b="1" dirty="0">
                <a:solidFill>
                  <a:srgbClr val="000000"/>
                </a:solidFill>
                <a:latin typeface="Times New Roman" panose="02020603050405020304" pitchFamily="18" charset="0"/>
                <a:cs typeface="Times New Roman" panose="02020603050405020304" pitchFamily="18" charset="0"/>
              </a:rPr>
              <a:t>728</a:t>
            </a:r>
            <a:r>
              <a:rPr lang="ru-RU" sz="1200" dirty="0">
                <a:solidFill>
                  <a:srgbClr val="000000"/>
                </a:solidFill>
                <a:latin typeface="Times New Roman" panose="02020603050405020304" pitchFamily="18" charset="0"/>
                <a:cs typeface="Times New Roman" panose="02020603050405020304" pitchFamily="18" charset="0"/>
              </a:rPr>
              <a:t> тыс. руб. ,что объясняется погашением задолженности прошлых лет ИП.</a:t>
            </a:r>
          </a:p>
          <a:p>
            <a:pPr algn="just"/>
            <a:r>
              <a:rPr lang="ru-RU" sz="1200" b="1" u="sng" dirty="0">
                <a:solidFill>
                  <a:srgbClr val="000000"/>
                </a:solidFill>
                <a:latin typeface="Times New Roman" panose="02020603050405020304" pitchFamily="18" charset="0"/>
                <a:cs typeface="Times New Roman" panose="02020603050405020304" pitchFamily="18" charset="0"/>
              </a:rPr>
              <a:t>Плата за НВОС </a:t>
            </a:r>
            <a:r>
              <a:rPr lang="ru-RU" sz="1200" dirty="0">
                <a:solidFill>
                  <a:srgbClr val="000000"/>
                </a:solidFill>
                <a:latin typeface="Times New Roman" panose="02020603050405020304" pitchFamily="18" charset="0"/>
                <a:cs typeface="Times New Roman" panose="02020603050405020304" pitchFamily="18" charset="0"/>
              </a:rPr>
              <a:t>в сумме 86 тыс. руб. </a:t>
            </a:r>
          </a:p>
          <a:p>
            <a:pPr algn="just"/>
            <a:r>
              <a:rPr lang="ru-RU" sz="1200" b="1" u="sng" dirty="0">
                <a:solidFill>
                  <a:schemeClr val="tx1"/>
                </a:solidFill>
                <a:latin typeface="Times New Roman" panose="02020603050405020304" pitchFamily="18" charset="0"/>
                <a:cs typeface="Times New Roman" panose="02020603050405020304" pitchFamily="18" charset="0"/>
              </a:rPr>
              <a:t>Доходы от продажи имущества</a:t>
            </a:r>
            <a:r>
              <a:rPr lang="ru-RU" sz="1200" dirty="0">
                <a:solidFill>
                  <a:schemeClr val="tx1"/>
                </a:solidFill>
                <a:latin typeface="Times New Roman" panose="02020603050405020304" pitchFamily="18" charset="0"/>
                <a:cs typeface="Times New Roman" panose="02020603050405020304" pitchFamily="18" charset="0"/>
              </a:rPr>
              <a:t> в сумме 97 тыс.руб., что </a:t>
            </a:r>
            <a:r>
              <a:rPr lang="ru-RU" sz="1200" dirty="0">
                <a:solidFill>
                  <a:srgbClr val="000000"/>
                </a:solidFill>
                <a:latin typeface="Times New Roman" panose="02020603050405020304" pitchFamily="18" charset="0"/>
                <a:cs typeface="Times New Roman" panose="02020603050405020304" pitchFamily="18" charset="0"/>
              </a:rPr>
              <a:t>объясняется </a:t>
            </a:r>
            <a:r>
              <a:rPr lang="ru-RU" sz="1200" dirty="0">
                <a:solidFill>
                  <a:schemeClr val="tx1"/>
                </a:solidFill>
                <a:latin typeface="Times New Roman" panose="02020603050405020304" pitchFamily="18" charset="0"/>
                <a:cs typeface="Times New Roman" panose="02020603050405020304" pitchFamily="18" charset="0"/>
              </a:rPr>
              <a:t>поступлением платежей от ИП </a:t>
            </a:r>
            <a:r>
              <a:rPr lang="ru-RU" sz="1200" dirty="0" err="1">
                <a:solidFill>
                  <a:schemeClr val="tx1"/>
                </a:solidFill>
                <a:latin typeface="Times New Roman" panose="02020603050405020304" pitchFamily="18" charset="0"/>
                <a:cs typeface="Times New Roman" panose="02020603050405020304" pitchFamily="18" charset="0"/>
              </a:rPr>
              <a:t>Аржитовой</a:t>
            </a:r>
            <a:r>
              <a:rPr lang="ru-RU" sz="1200" dirty="0">
                <a:solidFill>
                  <a:schemeClr val="tx1"/>
                </a:solidFill>
                <a:latin typeface="Times New Roman" panose="02020603050405020304" pitchFamily="18" charset="0"/>
                <a:cs typeface="Times New Roman" panose="02020603050405020304" pitchFamily="18" charset="0"/>
              </a:rPr>
              <a:t> Р.М. по договору купли-продажи нежилого помещения с рассрочкой платежа на 5 лет; 2) от ИП Сусловой И.Е. по договору купли-продажи нежилого </a:t>
            </a:r>
            <a:r>
              <a:rPr lang="ru-RU" sz="1200">
                <a:solidFill>
                  <a:schemeClr val="tx1"/>
                </a:solidFill>
                <a:latin typeface="Times New Roman" panose="02020603050405020304" pitchFamily="18" charset="0"/>
                <a:cs typeface="Times New Roman" panose="02020603050405020304" pitchFamily="18" charset="0"/>
              </a:rPr>
              <a:t>помещения с </a:t>
            </a:r>
            <a:r>
              <a:rPr lang="ru-RU" sz="1200" dirty="0">
                <a:solidFill>
                  <a:schemeClr val="tx1"/>
                </a:solidFill>
                <a:latin typeface="Times New Roman" panose="02020603050405020304" pitchFamily="18" charset="0"/>
                <a:cs typeface="Times New Roman" panose="02020603050405020304" pitchFamily="18" charset="0"/>
              </a:rPr>
              <a:t>рассрочкой платежа на 5 лет.</a:t>
            </a:r>
            <a:endParaRPr lang="ru-RU" sz="1200" dirty="0">
              <a:solidFill>
                <a:srgbClr val="000000"/>
              </a:solidFill>
            </a:endParaRPr>
          </a:p>
        </p:txBody>
      </p:sp>
      <p:sp>
        <p:nvSpPr>
          <p:cNvPr id="14" name="Прямоугольник 13"/>
          <p:cNvSpPr/>
          <p:nvPr/>
        </p:nvSpPr>
        <p:spPr>
          <a:xfrm>
            <a:off x="467544" y="6473732"/>
            <a:ext cx="126014" cy="13002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b="1" i="1" dirty="0">
              <a:solidFill>
                <a:schemeClr val="tx1"/>
              </a:solidFill>
              <a:latin typeface="Times New Roman" panose="02020603050405020304" pitchFamily="18" charset="0"/>
              <a:cs typeface="Times New Roman" panose="02020603050405020304" pitchFamily="18" charset="0"/>
            </a:endParaRPr>
          </a:p>
        </p:txBody>
      </p:sp>
      <p:sp>
        <p:nvSpPr>
          <p:cNvPr id="15" name="Прямоугольник 14"/>
          <p:cNvSpPr/>
          <p:nvPr/>
        </p:nvSpPr>
        <p:spPr>
          <a:xfrm>
            <a:off x="1331640" y="6473732"/>
            <a:ext cx="126014" cy="13002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b="1" i="1" dirty="0">
              <a:solidFill>
                <a:srgbClr val="00B0F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585324" y="6400244"/>
            <a:ext cx="740652" cy="276999"/>
          </a:xfrm>
          <a:prstGeom prst="rect">
            <a:avLst/>
          </a:prstGeom>
          <a:noFill/>
        </p:spPr>
        <p:txBody>
          <a:bodyPr wrap="none" rtlCol="0">
            <a:spAutoFit/>
          </a:bodyPr>
          <a:lstStyle/>
          <a:p>
            <a:r>
              <a:rPr lang="ru-RU" sz="1200" dirty="0">
                <a:latin typeface="Times New Roman" panose="02020603050405020304" pitchFamily="18" charset="0"/>
                <a:cs typeface="Times New Roman" panose="02020603050405020304" pitchFamily="18" charset="0"/>
              </a:rPr>
              <a:t>2020 год</a:t>
            </a:r>
          </a:p>
        </p:txBody>
      </p:sp>
      <p:sp>
        <p:nvSpPr>
          <p:cNvPr id="16" name="TextBox 15"/>
          <p:cNvSpPr txBox="1"/>
          <p:nvPr/>
        </p:nvSpPr>
        <p:spPr>
          <a:xfrm>
            <a:off x="1443756" y="6400244"/>
            <a:ext cx="740652" cy="276999"/>
          </a:xfrm>
          <a:prstGeom prst="rect">
            <a:avLst/>
          </a:prstGeom>
          <a:noFill/>
        </p:spPr>
        <p:txBody>
          <a:bodyPr wrap="none" rtlCol="0">
            <a:spAutoFit/>
          </a:bodyPr>
          <a:lstStyle/>
          <a:p>
            <a:r>
              <a:rPr lang="ru-RU" sz="1200" dirty="0">
                <a:latin typeface="Times New Roman" panose="02020603050405020304" pitchFamily="18" charset="0"/>
                <a:cs typeface="Times New Roman" panose="02020603050405020304" pitchFamily="18" charset="0"/>
              </a:rPr>
              <a:t>2019 год</a:t>
            </a:r>
          </a:p>
        </p:txBody>
      </p:sp>
      <p:sp>
        <p:nvSpPr>
          <p:cNvPr id="3" name="Прямоугольник 2"/>
          <p:cNvSpPr/>
          <p:nvPr/>
        </p:nvSpPr>
        <p:spPr>
          <a:xfrm>
            <a:off x="1619672" y="2852936"/>
            <a:ext cx="3226589" cy="307777"/>
          </a:xfrm>
          <a:prstGeom prst="rect">
            <a:avLst/>
          </a:prstGeom>
        </p:spPr>
        <p:txBody>
          <a:bodyPr wrap="none">
            <a:spAutoFit/>
          </a:bodyPr>
          <a:lstStyle/>
          <a:p>
            <a:r>
              <a:rPr lang="ru-RU" sz="1400" b="1" dirty="0">
                <a:latin typeface="Times New Roman" panose="02020603050405020304" pitchFamily="18" charset="0"/>
                <a:cs typeface="Times New Roman" panose="02020603050405020304" pitchFamily="18" charset="0"/>
              </a:rPr>
              <a:t>Доходы от использования имущества</a:t>
            </a:r>
          </a:p>
        </p:txBody>
      </p:sp>
    </p:spTree>
    <p:extLst>
      <p:ext uri="{BB962C8B-B14F-4D97-AF65-F5344CB8AC3E}">
        <p14:creationId xmlns:p14="http://schemas.microsoft.com/office/powerpoint/2010/main" val="2156453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624" y="251856"/>
            <a:ext cx="8229600" cy="703044"/>
          </a:xfrm>
        </p:spPr>
        <p:txBody>
          <a:bodyPr>
            <a:normAutofit/>
          </a:bodyPr>
          <a:lstStyle/>
          <a:p>
            <a:pPr algn="ctr"/>
            <a:r>
              <a:rPr lang="ru-RU" sz="2400" dirty="0">
                <a:solidFill>
                  <a:schemeClr val="accent5">
                    <a:lumMod val="75000"/>
                  </a:schemeClr>
                </a:solidFill>
                <a:effectLst>
                  <a:glow rad="139700">
                    <a:schemeClr val="accent4">
                      <a:satMod val="175000"/>
                      <a:alpha val="40000"/>
                    </a:schemeClr>
                  </a:glow>
                </a:effectLst>
                <a:latin typeface="Times New Roman" panose="02020603050405020304" pitchFamily="18" charset="0"/>
                <a:cs typeface="Times New Roman" panose="02020603050405020304" pitchFamily="18" charset="0"/>
              </a:rPr>
              <a:t>Безвозмездные поступления в 2020 году</a:t>
            </a:r>
          </a:p>
        </p:txBody>
      </p:sp>
      <p:sp>
        <p:nvSpPr>
          <p:cNvPr id="5" name="Номер слайда 4"/>
          <p:cNvSpPr>
            <a:spLocks noGrp="1"/>
          </p:cNvSpPr>
          <p:nvPr>
            <p:ph type="sldNum" sz="quarter" idx="12"/>
          </p:nvPr>
        </p:nvSpPr>
        <p:spPr>
          <a:xfrm>
            <a:off x="8460432" y="6453336"/>
            <a:ext cx="395064" cy="280119"/>
          </a:xfrm>
          <a:prstGeom prst="rect">
            <a:avLst/>
          </a:prstGeom>
        </p:spPr>
        <p:txBody>
          <a:bodyPr>
            <a:normAutofit fontScale="92500" lnSpcReduction="10000"/>
          </a:bodyPr>
          <a:lstStyle/>
          <a:p>
            <a:fld id="{A7F8E3F6-DE14-48B2-B2BC-6FABA9630FB8}" type="slidenum">
              <a:rPr lang="ru-RU" smtClean="0"/>
              <a:pPr/>
              <a:t>5</a:t>
            </a:fld>
            <a:endParaRPr lang="ru-RU" dirty="0"/>
          </a:p>
        </p:txBody>
      </p:sp>
      <p:graphicFrame>
        <p:nvGraphicFramePr>
          <p:cNvPr id="7" name="Диаграмма 6"/>
          <p:cNvGraphicFramePr/>
          <p:nvPr>
            <p:extLst>
              <p:ext uri="{D42A27DB-BD31-4B8C-83A1-F6EECF244321}">
                <p14:modId xmlns:p14="http://schemas.microsoft.com/office/powerpoint/2010/main" val="1878798503"/>
              </p:ext>
            </p:extLst>
          </p:nvPr>
        </p:nvGraphicFramePr>
        <p:xfrm>
          <a:off x="107504" y="2416317"/>
          <a:ext cx="4320476" cy="4037019"/>
        </p:xfrm>
        <a:graphic>
          <a:graphicData uri="http://schemas.openxmlformats.org/drawingml/2006/chart">
            <c:chart xmlns:c="http://schemas.openxmlformats.org/drawingml/2006/chart" xmlns:r="http://schemas.openxmlformats.org/officeDocument/2006/relationships" r:id="rId2"/>
          </a:graphicData>
        </a:graphic>
      </p:graphicFrame>
      <p:sp>
        <p:nvSpPr>
          <p:cNvPr id="8" name="Прямоугольник 7"/>
          <p:cNvSpPr/>
          <p:nvPr/>
        </p:nvSpPr>
        <p:spPr>
          <a:xfrm>
            <a:off x="395536" y="1179494"/>
            <a:ext cx="8748464" cy="1200329"/>
          </a:xfrm>
          <a:prstGeom prst="rect">
            <a:avLst/>
          </a:prstGeom>
        </p:spPr>
        <p:txBody>
          <a:bodyPr wrap="square">
            <a:spAutoFit/>
          </a:bodyPr>
          <a:lstStyle/>
          <a:p>
            <a:pPr algn="just"/>
            <a:r>
              <a:rPr lang="ru-RU" dirty="0">
                <a:solidFill>
                  <a:prstClr val="black"/>
                </a:solidFill>
                <a:latin typeface="Times New Roman" panose="02020603050405020304" pitchFamily="18" charset="0"/>
                <a:cs typeface="Times New Roman" panose="02020603050405020304" pitchFamily="18" charset="0"/>
              </a:rPr>
              <a:t>           </a:t>
            </a:r>
            <a:r>
              <a:rPr lang="ru-RU" b="1" dirty="0">
                <a:ln w="1905"/>
                <a:solidFill>
                  <a:srgbClr val="18418C">
                    <a:lumMod val="50000"/>
                  </a:srgb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В 2020 году доля межбюджетных трансфертов в общем объеме доходов бюджета муниципального образования Слюдянский район составила 85,4%. В отчетном году в бюджет Слюдянского района поступило 1 423 706 тыс. руб., или 98,0% от запланированных сумм, темп роста к 2019 году составил 127,8%.</a:t>
            </a:r>
          </a:p>
        </p:txBody>
      </p:sp>
      <p:graphicFrame>
        <p:nvGraphicFramePr>
          <p:cNvPr id="9" name="Таблица 8"/>
          <p:cNvGraphicFramePr>
            <a:graphicFrameLocks noGrp="1"/>
          </p:cNvGraphicFramePr>
          <p:nvPr>
            <p:extLst>
              <p:ext uri="{D42A27DB-BD31-4B8C-83A1-F6EECF244321}">
                <p14:modId xmlns:p14="http://schemas.microsoft.com/office/powerpoint/2010/main" val="4208483552"/>
              </p:ext>
            </p:extLst>
          </p:nvPr>
        </p:nvGraphicFramePr>
        <p:xfrm>
          <a:off x="4427984" y="2924944"/>
          <a:ext cx="4595982" cy="2286069"/>
        </p:xfrm>
        <a:graphic>
          <a:graphicData uri="http://schemas.openxmlformats.org/drawingml/2006/table">
            <a:tbl>
              <a:tblPr firstRow="1" firstCol="1" bandRow="1">
                <a:tableStyleId>{8A107856-5554-42FB-B03E-39F5DBC370BA}</a:tableStyleId>
              </a:tblPr>
              <a:tblGrid>
                <a:gridCol w="2126914">
                  <a:extLst>
                    <a:ext uri="{9D8B030D-6E8A-4147-A177-3AD203B41FA5}">
                      <a16:colId xmlns:a16="http://schemas.microsoft.com/office/drawing/2014/main" val="20000"/>
                    </a:ext>
                  </a:extLst>
                </a:gridCol>
                <a:gridCol w="753406">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995582">
                  <a:extLst>
                    <a:ext uri="{9D8B030D-6E8A-4147-A177-3AD203B41FA5}">
                      <a16:colId xmlns:a16="http://schemas.microsoft.com/office/drawing/2014/main" val="20003"/>
                    </a:ext>
                  </a:extLst>
                </a:gridCol>
              </a:tblGrid>
              <a:tr h="246811">
                <a:tc rowSpan="2">
                  <a:txBody>
                    <a:bodyPr/>
                    <a:lstStyle/>
                    <a:p>
                      <a:pPr algn="ctr">
                        <a:lnSpc>
                          <a:spcPct val="115000"/>
                        </a:lnSpc>
                        <a:spcAft>
                          <a:spcPts val="0"/>
                        </a:spcAft>
                      </a:pPr>
                      <a:r>
                        <a:rPr lang="ru-RU" sz="1100" dirty="0">
                          <a:solidFill>
                            <a:srgbClr val="000000"/>
                          </a:solidFill>
                          <a:effectLst/>
                          <a:latin typeface="Times New Roman" panose="02020603050405020304" pitchFamily="18" charset="0"/>
                          <a:cs typeface="Times New Roman" panose="02020603050405020304" pitchFamily="18" charset="0"/>
                        </a:rPr>
                        <a:t>Наименование </a:t>
                      </a:r>
                      <a:endParaRPr lang="ru-RU" sz="1100" dirty="0">
                        <a:solidFill>
                          <a:srgbClr val="000000"/>
                        </a:solidFill>
                        <a:effectLst/>
                        <a:latin typeface="Times New Roman" panose="02020603050405020304" pitchFamily="18" charset="0"/>
                        <a:ea typeface="Calibri"/>
                        <a:cs typeface="Times New Roman" panose="02020603050405020304" pitchFamily="18" charset="0"/>
                      </a:endParaRPr>
                    </a:p>
                  </a:txBody>
                  <a:tcPr marL="63305" marR="63305" marT="0" marB="0" anchor="ctr"/>
                </a:tc>
                <a:tc gridSpan="3">
                  <a:txBody>
                    <a:bodyPr/>
                    <a:lstStyle/>
                    <a:p>
                      <a:pPr algn="ctr">
                        <a:lnSpc>
                          <a:spcPct val="115000"/>
                        </a:lnSpc>
                        <a:spcAft>
                          <a:spcPts val="0"/>
                        </a:spcAft>
                      </a:pPr>
                      <a:r>
                        <a:rPr lang="ru-RU" sz="1100" dirty="0">
                          <a:solidFill>
                            <a:srgbClr val="000000"/>
                          </a:solidFill>
                          <a:effectLst/>
                          <a:latin typeface="Times New Roman" panose="02020603050405020304" pitchFamily="18" charset="0"/>
                          <a:cs typeface="Times New Roman" panose="02020603050405020304" pitchFamily="18" charset="0"/>
                        </a:rPr>
                        <a:t>2020 год</a:t>
                      </a:r>
                      <a:endParaRPr lang="ru-RU" sz="1100" dirty="0">
                        <a:solidFill>
                          <a:srgbClr val="000000"/>
                        </a:solidFill>
                        <a:effectLst/>
                        <a:latin typeface="Times New Roman" panose="02020603050405020304" pitchFamily="18" charset="0"/>
                        <a:ea typeface="Calibri"/>
                        <a:cs typeface="Times New Roman" panose="02020603050405020304" pitchFamily="18" charset="0"/>
                      </a:endParaRPr>
                    </a:p>
                  </a:txBody>
                  <a:tcPr marL="63305" marR="63305" marT="0" marB="0" anchor="ct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261816">
                <a:tc vMerge="1">
                  <a:txBody>
                    <a:bodyPr/>
                    <a:lstStyle/>
                    <a:p>
                      <a:endParaRPr lang="ru-RU"/>
                    </a:p>
                  </a:txBody>
                  <a:tcPr/>
                </a:tc>
                <a:tc>
                  <a:txBody>
                    <a:bodyPr/>
                    <a:lstStyle/>
                    <a:p>
                      <a:pPr algn="ctr">
                        <a:lnSpc>
                          <a:spcPct val="115000"/>
                        </a:lnSpc>
                        <a:spcAft>
                          <a:spcPts val="0"/>
                        </a:spcAft>
                      </a:pPr>
                      <a:r>
                        <a:rPr lang="ru-RU" sz="1100" dirty="0">
                          <a:solidFill>
                            <a:srgbClr val="000000"/>
                          </a:solidFill>
                          <a:effectLst/>
                          <a:latin typeface="Times New Roman" panose="02020603050405020304" pitchFamily="18" charset="0"/>
                          <a:cs typeface="Times New Roman" panose="02020603050405020304" pitchFamily="18" charset="0"/>
                        </a:rPr>
                        <a:t>план</a:t>
                      </a:r>
                      <a:endParaRPr lang="ru-RU" sz="1100" b="1" dirty="0">
                        <a:solidFill>
                          <a:srgbClr val="000000"/>
                        </a:solidFill>
                        <a:effectLst/>
                        <a:latin typeface="Times New Roman" panose="02020603050405020304" pitchFamily="18" charset="0"/>
                        <a:ea typeface="Calibri"/>
                        <a:cs typeface="Times New Roman" panose="02020603050405020304" pitchFamily="18" charset="0"/>
                      </a:endParaRPr>
                    </a:p>
                  </a:txBody>
                  <a:tcPr marL="63305" marR="63305" marT="0" marB="0" anchor="ctr"/>
                </a:tc>
                <a:tc>
                  <a:txBody>
                    <a:bodyPr/>
                    <a:lstStyle/>
                    <a:p>
                      <a:pPr algn="ctr">
                        <a:lnSpc>
                          <a:spcPct val="115000"/>
                        </a:lnSpc>
                        <a:spcAft>
                          <a:spcPts val="0"/>
                        </a:spcAft>
                      </a:pPr>
                      <a:r>
                        <a:rPr lang="ru-RU" sz="1100" dirty="0">
                          <a:solidFill>
                            <a:srgbClr val="000000"/>
                          </a:solidFill>
                          <a:effectLst/>
                          <a:latin typeface="Times New Roman" panose="02020603050405020304" pitchFamily="18" charset="0"/>
                          <a:cs typeface="Times New Roman" panose="02020603050405020304" pitchFamily="18" charset="0"/>
                        </a:rPr>
                        <a:t>факт</a:t>
                      </a:r>
                      <a:endParaRPr lang="ru-RU" sz="1100" b="1" dirty="0">
                        <a:solidFill>
                          <a:srgbClr val="000000"/>
                        </a:solidFill>
                        <a:effectLst/>
                        <a:latin typeface="Times New Roman" panose="02020603050405020304" pitchFamily="18" charset="0"/>
                        <a:ea typeface="Calibri"/>
                        <a:cs typeface="Times New Roman" panose="02020603050405020304" pitchFamily="18" charset="0"/>
                      </a:endParaRPr>
                    </a:p>
                  </a:txBody>
                  <a:tcPr marL="63305" marR="63305" marT="0" marB="0" anchor="ctr"/>
                </a:tc>
                <a:tc>
                  <a:txBody>
                    <a:bodyPr/>
                    <a:lstStyle/>
                    <a:p>
                      <a:pPr algn="ctr">
                        <a:lnSpc>
                          <a:spcPct val="115000"/>
                        </a:lnSpc>
                        <a:spcAft>
                          <a:spcPts val="0"/>
                        </a:spcAft>
                      </a:pPr>
                      <a:r>
                        <a:rPr lang="ru-RU" sz="1100" dirty="0">
                          <a:solidFill>
                            <a:srgbClr val="000000"/>
                          </a:solidFill>
                          <a:effectLst/>
                          <a:latin typeface="Times New Roman" panose="02020603050405020304" pitchFamily="18" charset="0"/>
                          <a:cs typeface="Times New Roman" panose="02020603050405020304" pitchFamily="18" charset="0"/>
                        </a:rPr>
                        <a:t>% исполнения</a:t>
                      </a:r>
                      <a:endParaRPr lang="ru-RU" sz="1100" b="1" dirty="0">
                        <a:solidFill>
                          <a:srgbClr val="000000"/>
                        </a:solidFill>
                        <a:effectLst/>
                        <a:latin typeface="Times New Roman" panose="02020603050405020304" pitchFamily="18" charset="0"/>
                        <a:ea typeface="Calibri"/>
                        <a:cs typeface="Times New Roman" panose="02020603050405020304" pitchFamily="18" charset="0"/>
                      </a:endParaRPr>
                    </a:p>
                  </a:txBody>
                  <a:tcPr marL="63305" marR="63305" marT="0" marB="0" anchor="ctr"/>
                </a:tc>
                <a:extLst>
                  <a:ext uri="{0D108BD9-81ED-4DB2-BD59-A6C34878D82A}">
                    <a16:rowId xmlns:a16="http://schemas.microsoft.com/office/drawing/2014/main" val="10001"/>
                  </a:ext>
                </a:extLst>
              </a:tr>
              <a:tr h="232482">
                <a:tc>
                  <a:txBody>
                    <a:bodyPr/>
                    <a:lstStyle/>
                    <a:p>
                      <a:pPr>
                        <a:lnSpc>
                          <a:spcPct val="115000"/>
                        </a:lnSpc>
                        <a:spcAft>
                          <a:spcPts val="0"/>
                        </a:spcAft>
                      </a:pPr>
                      <a:r>
                        <a:rPr lang="ru-RU" sz="1100" dirty="0">
                          <a:solidFill>
                            <a:srgbClr val="000000"/>
                          </a:solidFill>
                          <a:effectLst/>
                          <a:latin typeface="Times New Roman" panose="02020603050405020304" pitchFamily="18" charset="0"/>
                          <a:cs typeface="Times New Roman" panose="02020603050405020304" pitchFamily="18" charset="0"/>
                        </a:rPr>
                        <a:t>Безвозмездные поступления</a:t>
                      </a:r>
                      <a:endParaRPr lang="ru-RU" sz="1100" b="1" dirty="0">
                        <a:solidFill>
                          <a:srgbClr val="000000"/>
                        </a:solidFill>
                        <a:effectLst/>
                        <a:latin typeface="Times New Roman" panose="02020603050405020304" pitchFamily="18" charset="0"/>
                        <a:ea typeface="Calibri"/>
                        <a:cs typeface="Times New Roman" panose="02020603050405020304" pitchFamily="18" charset="0"/>
                      </a:endParaRPr>
                    </a:p>
                  </a:txBody>
                  <a:tcPr marL="63305" marR="63305" marT="0" marB="0" anchor="ctr"/>
                </a:tc>
                <a:tc>
                  <a:txBody>
                    <a:bodyPr/>
                    <a:lstStyle/>
                    <a:p>
                      <a:pPr algn="ctr">
                        <a:lnSpc>
                          <a:spcPct val="115000"/>
                        </a:lnSpc>
                        <a:spcAft>
                          <a:spcPts val="0"/>
                        </a:spcAft>
                      </a:pPr>
                      <a:r>
                        <a:rPr lang="ru-RU" sz="1100" dirty="0">
                          <a:solidFill>
                            <a:srgbClr val="000000"/>
                          </a:solidFill>
                          <a:effectLst/>
                          <a:latin typeface="Times New Roman" panose="02020603050405020304" pitchFamily="18" charset="0"/>
                          <a:cs typeface="Times New Roman" panose="02020603050405020304" pitchFamily="18" charset="0"/>
                        </a:rPr>
                        <a:t>1</a:t>
                      </a:r>
                      <a:r>
                        <a:rPr lang="ru-RU" sz="1100" baseline="0" dirty="0">
                          <a:solidFill>
                            <a:srgbClr val="000000"/>
                          </a:solidFill>
                          <a:effectLst/>
                          <a:latin typeface="Times New Roman" panose="02020603050405020304" pitchFamily="18" charset="0"/>
                          <a:cs typeface="Times New Roman" panose="02020603050405020304" pitchFamily="18" charset="0"/>
                        </a:rPr>
                        <a:t> 452 385</a:t>
                      </a:r>
                      <a:endParaRPr lang="ru-RU" sz="1100" b="1" dirty="0">
                        <a:solidFill>
                          <a:srgbClr val="000000"/>
                        </a:solidFill>
                        <a:effectLst/>
                        <a:latin typeface="Times New Roman" panose="02020603050405020304" pitchFamily="18" charset="0"/>
                        <a:ea typeface="Calibri"/>
                        <a:cs typeface="Times New Roman" panose="02020603050405020304" pitchFamily="18" charset="0"/>
                      </a:endParaRPr>
                    </a:p>
                  </a:txBody>
                  <a:tcPr marL="63305" marR="63305" marT="0" marB="0" anchor="ctr"/>
                </a:tc>
                <a:tc>
                  <a:txBody>
                    <a:bodyPr/>
                    <a:lstStyle/>
                    <a:p>
                      <a:pPr algn="ctr">
                        <a:lnSpc>
                          <a:spcPct val="115000"/>
                        </a:lnSpc>
                        <a:spcAft>
                          <a:spcPts val="0"/>
                        </a:spcAft>
                      </a:pPr>
                      <a:r>
                        <a:rPr lang="ru-RU" sz="1100" dirty="0">
                          <a:solidFill>
                            <a:srgbClr val="000000"/>
                          </a:solidFill>
                          <a:effectLst/>
                          <a:latin typeface="Times New Roman" panose="02020603050405020304" pitchFamily="18" charset="0"/>
                          <a:cs typeface="Times New Roman" panose="02020603050405020304" pitchFamily="18" charset="0"/>
                        </a:rPr>
                        <a:t>1 423 706</a:t>
                      </a:r>
                      <a:endParaRPr lang="ru-RU" sz="1100" b="1" dirty="0">
                        <a:solidFill>
                          <a:srgbClr val="000000"/>
                        </a:solidFill>
                        <a:effectLst/>
                        <a:latin typeface="Times New Roman" panose="02020603050405020304" pitchFamily="18" charset="0"/>
                        <a:ea typeface="Calibri"/>
                        <a:cs typeface="Times New Roman" panose="02020603050405020304" pitchFamily="18" charset="0"/>
                      </a:endParaRPr>
                    </a:p>
                  </a:txBody>
                  <a:tcPr marL="63305" marR="63305" marT="0" marB="0" anchor="ctr"/>
                </a:tc>
                <a:tc>
                  <a:txBody>
                    <a:bodyPr/>
                    <a:lstStyle/>
                    <a:p>
                      <a:pPr algn="ctr">
                        <a:lnSpc>
                          <a:spcPct val="115000"/>
                        </a:lnSpc>
                        <a:spcAft>
                          <a:spcPts val="0"/>
                        </a:spcAft>
                      </a:pPr>
                      <a:r>
                        <a:rPr lang="ru-RU" sz="1100" dirty="0">
                          <a:solidFill>
                            <a:srgbClr val="000000"/>
                          </a:solidFill>
                          <a:effectLst/>
                          <a:latin typeface="Times New Roman" panose="02020603050405020304" pitchFamily="18" charset="0"/>
                          <a:cs typeface="Times New Roman" panose="02020603050405020304" pitchFamily="18" charset="0"/>
                        </a:rPr>
                        <a:t>98,0%</a:t>
                      </a:r>
                      <a:endParaRPr lang="ru-RU" sz="1100" b="1" dirty="0">
                        <a:solidFill>
                          <a:srgbClr val="000000"/>
                        </a:solidFill>
                        <a:effectLst/>
                        <a:latin typeface="Times New Roman" panose="02020603050405020304" pitchFamily="18" charset="0"/>
                        <a:ea typeface="Calibri"/>
                        <a:cs typeface="Times New Roman" panose="02020603050405020304" pitchFamily="18" charset="0"/>
                      </a:endParaRPr>
                    </a:p>
                  </a:txBody>
                  <a:tcPr marL="63305" marR="63305" marT="0" marB="0" anchor="ctr"/>
                </a:tc>
                <a:extLst>
                  <a:ext uri="{0D108BD9-81ED-4DB2-BD59-A6C34878D82A}">
                    <a16:rowId xmlns:a16="http://schemas.microsoft.com/office/drawing/2014/main" val="10002"/>
                  </a:ext>
                </a:extLst>
              </a:tr>
              <a:tr h="227065">
                <a:tc>
                  <a:txBody>
                    <a:bodyPr/>
                    <a:lstStyle/>
                    <a:p>
                      <a:pPr>
                        <a:lnSpc>
                          <a:spcPct val="115000"/>
                        </a:lnSpc>
                        <a:spcAft>
                          <a:spcPts val="0"/>
                        </a:spcAft>
                      </a:pPr>
                      <a:r>
                        <a:rPr lang="ru-RU" sz="1100" dirty="0">
                          <a:solidFill>
                            <a:srgbClr val="000000"/>
                          </a:solidFill>
                          <a:effectLst/>
                          <a:latin typeface="Times New Roman" panose="02020603050405020304" pitchFamily="18" charset="0"/>
                          <a:cs typeface="Times New Roman" panose="02020603050405020304" pitchFamily="18" charset="0"/>
                        </a:rPr>
                        <a:t>Дотации</a:t>
                      </a:r>
                      <a:endParaRPr lang="ru-RU" sz="1100" dirty="0">
                        <a:solidFill>
                          <a:srgbClr val="000000"/>
                        </a:solidFill>
                        <a:effectLst/>
                        <a:latin typeface="Times New Roman" panose="02020603050405020304" pitchFamily="18" charset="0"/>
                        <a:ea typeface="Calibri"/>
                        <a:cs typeface="Times New Roman" panose="02020603050405020304" pitchFamily="18" charset="0"/>
                      </a:endParaRPr>
                    </a:p>
                  </a:txBody>
                  <a:tcPr marL="63305" marR="63305" marT="0" marB="0" anchor="ctr"/>
                </a:tc>
                <a:tc>
                  <a:txBody>
                    <a:bodyPr/>
                    <a:lstStyle/>
                    <a:p>
                      <a:pPr algn="ctr">
                        <a:lnSpc>
                          <a:spcPct val="115000"/>
                        </a:lnSpc>
                        <a:spcAft>
                          <a:spcPts val="0"/>
                        </a:spcAft>
                      </a:pPr>
                      <a:r>
                        <a:rPr lang="ru-RU" sz="1100" dirty="0">
                          <a:solidFill>
                            <a:srgbClr val="000000"/>
                          </a:solidFill>
                          <a:effectLst/>
                          <a:latin typeface="Times New Roman" panose="02020603050405020304" pitchFamily="18" charset="0"/>
                          <a:cs typeface="Times New Roman" panose="02020603050405020304" pitchFamily="18" charset="0"/>
                        </a:rPr>
                        <a:t>125 490</a:t>
                      </a:r>
                      <a:endParaRPr lang="ru-RU" sz="1100" dirty="0">
                        <a:solidFill>
                          <a:srgbClr val="000000"/>
                        </a:solidFill>
                        <a:effectLst/>
                        <a:latin typeface="Times New Roman" panose="02020603050405020304" pitchFamily="18" charset="0"/>
                        <a:ea typeface="Calibri"/>
                        <a:cs typeface="Times New Roman" panose="02020603050405020304" pitchFamily="18" charset="0"/>
                      </a:endParaRPr>
                    </a:p>
                  </a:txBody>
                  <a:tcPr marL="63305" marR="63305" marT="0" marB="0" anchor="ctr"/>
                </a:tc>
                <a:tc>
                  <a:txBody>
                    <a:bodyPr/>
                    <a:lstStyle/>
                    <a:p>
                      <a:pPr algn="ctr">
                        <a:lnSpc>
                          <a:spcPct val="115000"/>
                        </a:lnSpc>
                        <a:spcAft>
                          <a:spcPts val="0"/>
                        </a:spcAft>
                      </a:pPr>
                      <a:r>
                        <a:rPr lang="ru-RU" sz="1100" dirty="0">
                          <a:solidFill>
                            <a:srgbClr val="000000"/>
                          </a:solidFill>
                          <a:effectLst/>
                          <a:latin typeface="Times New Roman" panose="02020603050405020304" pitchFamily="18" charset="0"/>
                          <a:cs typeface="Times New Roman" panose="02020603050405020304" pitchFamily="18" charset="0"/>
                        </a:rPr>
                        <a:t>125 490</a:t>
                      </a:r>
                      <a:endParaRPr lang="ru-RU" sz="1100" dirty="0">
                        <a:solidFill>
                          <a:srgbClr val="000000"/>
                        </a:solidFill>
                        <a:effectLst/>
                        <a:latin typeface="Times New Roman" panose="02020603050405020304" pitchFamily="18" charset="0"/>
                        <a:ea typeface="Calibri"/>
                        <a:cs typeface="Times New Roman" panose="02020603050405020304" pitchFamily="18" charset="0"/>
                      </a:endParaRPr>
                    </a:p>
                  </a:txBody>
                  <a:tcPr marL="63305" marR="63305" marT="0" marB="0" anchor="ctr"/>
                </a:tc>
                <a:tc>
                  <a:txBody>
                    <a:bodyPr/>
                    <a:lstStyle/>
                    <a:p>
                      <a:pPr algn="ctr">
                        <a:lnSpc>
                          <a:spcPct val="115000"/>
                        </a:lnSpc>
                        <a:spcAft>
                          <a:spcPts val="0"/>
                        </a:spcAft>
                      </a:pPr>
                      <a:r>
                        <a:rPr lang="ru-RU" sz="1100" dirty="0">
                          <a:solidFill>
                            <a:srgbClr val="000000"/>
                          </a:solidFill>
                          <a:effectLst/>
                          <a:latin typeface="Times New Roman" panose="02020603050405020304" pitchFamily="18" charset="0"/>
                          <a:cs typeface="Times New Roman" panose="02020603050405020304" pitchFamily="18" charset="0"/>
                        </a:rPr>
                        <a:t>100,0%</a:t>
                      </a:r>
                      <a:endParaRPr lang="ru-RU" sz="1100" dirty="0">
                        <a:solidFill>
                          <a:srgbClr val="000000"/>
                        </a:solidFill>
                        <a:effectLst/>
                        <a:latin typeface="Times New Roman" panose="02020603050405020304" pitchFamily="18" charset="0"/>
                        <a:ea typeface="Calibri"/>
                        <a:cs typeface="Times New Roman" panose="02020603050405020304" pitchFamily="18" charset="0"/>
                      </a:endParaRPr>
                    </a:p>
                  </a:txBody>
                  <a:tcPr marL="63305" marR="63305" marT="0" marB="0" anchor="ctr"/>
                </a:tc>
                <a:extLst>
                  <a:ext uri="{0D108BD9-81ED-4DB2-BD59-A6C34878D82A}">
                    <a16:rowId xmlns:a16="http://schemas.microsoft.com/office/drawing/2014/main" val="10003"/>
                  </a:ext>
                </a:extLst>
              </a:tr>
              <a:tr h="246811">
                <a:tc>
                  <a:txBody>
                    <a:bodyPr/>
                    <a:lstStyle/>
                    <a:p>
                      <a:pPr>
                        <a:lnSpc>
                          <a:spcPct val="115000"/>
                        </a:lnSpc>
                        <a:spcAft>
                          <a:spcPts val="0"/>
                        </a:spcAft>
                      </a:pPr>
                      <a:r>
                        <a:rPr lang="ru-RU" sz="1100" dirty="0">
                          <a:solidFill>
                            <a:srgbClr val="000000"/>
                          </a:solidFill>
                          <a:effectLst/>
                          <a:latin typeface="Times New Roman" panose="02020603050405020304" pitchFamily="18" charset="0"/>
                          <a:cs typeface="Times New Roman" panose="02020603050405020304" pitchFamily="18" charset="0"/>
                        </a:rPr>
                        <a:t>Субсидии</a:t>
                      </a:r>
                      <a:endParaRPr lang="ru-RU" sz="1100" dirty="0">
                        <a:solidFill>
                          <a:srgbClr val="000000"/>
                        </a:solidFill>
                        <a:effectLst/>
                        <a:latin typeface="Times New Roman" panose="02020603050405020304" pitchFamily="18" charset="0"/>
                        <a:ea typeface="Calibri"/>
                        <a:cs typeface="Times New Roman" panose="02020603050405020304" pitchFamily="18" charset="0"/>
                      </a:endParaRPr>
                    </a:p>
                  </a:txBody>
                  <a:tcPr marL="63305" marR="63305" marT="0" marB="0" anchor="ctr"/>
                </a:tc>
                <a:tc>
                  <a:txBody>
                    <a:bodyPr/>
                    <a:lstStyle/>
                    <a:p>
                      <a:pPr algn="ctr">
                        <a:lnSpc>
                          <a:spcPct val="115000"/>
                        </a:lnSpc>
                        <a:spcAft>
                          <a:spcPts val="0"/>
                        </a:spcAft>
                      </a:pPr>
                      <a:r>
                        <a:rPr lang="ru-RU" sz="1100" dirty="0">
                          <a:solidFill>
                            <a:srgbClr val="000000"/>
                          </a:solidFill>
                          <a:effectLst/>
                          <a:latin typeface="Times New Roman" panose="02020603050405020304" pitchFamily="18" charset="0"/>
                          <a:cs typeface="Times New Roman" panose="02020603050405020304" pitchFamily="18" charset="0"/>
                        </a:rPr>
                        <a:t>633 320</a:t>
                      </a:r>
                      <a:endParaRPr lang="ru-RU" sz="1100" dirty="0">
                        <a:solidFill>
                          <a:srgbClr val="000000"/>
                        </a:solidFill>
                        <a:effectLst/>
                        <a:latin typeface="Times New Roman" panose="02020603050405020304" pitchFamily="18" charset="0"/>
                        <a:ea typeface="Calibri"/>
                        <a:cs typeface="Times New Roman" panose="02020603050405020304" pitchFamily="18" charset="0"/>
                      </a:endParaRPr>
                    </a:p>
                  </a:txBody>
                  <a:tcPr marL="63305" marR="63305" marT="0" marB="0" anchor="ctr"/>
                </a:tc>
                <a:tc>
                  <a:txBody>
                    <a:bodyPr/>
                    <a:lstStyle/>
                    <a:p>
                      <a:pPr algn="ctr">
                        <a:lnSpc>
                          <a:spcPct val="115000"/>
                        </a:lnSpc>
                        <a:spcAft>
                          <a:spcPts val="0"/>
                        </a:spcAft>
                      </a:pPr>
                      <a:r>
                        <a:rPr lang="ru-RU" sz="1100" dirty="0">
                          <a:solidFill>
                            <a:srgbClr val="000000"/>
                          </a:solidFill>
                          <a:effectLst/>
                          <a:latin typeface="Times New Roman" panose="02020603050405020304" pitchFamily="18" charset="0"/>
                          <a:cs typeface="Times New Roman" panose="02020603050405020304" pitchFamily="18" charset="0"/>
                        </a:rPr>
                        <a:t>605</a:t>
                      </a:r>
                      <a:r>
                        <a:rPr lang="ru-RU" sz="1100" baseline="0" dirty="0">
                          <a:solidFill>
                            <a:srgbClr val="000000"/>
                          </a:solidFill>
                          <a:effectLst/>
                          <a:latin typeface="Times New Roman" panose="02020603050405020304" pitchFamily="18" charset="0"/>
                          <a:cs typeface="Times New Roman" panose="02020603050405020304" pitchFamily="18" charset="0"/>
                        </a:rPr>
                        <a:t> 794</a:t>
                      </a:r>
                      <a:endParaRPr lang="ru-RU" sz="1100" dirty="0">
                        <a:solidFill>
                          <a:srgbClr val="000000"/>
                        </a:solidFill>
                        <a:effectLst/>
                        <a:latin typeface="Times New Roman" panose="02020603050405020304" pitchFamily="18" charset="0"/>
                        <a:ea typeface="Calibri"/>
                        <a:cs typeface="Times New Roman" panose="02020603050405020304" pitchFamily="18" charset="0"/>
                      </a:endParaRPr>
                    </a:p>
                  </a:txBody>
                  <a:tcPr marL="63305" marR="63305" marT="0" marB="0" anchor="ctr"/>
                </a:tc>
                <a:tc>
                  <a:txBody>
                    <a:bodyPr/>
                    <a:lstStyle/>
                    <a:p>
                      <a:pPr algn="ctr">
                        <a:lnSpc>
                          <a:spcPct val="115000"/>
                        </a:lnSpc>
                        <a:spcAft>
                          <a:spcPts val="0"/>
                        </a:spcAft>
                      </a:pPr>
                      <a:r>
                        <a:rPr lang="ru-RU" sz="1100" dirty="0">
                          <a:solidFill>
                            <a:srgbClr val="000000"/>
                          </a:solidFill>
                          <a:effectLst/>
                          <a:latin typeface="Times New Roman" panose="02020603050405020304" pitchFamily="18" charset="0"/>
                          <a:cs typeface="Times New Roman" panose="02020603050405020304" pitchFamily="18" charset="0"/>
                        </a:rPr>
                        <a:t>95,6%</a:t>
                      </a:r>
                      <a:endParaRPr lang="ru-RU" sz="1100" dirty="0">
                        <a:solidFill>
                          <a:srgbClr val="000000"/>
                        </a:solidFill>
                        <a:effectLst/>
                        <a:latin typeface="Times New Roman" panose="02020603050405020304" pitchFamily="18" charset="0"/>
                        <a:ea typeface="Calibri"/>
                        <a:cs typeface="Times New Roman" panose="02020603050405020304" pitchFamily="18" charset="0"/>
                      </a:endParaRPr>
                    </a:p>
                  </a:txBody>
                  <a:tcPr marL="63305" marR="63305" marT="0" marB="0" anchor="ctr"/>
                </a:tc>
                <a:extLst>
                  <a:ext uri="{0D108BD9-81ED-4DB2-BD59-A6C34878D82A}">
                    <a16:rowId xmlns:a16="http://schemas.microsoft.com/office/drawing/2014/main" val="10004"/>
                  </a:ext>
                </a:extLst>
              </a:tr>
              <a:tr h="246811">
                <a:tc>
                  <a:txBody>
                    <a:bodyPr/>
                    <a:lstStyle/>
                    <a:p>
                      <a:pPr>
                        <a:lnSpc>
                          <a:spcPct val="115000"/>
                        </a:lnSpc>
                        <a:spcAft>
                          <a:spcPts val="0"/>
                        </a:spcAft>
                      </a:pPr>
                      <a:r>
                        <a:rPr lang="ru-RU" sz="1100" dirty="0">
                          <a:solidFill>
                            <a:srgbClr val="000000"/>
                          </a:solidFill>
                          <a:effectLst/>
                          <a:latin typeface="Times New Roman" panose="02020603050405020304" pitchFamily="18" charset="0"/>
                          <a:cs typeface="Times New Roman" panose="02020603050405020304" pitchFamily="18" charset="0"/>
                        </a:rPr>
                        <a:t>Субвенции</a:t>
                      </a:r>
                      <a:endParaRPr lang="ru-RU" sz="1100" dirty="0">
                        <a:solidFill>
                          <a:srgbClr val="000000"/>
                        </a:solidFill>
                        <a:effectLst/>
                        <a:latin typeface="Times New Roman" panose="02020603050405020304" pitchFamily="18" charset="0"/>
                        <a:ea typeface="Calibri"/>
                        <a:cs typeface="Times New Roman" panose="02020603050405020304" pitchFamily="18" charset="0"/>
                      </a:endParaRPr>
                    </a:p>
                  </a:txBody>
                  <a:tcPr marL="63305" marR="63305" marT="0" marB="0" anchor="ctr"/>
                </a:tc>
                <a:tc>
                  <a:txBody>
                    <a:bodyPr/>
                    <a:lstStyle/>
                    <a:p>
                      <a:pPr algn="ctr">
                        <a:lnSpc>
                          <a:spcPct val="115000"/>
                        </a:lnSpc>
                        <a:spcAft>
                          <a:spcPts val="0"/>
                        </a:spcAft>
                      </a:pPr>
                      <a:r>
                        <a:rPr lang="ru-RU" sz="1100" dirty="0">
                          <a:solidFill>
                            <a:srgbClr val="000000"/>
                          </a:solidFill>
                          <a:effectLst/>
                          <a:latin typeface="Times New Roman" panose="02020603050405020304" pitchFamily="18" charset="0"/>
                          <a:cs typeface="Times New Roman" panose="02020603050405020304" pitchFamily="18" charset="0"/>
                        </a:rPr>
                        <a:t>661 086</a:t>
                      </a:r>
                      <a:endParaRPr lang="ru-RU" sz="1100" dirty="0">
                        <a:solidFill>
                          <a:srgbClr val="000000"/>
                        </a:solidFill>
                        <a:effectLst/>
                        <a:latin typeface="Times New Roman" panose="02020603050405020304" pitchFamily="18" charset="0"/>
                        <a:ea typeface="Calibri"/>
                        <a:cs typeface="Times New Roman" panose="02020603050405020304" pitchFamily="18" charset="0"/>
                      </a:endParaRPr>
                    </a:p>
                  </a:txBody>
                  <a:tcPr marL="63305" marR="63305" marT="0" marB="0" anchor="ctr"/>
                </a:tc>
                <a:tc>
                  <a:txBody>
                    <a:bodyPr/>
                    <a:lstStyle/>
                    <a:p>
                      <a:pPr algn="ctr">
                        <a:lnSpc>
                          <a:spcPct val="115000"/>
                        </a:lnSpc>
                        <a:spcAft>
                          <a:spcPts val="0"/>
                        </a:spcAft>
                      </a:pPr>
                      <a:r>
                        <a:rPr lang="ru-RU" sz="1100" dirty="0">
                          <a:solidFill>
                            <a:srgbClr val="000000"/>
                          </a:solidFill>
                          <a:effectLst/>
                          <a:latin typeface="Times New Roman" panose="02020603050405020304" pitchFamily="18" charset="0"/>
                          <a:cs typeface="Times New Roman" panose="02020603050405020304" pitchFamily="18" charset="0"/>
                        </a:rPr>
                        <a:t>660 027</a:t>
                      </a:r>
                      <a:endParaRPr lang="ru-RU" sz="1100" dirty="0">
                        <a:solidFill>
                          <a:srgbClr val="000000"/>
                        </a:solidFill>
                        <a:effectLst/>
                        <a:latin typeface="Times New Roman" panose="02020603050405020304" pitchFamily="18" charset="0"/>
                        <a:ea typeface="Calibri"/>
                        <a:cs typeface="Times New Roman" panose="02020603050405020304" pitchFamily="18" charset="0"/>
                      </a:endParaRPr>
                    </a:p>
                  </a:txBody>
                  <a:tcPr marL="63305" marR="63305" marT="0" marB="0" anchor="ctr"/>
                </a:tc>
                <a:tc>
                  <a:txBody>
                    <a:bodyPr/>
                    <a:lstStyle/>
                    <a:p>
                      <a:pPr algn="ctr">
                        <a:lnSpc>
                          <a:spcPct val="115000"/>
                        </a:lnSpc>
                        <a:spcAft>
                          <a:spcPts val="0"/>
                        </a:spcAft>
                      </a:pPr>
                      <a:r>
                        <a:rPr lang="ru-RU" sz="1100" dirty="0">
                          <a:solidFill>
                            <a:srgbClr val="000000"/>
                          </a:solidFill>
                          <a:effectLst/>
                          <a:latin typeface="Times New Roman" panose="02020603050405020304" pitchFamily="18" charset="0"/>
                          <a:cs typeface="Times New Roman" panose="02020603050405020304" pitchFamily="18" charset="0"/>
                        </a:rPr>
                        <a:t>99,8%</a:t>
                      </a:r>
                      <a:endParaRPr lang="ru-RU" sz="1100" dirty="0">
                        <a:solidFill>
                          <a:srgbClr val="000000"/>
                        </a:solidFill>
                        <a:effectLst/>
                        <a:latin typeface="Times New Roman" panose="02020603050405020304" pitchFamily="18" charset="0"/>
                        <a:ea typeface="Calibri"/>
                        <a:cs typeface="Times New Roman" panose="02020603050405020304" pitchFamily="18" charset="0"/>
                      </a:endParaRPr>
                    </a:p>
                  </a:txBody>
                  <a:tcPr marL="63305" marR="63305" marT="0" marB="0" anchor="ctr"/>
                </a:tc>
                <a:extLst>
                  <a:ext uri="{0D108BD9-81ED-4DB2-BD59-A6C34878D82A}">
                    <a16:rowId xmlns:a16="http://schemas.microsoft.com/office/drawing/2014/main" val="10005"/>
                  </a:ext>
                </a:extLst>
              </a:tr>
              <a:tr h="454131">
                <a:tc>
                  <a:txBody>
                    <a:bodyPr/>
                    <a:lstStyle/>
                    <a:p>
                      <a:pPr>
                        <a:lnSpc>
                          <a:spcPct val="115000"/>
                        </a:lnSpc>
                        <a:spcAft>
                          <a:spcPts val="0"/>
                        </a:spcAft>
                      </a:pPr>
                      <a:r>
                        <a:rPr lang="ru-RU" sz="1100" dirty="0">
                          <a:solidFill>
                            <a:srgbClr val="000000"/>
                          </a:solidFill>
                          <a:effectLst/>
                          <a:latin typeface="Times New Roman" panose="02020603050405020304" pitchFamily="18" charset="0"/>
                          <a:cs typeface="Times New Roman" panose="02020603050405020304" pitchFamily="18" charset="0"/>
                        </a:rPr>
                        <a:t>Иные межбюджетные трансферты</a:t>
                      </a:r>
                      <a:endParaRPr lang="ru-RU" sz="1100" dirty="0">
                        <a:solidFill>
                          <a:srgbClr val="000000"/>
                        </a:solidFill>
                        <a:effectLst/>
                        <a:latin typeface="Times New Roman" panose="02020603050405020304" pitchFamily="18" charset="0"/>
                        <a:ea typeface="Calibri"/>
                        <a:cs typeface="Times New Roman" panose="02020603050405020304" pitchFamily="18" charset="0"/>
                      </a:endParaRPr>
                    </a:p>
                  </a:txBody>
                  <a:tcPr marL="63305" marR="63305" marT="0" marB="0" anchor="ctr"/>
                </a:tc>
                <a:tc>
                  <a:txBody>
                    <a:bodyPr/>
                    <a:lstStyle/>
                    <a:p>
                      <a:pPr algn="ctr">
                        <a:lnSpc>
                          <a:spcPct val="115000"/>
                        </a:lnSpc>
                        <a:spcAft>
                          <a:spcPts val="0"/>
                        </a:spcAft>
                      </a:pPr>
                      <a:r>
                        <a:rPr lang="ru-RU" sz="1100" dirty="0">
                          <a:solidFill>
                            <a:srgbClr val="000000"/>
                          </a:solidFill>
                          <a:effectLst/>
                          <a:latin typeface="Times New Roman" panose="02020603050405020304" pitchFamily="18" charset="0"/>
                          <a:cs typeface="Times New Roman" panose="02020603050405020304" pitchFamily="18" charset="0"/>
                        </a:rPr>
                        <a:t>33 255</a:t>
                      </a:r>
                      <a:endParaRPr lang="ru-RU" sz="1100" dirty="0">
                        <a:solidFill>
                          <a:srgbClr val="000000"/>
                        </a:solidFill>
                        <a:effectLst/>
                        <a:latin typeface="Times New Roman" panose="02020603050405020304" pitchFamily="18" charset="0"/>
                        <a:ea typeface="Calibri"/>
                        <a:cs typeface="Times New Roman" panose="02020603050405020304" pitchFamily="18" charset="0"/>
                      </a:endParaRPr>
                    </a:p>
                  </a:txBody>
                  <a:tcPr marL="63305" marR="63305" marT="0" marB="0" anchor="ctr"/>
                </a:tc>
                <a:tc>
                  <a:txBody>
                    <a:bodyPr/>
                    <a:lstStyle/>
                    <a:p>
                      <a:pPr algn="ctr">
                        <a:lnSpc>
                          <a:spcPct val="115000"/>
                        </a:lnSpc>
                        <a:spcAft>
                          <a:spcPts val="0"/>
                        </a:spcAft>
                      </a:pPr>
                      <a:r>
                        <a:rPr lang="ru-RU" sz="1100" dirty="0">
                          <a:solidFill>
                            <a:srgbClr val="000000"/>
                          </a:solidFill>
                          <a:effectLst/>
                          <a:latin typeface="Times New Roman" panose="02020603050405020304" pitchFamily="18" charset="0"/>
                          <a:cs typeface="Times New Roman" panose="02020603050405020304" pitchFamily="18" charset="0"/>
                        </a:rPr>
                        <a:t>33 161</a:t>
                      </a:r>
                    </a:p>
                  </a:txBody>
                  <a:tcPr marL="63305" marR="63305" marT="0" marB="0" anchor="ctr"/>
                </a:tc>
                <a:tc>
                  <a:txBody>
                    <a:bodyPr/>
                    <a:lstStyle/>
                    <a:p>
                      <a:pPr algn="ctr">
                        <a:lnSpc>
                          <a:spcPct val="115000"/>
                        </a:lnSpc>
                        <a:spcAft>
                          <a:spcPts val="0"/>
                        </a:spcAft>
                      </a:pPr>
                      <a:r>
                        <a:rPr lang="ru-RU" sz="1100" dirty="0">
                          <a:solidFill>
                            <a:srgbClr val="000000"/>
                          </a:solidFill>
                          <a:effectLst/>
                          <a:latin typeface="Times New Roman" panose="02020603050405020304" pitchFamily="18" charset="0"/>
                          <a:cs typeface="Times New Roman" panose="02020603050405020304" pitchFamily="18" charset="0"/>
                        </a:rPr>
                        <a:t>99,7%</a:t>
                      </a:r>
                      <a:endParaRPr lang="ru-RU" sz="1100" dirty="0">
                        <a:solidFill>
                          <a:srgbClr val="000000"/>
                        </a:solidFill>
                        <a:effectLst/>
                        <a:latin typeface="Times New Roman" panose="02020603050405020304" pitchFamily="18" charset="0"/>
                        <a:ea typeface="Calibri"/>
                        <a:cs typeface="Times New Roman" panose="02020603050405020304" pitchFamily="18" charset="0"/>
                      </a:endParaRPr>
                    </a:p>
                  </a:txBody>
                  <a:tcPr marL="63305" marR="63305" marT="0" marB="0" anchor="ctr"/>
                </a:tc>
                <a:extLst>
                  <a:ext uri="{0D108BD9-81ED-4DB2-BD59-A6C34878D82A}">
                    <a16:rowId xmlns:a16="http://schemas.microsoft.com/office/drawing/2014/main" val="10006"/>
                  </a:ext>
                </a:extLst>
              </a:tr>
              <a:tr h="317366">
                <a:tc>
                  <a:txBody>
                    <a:bodyPr/>
                    <a:lstStyle/>
                    <a:p>
                      <a:pPr>
                        <a:lnSpc>
                          <a:spcPct val="115000"/>
                        </a:lnSpc>
                        <a:spcAft>
                          <a:spcPts val="0"/>
                        </a:spcAft>
                      </a:pPr>
                      <a:r>
                        <a:rPr lang="ru-RU" sz="1100" dirty="0">
                          <a:solidFill>
                            <a:srgbClr val="000000"/>
                          </a:solidFill>
                          <a:effectLst/>
                          <a:latin typeface="Times New Roman" panose="02020603050405020304" pitchFamily="18" charset="0"/>
                          <a:cs typeface="Times New Roman" panose="02020603050405020304" pitchFamily="18" charset="0"/>
                        </a:rPr>
                        <a:t>Возврат остатков, субсидий, субвенций прошлых лет</a:t>
                      </a:r>
                      <a:endParaRPr lang="ru-RU" sz="1100" dirty="0">
                        <a:solidFill>
                          <a:srgbClr val="000000"/>
                        </a:solidFill>
                        <a:effectLst/>
                        <a:latin typeface="Times New Roman" panose="02020603050405020304" pitchFamily="18" charset="0"/>
                        <a:ea typeface="Calibri"/>
                        <a:cs typeface="Times New Roman" panose="02020603050405020304" pitchFamily="18" charset="0"/>
                      </a:endParaRPr>
                    </a:p>
                  </a:txBody>
                  <a:tcPr marL="63305" marR="63305" marT="0" marB="0" anchor="ctr"/>
                </a:tc>
                <a:tc>
                  <a:txBody>
                    <a:bodyPr/>
                    <a:lstStyle/>
                    <a:p>
                      <a:pPr algn="ctr">
                        <a:lnSpc>
                          <a:spcPct val="115000"/>
                        </a:lnSpc>
                        <a:spcAft>
                          <a:spcPts val="0"/>
                        </a:spcAft>
                      </a:pPr>
                      <a:r>
                        <a:rPr lang="ru-RU" sz="1100" dirty="0">
                          <a:solidFill>
                            <a:srgbClr val="000000"/>
                          </a:solidFill>
                          <a:effectLst/>
                          <a:latin typeface="Times New Roman" panose="02020603050405020304" pitchFamily="18" charset="0"/>
                          <a:ea typeface="+mn-ea"/>
                          <a:cs typeface="Times New Roman" panose="02020603050405020304" pitchFamily="18" charset="0"/>
                        </a:rPr>
                        <a:t>-1</a:t>
                      </a:r>
                      <a:r>
                        <a:rPr lang="ru-RU" sz="1100" baseline="0" dirty="0">
                          <a:solidFill>
                            <a:srgbClr val="000000"/>
                          </a:solidFill>
                          <a:effectLst/>
                          <a:latin typeface="Times New Roman" panose="02020603050405020304" pitchFamily="18" charset="0"/>
                          <a:ea typeface="+mn-ea"/>
                          <a:cs typeface="Times New Roman" panose="02020603050405020304" pitchFamily="18" charset="0"/>
                        </a:rPr>
                        <a:t> 031</a:t>
                      </a:r>
                      <a:endParaRPr lang="ru-RU" sz="1100" dirty="0">
                        <a:solidFill>
                          <a:srgbClr val="000000"/>
                        </a:solidFill>
                        <a:effectLst/>
                        <a:latin typeface="Times New Roman" panose="02020603050405020304" pitchFamily="18" charset="0"/>
                        <a:ea typeface="Calibri"/>
                        <a:cs typeface="Times New Roman" panose="02020603050405020304" pitchFamily="18" charset="0"/>
                      </a:endParaRPr>
                    </a:p>
                  </a:txBody>
                  <a:tcPr marL="63305" marR="63305" marT="0" marB="0" anchor="ctr"/>
                </a:tc>
                <a:tc>
                  <a:txBody>
                    <a:bodyPr/>
                    <a:lstStyle/>
                    <a:p>
                      <a:pPr algn="ctr">
                        <a:lnSpc>
                          <a:spcPct val="115000"/>
                        </a:lnSpc>
                        <a:spcAft>
                          <a:spcPts val="0"/>
                        </a:spcAft>
                      </a:pPr>
                      <a:r>
                        <a:rPr lang="ru-RU" sz="1100" dirty="0">
                          <a:solidFill>
                            <a:srgbClr val="000000"/>
                          </a:solidFill>
                          <a:effectLst/>
                          <a:latin typeface="Times New Roman" panose="02020603050405020304" pitchFamily="18" charset="0"/>
                          <a:cs typeface="Times New Roman" panose="02020603050405020304" pitchFamily="18" charset="0"/>
                        </a:rPr>
                        <a:t>-1 031</a:t>
                      </a:r>
                      <a:endParaRPr lang="ru-RU" sz="1100" dirty="0">
                        <a:solidFill>
                          <a:srgbClr val="000000"/>
                        </a:solidFill>
                        <a:effectLst/>
                        <a:latin typeface="Times New Roman" panose="02020603050405020304" pitchFamily="18" charset="0"/>
                        <a:ea typeface="Calibri"/>
                        <a:cs typeface="Times New Roman" panose="02020603050405020304" pitchFamily="18" charset="0"/>
                      </a:endParaRPr>
                    </a:p>
                  </a:txBody>
                  <a:tcPr marL="63305" marR="63305" marT="0" marB="0" anchor="ctr"/>
                </a:tc>
                <a:tc>
                  <a:txBody>
                    <a:bodyPr/>
                    <a:lstStyle/>
                    <a:p>
                      <a:pPr algn="ctr">
                        <a:lnSpc>
                          <a:spcPct val="115000"/>
                        </a:lnSpc>
                        <a:spcAft>
                          <a:spcPts val="0"/>
                        </a:spcAft>
                      </a:pPr>
                      <a:r>
                        <a:rPr lang="ru-RU" sz="1100" dirty="0">
                          <a:solidFill>
                            <a:srgbClr val="000000"/>
                          </a:solidFill>
                          <a:effectLst/>
                          <a:latin typeface="Times New Roman" panose="02020603050405020304" pitchFamily="18" charset="0"/>
                          <a:cs typeface="Times New Roman" panose="02020603050405020304" pitchFamily="18" charset="0"/>
                        </a:rPr>
                        <a:t>100,0%</a:t>
                      </a:r>
                      <a:endParaRPr lang="ru-RU" sz="1100" dirty="0">
                        <a:solidFill>
                          <a:srgbClr val="000000"/>
                        </a:solidFill>
                        <a:effectLst/>
                        <a:latin typeface="Times New Roman" panose="02020603050405020304" pitchFamily="18" charset="0"/>
                        <a:ea typeface="Calibri"/>
                        <a:cs typeface="Times New Roman" panose="02020603050405020304" pitchFamily="18" charset="0"/>
                      </a:endParaRPr>
                    </a:p>
                  </a:txBody>
                  <a:tcPr marL="63305" marR="63305" marT="0"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544714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 y="801688"/>
            <a:ext cx="9145466" cy="5928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651326" y="260648"/>
            <a:ext cx="8053754" cy="651218"/>
          </a:xfrm>
        </p:spPr>
        <p:txBody>
          <a:bodyPr>
            <a:noAutofit/>
          </a:bodyPr>
          <a:lstStyle/>
          <a:p>
            <a:pPr algn="ctr"/>
            <a:r>
              <a:rPr lang="ru-RU" sz="2400" dirty="0">
                <a:solidFill>
                  <a:schemeClr val="accent5">
                    <a:lumMod val="75000"/>
                  </a:schemeClr>
                </a:solidFill>
                <a:effectLst>
                  <a:glow rad="139700">
                    <a:schemeClr val="accent4">
                      <a:satMod val="175000"/>
                      <a:alpha val="40000"/>
                    </a:schemeClr>
                  </a:glow>
                </a:effectLst>
                <a:latin typeface="Times New Roman" panose="02020603050405020304" pitchFamily="18" charset="0"/>
                <a:cs typeface="Times New Roman" panose="02020603050405020304" pitchFamily="18" charset="0"/>
              </a:rPr>
              <a:t>Динамика безвозмездных поступлений в 2019-2020 годах</a:t>
            </a:r>
            <a:r>
              <a:rPr lang="en-US" sz="2400" dirty="0">
                <a:solidFill>
                  <a:schemeClr val="accent5">
                    <a:lumMod val="75000"/>
                  </a:schemeClr>
                </a:solidFill>
                <a:effectLst>
                  <a:glow rad="139700">
                    <a:schemeClr val="accent4">
                      <a:satMod val="175000"/>
                      <a:alpha val="40000"/>
                    </a:schemeClr>
                  </a:glow>
                </a:effectLst>
                <a:latin typeface="Times New Roman" panose="02020603050405020304" pitchFamily="18" charset="0"/>
                <a:cs typeface="Times New Roman" panose="02020603050405020304" pitchFamily="18" charset="0"/>
              </a:rPr>
              <a:t> </a:t>
            </a:r>
            <a:r>
              <a:rPr lang="ru-RU" sz="2400" dirty="0">
                <a:solidFill>
                  <a:schemeClr val="accent5">
                    <a:lumMod val="75000"/>
                  </a:schemeClr>
                </a:solidFill>
                <a:effectLst>
                  <a:glow rad="139700">
                    <a:schemeClr val="accent4">
                      <a:satMod val="175000"/>
                      <a:alpha val="40000"/>
                    </a:schemeClr>
                  </a:glow>
                </a:effectLst>
                <a:latin typeface="Times New Roman" panose="02020603050405020304" pitchFamily="18" charset="0"/>
                <a:cs typeface="Times New Roman" panose="02020603050405020304" pitchFamily="18" charset="0"/>
              </a:rPr>
              <a:t>(тыс.руб.)</a:t>
            </a:r>
          </a:p>
        </p:txBody>
      </p:sp>
      <p:sp>
        <p:nvSpPr>
          <p:cNvPr id="5" name="Номер слайда 4"/>
          <p:cNvSpPr>
            <a:spLocks noGrp="1"/>
          </p:cNvSpPr>
          <p:nvPr>
            <p:ph type="sldNum" sz="quarter" idx="12"/>
          </p:nvPr>
        </p:nvSpPr>
        <p:spPr>
          <a:xfrm>
            <a:off x="8622939" y="6449865"/>
            <a:ext cx="395064" cy="280119"/>
          </a:xfrm>
          <a:prstGeom prst="rect">
            <a:avLst/>
          </a:prstGeom>
        </p:spPr>
        <p:txBody>
          <a:bodyPr>
            <a:normAutofit fontScale="92500" lnSpcReduction="10000"/>
          </a:bodyPr>
          <a:lstStyle/>
          <a:p>
            <a:fld id="{A7F8E3F6-DE14-48B2-B2BC-6FABA9630FB8}" type="slidenum">
              <a:rPr lang="ru-RU" smtClean="0"/>
              <a:pPr/>
              <a:t>6</a:t>
            </a:fld>
            <a:endParaRPr lang="ru-RU" dirty="0"/>
          </a:p>
        </p:txBody>
      </p:sp>
      <p:graphicFrame>
        <p:nvGraphicFramePr>
          <p:cNvPr id="7" name="Диаграмма 6"/>
          <p:cNvGraphicFramePr/>
          <p:nvPr>
            <p:extLst>
              <p:ext uri="{D42A27DB-BD31-4B8C-83A1-F6EECF244321}">
                <p14:modId xmlns:p14="http://schemas.microsoft.com/office/powerpoint/2010/main" val="605072864"/>
              </p:ext>
            </p:extLst>
          </p:nvPr>
        </p:nvGraphicFramePr>
        <p:xfrm>
          <a:off x="106771" y="980728"/>
          <a:ext cx="8928992"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9" name="Овал 8"/>
          <p:cNvSpPr/>
          <p:nvPr/>
        </p:nvSpPr>
        <p:spPr>
          <a:xfrm>
            <a:off x="7271792" y="4221088"/>
            <a:ext cx="1818089" cy="466693"/>
          </a:xfrm>
          <a:prstGeom prst="ellipse">
            <a:avLst/>
          </a:prstGeom>
          <a:solidFill>
            <a:schemeClr val="bg1"/>
          </a:solidFill>
          <a:ln>
            <a:solidFill>
              <a:srgbClr val="009900"/>
            </a:solidFill>
          </a:ln>
        </p:spPr>
        <p:style>
          <a:lnRef idx="1">
            <a:schemeClr val="accent4"/>
          </a:lnRef>
          <a:fillRef idx="2">
            <a:schemeClr val="accent4"/>
          </a:fillRef>
          <a:effectRef idx="1">
            <a:schemeClr val="accent4"/>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b="1" dirty="0">
                <a:solidFill>
                  <a:srgbClr val="000000"/>
                </a:solidFill>
                <a:latin typeface="Times New Roman" panose="02020603050405020304" pitchFamily="18" charset="0"/>
                <a:cs typeface="Times New Roman" panose="02020603050405020304" pitchFamily="18" charset="0"/>
              </a:rPr>
              <a:t>-14 845 тыс. руб.</a:t>
            </a:r>
          </a:p>
          <a:p>
            <a:pPr algn="ctr"/>
            <a:r>
              <a:rPr lang="ru-RU" b="1" dirty="0">
                <a:solidFill>
                  <a:srgbClr val="000000"/>
                </a:solidFill>
                <a:latin typeface="Times New Roman" panose="02020603050405020304" pitchFamily="18" charset="0"/>
                <a:cs typeface="Times New Roman" panose="02020603050405020304" pitchFamily="18" charset="0"/>
              </a:rPr>
              <a:t> +2,3%</a:t>
            </a:r>
          </a:p>
        </p:txBody>
      </p:sp>
      <p:sp>
        <p:nvSpPr>
          <p:cNvPr id="10" name="Овал 9"/>
          <p:cNvSpPr/>
          <p:nvPr/>
        </p:nvSpPr>
        <p:spPr>
          <a:xfrm>
            <a:off x="2718670" y="5385446"/>
            <a:ext cx="1853329" cy="491826"/>
          </a:xfrm>
          <a:prstGeom prst="ellipse">
            <a:avLst/>
          </a:prstGeom>
          <a:solidFill>
            <a:schemeClr val="bg1"/>
          </a:solidFill>
          <a:ln>
            <a:solidFill>
              <a:srgbClr val="00B050"/>
            </a:solidFill>
          </a:ln>
        </p:spPr>
        <p:style>
          <a:lnRef idx="1">
            <a:schemeClr val="accent4"/>
          </a:lnRef>
          <a:fillRef idx="2">
            <a:schemeClr val="accent4"/>
          </a:fillRef>
          <a:effectRef idx="1">
            <a:schemeClr val="accent4"/>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b="1" dirty="0">
                <a:solidFill>
                  <a:srgbClr val="000000"/>
                </a:solidFill>
                <a:latin typeface="Times New Roman" panose="02020603050405020304" pitchFamily="18" charset="0"/>
                <a:cs typeface="Times New Roman" panose="02020603050405020304" pitchFamily="18" charset="0"/>
              </a:rPr>
              <a:t>+ 24 031 тыс. руб.</a:t>
            </a:r>
          </a:p>
          <a:p>
            <a:pPr algn="ctr"/>
            <a:r>
              <a:rPr lang="ru-RU" b="1" dirty="0">
                <a:solidFill>
                  <a:srgbClr val="000000"/>
                </a:solidFill>
                <a:latin typeface="Times New Roman" panose="02020603050405020304" pitchFamily="18" charset="0"/>
                <a:cs typeface="Times New Roman" panose="02020603050405020304" pitchFamily="18" charset="0"/>
              </a:rPr>
              <a:t> +263,2%</a:t>
            </a:r>
          </a:p>
        </p:txBody>
      </p:sp>
    </p:spTree>
    <p:extLst>
      <p:ext uri="{BB962C8B-B14F-4D97-AF65-F5344CB8AC3E}">
        <p14:creationId xmlns:p14="http://schemas.microsoft.com/office/powerpoint/2010/main" val="207651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8728" y="-27299"/>
            <a:ext cx="8153400" cy="363464"/>
          </a:xfrm>
        </p:spPr>
        <p:txBody>
          <a:bodyPr/>
          <a:lstStyle/>
          <a:p>
            <a:pPr algn="ctr"/>
            <a:r>
              <a:rPr lang="ru-RU" sz="1600" dirty="0">
                <a:solidFill>
                  <a:schemeClr val="accent5">
                    <a:lumMod val="75000"/>
                  </a:schemeClr>
                </a:solidFill>
                <a:effectLst>
                  <a:glow rad="139700">
                    <a:schemeClr val="accent4">
                      <a:satMod val="175000"/>
                      <a:alpha val="40000"/>
                    </a:schemeClr>
                  </a:glow>
                </a:effectLst>
                <a:latin typeface="Times New Roman" panose="02020603050405020304" pitchFamily="18" charset="0"/>
                <a:cs typeface="Times New Roman" panose="02020603050405020304" pitchFamily="18" charset="0"/>
              </a:rPr>
              <a:t>Безвозмездные поступления в бюджет МО Слюдянский район в 2020 году</a:t>
            </a:r>
          </a:p>
        </p:txBody>
      </p:sp>
      <p:graphicFrame>
        <p:nvGraphicFramePr>
          <p:cNvPr id="27" name="Объект 26"/>
          <p:cNvGraphicFramePr>
            <a:graphicFrameLocks noGrp="1"/>
          </p:cNvGraphicFramePr>
          <p:nvPr>
            <p:ph sz="half" idx="1"/>
            <p:extLst>
              <p:ext uri="{D42A27DB-BD31-4B8C-83A1-F6EECF244321}">
                <p14:modId xmlns:p14="http://schemas.microsoft.com/office/powerpoint/2010/main" val="2165598537"/>
              </p:ext>
            </p:extLst>
          </p:nvPr>
        </p:nvGraphicFramePr>
        <p:xfrm>
          <a:off x="-13663" y="289742"/>
          <a:ext cx="9266183" cy="4981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3" name="Объект 32"/>
          <p:cNvSpPr>
            <a:spLocks noGrp="1"/>
          </p:cNvSpPr>
          <p:nvPr>
            <p:ph sz="half" idx="2"/>
          </p:nvPr>
        </p:nvSpPr>
        <p:spPr>
          <a:xfrm>
            <a:off x="4648200" y="6093295"/>
            <a:ext cx="4038600" cy="197967"/>
          </a:xfrm>
        </p:spPr>
        <p:txBody>
          <a:bodyPr>
            <a:normAutofit fontScale="25000" lnSpcReduction="20000"/>
          </a:bodyPr>
          <a:lstStyle/>
          <a:p>
            <a:endParaRPr lang="ru-RU" dirty="0"/>
          </a:p>
          <a:p>
            <a:endParaRPr lang="ru-RU" dirty="0"/>
          </a:p>
        </p:txBody>
      </p:sp>
      <p:sp>
        <p:nvSpPr>
          <p:cNvPr id="28" name="Скругленный прямоугольник 27"/>
          <p:cNvSpPr/>
          <p:nvPr/>
        </p:nvSpPr>
        <p:spPr>
          <a:xfrm>
            <a:off x="12860" y="4648237"/>
            <a:ext cx="848691" cy="539036"/>
          </a:xfrm>
          <a:prstGeom prst="roundRect">
            <a:avLst>
              <a:gd name="adj" fmla="val 16670"/>
            </a:avLst>
          </a:prstGeom>
          <a:solidFill>
            <a:srgbClr val="92D050"/>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TextBox 30"/>
          <p:cNvSpPr txBox="1"/>
          <p:nvPr/>
        </p:nvSpPr>
        <p:spPr>
          <a:xfrm>
            <a:off x="12860" y="291114"/>
            <a:ext cx="864340" cy="415498"/>
          </a:xfrm>
          <a:prstGeom prst="rect">
            <a:avLst/>
          </a:prstGeom>
          <a:noFill/>
        </p:spPr>
        <p:txBody>
          <a:bodyPr wrap="none" rtlCol="0">
            <a:spAutoFit/>
          </a:bodyPr>
          <a:lstStyle/>
          <a:p>
            <a:pPr algn="ctr"/>
            <a:r>
              <a:rPr lang="ru-RU" sz="1050" b="1" dirty="0">
                <a:solidFill>
                  <a:srgbClr val="000000"/>
                </a:solidFill>
                <a:latin typeface="Times New Roman" panose="02020603050405020304" pitchFamily="18" charset="0"/>
                <a:cs typeface="Times New Roman" panose="02020603050405020304" pitchFamily="18" charset="0"/>
              </a:rPr>
              <a:t>Дотации</a:t>
            </a:r>
          </a:p>
          <a:p>
            <a:pPr algn="ctr"/>
            <a:r>
              <a:rPr lang="ru-RU" sz="1050" b="1" dirty="0">
                <a:solidFill>
                  <a:srgbClr val="000000"/>
                </a:solidFill>
                <a:latin typeface="Times New Roman" panose="02020603050405020304" pitchFamily="18" charset="0"/>
                <a:cs typeface="Times New Roman" panose="02020603050405020304" pitchFamily="18" charset="0"/>
              </a:rPr>
              <a:t>125 490 т.р.</a:t>
            </a:r>
          </a:p>
        </p:txBody>
      </p:sp>
      <p:sp>
        <p:nvSpPr>
          <p:cNvPr id="32" name="TextBox 31"/>
          <p:cNvSpPr txBox="1"/>
          <p:nvPr/>
        </p:nvSpPr>
        <p:spPr>
          <a:xfrm>
            <a:off x="10216" y="1891479"/>
            <a:ext cx="864339" cy="415498"/>
          </a:xfrm>
          <a:prstGeom prst="rect">
            <a:avLst/>
          </a:prstGeom>
          <a:noFill/>
        </p:spPr>
        <p:txBody>
          <a:bodyPr wrap="none" rtlCol="0">
            <a:spAutoFit/>
          </a:bodyPr>
          <a:lstStyle/>
          <a:p>
            <a:pPr algn="ctr"/>
            <a:r>
              <a:rPr lang="ru-RU" sz="1050" b="1" dirty="0">
                <a:solidFill>
                  <a:srgbClr val="000000"/>
                </a:solidFill>
                <a:latin typeface="Times New Roman" panose="02020603050405020304" pitchFamily="18" charset="0"/>
                <a:cs typeface="Times New Roman" panose="02020603050405020304" pitchFamily="18" charset="0"/>
              </a:rPr>
              <a:t>Субсидии</a:t>
            </a:r>
          </a:p>
          <a:p>
            <a:pPr algn="ctr"/>
            <a:r>
              <a:rPr lang="ru-RU" sz="1050" b="1" dirty="0">
                <a:solidFill>
                  <a:srgbClr val="000000"/>
                </a:solidFill>
                <a:latin typeface="Times New Roman" panose="02020603050405020304" pitchFamily="18" charset="0"/>
                <a:cs typeface="Times New Roman" panose="02020603050405020304" pitchFamily="18" charset="0"/>
              </a:rPr>
              <a:t>605 794 т.р.</a:t>
            </a:r>
          </a:p>
        </p:txBody>
      </p:sp>
      <p:sp>
        <p:nvSpPr>
          <p:cNvPr id="34" name="Скругленный прямоугольник 33"/>
          <p:cNvSpPr/>
          <p:nvPr/>
        </p:nvSpPr>
        <p:spPr>
          <a:xfrm>
            <a:off x="914273" y="4419733"/>
            <a:ext cx="8229727" cy="720705"/>
          </a:xfrm>
          <a:prstGeom prst="roundRect">
            <a:avLst>
              <a:gd name="adj" fmla="val 16670"/>
            </a:avLst>
          </a:prstGeom>
          <a:solidFill>
            <a:srgbClr val="92D050"/>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TextBox 34"/>
          <p:cNvSpPr txBox="1"/>
          <p:nvPr/>
        </p:nvSpPr>
        <p:spPr>
          <a:xfrm>
            <a:off x="13671" y="4710006"/>
            <a:ext cx="901208" cy="415498"/>
          </a:xfrm>
          <a:prstGeom prst="rect">
            <a:avLst/>
          </a:prstGeom>
          <a:noFill/>
        </p:spPr>
        <p:txBody>
          <a:bodyPr wrap="none" rtlCol="0">
            <a:spAutoFit/>
          </a:bodyPr>
          <a:lstStyle/>
          <a:p>
            <a:pPr algn="ctr"/>
            <a:r>
              <a:rPr lang="ru-RU" sz="1050" b="1" dirty="0">
                <a:solidFill>
                  <a:srgbClr val="000000"/>
                </a:solidFill>
                <a:latin typeface="Times New Roman" panose="02020603050405020304" pitchFamily="18" charset="0"/>
                <a:cs typeface="Times New Roman" panose="02020603050405020304" pitchFamily="18" charset="0"/>
              </a:rPr>
              <a:t>Субвенции </a:t>
            </a:r>
          </a:p>
          <a:p>
            <a:pPr algn="ctr"/>
            <a:r>
              <a:rPr lang="ru-RU" sz="1050" b="1" dirty="0">
                <a:solidFill>
                  <a:srgbClr val="000000"/>
                </a:solidFill>
                <a:latin typeface="Times New Roman" panose="02020603050405020304" pitchFamily="18" charset="0"/>
                <a:cs typeface="Times New Roman" panose="02020603050405020304" pitchFamily="18" charset="0"/>
              </a:rPr>
              <a:t>660 027 т.р</a:t>
            </a:r>
            <a:r>
              <a:rPr lang="ru-RU" sz="1050" b="1" dirty="0">
                <a:solidFill>
                  <a:srgbClr val="000000"/>
                </a:solidFill>
              </a:rPr>
              <a:t>.</a:t>
            </a:r>
          </a:p>
        </p:txBody>
      </p:sp>
      <p:sp>
        <p:nvSpPr>
          <p:cNvPr id="36" name="TextBox 35"/>
          <p:cNvSpPr txBox="1"/>
          <p:nvPr/>
        </p:nvSpPr>
        <p:spPr>
          <a:xfrm>
            <a:off x="1018918" y="4425181"/>
            <a:ext cx="7667882" cy="846386"/>
          </a:xfrm>
          <a:prstGeom prst="rect">
            <a:avLst/>
          </a:prstGeom>
          <a:noFill/>
        </p:spPr>
        <p:txBody>
          <a:bodyPr wrap="square" rtlCol="0">
            <a:spAutoFit/>
          </a:bodyPr>
          <a:lstStyle/>
          <a:p>
            <a:r>
              <a:rPr lang="ru-RU" sz="1000" dirty="0">
                <a:solidFill>
                  <a:srgbClr val="000000"/>
                </a:solidFill>
                <a:latin typeface="Times New Roman" panose="02020603050405020304" pitchFamily="18" charset="0"/>
                <a:cs typeface="Times New Roman" panose="02020603050405020304" pitchFamily="18" charset="0"/>
              </a:rPr>
              <a:t>- на предоставление гражданам субсидий на оплату ЖКУ </a:t>
            </a:r>
            <a:r>
              <a:rPr lang="ru-RU" sz="1000" dirty="0">
                <a:latin typeface="Times New Roman" panose="02020603050405020304" pitchFamily="18" charset="0"/>
                <a:cs typeface="Times New Roman" panose="02020603050405020304" pitchFamily="18" charset="0"/>
              </a:rPr>
              <a:t>55 877,2</a:t>
            </a:r>
            <a:r>
              <a:rPr lang="ru-RU" sz="1000" dirty="0">
                <a:solidFill>
                  <a:srgbClr val="000000"/>
                </a:solidFill>
                <a:latin typeface="Times New Roman" panose="02020603050405020304" pitchFamily="18" charset="0"/>
                <a:cs typeface="Times New Roman" panose="02020603050405020304" pitchFamily="18" charset="0"/>
              </a:rPr>
              <a:t> тыс.руб.;</a:t>
            </a:r>
          </a:p>
          <a:p>
            <a:r>
              <a:rPr lang="ru-RU" sz="1000" dirty="0">
                <a:solidFill>
                  <a:srgbClr val="000000"/>
                </a:solidFill>
                <a:latin typeface="Times New Roman" panose="02020603050405020304" pitchFamily="18" charset="0"/>
                <a:cs typeface="Times New Roman" panose="02020603050405020304" pitchFamily="18" charset="0"/>
              </a:rPr>
              <a:t>- </a:t>
            </a:r>
            <a:r>
              <a:rPr lang="ru-RU" sz="1000" dirty="0">
                <a:latin typeface="Times New Roman" panose="02020603050405020304" pitchFamily="18" charset="0"/>
                <a:cs typeface="Times New Roman" panose="02020603050405020304" pitchFamily="18" charset="0"/>
              </a:rPr>
              <a:t>субвенции на осуществление полномочий по составлению (изменению) списков кандидатов в присяжные заседатели 25,4 тыс.руб.;</a:t>
            </a:r>
            <a:endParaRPr lang="ru-RU" sz="1000" dirty="0">
              <a:solidFill>
                <a:srgbClr val="000000"/>
              </a:solidFill>
              <a:latin typeface="Times New Roman" panose="02020603050405020304" pitchFamily="18" charset="0"/>
              <a:cs typeface="Times New Roman" panose="02020603050405020304" pitchFamily="18" charset="0"/>
            </a:endParaRPr>
          </a:p>
          <a:p>
            <a:r>
              <a:rPr lang="ru-RU" sz="1000" dirty="0">
                <a:solidFill>
                  <a:srgbClr val="000000"/>
                </a:solidFill>
                <a:latin typeface="Times New Roman" panose="02020603050405020304" pitchFamily="18" charset="0"/>
                <a:cs typeface="Times New Roman" panose="02020603050405020304" pitchFamily="18" charset="0"/>
              </a:rPr>
              <a:t>- на получение бесплатного дошкольного и школьного образования 586 464,1 тыс.руб.;</a:t>
            </a:r>
          </a:p>
          <a:p>
            <a:r>
              <a:rPr lang="ru-RU" sz="1000" dirty="0">
                <a:solidFill>
                  <a:srgbClr val="000000"/>
                </a:solidFill>
                <a:latin typeface="Times New Roman" panose="02020603050405020304" pitchFamily="18" charset="0"/>
                <a:cs typeface="Times New Roman" panose="02020603050405020304" pitchFamily="18" charset="0"/>
              </a:rPr>
              <a:t>- на выполнение областных и федеральных полномочий 17 660,6 тыс.руб.</a:t>
            </a:r>
          </a:p>
          <a:p>
            <a:pPr marL="171450" indent="-171450">
              <a:buFontTx/>
              <a:buChar char="-"/>
            </a:pPr>
            <a:endParaRPr lang="ru-RU" sz="900" dirty="0">
              <a:solidFill>
                <a:srgbClr val="000000"/>
              </a:solidFill>
              <a:latin typeface="Times New Roman" panose="02020603050405020304" pitchFamily="18" charset="0"/>
              <a:cs typeface="Times New Roman" panose="02020603050405020304" pitchFamily="18" charset="0"/>
            </a:endParaRPr>
          </a:p>
        </p:txBody>
      </p:sp>
      <p:sp>
        <p:nvSpPr>
          <p:cNvPr id="39" name="Скругленный прямоугольник 38"/>
          <p:cNvSpPr/>
          <p:nvPr/>
        </p:nvSpPr>
        <p:spPr>
          <a:xfrm>
            <a:off x="805753" y="5092446"/>
            <a:ext cx="8338247" cy="1780857"/>
          </a:xfrm>
          <a:prstGeom prst="roundRect">
            <a:avLst>
              <a:gd name="adj" fmla="val 16670"/>
            </a:avLst>
          </a:prstGeom>
          <a:solidFill>
            <a:srgbClr val="FFFF99"/>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TextBox 41"/>
          <p:cNvSpPr txBox="1"/>
          <p:nvPr/>
        </p:nvSpPr>
        <p:spPr>
          <a:xfrm>
            <a:off x="861551" y="5074599"/>
            <a:ext cx="8431039" cy="1785104"/>
          </a:xfrm>
          <a:prstGeom prst="rect">
            <a:avLst/>
          </a:prstGeom>
          <a:noFill/>
        </p:spPr>
        <p:txBody>
          <a:bodyPr wrap="square" rtlCol="0">
            <a:spAutoFit/>
          </a:bodyPr>
          <a:lstStyle/>
          <a:p>
            <a:pPr>
              <a:spcBef>
                <a:spcPts val="0"/>
              </a:spcBef>
            </a:pPr>
            <a:r>
              <a:rPr lang="ru-RU" sz="900" dirty="0">
                <a:solidFill>
                  <a:srgbClr val="000000"/>
                </a:solidFill>
                <a:latin typeface="Arial" panose="020B0604020202020204" pitchFamily="34" charset="0"/>
                <a:cs typeface="Arial" panose="020B0604020202020204" pitchFamily="34" charset="0"/>
              </a:rPr>
              <a:t>- </a:t>
            </a:r>
            <a:r>
              <a:rPr lang="ru-RU" sz="1000" dirty="0">
                <a:solidFill>
                  <a:srgbClr val="000000"/>
                </a:solidFill>
                <a:latin typeface="Times New Roman" panose="02020603050405020304" pitchFamily="18" charset="0"/>
                <a:cs typeface="Times New Roman" panose="02020603050405020304" pitchFamily="18" charset="0"/>
              </a:rPr>
              <a:t>единая дежурно-диспетчерская служба – 2 216,8 тыс. руб.;</a:t>
            </a:r>
          </a:p>
          <a:p>
            <a:pPr>
              <a:spcBef>
                <a:spcPts val="0"/>
              </a:spcBef>
            </a:pPr>
            <a:r>
              <a:rPr lang="ru-RU" sz="1000" dirty="0">
                <a:solidFill>
                  <a:srgbClr val="000000"/>
                </a:solidFill>
                <a:latin typeface="Times New Roman" panose="02020603050405020304" pitchFamily="18" charset="0"/>
                <a:cs typeface="Times New Roman" panose="02020603050405020304" pitchFamily="18" charset="0"/>
              </a:rPr>
              <a:t>- организация и осуществления мероприятий по гражданской обороне, защиты населения и территории поселений от ЧС природного и     техногенного характера – 365,4 тыс.руб.;                                                                       - система оповещения – 443,4 тыс.руб.;</a:t>
            </a:r>
          </a:p>
          <a:p>
            <a:pPr>
              <a:spcBef>
                <a:spcPts val="0"/>
              </a:spcBef>
            </a:pPr>
            <a:r>
              <a:rPr lang="ru-RU" sz="1000" dirty="0">
                <a:solidFill>
                  <a:srgbClr val="000000"/>
                </a:solidFill>
                <a:latin typeface="Times New Roman" panose="02020603050405020304" pitchFamily="18" charset="0"/>
                <a:cs typeface="Times New Roman" panose="02020603050405020304" pitchFamily="18" charset="0"/>
              </a:rPr>
              <a:t>-организация секретного делопроизводства – 741,2 тыс. руб.;                                     - исполнение бюджетов поселений – 4 810,0 тыс.руб.</a:t>
            </a:r>
          </a:p>
          <a:p>
            <a:pPr>
              <a:spcBef>
                <a:spcPts val="0"/>
              </a:spcBef>
            </a:pPr>
            <a:r>
              <a:rPr lang="ru-RU" sz="1000" dirty="0">
                <a:solidFill>
                  <a:srgbClr val="000000"/>
                </a:solidFill>
                <a:latin typeface="Times New Roman" panose="02020603050405020304" pitchFamily="18" charset="0"/>
                <a:cs typeface="Times New Roman" panose="02020603050405020304" pitchFamily="18" charset="0"/>
              </a:rPr>
              <a:t>- исполнение бюджетов поселений – 4 810,0 тыс.руб</a:t>
            </a:r>
            <a:r>
              <a:rPr lang="ru-RU" sz="1000">
                <a:solidFill>
                  <a:srgbClr val="000000"/>
                </a:solidFill>
                <a:latin typeface="Times New Roman" panose="02020603050405020304" pitchFamily="18" charset="0"/>
                <a:cs typeface="Times New Roman" panose="02020603050405020304" pitchFamily="18" charset="0"/>
              </a:rPr>
              <a:t>;                  </a:t>
            </a:r>
            <a:r>
              <a:rPr lang="ru-RU" sz="1000" dirty="0">
                <a:solidFill>
                  <a:srgbClr val="000000"/>
                </a:solidFill>
                <a:latin typeface="Times New Roman" panose="02020603050405020304" pitchFamily="18" charset="0"/>
                <a:cs typeface="Times New Roman" panose="02020603050405020304" pitchFamily="18" charset="0"/>
              </a:rPr>
              <a:t>-осуществление внешнего муниципального финансового контроля – 1 044,5 тыс. руб.; </a:t>
            </a:r>
          </a:p>
          <a:p>
            <a:pPr fontAlgn="auto">
              <a:spcBef>
                <a:spcPts val="0"/>
              </a:spcBef>
              <a:spcAft>
                <a:spcPts val="0"/>
              </a:spcAft>
            </a:pPr>
            <a:r>
              <a:rPr lang="ru-RU" sz="1000" dirty="0">
                <a:solidFill>
                  <a:srgbClr val="000000"/>
                </a:solidFill>
                <a:latin typeface="Times New Roman" panose="02020603050405020304" pitchFamily="18" charset="0"/>
                <a:cs typeface="Times New Roman" panose="02020603050405020304" pitchFamily="18" charset="0"/>
              </a:rPr>
              <a:t>- по приведению в надлежащее состояние объектов электросетевого хозяйства – 5,5 тыс.руб.</a:t>
            </a:r>
          </a:p>
          <a:p>
            <a:pPr fontAlgn="auto">
              <a:spcBef>
                <a:spcPts val="0"/>
              </a:spcBef>
              <a:spcAft>
                <a:spcPts val="0"/>
              </a:spcAft>
            </a:pPr>
            <a:r>
              <a:rPr lang="ru-RU" sz="1000" dirty="0">
                <a:latin typeface="Times New Roman" panose="02020603050405020304" pitchFamily="18" charset="0"/>
                <a:cs typeface="Times New Roman" panose="02020603050405020304" pitchFamily="18" charset="0"/>
              </a:rPr>
              <a:t>- ежемесячное денежное вознаграждение за классное руководство педагогическим работникам государственных и муниципальных </a:t>
            </a:r>
          </a:p>
          <a:p>
            <a:pPr fontAlgn="auto">
              <a:spcBef>
                <a:spcPts val="0"/>
              </a:spcBef>
              <a:spcAft>
                <a:spcPts val="0"/>
              </a:spcAft>
            </a:pPr>
            <a:r>
              <a:rPr lang="ru-RU" sz="1000" dirty="0">
                <a:latin typeface="Times New Roman" panose="02020603050405020304" pitchFamily="18" charset="0"/>
                <a:cs typeface="Times New Roman" panose="02020603050405020304" pitchFamily="18" charset="0"/>
              </a:rPr>
              <a:t>          общеобразовательных организаций исполнены в сумме 8 968,1 тыс.руб.</a:t>
            </a:r>
            <a:endParaRPr lang="ru-RU" sz="1000" dirty="0">
              <a:solidFill>
                <a:srgbClr val="000000"/>
              </a:solidFill>
              <a:latin typeface="Times New Roman" panose="02020603050405020304" pitchFamily="18" charset="0"/>
              <a:cs typeface="Times New Roman" panose="02020603050405020304" pitchFamily="18" charset="0"/>
            </a:endParaRPr>
          </a:p>
          <a:p>
            <a:pPr fontAlgn="auto">
              <a:spcBef>
                <a:spcPts val="0"/>
              </a:spcBef>
              <a:spcAft>
                <a:spcPts val="0"/>
              </a:spcAft>
            </a:pPr>
            <a:r>
              <a:rPr lang="ru-RU" sz="1000" dirty="0">
                <a:solidFill>
                  <a:srgbClr val="000000"/>
                </a:solidFill>
                <a:latin typeface="Times New Roman" panose="02020603050405020304" pitchFamily="18" charset="0"/>
                <a:cs typeface="Times New Roman" panose="02020603050405020304" pitchFamily="18" charset="0"/>
              </a:rPr>
              <a:t>           Прочие МБТ: 1) </a:t>
            </a:r>
            <a:r>
              <a:rPr lang="ru-RU" sz="1000" dirty="0">
                <a:latin typeface="Times New Roman" panose="02020603050405020304" pitchFamily="18" charset="0"/>
                <a:cs typeface="Times New Roman" panose="02020603050405020304" pitchFamily="18" charset="0"/>
              </a:rPr>
              <a:t>прочие МБТ на проведение аварийно-спасательных работ в руслах рек в результате паводка 2019 года – 12 565,8</a:t>
            </a:r>
            <a:r>
              <a:rPr lang="ru-RU" sz="1000" dirty="0">
                <a:solidFill>
                  <a:srgbClr val="000000"/>
                </a:solidFill>
                <a:latin typeface="Times New Roman" panose="02020603050405020304" pitchFamily="18" charset="0"/>
                <a:cs typeface="Times New Roman" panose="02020603050405020304" pitchFamily="18" charset="0"/>
              </a:rPr>
              <a:t> тыс.руб.; </a:t>
            </a:r>
          </a:p>
          <a:p>
            <a:pPr fontAlgn="auto">
              <a:spcBef>
                <a:spcPts val="0"/>
              </a:spcBef>
              <a:spcAft>
                <a:spcPts val="0"/>
              </a:spcAft>
            </a:pPr>
            <a:r>
              <a:rPr lang="ru-RU" sz="1000" dirty="0">
                <a:solidFill>
                  <a:srgbClr val="000000"/>
                </a:solidFill>
                <a:latin typeface="Times New Roman" panose="02020603050405020304" pitchFamily="18" charset="0"/>
                <a:cs typeface="Times New Roman" panose="02020603050405020304" pitchFamily="18" charset="0"/>
              </a:rPr>
              <a:t>           2) </a:t>
            </a:r>
            <a:r>
              <a:rPr lang="ru-RU" sz="1000" dirty="0">
                <a:latin typeface="Times New Roman" panose="02020603050405020304" pitchFamily="18" charset="0"/>
                <a:cs typeface="Times New Roman" panose="02020603050405020304" pitchFamily="18" charset="0"/>
              </a:rPr>
              <a:t>прочие МБТ на восстановление мемориальных сооружений и объектов – 2 000,0 тыс.руб. </a:t>
            </a:r>
          </a:p>
          <a:p>
            <a:pPr fontAlgn="auto">
              <a:spcBef>
                <a:spcPts val="0"/>
              </a:spcBef>
              <a:spcAft>
                <a:spcPts val="0"/>
              </a:spcAft>
            </a:pPr>
            <a:r>
              <a:rPr lang="ru-RU" sz="1000" dirty="0">
                <a:latin typeface="Times New Roman" panose="02020603050405020304" pitchFamily="18" charset="0"/>
                <a:cs typeface="Times New Roman" panose="02020603050405020304" pitchFamily="18" charset="0"/>
              </a:rPr>
              <a:t>           Прочие безвозмездные поступления в бюджеты муниципальных районов исполнены в сумме 264,6 тыс.руб.</a:t>
            </a:r>
            <a:endParaRPr lang="ru-RU" sz="1000" dirty="0">
              <a:solidFill>
                <a:srgbClr val="000000"/>
              </a:solidFill>
              <a:latin typeface="Times New Roman" panose="02020603050405020304" pitchFamily="18" charset="0"/>
              <a:cs typeface="Times New Roman" panose="02020603050405020304" pitchFamily="18" charset="0"/>
            </a:endParaRPr>
          </a:p>
        </p:txBody>
      </p:sp>
      <p:sp>
        <p:nvSpPr>
          <p:cNvPr id="6" name="Скругленный прямоугольник 5"/>
          <p:cNvSpPr/>
          <p:nvPr/>
        </p:nvSpPr>
        <p:spPr>
          <a:xfrm>
            <a:off x="-13664" y="5503725"/>
            <a:ext cx="917721" cy="446434"/>
          </a:xfrm>
          <a:prstGeom prst="roundRect">
            <a:avLst/>
          </a:prstGeom>
          <a:solidFill>
            <a:srgbClr val="FFFF9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b="1" dirty="0">
                <a:solidFill>
                  <a:srgbClr val="000000"/>
                </a:solidFill>
                <a:latin typeface="Times New Roman" panose="02020603050405020304" pitchFamily="18" charset="0"/>
                <a:cs typeface="Times New Roman" panose="02020603050405020304" pitchFamily="18" charset="0"/>
              </a:rPr>
              <a:t>Иные МБТ       33 161 т.р</a:t>
            </a:r>
            <a:r>
              <a:rPr lang="ru-RU" sz="1050" b="1" dirty="0">
                <a:solidFill>
                  <a:srgbClr val="000000"/>
                </a:solidFill>
                <a:latin typeface="Arial" panose="020B0604020202020204" pitchFamily="34" charset="0"/>
                <a:cs typeface="Arial" panose="020B0604020202020204" pitchFamily="34" charset="0"/>
              </a:rPr>
              <a:t>.</a:t>
            </a:r>
          </a:p>
        </p:txBody>
      </p:sp>
      <p:sp>
        <p:nvSpPr>
          <p:cNvPr id="4" name="TextBox 3"/>
          <p:cNvSpPr txBox="1"/>
          <p:nvPr/>
        </p:nvSpPr>
        <p:spPr>
          <a:xfrm>
            <a:off x="8547947" y="6492083"/>
            <a:ext cx="364202" cy="307777"/>
          </a:xfrm>
          <a:prstGeom prst="rect">
            <a:avLst/>
          </a:prstGeom>
          <a:noFill/>
        </p:spPr>
        <p:txBody>
          <a:bodyPr wrap="none" rtlCol="0">
            <a:spAutoFit/>
          </a:bodyPr>
          <a:lstStyle/>
          <a:p>
            <a:r>
              <a:rPr lang="ru-RU" sz="1400" b="1" dirty="0">
                <a:solidFill>
                  <a:schemeClr val="bg1"/>
                </a:solidFill>
                <a:latin typeface="Times New Roman" pitchFamily="18" charset="0"/>
                <a:cs typeface="Times New Roman" pitchFamily="18" charset="0"/>
              </a:rPr>
              <a:t>10</a:t>
            </a:r>
          </a:p>
        </p:txBody>
      </p:sp>
      <p:sp>
        <p:nvSpPr>
          <p:cNvPr id="20" name="Скругленный прямоугольник 4"/>
          <p:cNvSpPr/>
          <p:nvPr/>
        </p:nvSpPr>
        <p:spPr>
          <a:xfrm>
            <a:off x="6588224" y="1556681"/>
            <a:ext cx="2424486" cy="441852"/>
          </a:xfrm>
          <a:prstGeom prst="rect">
            <a:avLst/>
          </a:prstGeom>
          <a:solidFill>
            <a:srgbClr val="FFC000"/>
          </a:solidFill>
          <a:ln/>
        </p:spPr>
        <p:style>
          <a:lnRef idx="2">
            <a:schemeClr val="accent1"/>
          </a:lnRef>
          <a:fillRef idx="1">
            <a:schemeClr val="lt1"/>
          </a:fillRef>
          <a:effectRef idx="0">
            <a:schemeClr val="accent1"/>
          </a:effectRef>
          <a:fontRef idx="minor">
            <a:schemeClr val="dk1"/>
          </a:fontRef>
        </p:style>
        <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b="1" kern="1200" dirty="0">
                <a:solidFill>
                  <a:srgbClr val="000000"/>
                </a:solidFill>
                <a:latin typeface="Times New Roman" panose="02020603050405020304" pitchFamily="18" charset="0"/>
                <a:cs typeface="Times New Roman" panose="02020603050405020304" pitchFamily="18" charset="0"/>
              </a:rPr>
              <a:t>Безвозмездные поступления    1 423 706 тыс.руб.</a:t>
            </a:r>
          </a:p>
        </p:txBody>
      </p:sp>
      <p:sp>
        <p:nvSpPr>
          <p:cNvPr id="38" name="Скругленный прямоугольник 37"/>
          <p:cNvSpPr/>
          <p:nvPr/>
        </p:nvSpPr>
        <p:spPr>
          <a:xfrm>
            <a:off x="-6456" y="6274764"/>
            <a:ext cx="1259520" cy="552878"/>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 name="TextBox 2"/>
          <p:cNvSpPr txBox="1"/>
          <p:nvPr/>
        </p:nvSpPr>
        <p:spPr>
          <a:xfrm>
            <a:off x="-16230" y="6291262"/>
            <a:ext cx="1252266" cy="577081"/>
          </a:xfrm>
          <a:prstGeom prst="rect">
            <a:avLst/>
          </a:prstGeom>
          <a:noFill/>
        </p:spPr>
        <p:txBody>
          <a:bodyPr wrap="none" rtlCol="0">
            <a:spAutoFit/>
          </a:bodyPr>
          <a:lstStyle/>
          <a:p>
            <a:pPr algn="ctr"/>
            <a:r>
              <a:rPr lang="ru-RU" sz="1050" b="1" dirty="0">
                <a:solidFill>
                  <a:srgbClr val="000000"/>
                </a:solidFill>
                <a:latin typeface="Times New Roman" panose="02020603050405020304" pitchFamily="18" charset="0"/>
                <a:cs typeface="Times New Roman" panose="02020603050405020304" pitchFamily="18" charset="0"/>
              </a:rPr>
              <a:t>Возврат остатков</a:t>
            </a:r>
          </a:p>
          <a:p>
            <a:pPr algn="ctr"/>
            <a:r>
              <a:rPr lang="ru-RU" sz="1050" b="1" dirty="0">
                <a:solidFill>
                  <a:srgbClr val="000000"/>
                </a:solidFill>
                <a:latin typeface="Times New Roman" panose="02020603050405020304" pitchFamily="18" charset="0"/>
                <a:cs typeface="Times New Roman" panose="02020603050405020304" pitchFamily="18" charset="0"/>
              </a:rPr>
              <a:t> целевых МБТ</a:t>
            </a:r>
          </a:p>
          <a:p>
            <a:pPr algn="ctr"/>
            <a:r>
              <a:rPr lang="ru-RU" sz="1050" b="1" dirty="0">
                <a:solidFill>
                  <a:srgbClr val="000000"/>
                </a:solidFill>
                <a:latin typeface="Times New Roman" panose="02020603050405020304" pitchFamily="18" charset="0"/>
                <a:cs typeface="Times New Roman" panose="02020603050405020304" pitchFamily="18" charset="0"/>
              </a:rPr>
              <a:t> -1 031 т.р.</a:t>
            </a:r>
          </a:p>
        </p:txBody>
      </p:sp>
    </p:spTree>
    <p:extLst>
      <p:ext uri="{BB962C8B-B14F-4D97-AF65-F5344CB8AC3E}">
        <p14:creationId xmlns:p14="http://schemas.microsoft.com/office/powerpoint/2010/main" val="3703232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500" y="42417"/>
            <a:ext cx="9001000" cy="1080119"/>
          </a:xfrm>
        </p:spPr>
        <p:txBody>
          <a:bodyPr/>
          <a:lstStyle/>
          <a:p>
            <a:pPr algn="ctr"/>
            <a:r>
              <a:rPr lang="ru-RU" sz="2000" dirty="0">
                <a:solidFill>
                  <a:srgbClr val="FFFF00"/>
                </a:solidFill>
                <a:latin typeface="Arial Black" panose="020B0A04020102020204" pitchFamily="34" charset="0"/>
                <a:cs typeface="Times New Roman" panose="02020603050405020304" pitchFamily="18" charset="0"/>
              </a:rPr>
              <a:t>Динамика поступления  межбюджетных трансфертов                 в виде дотаций, субсидий и субвенций из областного и федерального бюджета с 2016 по 2020 годы (млн.руб.)</a:t>
            </a:r>
          </a:p>
        </p:txBody>
      </p:sp>
      <p:sp>
        <p:nvSpPr>
          <p:cNvPr id="5" name="TextBox 4"/>
          <p:cNvSpPr txBox="1"/>
          <p:nvPr/>
        </p:nvSpPr>
        <p:spPr>
          <a:xfrm>
            <a:off x="395536" y="5461000"/>
            <a:ext cx="8247772" cy="954107"/>
          </a:xfrm>
          <a:prstGeom prst="rect">
            <a:avLst/>
          </a:prstGeom>
          <a:noFill/>
        </p:spPr>
        <p:txBody>
          <a:bodyPr wrap="square" rtlCol="0">
            <a:spAutoFit/>
          </a:bodyPr>
          <a:lstStyle/>
          <a:p>
            <a:pPr algn="just"/>
            <a:r>
              <a:rPr lang="ru-RU" sz="1400" b="1" dirty="0">
                <a:solidFill>
                  <a:srgbClr val="18418C"/>
                </a:solidFill>
                <a:latin typeface="Times New Roman" panose="02020603050405020304" pitchFamily="18" charset="0"/>
                <a:cs typeface="Times New Roman" panose="02020603050405020304" pitchFamily="18" charset="0"/>
              </a:rPr>
              <a:t>В результате взаимодействия администрации Слюдянского муниципального района с Министерствами Иркутской области по вхождению в государственные программы Иркутской области,   объем межбюджетных трансфертов в бюджете района из областного и федерального бюджета в течение 5 лет увеличился в 2,2 раза или на 766 млн. руб.</a:t>
            </a:r>
          </a:p>
        </p:txBody>
      </p:sp>
      <p:sp>
        <p:nvSpPr>
          <p:cNvPr id="3" name="TextBox 2"/>
          <p:cNvSpPr txBox="1"/>
          <p:nvPr/>
        </p:nvSpPr>
        <p:spPr>
          <a:xfrm>
            <a:off x="8466144" y="6507806"/>
            <a:ext cx="354328" cy="307777"/>
          </a:xfrm>
          <a:prstGeom prst="rect">
            <a:avLst/>
          </a:prstGeom>
          <a:noFill/>
        </p:spPr>
        <p:txBody>
          <a:bodyPr wrap="none" rtlCol="0">
            <a:spAutoFit/>
          </a:bodyPr>
          <a:lstStyle/>
          <a:p>
            <a:r>
              <a:rPr lang="ru-RU" sz="1400" b="1" dirty="0">
                <a:solidFill>
                  <a:schemeClr val="bg1"/>
                </a:solidFill>
                <a:latin typeface="Times New Roman" pitchFamily="18" charset="0"/>
                <a:cs typeface="Times New Roman" pitchFamily="18" charset="0"/>
              </a:rPr>
              <a:t>11</a:t>
            </a:r>
          </a:p>
        </p:txBody>
      </p:sp>
      <p:graphicFrame>
        <p:nvGraphicFramePr>
          <p:cNvPr id="20" name="Диаграмма 19">
            <a:extLst>
              <a:ext uri="{FF2B5EF4-FFF2-40B4-BE49-F238E27FC236}">
                <a16:creationId xmlns:a16="http://schemas.microsoft.com/office/drawing/2014/main" id="{AECFB03E-E4EC-49E0-9C22-4540D71706EA}"/>
              </a:ext>
            </a:extLst>
          </p:cNvPr>
          <p:cNvGraphicFramePr/>
          <p:nvPr>
            <p:extLst>
              <p:ext uri="{D42A27DB-BD31-4B8C-83A1-F6EECF244321}">
                <p14:modId xmlns:p14="http://schemas.microsoft.com/office/powerpoint/2010/main" val="2967669936"/>
              </p:ext>
            </p:extLst>
          </p:nvPr>
        </p:nvGraphicFramePr>
        <p:xfrm>
          <a:off x="258344" y="1268760"/>
          <a:ext cx="8706144" cy="4192240"/>
        </p:xfrm>
        <a:graphic>
          <a:graphicData uri="http://schemas.openxmlformats.org/drawingml/2006/chart">
            <c:chart xmlns:c="http://schemas.openxmlformats.org/drawingml/2006/chart" xmlns:r="http://schemas.openxmlformats.org/officeDocument/2006/relationships" r:id="rId2"/>
          </a:graphicData>
        </a:graphic>
      </p:graphicFrame>
      <p:sp>
        <p:nvSpPr>
          <p:cNvPr id="22" name="Прямоугольник 21">
            <a:extLst>
              <a:ext uri="{FF2B5EF4-FFF2-40B4-BE49-F238E27FC236}">
                <a16:creationId xmlns:a16="http://schemas.microsoft.com/office/drawing/2014/main" id="{67B2B6C5-B1BB-4AFB-A3E9-654696CD08AC}"/>
              </a:ext>
            </a:extLst>
          </p:cNvPr>
          <p:cNvSpPr/>
          <p:nvPr/>
        </p:nvSpPr>
        <p:spPr>
          <a:xfrm>
            <a:off x="2267744" y="2060848"/>
            <a:ext cx="1296144" cy="360040"/>
          </a:xfrm>
          <a:prstGeom prst="rect">
            <a:avLst/>
          </a:prstGeom>
        </p:spPr>
        <p:style>
          <a:lnRef idx="2">
            <a:schemeClr val="accent3"/>
          </a:lnRef>
          <a:fillRef idx="1">
            <a:schemeClr val="lt1"/>
          </a:fillRef>
          <a:effectRef idx="0">
            <a:schemeClr val="accent3"/>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ru-RU" sz="1400" b="1" dirty="0">
                <a:latin typeface="Times New Roman" panose="02020603050405020304" pitchFamily="18" charset="0"/>
                <a:cs typeface="Times New Roman" panose="02020603050405020304" pitchFamily="18" charset="0"/>
              </a:rPr>
              <a:t>792 млн. руб.</a:t>
            </a:r>
          </a:p>
        </p:txBody>
      </p:sp>
      <p:sp>
        <p:nvSpPr>
          <p:cNvPr id="23" name="Прямоугольник 22">
            <a:extLst>
              <a:ext uri="{FF2B5EF4-FFF2-40B4-BE49-F238E27FC236}">
                <a16:creationId xmlns:a16="http://schemas.microsoft.com/office/drawing/2014/main" id="{67B2B6C5-B1BB-4AFB-A3E9-654696CD08AC}"/>
              </a:ext>
            </a:extLst>
          </p:cNvPr>
          <p:cNvSpPr/>
          <p:nvPr/>
        </p:nvSpPr>
        <p:spPr>
          <a:xfrm>
            <a:off x="5508104" y="1628800"/>
            <a:ext cx="1440160" cy="360040"/>
          </a:xfrm>
          <a:prstGeom prst="rect">
            <a:avLst/>
          </a:prstGeom>
        </p:spPr>
        <p:style>
          <a:lnRef idx="2">
            <a:schemeClr val="accent3"/>
          </a:lnRef>
          <a:fillRef idx="1">
            <a:schemeClr val="lt1"/>
          </a:fillRef>
          <a:effectRef idx="0">
            <a:schemeClr val="accent3"/>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ru-RU" sz="1400" b="1" dirty="0">
                <a:latin typeface="Times New Roman" panose="02020603050405020304" pitchFamily="18" charset="0"/>
                <a:cs typeface="Times New Roman" panose="02020603050405020304" pitchFamily="18" charset="0"/>
              </a:rPr>
              <a:t>1 109 млн. руб.</a:t>
            </a:r>
          </a:p>
        </p:txBody>
      </p:sp>
      <p:sp>
        <p:nvSpPr>
          <p:cNvPr id="24" name="Прямоугольник 23">
            <a:extLst>
              <a:ext uri="{FF2B5EF4-FFF2-40B4-BE49-F238E27FC236}">
                <a16:creationId xmlns:a16="http://schemas.microsoft.com/office/drawing/2014/main" id="{67B2B6C5-B1BB-4AFB-A3E9-654696CD08AC}"/>
              </a:ext>
            </a:extLst>
          </p:cNvPr>
          <p:cNvSpPr/>
          <p:nvPr/>
        </p:nvSpPr>
        <p:spPr>
          <a:xfrm>
            <a:off x="7236296" y="1163575"/>
            <a:ext cx="1440160" cy="360040"/>
          </a:xfrm>
          <a:prstGeom prst="rect">
            <a:avLst/>
          </a:prstGeom>
        </p:spPr>
        <p:style>
          <a:lnRef idx="2">
            <a:schemeClr val="accent3"/>
          </a:lnRef>
          <a:fillRef idx="1">
            <a:schemeClr val="lt1"/>
          </a:fillRef>
          <a:effectRef idx="0">
            <a:schemeClr val="accent3"/>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ru-RU" sz="1400" b="1" dirty="0">
                <a:latin typeface="Times New Roman" panose="02020603050405020304" pitchFamily="18" charset="0"/>
                <a:cs typeface="Times New Roman" panose="02020603050405020304" pitchFamily="18" charset="0"/>
              </a:rPr>
              <a:t>1 391 млн. руб.</a:t>
            </a:r>
          </a:p>
        </p:txBody>
      </p:sp>
      <p:cxnSp>
        <p:nvCxnSpPr>
          <p:cNvPr id="26" name="Прямая со стрелкой 25">
            <a:extLst>
              <a:ext uri="{FF2B5EF4-FFF2-40B4-BE49-F238E27FC236}">
                <a16:creationId xmlns:a16="http://schemas.microsoft.com/office/drawing/2014/main" id="{2BED3D16-B1E5-4D79-8383-16DE26913FC6}"/>
              </a:ext>
            </a:extLst>
          </p:cNvPr>
          <p:cNvCxnSpPr>
            <a:cxnSpLocks/>
          </p:cNvCxnSpPr>
          <p:nvPr/>
        </p:nvCxnSpPr>
        <p:spPr>
          <a:xfrm flipV="1">
            <a:off x="1259632" y="1340768"/>
            <a:ext cx="5688632" cy="900101"/>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27" name="Овал 26">
            <a:extLst>
              <a:ext uri="{FF2B5EF4-FFF2-40B4-BE49-F238E27FC236}">
                <a16:creationId xmlns:a16="http://schemas.microsoft.com/office/drawing/2014/main" id="{807AD685-2111-4173-BD91-48B6D1DD4456}"/>
              </a:ext>
            </a:extLst>
          </p:cNvPr>
          <p:cNvSpPr/>
          <p:nvPr/>
        </p:nvSpPr>
        <p:spPr>
          <a:xfrm>
            <a:off x="683568" y="1163574"/>
            <a:ext cx="2664296" cy="609241"/>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ru-RU" b="1" dirty="0">
                <a:ln w="12700">
                  <a:solidFill>
                    <a:schemeClr val="accent1"/>
                  </a:solidFill>
                  <a:prstDash val="solid"/>
                </a:ln>
                <a:solidFill>
                  <a:schemeClr val="tx2"/>
                </a:solidFill>
                <a:effectLst>
                  <a:outerShdw dist="38100" dir="2640000" algn="bl" rotWithShape="0">
                    <a:schemeClr val="accent1"/>
                  </a:outerShdw>
                </a:effectLst>
              </a:rPr>
              <a:t>+ 766 млн. руб. за 5 лет</a:t>
            </a:r>
          </a:p>
        </p:txBody>
      </p:sp>
    </p:spTree>
    <p:extLst>
      <p:ext uri="{BB962C8B-B14F-4D97-AF65-F5344CB8AC3E}">
        <p14:creationId xmlns:p14="http://schemas.microsoft.com/office/powerpoint/2010/main" val="2737675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715"/>
            <a:ext cx="8784976" cy="737989"/>
          </a:xfrm>
        </p:spPr>
        <p:txBody>
          <a:bodyPr>
            <a:normAutofit/>
          </a:bodyPr>
          <a:lstStyle/>
          <a:p>
            <a:pPr algn="ctr" defTabSz="914400">
              <a:lnSpc>
                <a:spcPct val="90000"/>
              </a:lnSpc>
              <a:spcBef>
                <a:spcPts val="1"/>
              </a:spcBef>
              <a:buNone/>
            </a:pPr>
            <a:r>
              <a:rPr lang="ru-RU" sz="2000" b="1" i="0" dirty="0">
                <a:solidFill>
                  <a:srgbClr val="00B0F0"/>
                </a:solidFill>
                <a:effectLst>
                  <a:glow rad="139700">
                    <a:schemeClr val="accent4">
                      <a:satMod val="175000"/>
                      <a:alpha val="40000"/>
                    </a:schemeClr>
                  </a:glow>
                </a:effectLst>
                <a:latin typeface="Times New Roman" panose="02020603050405020304" pitchFamily="18" charset="0"/>
                <a:cs typeface="Times New Roman" panose="02020603050405020304" pitchFamily="18" charset="0"/>
              </a:rPr>
              <a:t>Структура расходов бюджета муниципального образования Слюдянский район в 2020 году</a:t>
            </a:r>
          </a:p>
        </p:txBody>
      </p:sp>
      <p:sp>
        <p:nvSpPr>
          <p:cNvPr id="3" name="Номер слайда 2"/>
          <p:cNvSpPr>
            <a:spLocks noGrp="1"/>
          </p:cNvSpPr>
          <p:nvPr>
            <p:ph type="sldNum" sz="quarter" idx="12"/>
          </p:nvPr>
        </p:nvSpPr>
        <p:spPr>
          <a:xfrm>
            <a:off x="8244408" y="6453336"/>
            <a:ext cx="827112" cy="280119"/>
          </a:xfrm>
          <a:prstGeom prst="rect">
            <a:avLst/>
          </a:prstGeom>
        </p:spPr>
        <p:txBody>
          <a:bodyPr>
            <a:normAutofit fontScale="92500" lnSpcReduction="10000"/>
          </a:bodyPr>
          <a:lstStyle/>
          <a:p>
            <a:fld id="{A7F8E3F6-DE14-48B2-B2BC-6FABA9630FB8}" type="slidenum">
              <a:rPr lang="ru-RU" smtClean="0"/>
              <a:t>9</a:t>
            </a:fld>
            <a:endParaRPr lang="ru-RU" dirty="0"/>
          </a:p>
        </p:txBody>
      </p:sp>
      <p:sp>
        <p:nvSpPr>
          <p:cNvPr id="8" name="TextBox 7"/>
          <p:cNvSpPr txBox="1"/>
          <p:nvPr/>
        </p:nvSpPr>
        <p:spPr>
          <a:xfrm>
            <a:off x="4986" y="1049757"/>
            <a:ext cx="9139014" cy="307777"/>
          </a:xfrm>
          <a:prstGeom prst="rect">
            <a:avLst/>
          </a:prstGeom>
          <a:noFill/>
        </p:spPr>
        <p:txBody>
          <a:bodyPr wrap="square" rtlCol="0">
            <a:spAutoFit/>
          </a:bodyPr>
          <a:lstStyle/>
          <a:p>
            <a:pPr algn="ctr"/>
            <a:r>
              <a:rPr lang="ru-RU" sz="1400" b="1" dirty="0">
                <a:solidFill>
                  <a:schemeClr val="accent2">
                    <a:lumMod val="50000"/>
                  </a:schemeClr>
                </a:solidFill>
                <a:latin typeface="Times New Roman" panose="02020603050405020304" pitchFamily="18" charset="0"/>
                <a:cs typeface="Times New Roman" panose="02020603050405020304" pitchFamily="18" charset="0"/>
              </a:rPr>
              <a:t>Исполнение бюджета муниципального образования Слюдянский район по расходам</a:t>
            </a:r>
          </a:p>
        </p:txBody>
      </p:sp>
      <p:sp>
        <p:nvSpPr>
          <p:cNvPr id="50" name="TextBox 49"/>
          <p:cNvSpPr txBox="1"/>
          <p:nvPr/>
        </p:nvSpPr>
        <p:spPr>
          <a:xfrm>
            <a:off x="4078131" y="1311367"/>
            <a:ext cx="824265" cy="246221"/>
          </a:xfrm>
          <a:prstGeom prst="rect">
            <a:avLst/>
          </a:prstGeom>
          <a:noFill/>
        </p:spPr>
        <p:txBody>
          <a:bodyPr wrap="none" rtlCol="0">
            <a:spAutoFit/>
          </a:bodyPr>
          <a:lstStyle/>
          <a:p>
            <a:r>
              <a:rPr lang="ru-RU" sz="1000" dirty="0">
                <a:solidFill>
                  <a:schemeClr val="tx2"/>
                </a:solidFill>
                <a:latin typeface="Times New Roman" panose="02020603050405020304" pitchFamily="18" charset="0"/>
                <a:cs typeface="Times New Roman" panose="02020603050405020304" pitchFamily="18" charset="0"/>
              </a:rPr>
              <a:t>Тыс.рублей</a:t>
            </a:r>
          </a:p>
        </p:txBody>
      </p:sp>
      <p:graphicFrame>
        <p:nvGraphicFramePr>
          <p:cNvPr id="6" name="Диаграмма 5"/>
          <p:cNvGraphicFramePr/>
          <p:nvPr>
            <p:extLst>
              <p:ext uri="{D42A27DB-BD31-4B8C-83A1-F6EECF244321}">
                <p14:modId xmlns:p14="http://schemas.microsoft.com/office/powerpoint/2010/main" val="133818072"/>
              </p:ext>
            </p:extLst>
          </p:nvPr>
        </p:nvGraphicFramePr>
        <p:xfrm>
          <a:off x="4923306" y="1408881"/>
          <a:ext cx="4246684" cy="50652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Таблица 3"/>
          <p:cNvGraphicFramePr>
            <a:graphicFrameLocks noGrp="1"/>
          </p:cNvGraphicFramePr>
          <p:nvPr>
            <p:extLst>
              <p:ext uri="{D42A27DB-BD31-4B8C-83A1-F6EECF244321}">
                <p14:modId xmlns:p14="http://schemas.microsoft.com/office/powerpoint/2010/main" val="572286538"/>
              </p:ext>
            </p:extLst>
          </p:nvPr>
        </p:nvGraphicFramePr>
        <p:xfrm>
          <a:off x="107505" y="1573613"/>
          <a:ext cx="5040559" cy="5043672"/>
        </p:xfrm>
        <a:graphic>
          <a:graphicData uri="http://schemas.openxmlformats.org/drawingml/2006/table">
            <a:tbl>
              <a:tblPr>
                <a:tableStyleId>{E8B1032C-EA38-4F05-BA0D-38AFFFC7BED3}</a:tableStyleId>
              </a:tblPr>
              <a:tblGrid>
                <a:gridCol w="1080119">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593346">
                  <a:extLst>
                    <a:ext uri="{9D8B030D-6E8A-4147-A177-3AD203B41FA5}">
                      <a16:colId xmlns:a16="http://schemas.microsoft.com/office/drawing/2014/main" val="20002"/>
                    </a:ext>
                  </a:extLst>
                </a:gridCol>
                <a:gridCol w="414766">
                  <a:extLst>
                    <a:ext uri="{9D8B030D-6E8A-4147-A177-3AD203B41FA5}">
                      <a16:colId xmlns:a16="http://schemas.microsoft.com/office/drawing/2014/main" val="20003"/>
                    </a:ext>
                  </a:extLst>
                </a:gridCol>
                <a:gridCol w="593346">
                  <a:extLst>
                    <a:ext uri="{9D8B030D-6E8A-4147-A177-3AD203B41FA5}">
                      <a16:colId xmlns:a16="http://schemas.microsoft.com/office/drawing/2014/main" val="20004"/>
                    </a:ext>
                  </a:extLst>
                </a:gridCol>
                <a:gridCol w="414766">
                  <a:extLst>
                    <a:ext uri="{9D8B030D-6E8A-4147-A177-3AD203B41FA5}">
                      <a16:colId xmlns:a16="http://schemas.microsoft.com/office/drawing/2014/main" val="20005"/>
                    </a:ext>
                  </a:extLst>
                </a:gridCol>
                <a:gridCol w="593346">
                  <a:extLst>
                    <a:ext uri="{9D8B030D-6E8A-4147-A177-3AD203B41FA5}">
                      <a16:colId xmlns:a16="http://schemas.microsoft.com/office/drawing/2014/main" val="20006"/>
                    </a:ext>
                  </a:extLst>
                </a:gridCol>
                <a:gridCol w="362920">
                  <a:extLst>
                    <a:ext uri="{9D8B030D-6E8A-4147-A177-3AD203B41FA5}">
                      <a16:colId xmlns:a16="http://schemas.microsoft.com/office/drawing/2014/main" val="20007"/>
                    </a:ext>
                  </a:extLst>
                </a:gridCol>
                <a:gridCol w="483894">
                  <a:extLst>
                    <a:ext uri="{9D8B030D-6E8A-4147-A177-3AD203B41FA5}">
                      <a16:colId xmlns:a16="http://schemas.microsoft.com/office/drawing/2014/main" val="20008"/>
                    </a:ext>
                  </a:extLst>
                </a:gridCol>
              </a:tblGrid>
              <a:tr h="198693">
                <a:tc rowSpan="2">
                  <a:txBody>
                    <a:bodyPr/>
                    <a:lstStyle/>
                    <a:p>
                      <a:pPr algn="l" rtl="0" fontAlgn="ctr"/>
                      <a:r>
                        <a:rPr lang="ru-RU" sz="800" u="none" strike="noStrike" dirty="0">
                          <a:effectLst/>
                          <a:latin typeface="Times New Roman" pitchFamily="18" charset="0"/>
                          <a:cs typeface="Times New Roman" pitchFamily="18" charset="0"/>
                        </a:rPr>
                        <a:t> </a:t>
                      </a:r>
                      <a:endParaRPr lang="ru-RU" sz="800" b="1" i="0" u="none" strike="noStrike" dirty="0">
                        <a:solidFill>
                          <a:srgbClr val="000000"/>
                        </a:solidFill>
                        <a:effectLst/>
                        <a:latin typeface="Times New Roman" pitchFamily="18" charset="0"/>
                        <a:cs typeface="Times New Roman" pitchFamily="18" charset="0"/>
                      </a:endParaRPr>
                    </a:p>
                  </a:txBody>
                  <a:tcPr marL="7620" marR="7620" marT="7620" marB="0" anchor="ctr"/>
                </a:tc>
                <a:tc rowSpan="2">
                  <a:txBody>
                    <a:bodyPr/>
                    <a:lstStyle/>
                    <a:p>
                      <a:pPr algn="ctr" rtl="0" fontAlgn="ctr"/>
                      <a:r>
                        <a:rPr lang="ru-RU" sz="800" b="1" u="none" strike="noStrike" dirty="0">
                          <a:effectLst/>
                          <a:latin typeface="Times New Roman" pitchFamily="18" charset="0"/>
                          <a:cs typeface="Times New Roman" pitchFamily="18" charset="0"/>
                        </a:rPr>
                        <a:t>КФСР</a:t>
                      </a:r>
                      <a:endParaRPr lang="ru-RU" sz="800" b="1" i="0" u="none" strike="noStrike" dirty="0">
                        <a:solidFill>
                          <a:srgbClr val="000000"/>
                        </a:solidFill>
                        <a:effectLst/>
                        <a:latin typeface="Times New Roman" pitchFamily="18" charset="0"/>
                        <a:cs typeface="Times New Roman" pitchFamily="18" charset="0"/>
                      </a:endParaRPr>
                    </a:p>
                  </a:txBody>
                  <a:tcPr marL="7620" marR="7620" marT="7620" marB="0" anchor="ctr"/>
                </a:tc>
                <a:tc gridSpan="2">
                  <a:txBody>
                    <a:bodyPr/>
                    <a:lstStyle/>
                    <a:p>
                      <a:pPr algn="ctr" rtl="0" fontAlgn="ctr"/>
                      <a:r>
                        <a:rPr lang="ru-RU" sz="800" b="1" u="none" strike="noStrike" dirty="0">
                          <a:effectLst/>
                          <a:latin typeface="Times New Roman" pitchFamily="18" charset="0"/>
                          <a:cs typeface="Times New Roman" pitchFamily="18" charset="0"/>
                        </a:rPr>
                        <a:t>2018 год</a:t>
                      </a:r>
                      <a:endParaRPr lang="ru-RU" sz="800" b="1" i="0" u="none" strike="noStrike" dirty="0">
                        <a:solidFill>
                          <a:srgbClr val="000000"/>
                        </a:solidFill>
                        <a:effectLst/>
                        <a:latin typeface="Times New Roman" pitchFamily="18" charset="0"/>
                        <a:cs typeface="Times New Roman" pitchFamily="18" charset="0"/>
                      </a:endParaRPr>
                    </a:p>
                  </a:txBody>
                  <a:tcPr marL="7620" marR="7620" marT="7620" marB="0" anchor="ctr"/>
                </a:tc>
                <a:tc hMerge="1">
                  <a:txBody>
                    <a:bodyPr/>
                    <a:lstStyle/>
                    <a:p>
                      <a:endParaRPr lang="ru-RU"/>
                    </a:p>
                  </a:txBody>
                  <a:tcPr/>
                </a:tc>
                <a:tc gridSpan="2">
                  <a:txBody>
                    <a:bodyPr/>
                    <a:lstStyle/>
                    <a:p>
                      <a:pPr algn="ctr" rtl="0" fontAlgn="ctr"/>
                      <a:r>
                        <a:rPr lang="ru-RU" sz="800" b="1" u="none" strike="noStrike" dirty="0">
                          <a:effectLst/>
                          <a:latin typeface="Times New Roman" pitchFamily="18" charset="0"/>
                          <a:cs typeface="Times New Roman" pitchFamily="18" charset="0"/>
                        </a:rPr>
                        <a:t>2019 год</a:t>
                      </a:r>
                      <a:endParaRPr lang="ru-RU" sz="800" b="1" i="0" u="none" strike="noStrike" dirty="0">
                        <a:solidFill>
                          <a:srgbClr val="000000"/>
                        </a:solidFill>
                        <a:effectLst/>
                        <a:latin typeface="Times New Roman" pitchFamily="18" charset="0"/>
                        <a:cs typeface="Times New Roman" pitchFamily="18" charset="0"/>
                      </a:endParaRPr>
                    </a:p>
                  </a:txBody>
                  <a:tcPr marL="7620" marR="7620" marT="7620" marB="0" anchor="ctr"/>
                </a:tc>
                <a:tc hMerge="1">
                  <a:txBody>
                    <a:bodyPr/>
                    <a:lstStyle/>
                    <a:p>
                      <a:endParaRPr lang="ru-RU"/>
                    </a:p>
                  </a:txBody>
                  <a:tcPr/>
                </a:tc>
                <a:tc gridSpan="2">
                  <a:txBody>
                    <a:bodyPr/>
                    <a:lstStyle/>
                    <a:p>
                      <a:pPr algn="ctr" rtl="0" fontAlgn="ctr"/>
                      <a:r>
                        <a:rPr lang="ru-RU" sz="800" b="1" u="none" strike="noStrike" dirty="0">
                          <a:effectLst/>
                          <a:latin typeface="Times New Roman" pitchFamily="18" charset="0"/>
                          <a:cs typeface="Times New Roman" pitchFamily="18" charset="0"/>
                        </a:rPr>
                        <a:t>2020 год</a:t>
                      </a:r>
                      <a:endParaRPr lang="ru-RU" sz="800" b="1" i="0" u="none" strike="noStrike" dirty="0">
                        <a:solidFill>
                          <a:srgbClr val="000000"/>
                        </a:solidFill>
                        <a:effectLst/>
                        <a:latin typeface="Times New Roman" pitchFamily="18" charset="0"/>
                        <a:cs typeface="Times New Roman" pitchFamily="18" charset="0"/>
                      </a:endParaRPr>
                    </a:p>
                  </a:txBody>
                  <a:tcPr marL="7620" marR="7620" marT="7620" marB="0" anchor="ctr"/>
                </a:tc>
                <a:tc hMerge="1">
                  <a:txBody>
                    <a:bodyPr/>
                    <a:lstStyle/>
                    <a:p>
                      <a:endParaRPr lang="ru-RU"/>
                    </a:p>
                  </a:txBody>
                  <a:tcPr/>
                </a:tc>
                <a:tc rowSpan="2">
                  <a:txBody>
                    <a:bodyPr/>
                    <a:lstStyle/>
                    <a:p>
                      <a:pPr algn="ctr" rtl="0" fontAlgn="ctr"/>
                      <a:r>
                        <a:rPr lang="ru-RU" sz="800" b="1" u="none" strike="noStrike">
                          <a:effectLst/>
                          <a:latin typeface="Times New Roman" pitchFamily="18" charset="0"/>
                          <a:cs typeface="Times New Roman" pitchFamily="18" charset="0"/>
                        </a:rPr>
                        <a:t>Динамика к 2019 году %</a:t>
                      </a:r>
                      <a:endParaRPr lang="ru-RU" sz="800" b="1" i="0" u="none" strike="noStrike">
                        <a:solidFill>
                          <a:srgbClr val="000000"/>
                        </a:solidFill>
                        <a:effectLst/>
                        <a:latin typeface="Times New Roman" pitchFamily="18" charset="0"/>
                        <a:cs typeface="Times New Roman" pitchFamily="18" charset="0"/>
                      </a:endParaRPr>
                    </a:p>
                  </a:txBody>
                  <a:tcPr marL="7620" marR="7620" marT="7620" marB="0" anchor="ctr"/>
                </a:tc>
                <a:extLst>
                  <a:ext uri="{0D108BD9-81ED-4DB2-BD59-A6C34878D82A}">
                    <a16:rowId xmlns:a16="http://schemas.microsoft.com/office/drawing/2014/main" val="10000"/>
                  </a:ext>
                </a:extLst>
              </a:tr>
              <a:tr h="289761">
                <a:tc vMerge="1">
                  <a:txBody>
                    <a:bodyPr/>
                    <a:lstStyle/>
                    <a:p>
                      <a:endParaRPr lang="ru-RU"/>
                    </a:p>
                  </a:txBody>
                  <a:tcPr/>
                </a:tc>
                <a:tc vMerge="1">
                  <a:txBody>
                    <a:bodyPr/>
                    <a:lstStyle/>
                    <a:p>
                      <a:endParaRPr lang="ru-RU"/>
                    </a:p>
                  </a:txBody>
                  <a:tcPr/>
                </a:tc>
                <a:tc>
                  <a:txBody>
                    <a:bodyPr/>
                    <a:lstStyle/>
                    <a:p>
                      <a:pPr algn="ctr" rtl="0" fontAlgn="ctr"/>
                      <a:r>
                        <a:rPr lang="ru-RU" sz="800" b="1" u="none" strike="noStrike" dirty="0">
                          <a:effectLst/>
                          <a:latin typeface="Times New Roman" pitchFamily="18" charset="0"/>
                          <a:cs typeface="Times New Roman" pitchFamily="18" charset="0"/>
                        </a:rPr>
                        <a:t>Сумма </a:t>
                      </a:r>
                      <a:endParaRPr lang="ru-RU" sz="800" b="1" i="0" u="none" strike="noStrike" dirty="0">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b="1" u="none" strike="noStrike" dirty="0">
                          <a:effectLst/>
                          <a:latin typeface="Times New Roman" pitchFamily="18" charset="0"/>
                          <a:cs typeface="Times New Roman" pitchFamily="18" charset="0"/>
                        </a:rPr>
                        <a:t>Удельный вес</a:t>
                      </a:r>
                      <a:endParaRPr lang="ru-RU" sz="800" b="1" i="0" u="none" strike="noStrike" dirty="0">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b="1" u="none" strike="noStrike" dirty="0">
                          <a:effectLst/>
                          <a:latin typeface="Times New Roman" pitchFamily="18" charset="0"/>
                          <a:cs typeface="Times New Roman" pitchFamily="18" charset="0"/>
                        </a:rPr>
                        <a:t>Сумма </a:t>
                      </a:r>
                      <a:endParaRPr lang="ru-RU" sz="800" b="1" i="0" u="none" strike="noStrike" dirty="0">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b="1" u="none" strike="noStrike" dirty="0">
                          <a:effectLst/>
                          <a:latin typeface="Times New Roman" pitchFamily="18" charset="0"/>
                          <a:cs typeface="Times New Roman" pitchFamily="18" charset="0"/>
                        </a:rPr>
                        <a:t>Удельный вес</a:t>
                      </a:r>
                      <a:endParaRPr lang="ru-RU" sz="800" b="1" i="0" u="none" strike="noStrike" dirty="0">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b="1" u="none" strike="noStrike" dirty="0">
                          <a:effectLst/>
                          <a:latin typeface="Times New Roman" pitchFamily="18" charset="0"/>
                          <a:cs typeface="Times New Roman" pitchFamily="18" charset="0"/>
                        </a:rPr>
                        <a:t>Сумма </a:t>
                      </a:r>
                      <a:endParaRPr lang="ru-RU" sz="800" b="1" i="0" u="none" strike="noStrike" dirty="0">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b="1" u="none" strike="noStrike" dirty="0">
                          <a:effectLst/>
                          <a:latin typeface="Times New Roman" pitchFamily="18" charset="0"/>
                          <a:cs typeface="Times New Roman" pitchFamily="18" charset="0"/>
                        </a:rPr>
                        <a:t>Удельный вес</a:t>
                      </a:r>
                      <a:endParaRPr lang="ru-RU" sz="800" b="1" i="0" u="none" strike="noStrike" dirty="0">
                        <a:solidFill>
                          <a:srgbClr val="000000"/>
                        </a:solidFill>
                        <a:effectLst/>
                        <a:latin typeface="Times New Roman" pitchFamily="18" charset="0"/>
                        <a:cs typeface="Times New Roman" pitchFamily="18" charset="0"/>
                      </a:endParaRPr>
                    </a:p>
                  </a:txBody>
                  <a:tcPr marL="7620" marR="7620" marT="7620" marB="0" anchor="ctr"/>
                </a:tc>
                <a:tc vMerge="1">
                  <a:txBody>
                    <a:bodyPr/>
                    <a:lstStyle/>
                    <a:p>
                      <a:endParaRPr lang="ru-RU"/>
                    </a:p>
                  </a:txBody>
                  <a:tcPr/>
                </a:tc>
                <a:extLst>
                  <a:ext uri="{0D108BD9-81ED-4DB2-BD59-A6C34878D82A}">
                    <a16:rowId xmlns:a16="http://schemas.microsoft.com/office/drawing/2014/main" val="10001"/>
                  </a:ext>
                </a:extLst>
              </a:tr>
              <a:tr h="273203">
                <a:tc>
                  <a:txBody>
                    <a:bodyPr/>
                    <a:lstStyle/>
                    <a:p>
                      <a:pPr algn="l" rtl="0" fontAlgn="ctr"/>
                      <a:r>
                        <a:rPr lang="ru-RU" sz="800" u="none" strike="noStrike">
                          <a:effectLst/>
                          <a:latin typeface="Times New Roman" pitchFamily="18" charset="0"/>
                          <a:cs typeface="Times New Roman" pitchFamily="18" charset="0"/>
                        </a:rPr>
                        <a:t>Общегосударственные вопросы</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0100</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85 615</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7,4</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98 998,0</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7,3</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106 880,6</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6,41</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107,96%</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extLst>
                  <a:ext uri="{0D108BD9-81ED-4DB2-BD59-A6C34878D82A}">
                    <a16:rowId xmlns:a16="http://schemas.microsoft.com/office/drawing/2014/main" val="10002"/>
                  </a:ext>
                </a:extLst>
              </a:tr>
              <a:tr h="198693">
                <a:tc>
                  <a:txBody>
                    <a:bodyPr/>
                    <a:lstStyle/>
                    <a:p>
                      <a:pPr algn="l" rtl="0" fontAlgn="ctr"/>
                      <a:r>
                        <a:rPr lang="ru-RU" sz="800" u="none" strike="noStrike">
                          <a:effectLst/>
                          <a:latin typeface="Times New Roman" pitchFamily="18" charset="0"/>
                          <a:cs typeface="Times New Roman" pitchFamily="18" charset="0"/>
                        </a:rPr>
                        <a:t>Национальная оборона</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0200</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123</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0,01</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267,0</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0,02</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124,8</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0,01</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46,74%</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extLst>
                  <a:ext uri="{0D108BD9-81ED-4DB2-BD59-A6C34878D82A}">
                    <a16:rowId xmlns:a16="http://schemas.microsoft.com/office/drawing/2014/main" val="10003"/>
                  </a:ext>
                </a:extLst>
              </a:tr>
              <a:tr h="538128">
                <a:tc>
                  <a:txBody>
                    <a:bodyPr/>
                    <a:lstStyle/>
                    <a:p>
                      <a:pPr algn="l" rtl="0" fontAlgn="ctr"/>
                      <a:r>
                        <a:rPr lang="ru-RU" sz="800" u="none" strike="noStrike">
                          <a:effectLst/>
                          <a:latin typeface="Times New Roman" pitchFamily="18" charset="0"/>
                          <a:cs typeface="Times New Roman" pitchFamily="18" charset="0"/>
                        </a:rPr>
                        <a:t>Национальная безопасность и правоохранительная деятельность</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0300</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2 661</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0,2</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5 314,0</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0,4</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22 527,4</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1,35</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423,93%</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extLst>
                  <a:ext uri="{0D108BD9-81ED-4DB2-BD59-A6C34878D82A}">
                    <a16:rowId xmlns:a16="http://schemas.microsoft.com/office/drawing/2014/main" val="10004"/>
                  </a:ext>
                </a:extLst>
              </a:tr>
              <a:tr h="247016">
                <a:tc>
                  <a:txBody>
                    <a:bodyPr/>
                    <a:lstStyle/>
                    <a:p>
                      <a:pPr algn="l" rtl="0" fontAlgn="ctr"/>
                      <a:r>
                        <a:rPr lang="ru-RU" sz="800" u="none" strike="noStrike">
                          <a:effectLst/>
                          <a:latin typeface="Times New Roman" pitchFamily="18" charset="0"/>
                          <a:cs typeface="Times New Roman" pitchFamily="18" charset="0"/>
                        </a:rPr>
                        <a:t>Национальная экономика</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0400</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10 838</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0,9</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9 647,0</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0,7</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12 142,6</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0,73</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125,87%</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extLst>
                  <a:ext uri="{0D108BD9-81ED-4DB2-BD59-A6C34878D82A}">
                    <a16:rowId xmlns:a16="http://schemas.microsoft.com/office/drawing/2014/main" val="10005"/>
                  </a:ext>
                </a:extLst>
              </a:tr>
              <a:tr h="366781">
                <a:tc>
                  <a:txBody>
                    <a:bodyPr/>
                    <a:lstStyle/>
                    <a:p>
                      <a:pPr algn="l" rtl="0" fontAlgn="ctr"/>
                      <a:r>
                        <a:rPr lang="ru-RU" sz="800" u="none" strike="noStrike">
                          <a:effectLst/>
                          <a:latin typeface="Times New Roman" pitchFamily="18" charset="0"/>
                          <a:cs typeface="Times New Roman" pitchFamily="18" charset="0"/>
                        </a:rPr>
                        <a:t>Жилищно-коммунальное хозяйство</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0500</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2 020</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0,2</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42 197,0</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3,1</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111 111,2</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6,67</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263,32%</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extLst>
                  <a:ext uri="{0D108BD9-81ED-4DB2-BD59-A6C34878D82A}">
                    <a16:rowId xmlns:a16="http://schemas.microsoft.com/office/drawing/2014/main" val="10006"/>
                  </a:ext>
                </a:extLst>
              </a:tr>
              <a:tr h="247016">
                <a:tc>
                  <a:txBody>
                    <a:bodyPr/>
                    <a:lstStyle/>
                    <a:p>
                      <a:pPr algn="l" rtl="0" fontAlgn="ctr"/>
                      <a:r>
                        <a:rPr lang="ru-RU" sz="800" u="none" strike="noStrike">
                          <a:effectLst/>
                          <a:latin typeface="Times New Roman" pitchFamily="18" charset="0"/>
                          <a:cs typeface="Times New Roman" pitchFamily="18" charset="0"/>
                        </a:rPr>
                        <a:t>Охрана окружающей среды</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0600</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12</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dirty="0">
                          <a:effectLst/>
                          <a:latin typeface="Times New Roman" pitchFamily="18" charset="0"/>
                          <a:cs typeface="Times New Roman" pitchFamily="18" charset="0"/>
                        </a:rPr>
                        <a:t>0,001</a:t>
                      </a:r>
                      <a:endParaRPr lang="ru-RU" sz="800" b="0" i="0" u="none" strike="noStrike" dirty="0">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 </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 </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 </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0,00</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 </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extLst>
                  <a:ext uri="{0D108BD9-81ED-4DB2-BD59-A6C34878D82A}">
                    <a16:rowId xmlns:a16="http://schemas.microsoft.com/office/drawing/2014/main" val="10007"/>
                  </a:ext>
                </a:extLst>
              </a:tr>
              <a:tr h="198693">
                <a:tc>
                  <a:txBody>
                    <a:bodyPr/>
                    <a:lstStyle/>
                    <a:p>
                      <a:pPr algn="l" rtl="0" fontAlgn="ctr"/>
                      <a:r>
                        <a:rPr lang="ru-RU" sz="800" u="none" strike="noStrike">
                          <a:effectLst/>
                          <a:latin typeface="Times New Roman" pitchFamily="18" charset="0"/>
                          <a:cs typeface="Times New Roman" pitchFamily="18" charset="0"/>
                        </a:rPr>
                        <a:t>Образование</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0700</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784 568</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68,2</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906 945,0</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66,6</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1 133 581,6</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68,03</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124,99%</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extLst>
                  <a:ext uri="{0D108BD9-81ED-4DB2-BD59-A6C34878D82A}">
                    <a16:rowId xmlns:a16="http://schemas.microsoft.com/office/drawing/2014/main" val="10008"/>
                  </a:ext>
                </a:extLst>
              </a:tr>
              <a:tr h="247016">
                <a:tc>
                  <a:txBody>
                    <a:bodyPr/>
                    <a:lstStyle/>
                    <a:p>
                      <a:pPr algn="l" rtl="0" fontAlgn="ctr"/>
                      <a:r>
                        <a:rPr lang="ru-RU" sz="800" u="none" strike="noStrike">
                          <a:effectLst/>
                          <a:latin typeface="Times New Roman" pitchFamily="18" charset="0"/>
                          <a:cs typeface="Times New Roman" pitchFamily="18" charset="0"/>
                        </a:rPr>
                        <a:t>Культура, кинематография</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0800</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46 184</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4</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39 819,0</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2,9</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45 576,8</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2,74</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114,46%</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extLst>
                  <a:ext uri="{0D108BD9-81ED-4DB2-BD59-A6C34878D82A}">
                    <a16:rowId xmlns:a16="http://schemas.microsoft.com/office/drawing/2014/main" val="10009"/>
                  </a:ext>
                </a:extLst>
              </a:tr>
              <a:tr h="198693">
                <a:tc>
                  <a:txBody>
                    <a:bodyPr/>
                    <a:lstStyle/>
                    <a:p>
                      <a:pPr algn="l" rtl="0" fontAlgn="ctr"/>
                      <a:r>
                        <a:rPr lang="ru-RU" sz="800" u="none" strike="noStrike">
                          <a:effectLst/>
                          <a:latin typeface="Times New Roman" pitchFamily="18" charset="0"/>
                          <a:cs typeface="Times New Roman" pitchFamily="18" charset="0"/>
                        </a:rPr>
                        <a:t>Здравоохранение</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0900</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0</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 </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137,0</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0,01</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147,5</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0,01</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107,66%</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extLst>
                  <a:ext uri="{0D108BD9-81ED-4DB2-BD59-A6C34878D82A}">
                    <a16:rowId xmlns:a16="http://schemas.microsoft.com/office/drawing/2014/main" val="10010"/>
                  </a:ext>
                </a:extLst>
              </a:tr>
              <a:tr h="198693">
                <a:tc>
                  <a:txBody>
                    <a:bodyPr/>
                    <a:lstStyle/>
                    <a:p>
                      <a:pPr algn="l" rtl="0" fontAlgn="ctr"/>
                      <a:r>
                        <a:rPr lang="ru-RU" sz="800" u="none" strike="noStrike">
                          <a:effectLst/>
                          <a:latin typeface="Times New Roman" pitchFamily="18" charset="0"/>
                          <a:cs typeface="Times New Roman" pitchFamily="18" charset="0"/>
                        </a:rPr>
                        <a:t>Социальная политика</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1000</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76 527</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6,6</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81 466,0</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6</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77 862,4</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4,67</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95,58%</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extLst>
                  <a:ext uri="{0D108BD9-81ED-4DB2-BD59-A6C34878D82A}">
                    <a16:rowId xmlns:a16="http://schemas.microsoft.com/office/drawing/2014/main" val="10011"/>
                  </a:ext>
                </a:extLst>
              </a:tr>
              <a:tr h="273203">
                <a:tc>
                  <a:txBody>
                    <a:bodyPr/>
                    <a:lstStyle/>
                    <a:p>
                      <a:pPr algn="l" rtl="0" fontAlgn="ctr"/>
                      <a:r>
                        <a:rPr lang="ru-RU" sz="800" u="none" strike="noStrike">
                          <a:effectLst/>
                          <a:latin typeface="Times New Roman" pitchFamily="18" charset="0"/>
                          <a:cs typeface="Times New Roman" pitchFamily="18" charset="0"/>
                        </a:rPr>
                        <a:t>Физическая культура и спорт</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1100</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1 368</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0,1</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1 364,0</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0,1</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909,9</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0,05</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66,71%</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extLst>
                  <a:ext uri="{0D108BD9-81ED-4DB2-BD59-A6C34878D82A}">
                    <a16:rowId xmlns:a16="http://schemas.microsoft.com/office/drawing/2014/main" val="10012"/>
                  </a:ext>
                </a:extLst>
              </a:tr>
              <a:tr h="273203">
                <a:tc>
                  <a:txBody>
                    <a:bodyPr/>
                    <a:lstStyle/>
                    <a:p>
                      <a:pPr algn="l" rtl="0" fontAlgn="ctr"/>
                      <a:r>
                        <a:rPr lang="ru-RU" sz="800" u="none" strike="noStrike">
                          <a:effectLst/>
                          <a:latin typeface="Times New Roman" pitchFamily="18" charset="0"/>
                          <a:cs typeface="Times New Roman" pitchFamily="18" charset="0"/>
                        </a:rPr>
                        <a:t>Средства массовой информации</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1200</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2 021</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0,2</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2 849,0</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0,2</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3 771,7</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0,23</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132,39%</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extLst>
                  <a:ext uri="{0D108BD9-81ED-4DB2-BD59-A6C34878D82A}">
                    <a16:rowId xmlns:a16="http://schemas.microsoft.com/office/drawing/2014/main" val="10013"/>
                  </a:ext>
                </a:extLst>
              </a:tr>
              <a:tr h="405666">
                <a:tc>
                  <a:txBody>
                    <a:bodyPr/>
                    <a:lstStyle/>
                    <a:p>
                      <a:pPr algn="l" rtl="0" fontAlgn="ctr"/>
                      <a:r>
                        <a:rPr lang="ru-RU" sz="800" u="none" strike="noStrike">
                          <a:effectLst/>
                          <a:latin typeface="Times New Roman" pitchFamily="18" charset="0"/>
                          <a:cs typeface="Times New Roman" pitchFamily="18" charset="0"/>
                        </a:rPr>
                        <a:t>Обслуживание государственного и муниципального долга</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1300</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5 088</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0,4</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13,0</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0,001</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14,9</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0,001</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114,62%</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extLst>
                  <a:ext uri="{0D108BD9-81ED-4DB2-BD59-A6C34878D82A}">
                    <a16:rowId xmlns:a16="http://schemas.microsoft.com/office/drawing/2014/main" val="10014"/>
                  </a:ext>
                </a:extLst>
              </a:tr>
              <a:tr h="670590">
                <a:tc>
                  <a:txBody>
                    <a:bodyPr/>
                    <a:lstStyle/>
                    <a:p>
                      <a:pPr algn="l" rtl="0" fontAlgn="ctr"/>
                      <a:r>
                        <a:rPr lang="ru-RU" sz="800" u="none" strike="noStrike">
                          <a:effectLst/>
                          <a:latin typeface="Times New Roman" pitchFamily="18" charset="0"/>
                          <a:cs typeface="Times New Roman" pitchFamily="18" charset="0"/>
                        </a:rPr>
                        <a:t>Межбюджетные трансферты общего характера бюджетам бюджетной системы российской федерации</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1400</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133 913</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11,6</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173 094,0</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12,7</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151 644,6</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9,10</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u="none" strike="noStrike">
                          <a:effectLst/>
                          <a:latin typeface="Times New Roman" pitchFamily="18" charset="0"/>
                          <a:cs typeface="Times New Roman" pitchFamily="18" charset="0"/>
                        </a:rPr>
                        <a:t>87,61%</a:t>
                      </a:r>
                      <a:endParaRPr lang="ru-RU" sz="800" b="0" i="0" u="none" strike="noStrike">
                        <a:solidFill>
                          <a:srgbClr val="000000"/>
                        </a:solidFill>
                        <a:effectLst/>
                        <a:latin typeface="Times New Roman" pitchFamily="18" charset="0"/>
                        <a:cs typeface="Times New Roman" pitchFamily="18" charset="0"/>
                      </a:endParaRPr>
                    </a:p>
                  </a:txBody>
                  <a:tcPr marL="7620" marR="7620" marT="7620" marB="0" anchor="ctr"/>
                </a:tc>
                <a:extLst>
                  <a:ext uri="{0D108BD9-81ED-4DB2-BD59-A6C34878D82A}">
                    <a16:rowId xmlns:a16="http://schemas.microsoft.com/office/drawing/2014/main" val="10015"/>
                  </a:ext>
                </a:extLst>
              </a:tr>
              <a:tr h="198693">
                <a:tc>
                  <a:txBody>
                    <a:bodyPr/>
                    <a:lstStyle/>
                    <a:p>
                      <a:pPr algn="ctr" rtl="0" fontAlgn="ctr"/>
                      <a:r>
                        <a:rPr lang="ru-RU" sz="800" b="1" u="none" strike="noStrike" dirty="0">
                          <a:effectLst/>
                          <a:latin typeface="Times New Roman" pitchFamily="18" charset="0"/>
                          <a:cs typeface="Times New Roman" pitchFamily="18" charset="0"/>
                        </a:rPr>
                        <a:t>Итого</a:t>
                      </a:r>
                      <a:endParaRPr lang="ru-RU" sz="800" b="1" i="0" u="none" strike="noStrike" dirty="0">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b="1" u="none" strike="noStrike" dirty="0">
                          <a:effectLst/>
                          <a:latin typeface="Times New Roman" pitchFamily="18" charset="0"/>
                          <a:cs typeface="Times New Roman" pitchFamily="18" charset="0"/>
                        </a:rPr>
                        <a:t> </a:t>
                      </a:r>
                      <a:endParaRPr lang="ru-RU" sz="800" b="1" i="0" u="none" strike="noStrike" dirty="0">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b="1" u="none" strike="noStrike" dirty="0">
                          <a:effectLst/>
                          <a:latin typeface="Times New Roman" pitchFamily="18" charset="0"/>
                          <a:cs typeface="Times New Roman" pitchFamily="18" charset="0"/>
                        </a:rPr>
                        <a:t>1 150 938,0</a:t>
                      </a:r>
                      <a:endParaRPr lang="ru-RU" sz="800" b="1" i="0" u="none" strike="noStrike" dirty="0">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b="1" u="none" strike="noStrike" dirty="0">
                          <a:effectLst/>
                          <a:latin typeface="Times New Roman" pitchFamily="18" charset="0"/>
                          <a:cs typeface="Times New Roman" pitchFamily="18" charset="0"/>
                        </a:rPr>
                        <a:t> </a:t>
                      </a:r>
                      <a:endParaRPr lang="ru-RU" sz="800" b="1" i="0" u="none" strike="noStrike" dirty="0">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b="1" u="none" strike="noStrike" dirty="0">
                          <a:effectLst/>
                          <a:latin typeface="Times New Roman" pitchFamily="18" charset="0"/>
                          <a:cs typeface="Times New Roman" pitchFamily="18" charset="0"/>
                        </a:rPr>
                        <a:t>1 362 110,0</a:t>
                      </a:r>
                      <a:endParaRPr lang="ru-RU" sz="800" b="1" i="0" u="none" strike="noStrike" dirty="0">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b="1" u="none" strike="noStrike" dirty="0">
                          <a:effectLst/>
                          <a:latin typeface="Times New Roman" pitchFamily="18" charset="0"/>
                          <a:cs typeface="Times New Roman" pitchFamily="18" charset="0"/>
                        </a:rPr>
                        <a:t> </a:t>
                      </a:r>
                      <a:endParaRPr lang="ru-RU" sz="800" b="1" i="0" u="none" strike="noStrike" dirty="0">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b="1" u="none" strike="noStrike" dirty="0">
                          <a:effectLst/>
                          <a:latin typeface="Times New Roman" pitchFamily="18" charset="0"/>
                          <a:cs typeface="Times New Roman" pitchFamily="18" charset="0"/>
                        </a:rPr>
                        <a:t>1 666 296,0</a:t>
                      </a:r>
                      <a:endParaRPr lang="ru-RU" sz="800" b="1" i="0" u="none" strike="noStrike" dirty="0">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b="1" u="none" strike="noStrike" dirty="0">
                          <a:effectLst/>
                          <a:latin typeface="Times New Roman" pitchFamily="18" charset="0"/>
                          <a:cs typeface="Times New Roman" pitchFamily="18" charset="0"/>
                        </a:rPr>
                        <a:t> </a:t>
                      </a:r>
                      <a:endParaRPr lang="ru-RU" sz="800" b="1" i="0" u="none" strike="noStrike" dirty="0">
                        <a:solidFill>
                          <a:srgbClr val="000000"/>
                        </a:solidFill>
                        <a:effectLst/>
                        <a:latin typeface="Times New Roman" pitchFamily="18" charset="0"/>
                        <a:cs typeface="Times New Roman" pitchFamily="18" charset="0"/>
                      </a:endParaRPr>
                    </a:p>
                  </a:txBody>
                  <a:tcPr marL="7620" marR="7620" marT="7620" marB="0" anchor="ctr"/>
                </a:tc>
                <a:tc>
                  <a:txBody>
                    <a:bodyPr/>
                    <a:lstStyle/>
                    <a:p>
                      <a:pPr algn="ctr" rtl="0" fontAlgn="ctr"/>
                      <a:r>
                        <a:rPr lang="ru-RU" sz="800" b="1" u="none" strike="noStrike" dirty="0">
                          <a:effectLst/>
                          <a:latin typeface="Times New Roman" pitchFamily="18" charset="0"/>
                          <a:cs typeface="Times New Roman" pitchFamily="18" charset="0"/>
                        </a:rPr>
                        <a:t>122,33%</a:t>
                      </a:r>
                      <a:endParaRPr lang="ru-RU" sz="800" b="1" i="0" u="none" strike="noStrike" dirty="0">
                        <a:solidFill>
                          <a:srgbClr val="000000"/>
                        </a:solidFill>
                        <a:effectLst/>
                        <a:latin typeface="Times New Roman" pitchFamily="18" charset="0"/>
                        <a:cs typeface="Times New Roman" pitchFamily="18" charset="0"/>
                      </a:endParaRPr>
                    </a:p>
                  </a:txBody>
                  <a:tcPr marL="7620" marR="7620" marT="7620" marB="0" anchor="ct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2578486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Тема2">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Тема2</Template>
  <TotalTime>8084</TotalTime>
  <Words>2282</Words>
  <Application>Microsoft Office PowerPoint</Application>
  <PresentationFormat>Экран (4:3)</PresentationFormat>
  <Paragraphs>554</Paragraphs>
  <Slides>16</Slides>
  <Notes>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16</vt:i4>
      </vt:variant>
    </vt:vector>
  </HeadingPairs>
  <TitlesOfParts>
    <vt:vector size="22" baseType="lpstr">
      <vt:lpstr>Arial</vt:lpstr>
      <vt:lpstr>Arial Black</vt:lpstr>
      <vt:lpstr>Book Antiqua</vt:lpstr>
      <vt:lpstr>Calibri</vt:lpstr>
      <vt:lpstr>Times New Roman</vt:lpstr>
      <vt:lpstr>Тема2</vt:lpstr>
      <vt:lpstr>Отчет об исполнении бюджета муниципального образования Слюдянский район за 2020 год</vt:lpstr>
      <vt:lpstr>Основные показатели бюджета муниципального образования Слюдянский район за 2020 год (тыс.рублей)</vt:lpstr>
      <vt:lpstr>Исполнение доходов бюджета муниципального образования Слюдянский район за 2020 год </vt:lpstr>
      <vt:lpstr>Налоговые и неналоговые доходы МО Слюдянский район в 2020 году</vt:lpstr>
      <vt:lpstr>Безвозмездные поступления в 2020 году</vt:lpstr>
      <vt:lpstr>Динамика безвозмездных поступлений в 2019-2020 годах (тыс.руб.)</vt:lpstr>
      <vt:lpstr>Безвозмездные поступления в бюджет МО Слюдянский район в 2020 году</vt:lpstr>
      <vt:lpstr>Динамика поступления  межбюджетных трансфертов                 в виде дотаций, субсидий и субвенций из областного и федерального бюджета с 2016 по 2020 годы (млн.руб.)</vt:lpstr>
      <vt:lpstr>Структура расходов бюджета муниципального образования Слюдянский район в 2020 году</vt:lpstr>
      <vt:lpstr>Структура программных и непрограммных расходов бюджета в 2020 году</vt:lpstr>
      <vt:lpstr>Социально-значимые расходы в 2020 году</vt:lpstr>
      <vt:lpstr>Расходы на социальную сферу в 2020 году  составили 959 779,4тыс.рублей или 97,7% от плановых назначений. </vt:lpstr>
      <vt:lpstr> Расходы на капитальные вложения в 2020 году  составили 336 836,5 тыс. рублей или 92,9% от плановых назначений </vt:lpstr>
      <vt:lpstr>Расходы на содержание органов местного самоуправления в 2020 году составили 283 317,4 тыс.рублей или 97,8% от плановых назначений.</vt:lpstr>
      <vt:lpstr>Иные расходы в 2020 году составили 86 362,7 тыс.рублей  или 99,3% от плановых назначений, в том числе:</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kazna17</dc:creator>
  <cp:lastModifiedBy>econ11</cp:lastModifiedBy>
  <cp:revision>420</cp:revision>
  <cp:lastPrinted>2021-03-17T01:50:42Z</cp:lastPrinted>
  <dcterms:created xsi:type="dcterms:W3CDTF">2019-03-19T00:18:23Z</dcterms:created>
  <dcterms:modified xsi:type="dcterms:W3CDTF">2021-03-30T02:51:20Z</dcterms:modified>
</cp:coreProperties>
</file>