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71" r:id="rId1"/>
  </p:sldMasterIdLst>
  <p:sldIdLst>
    <p:sldId id="256" r:id="rId2"/>
    <p:sldId id="291" r:id="rId3"/>
    <p:sldId id="303" r:id="rId4"/>
    <p:sldId id="292" r:id="rId5"/>
    <p:sldId id="294" r:id="rId6"/>
    <p:sldId id="296" r:id="rId7"/>
    <p:sldId id="304" r:id="rId8"/>
    <p:sldId id="265" r:id="rId9"/>
    <p:sldId id="267" r:id="rId10"/>
    <p:sldId id="266" r:id="rId11"/>
    <p:sldId id="280" r:id="rId12"/>
    <p:sldId id="300" r:id="rId13"/>
    <p:sldId id="301" r:id="rId14"/>
    <p:sldId id="286" r:id="rId15"/>
    <p:sldId id="284" r:id="rId16"/>
    <p:sldId id="302" r:id="rId17"/>
    <p:sldId id="297" r:id="rId18"/>
    <p:sldId id="281" r:id="rId19"/>
    <p:sldId id="282" r:id="rId20"/>
    <p:sldId id="288" r:id="rId21"/>
    <p:sldId id="298" r:id="rId22"/>
    <p:sldId id="293" r:id="rId23"/>
    <p:sldId id="295" r:id="rId24"/>
    <p:sldId id="299" r:id="rId25"/>
    <p:sldId id="270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E4E9"/>
    <a:srgbClr val="D16E4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9896351660239"/>
          <c:y val="0.17309671159277262"/>
          <c:w val="0.73548998480749039"/>
          <c:h val="0.753867835417982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0A-4718-8C28-24668CB833C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0A-4718-8C28-24668CB833CD}"/>
              </c:ext>
            </c:extLst>
          </c:dPt>
          <c:dLbls>
            <c:dLbl>
              <c:idx val="0"/>
              <c:layout>
                <c:manualLayout>
                  <c:x val="-0.33447990610594192"/>
                  <c:y val="-8.632667664305711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0A-4718-8C28-24668CB833CD}"/>
                </c:ext>
              </c:extLst>
            </c:dLbl>
            <c:dLbl>
              <c:idx val="1"/>
              <c:layout>
                <c:manualLayout>
                  <c:x val="-0.36590754829039285"/>
                  <c:y val="-4.70878221251957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0A-4718-8C28-24668CB83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</c:v>
                </c:pt>
                <c:pt idx="1">
                  <c:v>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2047.6</c:v>
                </c:pt>
                <c:pt idx="1">
                  <c:v>2063.5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0A-4718-8C28-24668CB833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C0A-4718-8C28-24668CB833CD}"/>
              </c:ext>
            </c:extLst>
          </c:dPt>
          <c:dPt>
            <c:idx val="1"/>
            <c:invertIfNegative val="0"/>
            <c:bubble3D val="0"/>
            <c:spPr>
              <a:pattFill prst="ltUpDiag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C0A-4718-8C28-24668CB833CD}"/>
              </c:ext>
            </c:extLst>
          </c:dPt>
          <c:dLbls>
            <c:dLbl>
              <c:idx val="0"/>
              <c:layout>
                <c:manualLayout>
                  <c:x val="-0.37937653779801472"/>
                  <c:y val="-4.70878221251966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0A-4718-8C28-24668CB833CD}"/>
                </c:ext>
              </c:extLst>
            </c:dLbl>
            <c:dLbl>
              <c:idx val="1"/>
              <c:layout>
                <c:manualLayout>
                  <c:x val="-0.3950903588902401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0A-4718-8C28-24668CB83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</c:v>
                </c:pt>
                <c:pt idx="1">
                  <c:v>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2197.6</c:v>
                </c:pt>
                <c:pt idx="1">
                  <c:v>2161.4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0A-4718-8C28-24668CB833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40771728"/>
        <c:axId val="839068992"/>
      </c:barChart>
      <c:catAx>
        <c:axId val="840771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39068992"/>
        <c:crosses val="autoZero"/>
        <c:auto val="1"/>
        <c:lblAlgn val="ctr"/>
        <c:lblOffset val="100"/>
        <c:noMultiLvlLbl val="0"/>
      </c:catAx>
      <c:valAx>
        <c:axId val="839068992"/>
        <c:scaling>
          <c:orientation val="minMax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84077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accent6">
              <a:lumMod val="50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8004728819527901"/>
          <c:w val="1"/>
          <c:h val="0.7962899820945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32545942028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90-4755-B8AF-D9A5FAFE3F46}"/>
                </c:ext>
              </c:extLst>
            </c:dLbl>
            <c:dLbl>
              <c:idx val="1"/>
              <c:layout>
                <c:manualLayout>
                  <c:x val="0"/>
                  <c:y val="3.409296285324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90-4755-B8AF-D9A5FAFE3F46}"/>
                </c:ext>
              </c:extLst>
            </c:dLbl>
            <c:dLbl>
              <c:idx val="2"/>
              <c:layout>
                <c:manualLayout>
                  <c:x val="-8.5258834311713724E-17"/>
                  <c:y val="2.9653872023759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1540036763037E-2"/>
                      <c:h val="0.34812888821572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490-4755-B8AF-D9A5FAFE3F46}"/>
                </c:ext>
              </c:extLst>
            </c:dLbl>
            <c:dLbl>
              <c:idx val="3"/>
              <c:layout>
                <c:manualLayout>
                  <c:x val="-2.3252677971558069E-3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90-4755-B8AF-D9A5FAFE3F46}"/>
                </c:ext>
              </c:extLst>
            </c:dLbl>
            <c:dLbl>
              <c:idx val="4"/>
              <c:layout>
                <c:manualLayout>
                  <c:x val="0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90-4755-B8AF-D9A5FAFE3F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309.173</c:v>
                </c:pt>
                <c:pt idx="1">
                  <c:v>11155.025</c:v>
                </c:pt>
                <c:pt idx="2">
                  <c:v>9095.893</c:v>
                </c:pt>
                <c:pt idx="3">
                  <c:v>4008.4090000000001</c:v>
                </c:pt>
                <c:pt idx="4">
                  <c:v>2050.5390000000002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90-4755-B8AF-D9A5FAFE3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5-4D5F-9506-60B410D23429}"/>
                </c:ext>
              </c:extLst>
            </c:dLbl>
            <c:dLbl>
              <c:idx val="1"/>
              <c:layout>
                <c:manualLayout>
                  <c:x val="0"/>
                  <c:y val="3.409296285324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E5-4D5F-9506-60B410D23429}"/>
                </c:ext>
              </c:extLst>
            </c:dLbl>
            <c:dLbl>
              <c:idx val="2"/>
              <c:layout>
                <c:manualLayout>
                  <c:x val="-8.5258834311713724E-17"/>
                  <c:y val="2.9653872023759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1540036763037E-2"/>
                      <c:h val="0.34812888821572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BE5-4D5F-9506-60B410D23429}"/>
                </c:ext>
              </c:extLst>
            </c:dLbl>
            <c:dLbl>
              <c:idx val="3"/>
              <c:layout>
                <c:manualLayout>
                  <c:x val="-2.3252677971558069E-3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E5-4D5F-9506-60B410D23429}"/>
                </c:ext>
              </c:extLst>
            </c:dLbl>
            <c:dLbl>
              <c:idx val="4"/>
              <c:layout>
                <c:manualLayout>
                  <c:x val="0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E5-4D5F-9506-60B410D234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12794.4</c:v>
                </c:pt>
                <c:pt idx="1">
                  <c:v>4345.4030000000002</c:v>
                </c:pt>
                <c:pt idx="2">
                  <c:v>-130.011</c:v>
                </c:pt>
                <c:pt idx="3">
                  <c:v>-36.704999999999998</c:v>
                </c:pt>
                <c:pt idx="4">
                  <c:v>34.54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E5-4D5F-9506-60B410D23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0835395892877"/>
          <c:y val="3.7261384023060333E-2"/>
          <c:w val="0.67330148435190185"/>
          <c:h val="0.86005326358001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7"/>
            <c:spPr>
              <a:solidFill>
                <a:schemeClr val="accent1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E8A-402B-BAC6-A9C85F78564F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8A-402B-BAC6-A9C85F78564F}"/>
              </c:ext>
            </c:extLst>
          </c:dPt>
          <c:cat>
            <c:strRef>
              <c:f>Лист1!$A$2:$A$3</c:f>
              <c:strCache>
                <c:ptCount val="2"/>
                <c:pt idx="0">
                  <c:v>Неналоговые</c:v>
                </c:pt>
                <c:pt idx="1">
                  <c:v>остатки от всех доходов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63001.847000000002</c:v>
                </c:pt>
                <c:pt idx="1">
                  <c:v>2098405.6880000001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A-402B-BAC6-A9C85F785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54100085841662E-2"/>
          <c:y val="0.2659497590333138"/>
          <c:w val="0.87883335343511093"/>
          <c:h val="0.570642148273718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chemeClr val="tx2">
                    <a:lumMod val="5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FF0000"/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D76-4A67-AC91-EE25DDB2FCDC}"/>
              </c:ext>
            </c:extLst>
          </c:dPt>
          <c:dLbls>
            <c:dLbl>
              <c:idx val="0"/>
              <c:layout>
                <c:manualLayout>
                  <c:x val="-4.1052072493272973E-2"/>
                  <c:y val="-0.1356305324619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76-4A67-AC91-EE25DDB2FCDC}"/>
                </c:ext>
              </c:extLst>
            </c:dLbl>
            <c:dLbl>
              <c:idx val="1"/>
              <c:layout>
                <c:manualLayout>
                  <c:x val="-4.4900704289517271E-2"/>
                  <c:y val="-0.14467256795944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76-4A67-AC91-EE25DDB2FCDC}"/>
                </c:ext>
              </c:extLst>
            </c:dLbl>
            <c:dLbl>
              <c:idx val="2"/>
              <c:layout>
                <c:manualLayout>
                  <c:x val="-3.8486317962443416E-2"/>
                  <c:y val="-0.10850442596958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76-4A67-AC91-EE25DDB2FCDC}"/>
                </c:ext>
              </c:extLst>
            </c:dLbl>
            <c:dLbl>
              <c:idx val="3"/>
              <c:layout>
                <c:manualLayout>
                  <c:x val="-4.3617827024102628E-2"/>
                  <c:y val="-0.14467256795944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76-4A67-AC91-EE25DDB2FCDC}"/>
                </c:ext>
              </c:extLst>
            </c:dLbl>
            <c:dLbl>
              <c:idx val="4"/>
              <c:layout>
                <c:manualLayout>
                  <c:x val="-2.3091790777466047E-2"/>
                  <c:y val="-9.9462390472115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92-4C97-B1E9-B00848C721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 (прогноз)</c:v>
                </c:pt>
                <c:pt idx="4">
                  <c:v>2023 (факт)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15004.353999999999</c:v>
                </c:pt>
                <c:pt idx="1">
                  <c:v>102385.455</c:v>
                </c:pt>
                <c:pt idx="2">
                  <c:v>36549.178999999996</c:v>
                </c:pt>
                <c:pt idx="3">
                  <c:v>63001.847000000002</c:v>
                </c:pt>
                <c:pt idx="4">
                  <c:v>58004.898000000001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76-4A67-AC91-EE25DDB2F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229247"/>
        <c:axId val="369414463"/>
      </c:lineChart>
      <c:catAx>
        <c:axId val="37322924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9414463"/>
        <c:crosses val="autoZero"/>
        <c:auto val="1"/>
        <c:lblAlgn val="ctr"/>
        <c:lblOffset val="100"/>
        <c:noMultiLvlLbl val="0"/>
      </c:catAx>
      <c:valAx>
        <c:axId val="36941446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73229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277598421585572E-2"/>
          <c:w val="1"/>
          <c:h val="0.94722401578414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52677971557214E-3"/>
                  <c:y val="0.308362754743246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F4-4474-8A77-EF9E10DF0339}"/>
                </c:ext>
              </c:extLst>
            </c:dLbl>
            <c:dLbl>
              <c:idx val="1"/>
              <c:layout>
                <c:manualLayout>
                  <c:x val="-4.2629417155856862E-17"/>
                  <c:y val="0.34262528304805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F4-4474-8A77-EF9E10DF0339}"/>
                </c:ext>
              </c:extLst>
            </c:dLbl>
            <c:dLbl>
              <c:idx val="2"/>
              <c:layout>
                <c:manualLayout>
                  <c:x val="-8.5258834311713724E-17"/>
                  <c:y val="0.34262528304805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F4-4474-8A77-EF9E10DF0339}"/>
                </c:ext>
              </c:extLst>
            </c:dLbl>
            <c:dLbl>
              <c:idx val="3"/>
              <c:layout>
                <c:manualLayout>
                  <c:x val="-8.5258834311713724E-17"/>
                  <c:y val="0.399729496889394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F4-4474-8A77-EF9E10DF0339}"/>
                </c:ext>
              </c:extLst>
            </c:dLbl>
            <c:dLbl>
              <c:idx val="4"/>
              <c:layout>
                <c:manualLayout>
                  <c:x val="0"/>
                  <c:y val="0.445412867962467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F4-4474-8A77-EF9E10DF0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10601.324000000001</c:v>
                </c:pt>
                <c:pt idx="1">
                  <c:v>17341.655999999999</c:v>
                </c:pt>
                <c:pt idx="2">
                  <c:v>9405.2469999999994</c:v>
                </c:pt>
                <c:pt idx="3">
                  <c:v>10784.465</c:v>
                </c:pt>
                <c:pt idx="4">
                  <c:v>10797.865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F4-4474-8A77-EF9E10DF0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162061448454473E-2"/>
          <c:w val="1"/>
          <c:h val="0.8672783872470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2629417155856862E-17"/>
                  <c:y val="0.4259283411898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B-4C0F-8CF2-DD04F0BB016F}"/>
                </c:ext>
              </c:extLst>
            </c:dLbl>
            <c:dLbl>
              <c:idx val="2"/>
              <c:layout>
                <c:manualLayout>
                  <c:x val="0"/>
                  <c:y val="8.1891524286858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B-4C0F-8CF2-DD04F0BB016F}"/>
                </c:ext>
              </c:extLst>
            </c:dLbl>
            <c:dLbl>
              <c:idx val="3"/>
              <c:layout>
                <c:manualLayout>
                  <c:x val="0"/>
                  <c:y val="9.2016172607180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B-4C0F-8CF2-DD04F0BB016F}"/>
                </c:ext>
              </c:extLst>
            </c:dLbl>
            <c:dLbl>
              <c:idx val="4"/>
              <c:layout>
                <c:manualLayout>
                  <c:x val="1.1626338985778607E-3"/>
                  <c:y val="0.11145311248160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B-4C0F-8CF2-DD04F0BB0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1162.5640000000001</c:v>
                </c:pt>
                <c:pt idx="1">
                  <c:v>74281.975999999995</c:v>
                </c:pt>
                <c:pt idx="2">
                  <c:v>4034.9169999999999</c:v>
                </c:pt>
                <c:pt idx="3">
                  <c:v>2474</c:v>
                </c:pt>
                <c:pt idx="4">
                  <c:v>4715.1220000000003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B-4C0F-8CF2-DD04F0BB0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9302825180870821E-2"/>
          <c:w val="1"/>
          <c:h val="0.93826636035542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32545942028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3A-42A0-96B5-E32D3373F169}"/>
                </c:ext>
              </c:extLst>
            </c:dLbl>
            <c:dLbl>
              <c:idx val="1"/>
              <c:layout>
                <c:manualLayout>
                  <c:x val="0"/>
                  <c:y val="3.409296285324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3A-42A0-96B5-E32D3373F169}"/>
                </c:ext>
              </c:extLst>
            </c:dLbl>
            <c:dLbl>
              <c:idx val="2"/>
              <c:layout>
                <c:manualLayout>
                  <c:x val="-8.5258834311713724E-17"/>
                  <c:y val="0.207125276453348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904218008320246E-2"/>
                      <c:h val="0.513768168597880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83A-42A0-96B5-E32D3373F169}"/>
                </c:ext>
              </c:extLst>
            </c:dLbl>
            <c:dLbl>
              <c:idx val="3"/>
              <c:layout>
                <c:manualLayout>
                  <c:x val="-2.3252677971558069E-3"/>
                  <c:y val="0.35417703075595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3A-42A0-96B5-E32D3373F169}"/>
                </c:ext>
              </c:extLst>
            </c:dLbl>
            <c:dLbl>
              <c:idx val="4"/>
              <c:layout>
                <c:manualLayout>
                  <c:x val="0"/>
                  <c:y val="0.377839760466099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3A-42A0-96B5-E32D3373F1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1174.9459999999999</c:v>
                </c:pt>
                <c:pt idx="1">
                  <c:v>134.46</c:v>
                </c:pt>
                <c:pt idx="2">
                  <c:v>19084.620999999999</c:v>
                </c:pt>
                <c:pt idx="3">
                  <c:v>38043.714999999997</c:v>
                </c:pt>
                <c:pt idx="4">
                  <c:v>38043.714999999997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3A-42A0-96B5-E32D3373F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8004728819527901"/>
          <c:w val="1"/>
          <c:h val="0.7962899820945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32545942028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90-4755-B8AF-D9A5FAFE3F46}"/>
                </c:ext>
              </c:extLst>
            </c:dLbl>
            <c:dLbl>
              <c:idx val="1"/>
              <c:layout>
                <c:manualLayout>
                  <c:x val="0"/>
                  <c:y val="3.409296285324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90-4755-B8AF-D9A5FAFE3F46}"/>
                </c:ext>
              </c:extLst>
            </c:dLbl>
            <c:dLbl>
              <c:idx val="2"/>
              <c:layout>
                <c:manualLayout>
                  <c:x val="-8.5258834311713724E-17"/>
                  <c:y val="2.9653872023759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1540036763037E-2"/>
                      <c:h val="0.34812888821572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490-4755-B8AF-D9A5FAFE3F46}"/>
                </c:ext>
              </c:extLst>
            </c:dLbl>
            <c:dLbl>
              <c:idx val="3"/>
              <c:layout>
                <c:manualLayout>
                  <c:x val="-2.3252677971558069E-3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90-4755-B8AF-D9A5FAFE3F46}"/>
                </c:ext>
              </c:extLst>
            </c:dLbl>
            <c:dLbl>
              <c:idx val="4"/>
              <c:layout>
                <c:manualLayout>
                  <c:x val="0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90-4755-B8AF-D9A5FAFE3F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1789.3630000000001</c:v>
                </c:pt>
                <c:pt idx="1">
                  <c:v>10436.777</c:v>
                </c:pt>
                <c:pt idx="2">
                  <c:v>3443.94</c:v>
                </c:pt>
                <c:pt idx="3">
                  <c:v>4386.8689999999997</c:v>
                </c:pt>
                <c:pt idx="4">
                  <c:v>2937.1959999999999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90-4755-B8AF-D9A5FAFE3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32545942028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5-4D5F-9506-60B410D23429}"/>
                </c:ext>
              </c:extLst>
            </c:dLbl>
            <c:dLbl>
              <c:idx val="1"/>
              <c:layout>
                <c:manualLayout>
                  <c:x val="0"/>
                  <c:y val="3.409296285324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E5-4D5F-9506-60B410D23429}"/>
                </c:ext>
              </c:extLst>
            </c:dLbl>
            <c:dLbl>
              <c:idx val="2"/>
              <c:layout>
                <c:manualLayout>
                  <c:x val="-8.5258834311713724E-17"/>
                  <c:y val="2.9653872023759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1540036763037E-2"/>
                      <c:h val="0.34812888821572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BE5-4D5F-9506-60B410D23429}"/>
                </c:ext>
              </c:extLst>
            </c:dLbl>
            <c:dLbl>
              <c:idx val="3"/>
              <c:layout>
                <c:manualLayout>
                  <c:x val="-2.3252677971558069E-3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E5-4D5F-9506-60B410D23429}"/>
                </c:ext>
              </c:extLst>
            </c:dLbl>
            <c:dLbl>
              <c:idx val="4"/>
              <c:layout>
                <c:manualLayout>
                  <c:x val="0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E5-4D5F-9506-60B410D234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276.15499999999997</c:v>
                </c:pt>
                <c:pt idx="1">
                  <c:v>190.58500000000001</c:v>
                </c:pt>
                <c:pt idx="2">
                  <c:v>580.15099999999995</c:v>
                </c:pt>
                <c:pt idx="3">
                  <c:v>7312.7960000000003</c:v>
                </c:pt>
                <c:pt idx="4">
                  <c:v>1510.9970000000001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E5-4D5F-9506-60B410D23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0835395892877"/>
          <c:y val="3.7261384023060333E-2"/>
          <c:w val="0.67330148435190185"/>
          <c:h val="0.86005326358001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4"/>
            <c:spPr>
              <a:solidFill>
                <a:schemeClr val="accent1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E8A-402B-BAC6-A9C85F78564F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8A-402B-BAC6-A9C85F78564F}"/>
              </c:ext>
            </c:extLst>
          </c:dPt>
          <c:cat>
            <c:strRef>
              <c:f>Лист1!$A$2:$A$3</c:f>
              <c:strCache>
                <c:ptCount val="2"/>
                <c:pt idx="0">
                  <c:v>мбт</c:v>
                </c:pt>
                <c:pt idx="1">
                  <c:v>остатки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1669160398</c:v>
                </c:pt>
                <c:pt idx="1">
                  <c:v>394324595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A-402B-BAC6-A9C85F785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19876181018666E-2"/>
          <c:y val="0.15919950244652087"/>
          <c:w val="0.88518864763159322"/>
          <c:h val="0.69606276514789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1667.8989999999999</c:v>
                </c:pt>
                <c:pt idx="1">
                  <c:v>1865.72</c:v>
                </c:pt>
                <c:pt idx="2">
                  <c:v>2007.45</c:v>
                </c:pt>
                <c:pt idx="3">
                  <c:v>2063.4839999999999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AE-4F02-9C63-9F1F8A47DE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1666.296</c:v>
                </c:pt>
                <c:pt idx="1">
                  <c:v>1854.2170000000001</c:v>
                </c:pt>
                <c:pt idx="2">
                  <c:v>2013.953</c:v>
                </c:pt>
                <c:pt idx="3">
                  <c:v>2047.6120000000001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AE-4F02-9C63-9F1F8A47D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7505295"/>
        <c:axId val="1060956287"/>
      </c:barChart>
      <c:catAx>
        <c:axId val="1017505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60956287"/>
        <c:crosses val="autoZero"/>
        <c:auto val="1"/>
        <c:lblAlgn val="ctr"/>
        <c:lblOffset val="100"/>
        <c:noMultiLvlLbl val="0"/>
      </c:catAx>
      <c:valAx>
        <c:axId val="1060956287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017505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661742091418027E-2"/>
          <c:y val="1.3487531598121195E-2"/>
          <c:w val="0.18426487634353794"/>
          <c:h val="0.10303796811319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54100085841662E-2"/>
          <c:y val="0.32896505323890141"/>
          <c:w val="0.87883335343511093"/>
          <c:h val="0.671034946761098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chemeClr val="tx2">
                    <a:lumMod val="5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FF0000"/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D76-4A67-AC91-EE25DDB2FCDC}"/>
              </c:ext>
            </c:extLst>
          </c:dPt>
          <c:dLbls>
            <c:dLbl>
              <c:idx val="0"/>
              <c:layout>
                <c:manualLayout>
                  <c:x val="-4.1052072493272973E-2"/>
                  <c:y val="-0.1356305324619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76-4A67-AC91-EE25DDB2FCDC}"/>
                </c:ext>
              </c:extLst>
            </c:dLbl>
            <c:dLbl>
              <c:idx val="1"/>
              <c:layout>
                <c:manualLayout>
                  <c:x val="-4.4900704289517271E-2"/>
                  <c:y val="-0.14467256795944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76-4A67-AC91-EE25DDB2FCDC}"/>
                </c:ext>
              </c:extLst>
            </c:dLbl>
            <c:dLbl>
              <c:idx val="2"/>
              <c:layout>
                <c:manualLayout>
                  <c:x val="-3.8486317962443416E-2"/>
                  <c:y val="-0.10850442596958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76-4A67-AC91-EE25DDB2FCDC}"/>
                </c:ext>
              </c:extLst>
            </c:dLbl>
            <c:dLbl>
              <c:idx val="3"/>
              <c:layout>
                <c:manualLayout>
                  <c:x val="-4.3617827024102628E-2"/>
                  <c:y val="-0.14467256795944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76-4A67-AC91-EE25DDB2FCDC}"/>
                </c:ext>
              </c:extLst>
            </c:dLbl>
            <c:dLbl>
              <c:idx val="4"/>
              <c:layout>
                <c:manualLayout>
                  <c:x val="-2.3091790777466047E-2"/>
                  <c:y val="-9.9462390472115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5B-4EDE-ADDD-14EBE1FFF5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 (прогноз)</c:v>
                </c:pt>
                <c:pt idx="4">
                  <c:v>2023 (факт)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1423705.8929999999</c:v>
                </c:pt>
                <c:pt idx="1">
                  <c:v>1501718.4909999999</c:v>
                </c:pt>
                <c:pt idx="2">
                  <c:v>1694253.1610000001</c:v>
                </c:pt>
                <c:pt idx="3">
                  <c:v>1776309.797</c:v>
                </c:pt>
                <c:pt idx="4">
                  <c:v>1669160.398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76-4A67-AC91-EE25DDB2F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229247"/>
        <c:axId val="369414463"/>
      </c:lineChart>
      <c:catAx>
        <c:axId val="37322924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9414463"/>
        <c:crosses val="autoZero"/>
        <c:auto val="1"/>
        <c:lblAlgn val="ctr"/>
        <c:lblOffset val="100"/>
        <c:noMultiLvlLbl val="0"/>
      </c:catAx>
      <c:valAx>
        <c:axId val="36941446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73229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4722401578414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52677971557214E-3"/>
                  <c:y val="0.308362754743246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F4-4474-8A77-EF9E10DF0339}"/>
                </c:ext>
              </c:extLst>
            </c:dLbl>
            <c:dLbl>
              <c:idx val="1"/>
              <c:layout>
                <c:manualLayout>
                  <c:x val="-4.2629417155856862E-17"/>
                  <c:y val="0.342625283048052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F4-4474-8A77-EF9E10DF0339}"/>
                </c:ext>
              </c:extLst>
            </c:dLbl>
            <c:dLbl>
              <c:idx val="2"/>
              <c:layout>
                <c:manualLayout>
                  <c:x val="-8.5258834311713724E-17"/>
                  <c:y val="0.342625283048052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F4-4474-8A77-EF9E10DF0339}"/>
                </c:ext>
              </c:extLst>
            </c:dLbl>
            <c:dLbl>
              <c:idx val="3"/>
              <c:layout>
                <c:manualLayout>
                  <c:x val="-8.5258834311713724E-17"/>
                  <c:y val="0.39972949688939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F4-4474-8A77-EF9E10DF0339}"/>
                </c:ext>
              </c:extLst>
            </c:dLbl>
            <c:dLbl>
              <c:idx val="4"/>
              <c:layout>
                <c:manualLayout>
                  <c:x val="0"/>
                  <c:y val="0.44541286796246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F4-4474-8A77-EF9E10DF0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125490.6</c:v>
                </c:pt>
                <c:pt idx="1">
                  <c:v>131359.1</c:v>
                </c:pt>
                <c:pt idx="2">
                  <c:v>201433.1</c:v>
                </c:pt>
                <c:pt idx="3">
                  <c:v>240679.8</c:v>
                </c:pt>
                <c:pt idx="4">
                  <c:v>240679.8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F4-4474-8A77-EF9E10DF0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506748051883072E-2"/>
          <c:w val="1"/>
          <c:h val="0.8672783872470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626338985778607E-3"/>
                  <c:y val="0.4259283411898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75-4308-A73D-999DE097CCC4}"/>
                </c:ext>
              </c:extLst>
            </c:dLbl>
            <c:dLbl>
              <c:idx val="1"/>
              <c:layout>
                <c:manualLayout>
                  <c:x val="-4.2629417155856862E-17"/>
                  <c:y val="0.4259283411898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B-4C0F-8CF2-DD04F0BB016F}"/>
                </c:ext>
              </c:extLst>
            </c:dLbl>
            <c:dLbl>
              <c:idx val="2"/>
              <c:layout>
                <c:manualLayout>
                  <c:x val="-8.5258834311713724E-17"/>
                  <c:y val="0.37860296994652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B-4C0F-8CF2-DD04F0BB016F}"/>
                </c:ext>
              </c:extLst>
            </c:dLbl>
            <c:dLbl>
              <c:idx val="3"/>
              <c:layout>
                <c:manualLayout>
                  <c:x val="-2.3252677971557214E-3"/>
                  <c:y val="0.324819572477454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B-4C0F-8CF2-DD04F0BB016F}"/>
                </c:ext>
              </c:extLst>
            </c:dLbl>
            <c:dLbl>
              <c:idx val="4"/>
              <c:layout>
                <c:manualLayout>
                  <c:x val="2.325267797155551E-3"/>
                  <c:y val="0.15479618256638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428929883380493E-2"/>
                      <c:h val="0.39303720817573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1B-4C0F-8CF2-DD04F0BB0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605793.66299999994</c:v>
                </c:pt>
                <c:pt idx="1">
                  <c:v>582357.68500000006</c:v>
                </c:pt>
                <c:pt idx="2">
                  <c:v>431424.72600000002</c:v>
                </c:pt>
                <c:pt idx="3">
                  <c:v>347446.94199999998</c:v>
                </c:pt>
                <c:pt idx="4">
                  <c:v>240393.323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B-4C0F-8CF2-DD04F0BB0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761647373157521"/>
          <c:w val="1"/>
          <c:h val="0.7962899820945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626338985778607E-3"/>
                  <c:y val="0.27648820169679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3A-42A0-96B5-E32D3373F169}"/>
                </c:ext>
              </c:extLst>
            </c:dLbl>
            <c:dLbl>
              <c:idx val="1"/>
              <c:layout>
                <c:manualLayout>
                  <c:x val="1.162633898577818E-3"/>
                  <c:y val="0.27673551442639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3A-42A0-96B5-E32D3373F169}"/>
                </c:ext>
              </c:extLst>
            </c:dLbl>
            <c:dLbl>
              <c:idx val="2"/>
              <c:layout>
                <c:manualLayout>
                  <c:x val="-5.8131694928901557E-4"/>
                  <c:y val="0.40709745076831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765780718275225E-2"/>
                      <c:h val="0.348129286179039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83A-42A0-96B5-E32D3373F169}"/>
                </c:ext>
              </c:extLst>
            </c:dLbl>
            <c:dLbl>
              <c:idx val="3"/>
              <c:layout>
                <c:manualLayout>
                  <c:x val="-2.3252677971557214E-3"/>
                  <c:y val="0.4003430535373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3A-42A0-96B5-E32D3373F169}"/>
                </c:ext>
              </c:extLst>
            </c:dLbl>
            <c:dLbl>
              <c:idx val="4"/>
              <c:layout>
                <c:manualLayout>
                  <c:x val="0"/>
                  <c:y val="0.4003430535373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3A-42A0-96B5-E32D3373F1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660027.33700000006</c:v>
                </c:pt>
                <c:pt idx="1">
                  <c:v>748752.29700000002</c:v>
                </c:pt>
                <c:pt idx="2">
                  <c:v>994875.72499999998</c:v>
                </c:pt>
                <c:pt idx="3">
                  <c:v>1160740.3999999999</c:v>
                </c:pt>
                <c:pt idx="4">
                  <c:v>1160720.1259999999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3A-42A0-96B5-E32D3373F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626338985778501E-3"/>
                  <c:y val="0.13008992559064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5-4D5F-9506-60B410D23429}"/>
                </c:ext>
              </c:extLst>
            </c:dLbl>
            <c:dLbl>
              <c:idx val="1"/>
              <c:layout>
                <c:manualLayout>
                  <c:x val="1.162633898577818E-3"/>
                  <c:y val="0.44346860748208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E5-4D5F-9506-60B410D23429}"/>
                </c:ext>
              </c:extLst>
            </c:dLbl>
            <c:dLbl>
              <c:idx val="2"/>
              <c:layout>
                <c:manualLayout>
                  <c:x val="5.8131694928893036E-4"/>
                  <c:y val="0.360933019569263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765780718275225E-2"/>
                      <c:h val="0.442779979467458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BE5-4D5F-9506-60B410D23429}"/>
                </c:ext>
              </c:extLst>
            </c:dLbl>
            <c:dLbl>
              <c:idx val="3"/>
              <c:layout>
                <c:manualLayout>
                  <c:x val="1.1626338985778607E-3"/>
                  <c:y val="0.47249067930666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E5-4D5F-9506-60B410D23429}"/>
                </c:ext>
              </c:extLst>
            </c:dLbl>
            <c:dLbl>
              <c:idx val="4"/>
              <c:layout>
                <c:manualLayout>
                  <c:x val="0"/>
                  <c:y val="0.47249067930666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E5-4D5F-9506-60B410D234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33160.925000000003</c:v>
                </c:pt>
                <c:pt idx="1">
                  <c:v>37647.987999999998</c:v>
                </c:pt>
                <c:pt idx="2">
                  <c:v>66641.156000000003</c:v>
                </c:pt>
                <c:pt idx="3">
                  <c:v>54416.428999999996</c:v>
                </c:pt>
                <c:pt idx="4">
                  <c:v>54340.921000000002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E5-4D5F-9506-60B410D23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6298833721330706E-2"/>
          <c:w val="1"/>
          <c:h val="0.94722401578414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52677971557214E-3"/>
                  <c:y val="0.308362754743246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38-47D7-8C5B-5E9C913E5215}"/>
                </c:ext>
              </c:extLst>
            </c:dLbl>
            <c:dLbl>
              <c:idx val="1"/>
              <c:layout>
                <c:manualLayout>
                  <c:x val="-4.2629417155856862E-17"/>
                  <c:y val="0.342625283048052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38-47D7-8C5B-5E9C913E5215}"/>
                </c:ext>
              </c:extLst>
            </c:dLbl>
            <c:dLbl>
              <c:idx val="2"/>
              <c:layout>
                <c:manualLayout>
                  <c:x val="-8.5258834311713724E-17"/>
                  <c:y val="0.342625283048052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38-47D7-8C5B-5E9C913E5215}"/>
                </c:ext>
              </c:extLst>
            </c:dLbl>
            <c:dLbl>
              <c:idx val="3"/>
              <c:layout>
                <c:manualLayout>
                  <c:x val="-1.1608307197123891E-3"/>
                  <c:y val="0.488344223919285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38-47D7-8C5B-5E9C913E5215}"/>
                </c:ext>
              </c:extLst>
            </c:dLbl>
            <c:dLbl>
              <c:idx val="4"/>
              <c:layout>
                <c:manualLayout>
                  <c:x val="0"/>
                  <c:y val="0.44541286796246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38-47D7-8C5B-5E9C913E52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-1031.2940000000001</c:v>
                </c:pt>
                <c:pt idx="1">
                  <c:v>-39.604999999999997</c:v>
                </c:pt>
                <c:pt idx="2">
                  <c:v>-121.54600000000001</c:v>
                </c:pt>
                <c:pt idx="3">
                  <c:v>-26973.773000000001</c:v>
                </c:pt>
                <c:pt idx="4">
                  <c:v>-26973.773000000001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38-47D7-8C5B-5E9C913E5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4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316127669104268E-2"/>
          <c:y val="0.17246104386931765"/>
          <c:w val="0.81630571626699988"/>
          <c:h val="0.826617360186951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66"/>
              </a:solidFill>
            </c:spPr>
            <c:extLst>
              <c:ext xmlns:c16="http://schemas.microsoft.com/office/drawing/2014/chart" uri="{C3380CC4-5D6E-409C-BE32-E72D297353CC}">
                <c16:uniqueId val="{00000001-FAC5-4651-AAD8-3EE840E74B4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AC5-4651-AAD8-3EE840E74B4C}"/>
              </c:ext>
            </c:extLst>
          </c:dPt>
          <c:dPt>
            <c:idx val="2"/>
            <c:bubble3D val="0"/>
            <c:spPr>
              <a:solidFill>
                <a:srgbClr val="99FFCC"/>
              </a:solidFill>
            </c:spPr>
            <c:extLst>
              <c:ext xmlns:c16="http://schemas.microsoft.com/office/drawing/2014/chart" uri="{C3380CC4-5D6E-409C-BE32-E72D297353CC}">
                <c16:uniqueId val="{00000005-FAC5-4651-AAD8-3EE840E74B4C}"/>
              </c:ext>
            </c:extLst>
          </c:dPt>
          <c:dPt>
            <c:idx val="3"/>
            <c:bubble3D val="0"/>
            <c:spPr>
              <a:solidFill>
                <a:srgbClr val="FFCC99"/>
              </a:solidFill>
            </c:spPr>
            <c:extLst>
              <c:ext xmlns:c16="http://schemas.microsoft.com/office/drawing/2014/chart" uri="{C3380CC4-5D6E-409C-BE32-E72D297353CC}">
                <c16:uniqueId val="{00000007-FAC5-4651-AAD8-3EE840E74B4C}"/>
              </c:ext>
            </c:extLst>
          </c:dPt>
          <c:dPt>
            <c:idx val="4"/>
            <c:bubble3D val="0"/>
            <c:spPr>
              <a:solidFill>
                <a:srgbClr val="33CCFF"/>
              </a:solidFill>
            </c:spPr>
            <c:extLst>
              <c:ext xmlns:c16="http://schemas.microsoft.com/office/drawing/2014/chart" uri="{C3380CC4-5D6E-409C-BE32-E72D297353CC}">
                <c16:uniqueId val="{00000009-FAC5-4651-AAD8-3EE840E74B4C}"/>
              </c:ext>
            </c:extLst>
          </c:dPt>
          <c:dLbls>
            <c:dLbl>
              <c:idx val="0"/>
              <c:layout>
                <c:manualLayout>
                  <c:x val="2.1596370263509718E-2"/>
                  <c:y val="1.44482069833144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C5-4651-AAD8-3EE840E74B4C}"/>
                </c:ext>
              </c:extLst>
            </c:dLbl>
            <c:dLbl>
              <c:idx val="1"/>
              <c:layout>
                <c:manualLayout>
                  <c:x val="0.13770769099231406"/>
                  <c:y val="-0.192126086516074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C5-4651-AAD8-3EE840E74B4C}"/>
                </c:ext>
              </c:extLst>
            </c:dLbl>
            <c:dLbl>
              <c:idx val="2"/>
              <c:layout>
                <c:manualLayout>
                  <c:x val="-6.3175164777596743E-2"/>
                  <c:y val="4.284157017644833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15193566690116"/>
                      <c:h val="0.117834405382729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AC5-4651-AAD8-3EE840E74B4C}"/>
                </c:ext>
              </c:extLst>
            </c:dLbl>
            <c:dLbl>
              <c:idx val="3"/>
              <c:layout>
                <c:manualLayout>
                  <c:x val="-9.1789964650665166E-3"/>
                  <c:y val="-0.1036239569921892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C5-4651-AAD8-3EE840E74B4C}"/>
                </c:ext>
              </c:extLst>
            </c:dLbl>
            <c:dLbl>
              <c:idx val="4"/>
              <c:layout>
                <c:manualLayout>
                  <c:x val="-3.8096262449695419E-2"/>
                  <c:y val="-5.6846122742657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C5-4651-AAD8-3EE840E74B4C}"/>
                </c:ext>
              </c:extLst>
            </c:dLbl>
            <c:dLbl>
              <c:idx val="5"/>
              <c:layout>
                <c:manualLayout>
                  <c:x val="-5.3397516604374709E-2"/>
                  <c:y val="-6.37866649119055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10D-4CCE-890E-D93CDD988D55}"/>
                </c:ext>
              </c:extLst>
            </c:dLbl>
            <c:dLbl>
              <c:idx val="6"/>
              <c:layout>
                <c:manualLayout>
                  <c:x val="7.4490295353307284E-2"/>
                  <c:y val="-3.21722182634271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10D-4CCE-890E-D93CDD988D55}"/>
                </c:ext>
              </c:extLst>
            </c:dLbl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Общегосударственные вопросы</c:v>
                </c:pt>
                <c:pt idx="1">
                  <c:v>Образование</c:v>
                </c:pt>
                <c:pt idx="2">
                  <c:v>Культура и кинематография</c:v>
                </c:pt>
                <c:pt idx="3">
                  <c:v>Социальная политика</c:v>
                </c:pt>
                <c:pt idx="4">
                  <c:v>МБТ бюджетам МО общего характера </c:v>
                </c:pt>
                <c:pt idx="5">
                  <c:v>Жилищно-коммунальное хозяйство</c:v>
                </c:pt>
                <c:pt idx="6">
                  <c:v>Прочие разделы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161517</c:v>
                </c:pt>
                <c:pt idx="1">
                  <c:v>1451096</c:v>
                </c:pt>
                <c:pt idx="2">
                  <c:v>76242</c:v>
                </c:pt>
                <c:pt idx="3">
                  <c:v>25211</c:v>
                </c:pt>
                <c:pt idx="4">
                  <c:v>259321</c:v>
                </c:pt>
                <c:pt idx="5">
                  <c:v>1271</c:v>
                </c:pt>
                <c:pt idx="6" formatCode="General">
                  <c:v>72954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AC5-4651-AAD8-3EE840E74B4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>
          <a:solidFill>
            <a:schemeClr val="accent1">
              <a:lumMod val="75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53497314812196"/>
          <c:y val="4.0182463230370724E-2"/>
          <c:w val="0.6676397086903797"/>
          <c:h val="0.69835685513084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751 505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82-4CB5-B408-185212E55DB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607 652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82-4CB5-B408-185212E55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751505</c:v>
                </c:pt>
                <c:pt idx="1">
                  <c:v>607652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0-4157-BBE2-3339DEDC70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Социально-значимые расходы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1 262 448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82-4CB5-B408-185212E55DB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1 439 960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82-4CB5-B408-185212E55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1262448</c:v>
                </c:pt>
                <c:pt idx="1">
                  <c:v>1439960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70-4157-BBE2-3339DEDC7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320645048"/>
        <c:axId val="320645440"/>
        <c:axId val="0"/>
      </c:bar3DChart>
      <c:catAx>
        <c:axId val="320645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20645440"/>
        <c:crosses val="autoZero"/>
        <c:auto val="1"/>
        <c:lblAlgn val="ctr"/>
        <c:lblOffset val="100"/>
        <c:noMultiLvlLbl val="0"/>
      </c:catAx>
      <c:valAx>
        <c:axId val="320645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06450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20437453728358"/>
          <c:y val="0.86872622875530114"/>
          <c:w val="0.6738196533495916"/>
          <c:h val="5.0731028863737246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accent6">
              <a:lumMod val="50000"/>
            </a:schemeClr>
          </a:solidFill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59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35329626019709"/>
          <c:y val="0.26554656955009914"/>
          <c:w val="0.73304976004764177"/>
          <c:h val="0.71622891902655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2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670-4565-AAEF-7C7FE4E77A8E}"/>
              </c:ext>
            </c:extLst>
          </c:dPt>
          <c:dPt>
            <c:idx val="1"/>
            <c:bubble3D val="0"/>
            <c:explosion val="5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670-4565-AAEF-7C7FE4E77A8E}"/>
              </c:ext>
            </c:extLst>
          </c:dPt>
          <c:dPt>
            <c:idx val="2"/>
            <c:bubble3D val="0"/>
            <c:explosion val="5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670-4565-AAEF-7C7FE4E77A8E}"/>
              </c:ext>
            </c:extLst>
          </c:dPt>
          <c:dLbls>
            <c:dLbl>
              <c:idx val="0"/>
              <c:layout>
                <c:manualLayout>
                  <c:x val="-0.13878030394456309"/>
                  <c:y val="-0.23257657356121525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48500586087146"/>
                      <c:h val="0.135773500853107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670-4565-AAEF-7C7FE4E77A8E}"/>
                </c:ext>
              </c:extLst>
            </c:dLbl>
            <c:dLbl>
              <c:idx val="1"/>
              <c:layout>
                <c:manualLayout>
                  <c:x val="-4.965813617965921E-3"/>
                  <c:y val="-5.87489717788898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/>
                      <a:t>Коммунальные услуги 6%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04245083458336"/>
                      <c:h val="0.108618800682485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670-4565-AAEF-7C7FE4E77A8E}"/>
                </c:ext>
              </c:extLst>
            </c:dLbl>
            <c:dLbl>
              <c:idx val="2"/>
              <c:layout>
                <c:manualLayout>
                  <c:x val="0.208806220571784"/>
                  <c:y val="-5.2106102891424547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87449893028039"/>
                      <c:h val="0.193216135829422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670-4565-AAEF-7C7FE4E77A8E}"/>
                </c:ext>
              </c:extLst>
            </c:dLbl>
            <c:dLbl>
              <c:idx val="3"/>
              <c:layout>
                <c:manualLayout>
                  <c:x val="0.12384530414194568"/>
                  <c:y val="-4.22774381977981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70-4565-AAEF-7C7FE4E77A8E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Заработная плата и начисления на нее</c:v>
                </c:pt>
                <c:pt idx="1">
                  <c:v>Коммунальные услуги</c:v>
                </c:pt>
                <c:pt idx="2">
                  <c:v>Субсидии ЖКУ и прочая социальная помощь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1371492</c:v>
                </c:pt>
                <c:pt idx="1">
                  <c:v>58498</c:v>
                </c:pt>
                <c:pt idx="2">
                  <c:v>9970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70-4565-AAEF-7C7FE4E77A8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>
          <a:solidFill>
            <a:schemeClr val="accent1">
              <a:lumMod val="75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215838690366877E-4"/>
          <c:y val="0.11004700199092129"/>
          <c:w val="0.91466158957592114"/>
          <c:h val="0.498808473208367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9798439000340988E-3"/>
                  <c:y val="-2.4435622427419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8C-4F65-B9AA-D014838693C6}"/>
                </c:ext>
              </c:extLst>
            </c:dLbl>
            <c:dLbl>
              <c:idx val="1"/>
              <c:layout>
                <c:manualLayout>
                  <c:x val="0"/>
                  <c:y val="-1.0755344908879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8C-4F65-B9AA-D014838693C6}"/>
                </c:ext>
              </c:extLst>
            </c:dLbl>
            <c:dLbl>
              <c:idx val="2"/>
              <c:layout>
                <c:manualLayout>
                  <c:x val="4.2397570014403637E-3"/>
                  <c:y val="-1.3288285731123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8C-4F65-B9AA-D014838693C6}"/>
                </c:ext>
              </c:extLst>
            </c:dLbl>
            <c:dLbl>
              <c:idx val="3"/>
              <c:layout>
                <c:manualLayout>
                  <c:x val="-6.8754580255092962E-3"/>
                  <c:y val="-1.0368550727816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8C-4F65-B9AA-D014838693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36.1</c:v>
                </c:pt>
                <c:pt idx="1">
                  <c:v>45.9</c:v>
                </c:pt>
                <c:pt idx="2">
                  <c:v>41.8</c:v>
                </c:pt>
                <c:pt idx="3">
                  <c:v>41.1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8C-4F65-B9AA-D014838693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1108381580341172E-4"/>
                  <c:y val="-1.8032885165120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8C-4F65-B9AA-D014838693C6}"/>
                </c:ext>
              </c:extLst>
            </c:dLbl>
            <c:dLbl>
              <c:idx val="1"/>
              <c:layout>
                <c:manualLayout>
                  <c:x val="-1.8148682772322245E-3"/>
                  <c:y val="-1.376069710849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8C-4F65-B9AA-D014838693C6}"/>
                </c:ext>
              </c:extLst>
            </c:dLbl>
            <c:dLbl>
              <c:idx val="2"/>
              <c:layout>
                <c:manualLayout>
                  <c:x val="4.7280052563785093E-5"/>
                  <c:y val="-2.2902289364074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8C-4F65-B9AA-D014838693C6}"/>
                </c:ext>
              </c:extLst>
            </c:dLbl>
            <c:dLbl>
              <c:idx val="3"/>
              <c:layout>
                <c:manualLayout>
                  <c:x val="0"/>
                  <c:y val="-1.344418113609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8C-4F65-B9AA-D014838693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41.8</c:v>
                </c:pt>
                <c:pt idx="1">
                  <c:v>54.8</c:v>
                </c:pt>
                <c:pt idx="2">
                  <c:v>49.7</c:v>
                </c:pt>
                <c:pt idx="3">
                  <c:v>46.3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F8C-4F65-B9AA-D014838693C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350968225745974E-2"/>
                  <c:y val="-9.9662507697032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8C-4F65-B9AA-D014838693C6}"/>
                </c:ext>
              </c:extLst>
            </c:dLbl>
            <c:dLbl>
              <c:idx val="1"/>
              <c:layout>
                <c:manualLayout>
                  <c:x val="1.4893609271101026E-2"/>
                  <c:y val="-1.7621616380136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8C-4F65-B9AA-D014838693C6}"/>
                </c:ext>
              </c:extLst>
            </c:dLbl>
            <c:dLbl>
              <c:idx val="2"/>
              <c:layout>
                <c:manualLayout>
                  <c:x val="9.2290519632609123E-3"/>
                  <c:y val="-1.6421590889121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8C-4F65-B9AA-D014838693C6}"/>
                </c:ext>
              </c:extLst>
            </c:dLbl>
            <c:dLbl>
              <c:idx val="3"/>
              <c:layout>
                <c:manualLayout>
                  <c:x val="1.1565199495138062E-2"/>
                  <c:y val="-1.8821853590538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8C-4F65-B9AA-D014838693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49.7</c:v>
                </c:pt>
                <c:pt idx="1">
                  <c:v>55.2</c:v>
                </c:pt>
                <c:pt idx="2">
                  <c:v>53.7</c:v>
                </c:pt>
                <c:pt idx="3">
                  <c:v>53.1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8C-4F65-B9AA-D014838693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0052192"/>
        <c:axId val="320052584"/>
        <c:axId val="0"/>
      </c:bar3DChart>
      <c:catAx>
        <c:axId val="320052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20052584"/>
        <c:crosses val="autoZero"/>
        <c:auto val="1"/>
        <c:lblAlgn val="ctr"/>
        <c:lblOffset val="100"/>
        <c:noMultiLvlLbl val="0"/>
      </c:catAx>
      <c:valAx>
        <c:axId val="320052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0052192"/>
        <c:crosses val="autoZero"/>
        <c:crossBetween val="between"/>
      </c:valAx>
      <c:spPr>
        <a:solidFill>
          <a:schemeClr val="bg1"/>
        </a:solidFill>
      </c:spPr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accent6">
              <a:lumMod val="50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54836367400301E-3"/>
          <c:y val="8.9615805801255818E-2"/>
          <c:w val="0.99839443182525534"/>
          <c:h val="0.818319950640025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276647.59999999998</c:v>
                </c:pt>
                <c:pt idx="1">
                  <c:v>336319.7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A4-4617-A09B-875E8B766C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8088775570461761E-3"/>
                  <c:y val="-2.1052917752052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A5-4454-8A10-7C5003F46900}"/>
                </c:ext>
              </c:extLst>
            </c:dLbl>
            <c:dLbl>
              <c:idx val="1"/>
              <c:layout>
                <c:manualLayout>
                  <c:x val="-2.8088775570462021E-3"/>
                  <c:y val="-2.10529177520523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63049105151326"/>
                      <c:h val="0.103622461175601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EA5-4454-8A10-7C5003F46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#,##0</c:formatCode>
                <c:ptCount val="2"/>
                <c:pt idx="0">
                  <c:v>36549.199999999997</c:v>
                </c:pt>
                <c:pt idx="1">
                  <c:v>58004.9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A4-4617-A09B-875E8B766C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#,##0</c:formatCode>
                <c:ptCount val="2"/>
                <c:pt idx="0">
                  <c:v>1694253.2</c:v>
                </c:pt>
                <c:pt idx="1">
                  <c:v>1669160.4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A4-4617-A09B-875E8B766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5701631"/>
        <c:axId val="765875711"/>
      </c:barChart>
      <c:catAx>
        <c:axId val="95570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65875711"/>
        <c:crosses val="autoZero"/>
        <c:auto val="1"/>
        <c:lblAlgn val="ctr"/>
        <c:lblOffset val="100"/>
        <c:noMultiLvlLbl val="0"/>
      </c:catAx>
      <c:valAx>
        <c:axId val="76587571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55701631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1.1065848411102884E-2"/>
          <c:w val="1"/>
          <c:h val="0.13456461405691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0996490806733707E-3"/>
                  <c:y val="-4.5783204629655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32-46D3-8C3D-24D3EEA28F73}"/>
                </c:ext>
              </c:extLst>
            </c:dLbl>
            <c:dLbl>
              <c:idx val="1"/>
              <c:layout>
                <c:manualLayout>
                  <c:x val="3.0996490806733707E-3"/>
                  <c:y val="-2.2891602314827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32-46D3-8C3D-24D3EEA28F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</c:v>
                </c:pt>
                <c:pt idx="1">
                  <c:v>Сельские поселения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140131</c:v>
                </c:pt>
                <c:pt idx="1">
                  <c:v>39631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32-46D3-8C3D-24D3EEA28F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398555367970561E-2"/>
                  <c:y val="-3.3258591135859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32-46D3-8C3D-24D3EEA28F73}"/>
                </c:ext>
              </c:extLst>
            </c:dLbl>
            <c:dLbl>
              <c:idx val="1"/>
              <c:layout>
                <c:manualLayout>
                  <c:x val="2.4797192645386965E-2"/>
                  <c:y val="-3.6626563703724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32-46D3-8C3D-24D3EEA28F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</c:v>
                </c:pt>
                <c:pt idx="1">
                  <c:v>Сельские поселения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163737</c:v>
                </c:pt>
                <c:pt idx="1">
                  <c:v>49593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A32-46D3-8C3D-24D3EEA28F7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141540193092209E-2"/>
                  <c:y val="-3.4468807508519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32-46D3-8C3D-24D3EEA28F73}"/>
                </c:ext>
              </c:extLst>
            </c:dLbl>
            <c:dLbl>
              <c:idx val="1"/>
              <c:layout>
                <c:manualLayout>
                  <c:x val="3.0996490806733706E-2"/>
                  <c:y val="-1.831328185186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32-46D3-8C3D-24D3EEA28F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</c:v>
                </c:pt>
                <c:pt idx="1">
                  <c:v>Сельские поселения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200747</c:v>
                </c:pt>
                <c:pt idx="1">
                  <c:v>58574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32-46D3-8C3D-24D3EEA28F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0052976"/>
        <c:axId val="320053368"/>
        <c:axId val="0"/>
      </c:bar3DChart>
      <c:catAx>
        <c:axId val="320052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20053368"/>
        <c:crosses val="autoZero"/>
        <c:auto val="1"/>
        <c:lblAlgn val="ctr"/>
        <c:lblOffset val="100"/>
        <c:noMultiLvlLbl val="0"/>
      </c:catAx>
      <c:valAx>
        <c:axId val="320053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0052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6204417577851831E-2"/>
          <c:y val="2.6870239715573268E-2"/>
          <c:w val="0.39054825209472627"/>
          <c:h val="0.1115366664728876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>
          <a:solidFill>
            <a:schemeClr val="accent6">
              <a:lumMod val="50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человек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D-4093-889F-28EF7AEEFD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человек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8D-4093-889F-28EF7AEEFDF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человек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D-4093-889F-28EF7AEEFD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56698752"/>
        <c:axId val="322389872"/>
      </c:barChart>
      <c:catAx>
        <c:axId val="5566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2389872"/>
        <c:crosses val="autoZero"/>
        <c:auto val="1"/>
        <c:lblAlgn val="ctr"/>
        <c:lblOffset val="100"/>
        <c:noMultiLvlLbl val="0"/>
      </c:catAx>
      <c:valAx>
        <c:axId val="3223898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669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62211587131032"/>
          <c:y val="0.13407985518249724"/>
          <c:w val="0.50419362978501647"/>
          <c:h val="0.782367275488112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59-47C0-B560-1158CFD6D11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59-47C0-B560-1158CFD6D11F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59-47C0-B560-1158CFD6D11F}"/>
              </c:ext>
            </c:extLst>
          </c:dPt>
          <c:dLbls>
            <c:dLbl>
              <c:idx val="0"/>
              <c:layout>
                <c:manualLayout>
                  <c:x val="7.0550837091450935E-2"/>
                  <c:y val="-8.842222524293734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59-47C0-B560-1158CFD6D11F}"/>
                </c:ext>
              </c:extLst>
            </c:dLbl>
            <c:dLbl>
              <c:idx val="1"/>
              <c:layout>
                <c:manualLayout>
                  <c:x val="0.11125324310574955"/>
                  <c:y val="-1.684232861770238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59-47C0-B560-1158CFD6D11F}"/>
                </c:ext>
              </c:extLst>
            </c:dLbl>
            <c:dLbl>
              <c:idx val="2"/>
              <c:layout>
                <c:manualLayout>
                  <c:x val="-0.16823661152576763"/>
                  <c:y val="-8.4211643088511742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59-47C0-B560-1158CFD6D11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336319.7</c:v>
                </c:pt>
                <c:pt idx="1">
                  <c:v>58004.9</c:v>
                </c:pt>
                <c:pt idx="2">
                  <c:v>1669160.4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59-47C0-B560-1158CFD6D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0835395892877"/>
          <c:y val="3.7261384023060333E-2"/>
          <c:w val="0.67330148435190185"/>
          <c:h val="0.86005326358001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7"/>
            <c:spPr>
              <a:solidFill>
                <a:schemeClr val="accent1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E8A-402B-BAC6-A9C85F78564F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8A-402B-BAC6-A9C85F78564F}"/>
              </c:ext>
            </c:extLst>
          </c:dPt>
          <c:cat>
            <c:strRef>
              <c:f>Лист1!$A$2:$A$3</c:f>
              <c:strCache>
                <c:ptCount val="2"/>
                <c:pt idx="0">
                  <c:v>Налоговые</c:v>
                </c:pt>
                <c:pt idx="1">
                  <c:v>остатки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336319.69699999999</c:v>
                </c:pt>
                <c:pt idx="1">
                  <c:v>1713971.567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A-402B-BAC6-A9C85F785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54100085841662E-2"/>
          <c:y val="0.2659497590333138"/>
          <c:w val="0.87883335343511093"/>
          <c:h val="0.570642148273718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chemeClr val="tx2">
                    <a:lumMod val="5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FF0000"/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D76-4A67-AC91-EE25DDB2FCDC}"/>
              </c:ext>
            </c:extLst>
          </c:dPt>
          <c:dLbls>
            <c:dLbl>
              <c:idx val="0"/>
              <c:layout>
                <c:manualLayout>
                  <c:x val="-4.1052072493272973E-2"/>
                  <c:y val="-0.1356305324619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76-4A67-AC91-EE25DDB2FCDC}"/>
                </c:ext>
              </c:extLst>
            </c:dLbl>
            <c:dLbl>
              <c:idx val="1"/>
              <c:layout>
                <c:manualLayout>
                  <c:x val="-4.4900704289517271E-2"/>
                  <c:y val="-0.14467256795944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76-4A67-AC91-EE25DDB2FCDC}"/>
                </c:ext>
              </c:extLst>
            </c:dLbl>
            <c:dLbl>
              <c:idx val="2"/>
              <c:layout>
                <c:manualLayout>
                  <c:x val="-3.8486317962443416E-2"/>
                  <c:y val="-0.10850442596958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76-4A67-AC91-EE25DDB2FCDC}"/>
                </c:ext>
              </c:extLst>
            </c:dLbl>
            <c:dLbl>
              <c:idx val="3"/>
              <c:layout>
                <c:manualLayout>
                  <c:x val="-4.3617827024102628E-2"/>
                  <c:y val="-0.14467256795944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76-4A67-AC91-EE25DDB2FCDC}"/>
                </c:ext>
              </c:extLst>
            </c:dLbl>
            <c:dLbl>
              <c:idx val="4"/>
              <c:layout>
                <c:manualLayout>
                  <c:x val="-2.3091790777466047E-2"/>
                  <c:y val="-9.9462390472115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5B-4EDE-ADDD-14EBE1FFF5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 (прогноз)</c:v>
                </c:pt>
                <c:pt idx="4">
                  <c:v>2023 (факт)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229188.967</c:v>
                </c:pt>
                <c:pt idx="1">
                  <c:v>261615.908</c:v>
                </c:pt>
                <c:pt idx="2">
                  <c:v>276647.58500000002</c:v>
                </c:pt>
                <c:pt idx="3">
                  <c:v>322095.89</c:v>
                </c:pt>
                <c:pt idx="4">
                  <c:v>336319.69699999999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76-4A67-AC91-EE25DDB2F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229247"/>
        <c:axId val="369414463"/>
      </c:lineChart>
      <c:catAx>
        <c:axId val="37322924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9414463"/>
        <c:crosses val="autoZero"/>
        <c:auto val="1"/>
        <c:lblAlgn val="ctr"/>
        <c:lblOffset val="100"/>
        <c:noMultiLvlLbl val="0"/>
      </c:catAx>
      <c:valAx>
        <c:axId val="36941446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73229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4722401578414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52677971557214E-3"/>
                  <c:y val="0.308362754743246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F4-4474-8A77-EF9E10DF0339}"/>
                </c:ext>
              </c:extLst>
            </c:dLbl>
            <c:dLbl>
              <c:idx val="1"/>
              <c:layout>
                <c:manualLayout>
                  <c:x val="-4.2629417155856862E-17"/>
                  <c:y val="0.34262528304805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F4-4474-8A77-EF9E10DF0339}"/>
                </c:ext>
              </c:extLst>
            </c:dLbl>
            <c:dLbl>
              <c:idx val="2"/>
              <c:layout>
                <c:manualLayout>
                  <c:x val="-8.5258834311713724E-17"/>
                  <c:y val="0.34262528304805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F4-4474-8A77-EF9E10DF0339}"/>
                </c:ext>
              </c:extLst>
            </c:dLbl>
            <c:dLbl>
              <c:idx val="3"/>
              <c:layout>
                <c:manualLayout>
                  <c:x val="-8.5258834311713724E-17"/>
                  <c:y val="0.399729496889394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F4-4474-8A77-EF9E10DF0339}"/>
                </c:ext>
              </c:extLst>
            </c:dLbl>
            <c:dLbl>
              <c:idx val="4"/>
              <c:layout>
                <c:manualLayout>
                  <c:x val="0"/>
                  <c:y val="0.445412867962467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F4-4474-8A77-EF9E10DF0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196680.22399999999</c:v>
                </c:pt>
                <c:pt idx="1">
                  <c:v>211503.69</c:v>
                </c:pt>
                <c:pt idx="2">
                  <c:v>222479.66500000001</c:v>
                </c:pt>
                <c:pt idx="3">
                  <c:v>263676.098</c:v>
                </c:pt>
                <c:pt idx="4">
                  <c:v>281522.94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F4-4474-8A77-EF9E10DF0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162061448454473E-2"/>
          <c:w val="1"/>
          <c:h val="0.8672783872470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2629417155856862E-17"/>
                  <c:y val="0.4259283411898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B-4C0F-8CF2-DD04F0BB016F}"/>
                </c:ext>
              </c:extLst>
            </c:dLbl>
            <c:dLbl>
              <c:idx val="2"/>
              <c:layout>
                <c:manualLayout>
                  <c:x val="0"/>
                  <c:y val="0.331277598703210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B-4C0F-8CF2-DD04F0BB016F}"/>
                </c:ext>
              </c:extLst>
            </c:dLbl>
            <c:dLbl>
              <c:idx val="3"/>
              <c:layout>
                <c:manualLayout>
                  <c:x val="0"/>
                  <c:y val="0.23662685621657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B-4C0F-8CF2-DD04F0BB016F}"/>
                </c:ext>
              </c:extLst>
            </c:dLbl>
            <c:dLbl>
              <c:idx val="4"/>
              <c:layout>
                <c:manualLayout>
                  <c:x val="1.1626338985776903E-3"/>
                  <c:y val="0.23662685621657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B-4C0F-8CF2-DD04F0BB0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13282.834000000001</c:v>
                </c:pt>
                <c:pt idx="1">
                  <c:v>28716.297999999999</c:v>
                </c:pt>
                <c:pt idx="2">
                  <c:v>38927.040999999997</c:v>
                </c:pt>
                <c:pt idx="3">
                  <c:v>46807.536</c:v>
                </c:pt>
                <c:pt idx="4">
                  <c:v>44879.010999999999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B-4C0F-8CF2-DD04F0BB0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761647373157521"/>
          <c:w val="1"/>
          <c:h val="0.7962899820945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32545942028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3A-42A0-96B5-E32D3373F169}"/>
                </c:ext>
              </c:extLst>
            </c:dLbl>
            <c:dLbl>
              <c:idx val="1"/>
              <c:layout>
                <c:manualLayout>
                  <c:x val="0"/>
                  <c:y val="3.409296285324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3A-42A0-96B5-E32D3373F169}"/>
                </c:ext>
              </c:extLst>
            </c:dLbl>
            <c:dLbl>
              <c:idx val="2"/>
              <c:layout>
                <c:manualLayout>
                  <c:x val="-8.5258834311713724E-17"/>
                  <c:y val="2.9653872023759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1540036763037E-2"/>
                      <c:h val="0.34812888821572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83A-42A0-96B5-E32D3373F169}"/>
                </c:ext>
              </c:extLst>
            </c:dLbl>
            <c:dLbl>
              <c:idx val="3"/>
              <c:layout>
                <c:manualLayout>
                  <c:x val="-2.3252677971558069E-3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3A-42A0-96B5-E32D3373F169}"/>
                </c:ext>
              </c:extLst>
            </c:dLbl>
            <c:dLbl>
              <c:idx val="4"/>
              <c:layout>
                <c:manualLayout>
                  <c:x val="0"/>
                  <c:y val="2.289875072224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3A-42A0-96B5-E32D3373F1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6429.7759999999998</c:v>
                </c:pt>
                <c:pt idx="1">
                  <c:v>5959.6989999999996</c:v>
                </c:pt>
                <c:pt idx="2">
                  <c:v>6005.5860000000002</c:v>
                </c:pt>
                <c:pt idx="3">
                  <c:v>7420</c:v>
                </c:pt>
                <c:pt idx="4">
                  <c:v>7606.598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3A-42A0-96B5-E32D3373F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9301503"/>
        <c:axId val="90280735"/>
      </c:barChart>
      <c:catAx>
        <c:axId val="210930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280735"/>
        <c:crosses val="autoZero"/>
        <c:auto val="1"/>
        <c:lblAlgn val="ctr"/>
        <c:lblOffset val="100"/>
        <c:noMultiLvlLbl val="0"/>
      </c:catAx>
      <c:valAx>
        <c:axId val="902807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930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7E6ED-6343-410B-8577-3FC7F5D116AC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608359-CEB8-41BE-B902-8EBA18F6F02E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</a:p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240 679,8 т.р.</a:t>
          </a:r>
        </a:p>
      </dgm:t>
    </dgm:pt>
    <dgm:pt modelId="{5E714428-AEEC-4724-BDF6-DD9D0C56CDAB}" type="parTrans" cxnId="{6BE246A7-1C68-4892-9AC2-83D1FCD50353}">
      <dgm:prSet/>
      <dgm:spPr/>
      <dgm:t>
        <a:bodyPr/>
        <a:lstStyle/>
        <a:p>
          <a:endParaRPr lang="ru-RU"/>
        </a:p>
      </dgm:t>
    </dgm:pt>
    <dgm:pt modelId="{DE6811D5-D931-4C0A-8AE1-51D51E027E85}" type="sibTrans" cxnId="{6BE246A7-1C68-4892-9AC2-83D1FCD50353}">
      <dgm:prSet/>
      <dgm:spPr/>
      <dgm:t>
        <a:bodyPr/>
        <a:lstStyle/>
        <a:p>
          <a:endParaRPr lang="ru-RU"/>
        </a:p>
      </dgm:t>
    </dgm:pt>
    <dgm:pt modelId="{98C08EA0-7F01-42EF-B1DB-7D752600554B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выравнивание бюджетной обеспеченности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93 407,9 т.р.</a:t>
          </a:r>
        </a:p>
      </dgm:t>
    </dgm:pt>
    <dgm:pt modelId="{BB5EABD6-7D12-476C-815F-9C1B7B1E1742}" type="parTrans" cxnId="{6D3F4A57-7418-448B-A83A-265CF1176D24}">
      <dgm:prSet/>
      <dgm:spPr/>
      <dgm:t>
        <a:bodyPr/>
        <a:lstStyle/>
        <a:p>
          <a:endParaRPr lang="ru-RU"/>
        </a:p>
      </dgm:t>
    </dgm:pt>
    <dgm:pt modelId="{60C9EDCA-21B6-4FF0-835D-8770FDFCABEF}" type="sibTrans" cxnId="{6D3F4A57-7418-448B-A83A-265CF1176D24}">
      <dgm:prSet/>
      <dgm:spPr/>
      <dgm:t>
        <a:bodyPr/>
        <a:lstStyle/>
        <a:p>
          <a:endParaRPr lang="ru-RU"/>
        </a:p>
      </dgm:t>
    </dgm:pt>
    <dgm:pt modelId="{8F00DB79-EB44-47FB-B9F2-3617CD84F2F1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мер по обеспечению сбалансированности бюджетов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147 271,9 т.р.</a:t>
          </a:r>
        </a:p>
      </dgm:t>
    </dgm:pt>
    <dgm:pt modelId="{ECCE1518-1BD4-451C-BA12-F051DBE2B5A8}" type="parTrans" cxnId="{3293B379-7CE0-427F-98BD-86765E899CC0}">
      <dgm:prSet/>
      <dgm:spPr/>
      <dgm:t>
        <a:bodyPr/>
        <a:lstStyle/>
        <a:p>
          <a:endParaRPr lang="ru-RU"/>
        </a:p>
      </dgm:t>
    </dgm:pt>
    <dgm:pt modelId="{E8207BF0-69A2-4096-9DDE-EA9236B1265A}" type="sibTrans" cxnId="{3293B379-7CE0-427F-98BD-86765E899CC0}">
      <dgm:prSet/>
      <dgm:spPr/>
      <dgm:t>
        <a:bodyPr/>
        <a:lstStyle/>
        <a:p>
          <a:endParaRPr lang="ru-RU"/>
        </a:p>
      </dgm:t>
    </dgm:pt>
    <dgm:pt modelId="{C6891638-0D10-46A3-A5BD-6AC452F5B2B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–</a:t>
          </a:r>
        </a:p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240 393,3 т.р.</a:t>
          </a:r>
        </a:p>
      </dgm:t>
    </dgm:pt>
    <dgm:pt modelId="{25CFEC9B-3F05-4F00-92A4-B7F22F00CEF1}" type="parTrans" cxnId="{5D35099B-D2C3-4490-87A5-FC98559C861D}">
      <dgm:prSet/>
      <dgm:spPr/>
      <dgm:t>
        <a:bodyPr/>
        <a:lstStyle/>
        <a:p>
          <a:endParaRPr lang="ru-RU"/>
        </a:p>
      </dgm:t>
    </dgm:pt>
    <dgm:pt modelId="{AFA5DE90-02B7-41F6-9C59-989BB2E7159F}" type="sibTrans" cxnId="{5D35099B-D2C3-4490-87A5-FC98559C861D}">
      <dgm:prSet/>
      <dgm:spPr/>
      <dgm:t>
        <a:bodyPr/>
        <a:lstStyle/>
        <a:p>
          <a:endParaRPr lang="ru-RU"/>
        </a:p>
      </dgm:t>
    </dgm:pt>
    <dgm:pt modelId="{CDBC6B88-3E76-4C24-B931-B7FF5A152403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софинансирование кап. вложений в объекты муниципальной собственности (Школа в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мкр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Рудо)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39 999,9 т.р. </a:t>
          </a:r>
        </a:p>
      </dgm:t>
    </dgm:pt>
    <dgm:pt modelId="{3EE7371A-0BD3-4F4E-AF9F-3EC35DB215AB}" type="parTrans" cxnId="{47A0B32D-2603-4F72-A576-3A5B3DC57C30}">
      <dgm:prSet/>
      <dgm:spPr/>
      <dgm:t>
        <a:bodyPr/>
        <a:lstStyle/>
        <a:p>
          <a:endParaRPr lang="ru-RU"/>
        </a:p>
      </dgm:t>
    </dgm:pt>
    <dgm:pt modelId="{F9C38C2B-E417-435F-9C60-C82D29609888}" type="sibTrans" cxnId="{47A0B32D-2603-4F72-A576-3A5B3DC57C30}">
      <dgm:prSet/>
      <dgm:spPr/>
      <dgm:t>
        <a:bodyPr/>
        <a:lstStyle/>
        <a:p>
          <a:endParaRPr lang="ru-RU"/>
        </a:p>
      </dgm:t>
    </dgm:pt>
    <dgm:pt modelId="{67549F63-AFB8-46FB-9021-573877C59150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обучающихся, получающих начальное общее образование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23 491,5 </a:t>
          </a:r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254FA38F-5894-4CBE-B918-0D1A7F011C2C}" type="parTrans" cxnId="{CA18E4E2-B5C7-4496-8053-F77EC422B89D}">
      <dgm:prSet/>
      <dgm:spPr/>
      <dgm:t>
        <a:bodyPr/>
        <a:lstStyle/>
        <a:p>
          <a:endParaRPr lang="ru-RU"/>
        </a:p>
      </dgm:t>
    </dgm:pt>
    <dgm:pt modelId="{524233B3-E18F-4BA8-B8E2-F65031084801}" type="sibTrans" cxnId="{CA18E4E2-B5C7-4496-8053-F77EC422B89D}">
      <dgm:prSet/>
      <dgm:spPr/>
      <dgm:t>
        <a:bodyPr/>
        <a:lstStyle/>
        <a:p>
          <a:endParaRPr lang="ru-RU"/>
        </a:p>
      </dgm:t>
    </dgm:pt>
    <dgm:pt modelId="{7749026E-DE4C-4ED4-A6CA-F8DF6D8C6A78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Субвенции- </a:t>
          </a:r>
        </a:p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1 160 70,1 т.р.</a:t>
          </a:r>
        </a:p>
      </dgm:t>
    </dgm:pt>
    <dgm:pt modelId="{153942DC-A20E-4A56-B06B-495ED9D7D84C}" type="parTrans" cxnId="{E9828986-5681-448A-B52E-DEB7F76734A1}">
      <dgm:prSet/>
      <dgm:spPr/>
      <dgm:t>
        <a:bodyPr/>
        <a:lstStyle/>
        <a:p>
          <a:endParaRPr lang="ru-RU"/>
        </a:p>
      </dgm:t>
    </dgm:pt>
    <dgm:pt modelId="{EA8F6180-3E3D-4DFB-A5F8-42CD080683A8}" type="sibTrans" cxnId="{E9828986-5681-448A-B52E-DEB7F76734A1}">
      <dgm:prSet/>
      <dgm:spPr/>
      <dgm:t>
        <a:bodyPr/>
        <a:lstStyle/>
        <a:p>
          <a:endParaRPr lang="ru-RU"/>
        </a:p>
      </dgm:t>
    </dgm:pt>
    <dgm:pt modelId="{8A196095-150F-42FB-B4D4-E80AFC3BC3F0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передаваемых полномочий субъектов РФ </a:t>
          </a:r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249 182,3 т.р.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E7E30-61C6-4220-A515-2A7D6D806AAF}" type="parTrans" cxnId="{49E24D56-7ABA-4D10-A3E6-F213AC59E56C}">
      <dgm:prSet/>
      <dgm:spPr/>
      <dgm:t>
        <a:bodyPr/>
        <a:lstStyle/>
        <a:p>
          <a:endParaRPr lang="ru-RU"/>
        </a:p>
      </dgm:t>
    </dgm:pt>
    <dgm:pt modelId="{3D1A402C-4AA6-4461-991C-66CDEE662A19}" type="sibTrans" cxnId="{49E24D56-7ABA-4D10-A3E6-F213AC59E56C}">
      <dgm:prSet/>
      <dgm:spPr/>
      <dgm:t>
        <a:bodyPr/>
        <a:lstStyle/>
        <a:p>
          <a:endParaRPr lang="ru-RU"/>
        </a:p>
      </dgm:t>
    </dgm:pt>
    <dgm:pt modelId="{201512AF-6AD8-4F04-A45D-0530D919C43B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осуществление полномочий по составлению (изменению) списков кандидатов в присяжные заседатели  федеральных судов общей юрисдикции в РФ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27,3 </a:t>
          </a:r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8239E06-21CD-4544-A189-54181DE155D2}" type="parTrans" cxnId="{79A73BD8-0FBF-4617-9895-76DD5AE87A41}">
      <dgm:prSet/>
      <dgm:spPr/>
      <dgm:t>
        <a:bodyPr/>
        <a:lstStyle/>
        <a:p>
          <a:endParaRPr lang="ru-RU"/>
        </a:p>
      </dgm:t>
    </dgm:pt>
    <dgm:pt modelId="{C7B3D67F-78DC-4040-B5CC-73DE5F4C85C8}" type="sibTrans" cxnId="{79A73BD8-0FBF-4617-9895-76DD5AE87A41}">
      <dgm:prSet/>
      <dgm:spPr/>
      <dgm:t>
        <a:bodyPr/>
        <a:lstStyle/>
        <a:p>
          <a:endParaRPr lang="ru-RU"/>
        </a:p>
      </dgm:t>
    </dgm:pt>
    <dgm:pt modelId="{275B297C-37AD-464B-B78F-267F3F549BFC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МБТ –</a:t>
          </a:r>
        </a:p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41 147,2 т.р</a:t>
          </a:r>
          <a:r>
            <a:rPr lang="ru-RU" dirty="0"/>
            <a:t>. </a:t>
          </a:r>
        </a:p>
      </dgm:t>
    </dgm:pt>
    <dgm:pt modelId="{BD98C033-5683-41B9-8CE3-68A03842DEF0}" type="parTrans" cxnId="{A5A0BFE5-270F-4BA2-B120-6812687E3A34}">
      <dgm:prSet/>
      <dgm:spPr/>
      <dgm:t>
        <a:bodyPr/>
        <a:lstStyle/>
        <a:p>
          <a:endParaRPr lang="ru-RU"/>
        </a:p>
      </dgm:t>
    </dgm:pt>
    <dgm:pt modelId="{CD307023-A85D-4249-9FED-5ED6C5A3D6E8}" type="sibTrans" cxnId="{A5A0BFE5-270F-4BA2-B120-6812687E3A34}">
      <dgm:prSet/>
      <dgm:spPr/>
      <dgm:t>
        <a:bodyPr/>
        <a:lstStyle/>
        <a:p>
          <a:endParaRPr lang="ru-RU"/>
        </a:p>
      </dgm:t>
    </dgm:pt>
    <dgm:pt modelId="{C78465C0-188E-4190-9629-68382F656706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 комплектование книжных фондов библиотек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232,6 </a:t>
          </a:r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A33D7BB-7F45-466A-8B00-7332FFB637DE}" type="parTrans" cxnId="{750017A0-BD98-4A3D-8C7E-4C4008B4817B}">
      <dgm:prSet/>
      <dgm:spPr/>
      <dgm:t>
        <a:bodyPr/>
        <a:lstStyle/>
        <a:p>
          <a:endParaRPr lang="ru-RU"/>
        </a:p>
      </dgm:t>
    </dgm:pt>
    <dgm:pt modelId="{C9F8A064-DD92-40FC-B409-720780D94F25}" type="sibTrans" cxnId="{750017A0-BD98-4A3D-8C7E-4C4008B4817B}">
      <dgm:prSet/>
      <dgm:spPr/>
      <dgm:t>
        <a:bodyPr/>
        <a:lstStyle/>
        <a:p>
          <a:endParaRPr lang="ru-RU"/>
        </a:p>
      </dgm:t>
    </dgm:pt>
    <dgm:pt modelId="{BA5FE775-CF06-4652-87C2-1616EEFBFB93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субсидии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176 669,2 т.р.</a:t>
          </a:r>
        </a:p>
      </dgm:t>
    </dgm:pt>
    <dgm:pt modelId="{1721EA63-F243-4881-9B69-CBC8722B53EF}" type="parTrans" cxnId="{8B6EEDE6-B52B-43C0-8EC7-E8007335F9DB}">
      <dgm:prSet/>
      <dgm:spPr/>
      <dgm:t>
        <a:bodyPr/>
        <a:lstStyle/>
        <a:p>
          <a:endParaRPr lang="ru-RU"/>
        </a:p>
      </dgm:t>
    </dgm:pt>
    <dgm:pt modelId="{830D1CD2-C684-47F1-99BD-5D3C8E71E10E}" type="sibTrans" cxnId="{8B6EEDE6-B52B-43C0-8EC7-E8007335F9DB}">
      <dgm:prSet/>
      <dgm:spPr/>
      <dgm:t>
        <a:bodyPr/>
        <a:lstStyle/>
        <a:p>
          <a:endParaRPr lang="ru-RU"/>
        </a:p>
      </dgm:t>
    </dgm:pt>
    <dgm:pt modelId="{2E9BB4FC-8192-4BCF-8DFC-628CBB2DBE43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субвенции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911 510,5 т.р.</a:t>
          </a:r>
        </a:p>
      </dgm:t>
    </dgm:pt>
    <dgm:pt modelId="{227E13EE-464D-46AA-9868-34D0FF77BB1C}" type="parTrans" cxnId="{7FB1C99D-F5F1-45EF-B3E2-5485CA6DE0FC}">
      <dgm:prSet/>
      <dgm:spPr/>
      <dgm:t>
        <a:bodyPr/>
        <a:lstStyle/>
        <a:p>
          <a:endParaRPr lang="ru-RU"/>
        </a:p>
      </dgm:t>
    </dgm:pt>
    <dgm:pt modelId="{6B6592E0-C481-4E50-9ECF-0422B4F3D447}" type="sibTrans" cxnId="{7FB1C99D-F5F1-45EF-B3E2-5485CA6DE0FC}">
      <dgm:prSet/>
      <dgm:spPr/>
      <dgm:t>
        <a:bodyPr/>
        <a:lstStyle/>
        <a:p>
          <a:endParaRPr lang="ru-RU"/>
        </a:p>
      </dgm:t>
    </dgm:pt>
    <dgm:pt modelId="{39AB7CC1-7609-4C41-B87D-F187C74E724F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МБТ, передаваемые бюджетам районов из бюджетов поселений на осуществление части полномочий по решению вопросов местного значения в соответствии с заключенными соглашениями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13 193,7 т.р.</a:t>
          </a:r>
        </a:p>
      </dgm:t>
    </dgm:pt>
    <dgm:pt modelId="{56AE9179-A873-410A-84CA-86DE43D594B0}" type="parTrans" cxnId="{5317B74D-1C50-4923-B337-18F825C4773C}">
      <dgm:prSet/>
      <dgm:spPr/>
      <dgm:t>
        <a:bodyPr/>
        <a:lstStyle/>
        <a:p>
          <a:endParaRPr lang="ru-RU"/>
        </a:p>
      </dgm:t>
    </dgm:pt>
    <dgm:pt modelId="{58A5485E-47A1-4474-8472-19AD3DF7D47D}" type="sibTrans" cxnId="{5317B74D-1C50-4923-B337-18F825C4773C}">
      <dgm:prSet/>
      <dgm:spPr/>
      <dgm:t>
        <a:bodyPr/>
        <a:lstStyle/>
        <a:p>
          <a:endParaRPr lang="ru-RU"/>
        </a:p>
      </dgm:t>
    </dgm:pt>
    <dgm:pt modelId="{282BAC8A-323D-4266-8C93-D5C24F8BAAE1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МБТ на проведение мероприятий по обеспечению деятельности советников директора по воспитанию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2 881,8 </a:t>
          </a:r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5828D3E-A69E-45F5-B540-F37A30A2D97C}" type="parTrans" cxnId="{C1153EF7-DE56-4028-A2E9-AEF4F55E1C27}">
      <dgm:prSet/>
      <dgm:spPr/>
      <dgm:t>
        <a:bodyPr/>
        <a:lstStyle/>
        <a:p>
          <a:endParaRPr lang="ru-RU"/>
        </a:p>
      </dgm:t>
    </dgm:pt>
    <dgm:pt modelId="{624A4D4B-214C-42FD-A768-DB43AFCAA220}" type="sibTrans" cxnId="{C1153EF7-DE56-4028-A2E9-AEF4F55E1C27}">
      <dgm:prSet/>
      <dgm:spPr/>
      <dgm:t>
        <a:bodyPr/>
        <a:lstStyle/>
        <a:p>
          <a:endParaRPr lang="ru-RU"/>
        </a:p>
      </dgm:t>
    </dgm:pt>
    <dgm:pt modelId="{893DC545-7ABE-4D17-96CF-E5E77F35C545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МБТ на ежемесячное вознаграждение за классное руководство педагогическим работникам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28 088,8 </a:t>
          </a:r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95F4651-82CC-4499-9E12-40146456E583}" type="parTrans" cxnId="{72F237C1-B2A3-4C1D-8AE2-295CC0D2E4F3}">
      <dgm:prSet/>
      <dgm:spPr/>
      <dgm:t>
        <a:bodyPr/>
        <a:lstStyle/>
        <a:p>
          <a:endParaRPr lang="ru-RU"/>
        </a:p>
      </dgm:t>
    </dgm:pt>
    <dgm:pt modelId="{E8883C00-5155-4CD0-A6AA-0D66CCD2A88E}" type="sibTrans" cxnId="{72F237C1-B2A3-4C1D-8AE2-295CC0D2E4F3}">
      <dgm:prSet/>
      <dgm:spPr/>
      <dgm:t>
        <a:bodyPr/>
        <a:lstStyle/>
        <a:p>
          <a:endParaRPr lang="ru-RU"/>
        </a:p>
      </dgm:t>
    </dgm:pt>
    <dgm:pt modelId="{C5B0E75E-6735-48D6-B7CD-BDFD5D9F72AA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МБТ на создание модельных муниципальных библиотек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10 000,0 т.р</a:t>
          </a:r>
        </a:p>
      </dgm:t>
    </dgm:pt>
    <dgm:pt modelId="{2A05A4C0-4674-4CC3-B7E5-1546EDB95FB0}" type="parTrans" cxnId="{337C6BFE-63D8-4F20-965E-8E1A8DD5DB06}">
      <dgm:prSet/>
      <dgm:spPr/>
      <dgm:t>
        <a:bodyPr/>
        <a:lstStyle/>
        <a:p>
          <a:endParaRPr lang="ru-RU"/>
        </a:p>
      </dgm:t>
    </dgm:pt>
    <dgm:pt modelId="{DA2760CA-3E14-4D9A-83A7-9C141E5397EB}" type="sibTrans" cxnId="{337C6BFE-63D8-4F20-965E-8E1A8DD5DB06}">
      <dgm:prSet/>
      <dgm:spPr/>
      <dgm:t>
        <a:bodyPr/>
        <a:lstStyle/>
        <a:p>
          <a:endParaRPr lang="ru-RU"/>
        </a:p>
      </dgm:t>
    </dgm:pt>
    <dgm:pt modelId="{73166983-E733-41D7-8306-627CFCF43B04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МБТ на поощрение муниципальных управленческих команд –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176,6 т.р. </a:t>
          </a:r>
        </a:p>
      </dgm:t>
    </dgm:pt>
    <dgm:pt modelId="{F66536A6-5695-4832-B365-C1296E572E1D}" type="parTrans" cxnId="{D89469F2-3276-47F3-ACDB-1972C8189677}">
      <dgm:prSet/>
      <dgm:spPr/>
      <dgm:t>
        <a:bodyPr/>
        <a:lstStyle/>
        <a:p>
          <a:endParaRPr lang="ru-RU"/>
        </a:p>
      </dgm:t>
    </dgm:pt>
    <dgm:pt modelId="{F3F68670-E3B5-461B-BA5C-F85ED0C249FC}" type="sibTrans" cxnId="{D89469F2-3276-47F3-ACDB-1972C8189677}">
      <dgm:prSet/>
      <dgm:spPr/>
      <dgm:t>
        <a:bodyPr/>
        <a:lstStyle/>
        <a:p>
          <a:endParaRPr lang="ru-RU"/>
        </a:p>
      </dgm:t>
    </dgm:pt>
    <dgm:pt modelId="{E5D40557-83F4-4A81-94DA-496BD667E738}" type="pres">
      <dgm:prSet presAssocID="{EF07E6ED-6343-410B-8577-3FC7F5D116AC}" presName="linearFlow" presStyleCnt="0">
        <dgm:presLayoutVars>
          <dgm:dir/>
          <dgm:animLvl val="lvl"/>
          <dgm:resizeHandles val="exact"/>
        </dgm:presLayoutVars>
      </dgm:prSet>
      <dgm:spPr/>
    </dgm:pt>
    <dgm:pt modelId="{5E5CDD7F-D6BA-46D5-812C-C500F3C14303}" type="pres">
      <dgm:prSet presAssocID="{D4608359-CEB8-41BE-B902-8EBA18F6F02E}" presName="composite" presStyleCnt="0"/>
      <dgm:spPr/>
    </dgm:pt>
    <dgm:pt modelId="{AF0C6FA0-7FF7-417A-B4FC-68E28EA8D675}" type="pres">
      <dgm:prSet presAssocID="{D4608359-CEB8-41BE-B902-8EBA18F6F02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1F035B7-2439-45F2-AD0F-2D20D3421D69}" type="pres">
      <dgm:prSet presAssocID="{D4608359-CEB8-41BE-B902-8EBA18F6F02E}" presName="descendantText" presStyleLbl="alignAcc1" presStyleIdx="0" presStyleCnt="4" custScaleY="100000" custLinFactNeighborX="0" custLinFactNeighborY="3629">
        <dgm:presLayoutVars>
          <dgm:bulletEnabled val="1"/>
        </dgm:presLayoutVars>
      </dgm:prSet>
      <dgm:spPr/>
    </dgm:pt>
    <dgm:pt modelId="{2DFF44E8-3BCE-45C2-9F35-A6FF8E7254EA}" type="pres">
      <dgm:prSet presAssocID="{DE6811D5-D931-4C0A-8AE1-51D51E027E85}" presName="sp" presStyleCnt="0"/>
      <dgm:spPr/>
    </dgm:pt>
    <dgm:pt modelId="{DE77E81D-39F5-4119-A588-F56083400569}" type="pres">
      <dgm:prSet presAssocID="{C6891638-0D10-46A3-A5BD-6AC452F5B2B9}" presName="composite" presStyleCnt="0"/>
      <dgm:spPr/>
    </dgm:pt>
    <dgm:pt modelId="{8DFBF9DD-A355-4D05-8E95-9282D9E32F71}" type="pres">
      <dgm:prSet presAssocID="{C6891638-0D10-46A3-A5BD-6AC452F5B2B9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BA48017-BB3C-43EA-80E8-ED9FB91CBC77}" type="pres">
      <dgm:prSet presAssocID="{C6891638-0D10-46A3-A5BD-6AC452F5B2B9}" presName="descendantText" presStyleLbl="alignAcc1" presStyleIdx="1" presStyleCnt="4" custScaleX="100771" custScaleY="139191" custLinFactNeighborX="237" custLinFactNeighborY="-4435">
        <dgm:presLayoutVars>
          <dgm:bulletEnabled val="1"/>
        </dgm:presLayoutVars>
      </dgm:prSet>
      <dgm:spPr/>
    </dgm:pt>
    <dgm:pt modelId="{2E220614-A289-42B0-B7EE-52428874C40B}" type="pres">
      <dgm:prSet presAssocID="{AFA5DE90-02B7-41F6-9C59-989BB2E7159F}" presName="sp" presStyleCnt="0"/>
      <dgm:spPr/>
    </dgm:pt>
    <dgm:pt modelId="{4242731F-7AE9-4B4C-A6CF-B95AF73ED03A}" type="pres">
      <dgm:prSet presAssocID="{7749026E-DE4C-4ED4-A6CA-F8DF6D8C6A78}" presName="composite" presStyleCnt="0"/>
      <dgm:spPr/>
    </dgm:pt>
    <dgm:pt modelId="{E488158B-3EC0-4A9D-88E0-7659CC5ED0F1}" type="pres">
      <dgm:prSet presAssocID="{7749026E-DE4C-4ED4-A6CA-F8DF6D8C6A7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004A8A9-A5A3-4CD0-B261-81EAD2C924ED}" type="pres">
      <dgm:prSet presAssocID="{7749026E-DE4C-4ED4-A6CA-F8DF6D8C6A78}" presName="descendantText" presStyleLbl="alignAcc1" presStyleIdx="2" presStyleCnt="4">
        <dgm:presLayoutVars>
          <dgm:bulletEnabled val="1"/>
        </dgm:presLayoutVars>
      </dgm:prSet>
      <dgm:spPr/>
    </dgm:pt>
    <dgm:pt modelId="{79C1EE3C-2665-4779-8BAE-5058BF094A5A}" type="pres">
      <dgm:prSet presAssocID="{EA8F6180-3E3D-4DFB-A5F8-42CD080683A8}" presName="sp" presStyleCnt="0"/>
      <dgm:spPr/>
    </dgm:pt>
    <dgm:pt modelId="{853AF4F2-E847-4823-B244-DD988FEA699B}" type="pres">
      <dgm:prSet presAssocID="{275B297C-37AD-464B-B78F-267F3F549BFC}" presName="composite" presStyleCnt="0"/>
      <dgm:spPr/>
    </dgm:pt>
    <dgm:pt modelId="{A071CE01-57D7-4791-9BAC-9F4AA0B8FDBB}" type="pres">
      <dgm:prSet presAssocID="{275B297C-37AD-464B-B78F-267F3F549BFC}" presName="parentText" presStyleLbl="alignNode1" presStyleIdx="3" presStyleCnt="4" custScaleY="116458" custLinFactNeighborX="-1008" custLinFactNeighborY="-20177">
        <dgm:presLayoutVars>
          <dgm:chMax val="1"/>
          <dgm:bulletEnabled val="1"/>
        </dgm:presLayoutVars>
      </dgm:prSet>
      <dgm:spPr/>
    </dgm:pt>
    <dgm:pt modelId="{A4F4B266-A272-431D-8BF3-25CBCEB9112B}" type="pres">
      <dgm:prSet presAssocID="{275B297C-37AD-464B-B78F-267F3F549BFC}" presName="descendantText" presStyleLbl="alignAcc1" presStyleIdx="3" presStyleCnt="4" custScaleX="100238" custScaleY="226272" custLinFactNeighborX="630" custLinFactNeighborY="1266">
        <dgm:presLayoutVars>
          <dgm:bulletEnabled val="1"/>
        </dgm:presLayoutVars>
      </dgm:prSet>
      <dgm:spPr/>
    </dgm:pt>
  </dgm:ptLst>
  <dgm:cxnLst>
    <dgm:cxn modelId="{A849701B-D05E-4E70-AFCA-D7303CE70292}" type="presOf" srcId="{EF07E6ED-6343-410B-8577-3FC7F5D116AC}" destId="{E5D40557-83F4-4A81-94DA-496BD667E738}" srcOrd="0" destOrd="0" presId="urn:microsoft.com/office/officeart/2005/8/layout/chevron2"/>
    <dgm:cxn modelId="{47A0B32D-2603-4F72-A576-3A5B3DC57C30}" srcId="{C6891638-0D10-46A3-A5BD-6AC452F5B2B9}" destId="{CDBC6B88-3E76-4C24-B931-B7FF5A152403}" srcOrd="0" destOrd="0" parTransId="{3EE7371A-0BD3-4F4E-AF9F-3EC35DB215AB}" sibTransId="{F9C38C2B-E417-435F-9C60-C82D29609888}"/>
    <dgm:cxn modelId="{85088F3B-3C4D-4374-918A-BAE6752B15E3}" type="presOf" srcId="{C78465C0-188E-4190-9629-68382F656706}" destId="{1BA48017-BB3C-43EA-80E8-ED9FB91CBC77}" srcOrd="0" destOrd="2" presId="urn:microsoft.com/office/officeart/2005/8/layout/chevron2"/>
    <dgm:cxn modelId="{91F4A45E-42EF-4FC5-98D2-50E0C96D0F62}" type="presOf" srcId="{BA5FE775-CF06-4652-87C2-1616EEFBFB93}" destId="{1BA48017-BB3C-43EA-80E8-ED9FB91CBC77}" srcOrd="0" destOrd="3" presId="urn:microsoft.com/office/officeart/2005/8/layout/chevron2"/>
    <dgm:cxn modelId="{5317B74D-1C50-4923-B337-18F825C4773C}" srcId="{275B297C-37AD-464B-B78F-267F3F549BFC}" destId="{39AB7CC1-7609-4C41-B87D-F187C74E724F}" srcOrd="0" destOrd="0" parTransId="{56AE9179-A873-410A-84CA-86DE43D594B0}" sibTransId="{58A5485E-47A1-4474-8472-19AD3DF7D47D}"/>
    <dgm:cxn modelId="{CDB37772-C390-4BF8-A1EE-592F6B32CFF0}" type="presOf" srcId="{C6891638-0D10-46A3-A5BD-6AC452F5B2B9}" destId="{8DFBF9DD-A355-4D05-8E95-9282D9E32F71}" srcOrd="0" destOrd="0" presId="urn:microsoft.com/office/officeart/2005/8/layout/chevron2"/>
    <dgm:cxn modelId="{49E24D56-7ABA-4D10-A3E6-F213AC59E56C}" srcId="{7749026E-DE4C-4ED4-A6CA-F8DF6D8C6A78}" destId="{8A196095-150F-42FB-B4D4-E80AFC3BC3F0}" srcOrd="0" destOrd="0" parTransId="{17EE7E30-61C6-4220-A515-2A7D6D806AAF}" sibTransId="{3D1A402C-4AA6-4461-991C-66CDEE662A19}"/>
    <dgm:cxn modelId="{6D3F4A57-7418-448B-A83A-265CF1176D24}" srcId="{D4608359-CEB8-41BE-B902-8EBA18F6F02E}" destId="{98C08EA0-7F01-42EF-B1DB-7D752600554B}" srcOrd="0" destOrd="0" parTransId="{BB5EABD6-7D12-476C-815F-9C1B7B1E1742}" sibTransId="{60C9EDCA-21B6-4FF0-835D-8770FDFCABEF}"/>
    <dgm:cxn modelId="{3293B379-7CE0-427F-98BD-86765E899CC0}" srcId="{D4608359-CEB8-41BE-B902-8EBA18F6F02E}" destId="{8F00DB79-EB44-47FB-B9F2-3617CD84F2F1}" srcOrd="1" destOrd="0" parTransId="{ECCE1518-1BD4-451C-BA12-F051DBE2B5A8}" sibTransId="{E8207BF0-69A2-4096-9DDE-EA9236B1265A}"/>
    <dgm:cxn modelId="{84DF567C-070E-40C2-B59C-A066FE2BF955}" type="presOf" srcId="{98C08EA0-7F01-42EF-B1DB-7D752600554B}" destId="{C1F035B7-2439-45F2-AD0F-2D20D3421D69}" srcOrd="0" destOrd="0" presId="urn:microsoft.com/office/officeart/2005/8/layout/chevron2"/>
    <dgm:cxn modelId="{E9828986-5681-448A-B52E-DEB7F76734A1}" srcId="{EF07E6ED-6343-410B-8577-3FC7F5D116AC}" destId="{7749026E-DE4C-4ED4-A6CA-F8DF6D8C6A78}" srcOrd="2" destOrd="0" parTransId="{153942DC-A20E-4A56-B06B-495ED9D7D84C}" sibTransId="{EA8F6180-3E3D-4DFB-A5F8-42CD080683A8}"/>
    <dgm:cxn modelId="{5D35099B-D2C3-4490-87A5-FC98559C861D}" srcId="{EF07E6ED-6343-410B-8577-3FC7F5D116AC}" destId="{C6891638-0D10-46A3-A5BD-6AC452F5B2B9}" srcOrd="1" destOrd="0" parTransId="{25CFEC9B-3F05-4F00-92A4-B7F22F00CEF1}" sibTransId="{AFA5DE90-02B7-41F6-9C59-989BB2E7159F}"/>
    <dgm:cxn modelId="{7FB1C99D-F5F1-45EF-B3E2-5485CA6DE0FC}" srcId="{7749026E-DE4C-4ED4-A6CA-F8DF6D8C6A78}" destId="{2E9BB4FC-8192-4BCF-8DFC-628CBB2DBE43}" srcOrd="2" destOrd="0" parTransId="{227E13EE-464D-46AA-9868-34D0FF77BB1C}" sibTransId="{6B6592E0-C481-4E50-9ECF-0422B4F3D447}"/>
    <dgm:cxn modelId="{750017A0-BD98-4A3D-8C7E-4C4008B4817B}" srcId="{C6891638-0D10-46A3-A5BD-6AC452F5B2B9}" destId="{C78465C0-188E-4190-9629-68382F656706}" srcOrd="2" destOrd="0" parTransId="{DA33D7BB-7F45-466A-8B00-7332FFB637DE}" sibTransId="{C9F8A064-DD92-40FC-B409-720780D94F25}"/>
    <dgm:cxn modelId="{ECA4CDA3-8D0F-4A70-9575-5CDF45D04068}" type="presOf" srcId="{67549F63-AFB8-46FB-9021-573877C59150}" destId="{1BA48017-BB3C-43EA-80E8-ED9FB91CBC77}" srcOrd="0" destOrd="1" presId="urn:microsoft.com/office/officeart/2005/8/layout/chevron2"/>
    <dgm:cxn modelId="{6BE246A7-1C68-4892-9AC2-83D1FCD50353}" srcId="{EF07E6ED-6343-410B-8577-3FC7F5D116AC}" destId="{D4608359-CEB8-41BE-B902-8EBA18F6F02E}" srcOrd="0" destOrd="0" parTransId="{5E714428-AEEC-4724-BDF6-DD9D0C56CDAB}" sibTransId="{DE6811D5-D931-4C0A-8AE1-51D51E027E85}"/>
    <dgm:cxn modelId="{9B9A42A8-3F96-4D08-9E9D-3D5C2B9D1091}" type="presOf" srcId="{39AB7CC1-7609-4C41-B87D-F187C74E724F}" destId="{A4F4B266-A272-431D-8BF3-25CBCEB9112B}" srcOrd="0" destOrd="0" presId="urn:microsoft.com/office/officeart/2005/8/layout/chevron2"/>
    <dgm:cxn modelId="{C9E25DAD-01F9-43A5-9B77-BCED4CB2E05B}" type="presOf" srcId="{C5B0E75E-6735-48D6-B7CD-BDFD5D9F72AA}" destId="{A4F4B266-A272-431D-8BF3-25CBCEB9112B}" srcOrd="0" destOrd="3" presId="urn:microsoft.com/office/officeart/2005/8/layout/chevron2"/>
    <dgm:cxn modelId="{0993CDB7-0C7D-4FAC-A36F-00E7E71340F5}" type="presOf" srcId="{7749026E-DE4C-4ED4-A6CA-F8DF6D8C6A78}" destId="{E488158B-3EC0-4A9D-88E0-7659CC5ED0F1}" srcOrd="0" destOrd="0" presId="urn:microsoft.com/office/officeart/2005/8/layout/chevron2"/>
    <dgm:cxn modelId="{1CA787B9-E136-4EDF-9289-3AEA3FC1C0E3}" type="presOf" srcId="{CDBC6B88-3E76-4C24-B931-B7FF5A152403}" destId="{1BA48017-BB3C-43EA-80E8-ED9FB91CBC77}" srcOrd="0" destOrd="0" presId="urn:microsoft.com/office/officeart/2005/8/layout/chevron2"/>
    <dgm:cxn modelId="{54A059BD-2532-482E-84B2-79C43C751CEA}" type="presOf" srcId="{2E9BB4FC-8192-4BCF-8DFC-628CBB2DBE43}" destId="{9004A8A9-A5A3-4CD0-B261-81EAD2C924ED}" srcOrd="0" destOrd="2" presId="urn:microsoft.com/office/officeart/2005/8/layout/chevron2"/>
    <dgm:cxn modelId="{139763BF-D4A4-427A-B175-6BCA00D1B462}" type="presOf" srcId="{282BAC8A-323D-4266-8C93-D5C24F8BAAE1}" destId="{A4F4B266-A272-431D-8BF3-25CBCEB9112B}" srcOrd="0" destOrd="1" presId="urn:microsoft.com/office/officeart/2005/8/layout/chevron2"/>
    <dgm:cxn modelId="{72F237C1-B2A3-4C1D-8AE2-295CC0D2E4F3}" srcId="{275B297C-37AD-464B-B78F-267F3F549BFC}" destId="{893DC545-7ABE-4D17-96CF-E5E77F35C545}" srcOrd="2" destOrd="0" parTransId="{695F4651-82CC-4499-9E12-40146456E583}" sibTransId="{E8883C00-5155-4CD0-A6AA-0D66CCD2A88E}"/>
    <dgm:cxn modelId="{9BE824CC-819A-4302-A2FA-BF8AF76C9BCC}" type="presOf" srcId="{73166983-E733-41D7-8306-627CFCF43B04}" destId="{A4F4B266-A272-431D-8BF3-25CBCEB9112B}" srcOrd="0" destOrd="4" presId="urn:microsoft.com/office/officeart/2005/8/layout/chevron2"/>
    <dgm:cxn modelId="{F3F79CD0-08DA-4F5D-9773-E37FA6AA85B2}" type="presOf" srcId="{D4608359-CEB8-41BE-B902-8EBA18F6F02E}" destId="{AF0C6FA0-7FF7-417A-B4FC-68E28EA8D675}" srcOrd="0" destOrd="0" presId="urn:microsoft.com/office/officeart/2005/8/layout/chevron2"/>
    <dgm:cxn modelId="{8FE634D4-2A00-4C97-BA35-461B3397755F}" type="presOf" srcId="{8A196095-150F-42FB-B4D4-E80AFC3BC3F0}" destId="{9004A8A9-A5A3-4CD0-B261-81EAD2C924ED}" srcOrd="0" destOrd="0" presId="urn:microsoft.com/office/officeart/2005/8/layout/chevron2"/>
    <dgm:cxn modelId="{79A73BD8-0FBF-4617-9895-76DD5AE87A41}" srcId="{7749026E-DE4C-4ED4-A6CA-F8DF6D8C6A78}" destId="{201512AF-6AD8-4F04-A45D-0530D919C43B}" srcOrd="1" destOrd="0" parTransId="{68239E06-21CD-4544-A189-54181DE155D2}" sibTransId="{C7B3D67F-78DC-4040-B5CC-73DE5F4C85C8}"/>
    <dgm:cxn modelId="{CA18E4E2-B5C7-4496-8053-F77EC422B89D}" srcId="{C6891638-0D10-46A3-A5BD-6AC452F5B2B9}" destId="{67549F63-AFB8-46FB-9021-573877C59150}" srcOrd="1" destOrd="0" parTransId="{254FA38F-5894-4CBE-B918-0D1A7F011C2C}" sibTransId="{524233B3-E18F-4BA8-B8E2-F65031084801}"/>
    <dgm:cxn modelId="{C033E0E3-7657-4B27-94E1-252CB86B6CED}" type="presOf" srcId="{8F00DB79-EB44-47FB-B9F2-3617CD84F2F1}" destId="{C1F035B7-2439-45F2-AD0F-2D20D3421D69}" srcOrd="0" destOrd="1" presId="urn:microsoft.com/office/officeart/2005/8/layout/chevron2"/>
    <dgm:cxn modelId="{382FCBE4-7270-4393-B4B8-07F6AB4B0E73}" type="presOf" srcId="{893DC545-7ABE-4D17-96CF-E5E77F35C545}" destId="{A4F4B266-A272-431D-8BF3-25CBCEB9112B}" srcOrd="0" destOrd="2" presId="urn:microsoft.com/office/officeart/2005/8/layout/chevron2"/>
    <dgm:cxn modelId="{A5A0BFE5-270F-4BA2-B120-6812687E3A34}" srcId="{EF07E6ED-6343-410B-8577-3FC7F5D116AC}" destId="{275B297C-37AD-464B-B78F-267F3F549BFC}" srcOrd="3" destOrd="0" parTransId="{BD98C033-5683-41B9-8CE3-68A03842DEF0}" sibTransId="{CD307023-A85D-4249-9FED-5ED6C5A3D6E8}"/>
    <dgm:cxn modelId="{8B6EEDE6-B52B-43C0-8EC7-E8007335F9DB}" srcId="{C6891638-0D10-46A3-A5BD-6AC452F5B2B9}" destId="{BA5FE775-CF06-4652-87C2-1616EEFBFB93}" srcOrd="3" destOrd="0" parTransId="{1721EA63-F243-4881-9B69-CBC8722B53EF}" sibTransId="{830D1CD2-C684-47F1-99BD-5D3C8E71E10E}"/>
    <dgm:cxn modelId="{80F153EC-7BAC-4F82-A1E5-51B5B7C54A93}" type="presOf" srcId="{201512AF-6AD8-4F04-A45D-0530D919C43B}" destId="{9004A8A9-A5A3-4CD0-B261-81EAD2C924ED}" srcOrd="0" destOrd="1" presId="urn:microsoft.com/office/officeart/2005/8/layout/chevron2"/>
    <dgm:cxn modelId="{D89469F2-3276-47F3-ACDB-1972C8189677}" srcId="{275B297C-37AD-464B-B78F-267F3F549BFC}" destId="{73166983-E733-41D7-8306-627CFCF43B04}" srcOrd="4" destOrd="0" parTransId="{F66536A6-5695-4832-B365-C1296E572E1D}" sibTransId="{F3F68670-E3B5-461B-BA5C-F85ED0C249FC}"/>
    <dgm:cxn modelId="{C1153EF7-DE56-4028-A2E9-AEF4F55E1C27}" srcId="{275B297C-37AD-464B-B78F-267F3F549BFC}" destId="{282BAC8A-323D-4266-8C93-D5C24F8BAAE1}" srcOrd="1" destOrd="0" parTransId="{F5828D3E-A69E-45F5-B540-F37A30A2D97C}" sibTransId="{624A4D4B-214C-42FD-A768-DB43AFCAA220}"/>
    <dgm:cxn modelId="{337C6BFE-63D8-4F20-965E-8E1A8DD5DB06}" srcId="{275B297C-37AD-464B-B78F-267F3F549BFC}" destId="{C5B0E75E-6735-48D6-B7CD-BDFD5D9F72AA}" srcOrd="3" destOrd="0" parTransId="{2A05A4C0-4674-4CC3-B7E5-1546EDB95FB0}" sibTransId="{DA2760CA-3E14-4D9A-83A7-9C141E5397EB}"/>
    <dgm:cxn modelId="{173DBFFF-9EAD-4D01-86DF-2A778A28E024}" type="presOf" srcId="{275B297C-37AD-464B-B78F-267F3F549BFC}" destId="{A071CE01-57D7-4791-9BAC-9F4AA0B8FDBB}" srcOrd="0" destOrd="0" presId="urn:microsoft.com/office/officeart/2005/8/layout/chevron2"/>
    <dgm:cxn modelId="{63F69B69-ADA0-4CC3-A22A-7198112F31BE}" type="presParOf" srcId="{E5D40557-83F4-4A81-94DA-496BD667E738}" destId="{5E5CDD7F-D6BA-46D5-812C-C500F3C14303}" srcOrd="0" destOrd="0" presId="urn:microsoft.com/office/officeart/2005/8/layout/chevron2"/>
    <dgm:cxn modelId="{22610AD8-9414-478D-B984-42C47EC00F29}" type="presParOf" srcId="{5E5CDD7F-D6BA-46D5-812C-C500F3C14303}" destId="{AF0C6FA0-7FF7-417A-B4FC-68E28EA8D675}" srcOrd="0" destOrd="0" presId="urn:microsoft.com/office/officeart/2005/8/layout/chevron2"/>
    <dgm:cxn modelId="{F620029E-6401-4988-8CA2-23AB602131F8}" type="presParOf" srcId="{5E5CDD7F-D6BA-46D5-812C-C500F3C14303}" destId="{C1F035B7-2439-45F2-AD0F-2D20D3421D69}" srcOrd="1" destOrd="0" presId="urn:microsoft.com/office/officeart/2005/8/layout/chevron2"/>
    <dgm:cxn modelId="{FB604168-6F7C-4F57-B6BF-78A885C84396}" type="presParOf" srcId="{E5D40557-83F4-4A81-94DA-496BD667E738}" destId="{2DFF44E8-3BCE-45C2-9F35-A6FF8E7254EA}" srcOrd="1" destOrd="0" presId="urn:microsoft.com/office/officeart/2005/8/layout/chevron2"/>
    <dgm:cxn modelId="{F13ACC86-E716-4E50-B4E7-6062B3397DFD}" type="presParOf" srcId="{E5D40557-83F4-4A81-94DA-496BD667E738}" destId="{DE77E81D-39F5-4119-A588-F56083400569}" srcOrd="2" destOrd="0" presId="urn:microsoft.com/office/officeart/2005/8/layout/chevron2"/>
    <dgm:cxn modelId="{99FF6048-082C-4BA3-ACD0-2ED8021C1DFC}" type="presParOf" srcId="{DE77E81D-39F5-4119-A588-F56083400569}" destId="{8DFBF9DD-A355-4D05-8E95-9282D9E32F71}" srcOrd="0" destOrd="0" presId="urn:microsoft.com/office/officeart/2005/8/layout/chevron2"/>
    <dgm:cxn modelId="{8AC73DB1-E743-42B3-A639-B329EA95DAAB}" type="presParOf" srcId="{DE77E81D-39F5-4119-A588-F56083400569}" destId="{1BA48017-BB3C-43EA-80E8-ED9FB91CBC77}" srcOrd="1" destOrd="0" presId="urn:microsoft.com/office/officeart/2005/8/layout/chevron2"/>
    <dgm:cxn modelId="{F5EE7421-6BAE-499F-A3E7-A29F80E71200}" type="presParOf" srcId="{E5D40557-83F4-4A81-94DA-496BD667E738}" destId="{2E220614-A289-42B0-B7EE-52428874C40B}" srcOrd="3" destOrd="0" presId="urn:microsoft.com/office/officeart/2005/8/layout/chevron2"/>
    <dgm:cxn modelId="{9D1B3B74-3314-4B75-8A24-606A9A290D80}" type="presParOf" srcId="{E5D40557-83F4-4A81-94DA-496BD667E738}" destId="{4242731F-7AE9-4B4C-A6CF-B95AF73ED03A}" srcOrd="4" destOrd="0" presId="urn:microsoft.com/office/officeart/2005/8/layout/chevron2"/>
    <dgm:cxn modelId="{028EBBFB-B11F-414D-B6C9-C61F40EE2A79}" type="presParOf" srcId="{4242731F-7AE9-4B4C-A6CF-B95AF73ED03A}" destId="{E488158B-3EC0-4A9D-88E0-7659CC5ED0F1}" srcOrd="0" destOrd="0" presId="urn:microsoft.com/office/officeart/2005/8/layout/chevron2"/>
    <dgm:cxn modelId="{C64E6B79-E2D5-4DA4-8765-38E6A5F15A8D}" type="presParOf" srcId="{4242731F-7AE9-4B4C-A6CF-B95AF73ED03A}" destId="{9004A8A9-A5A3-4CD0-B261-81EAD2C924ED}" srcOrd="1" destOrd="0" presId="urn:microsoft.com/office/officeart/2005/8/layout/chevron2"/>
    <dgm:cxn modelId="{A3C0FC01-6985-4CFB-AF74-9BA13033DE37}" type="presParOf" srcId="{E5D40557-83F4-4A81-94DA-496BD667E738}" destId="{79C1EE3C-2665-4779-8BAE-5058BF094A5A}" srcOrd="5" destOrd="0" presId="urn:microsoft.com/office/officeart/2005/8/layout/chevron2"/>
    <dgm:cxn modelId="{F11AE370-6DB2-49FC-A8CB-D36BBD5426E3}" type="presParOf" srcId="{E5D40557-83F4-4A81-94DA-496BD667E738}" destId="{853AF4F2-E847-4823-B244-DD988FEA699B}" srcOrd="6" destOrd="0" presId="urn:microsoft.com/office/officeart/2005/8/layout/chevron2"/>
    <dgm:cxn modelId="{83847396-CEFA-4673-AA12-DF102C55134B}" type="presParOf" srcId="{853AF4F2-E847-4823-B244-DD988FEA699B}" destId="{A071CE01-57D7-4791-9BAC-9F4AA0B8FDBB}" srcOrd="0" destOrd="0" presId="urn:microsoft.com/office/officeart/2005/8/layout/chevron2"/>
    <dgm:cxn modelId="{A1477650-DBDE-4FC0-947B-64DF7F6A4925}" type="presParOf" srcId="{853AF4F2-E847-4823-B244-DD988FEA699B}" destId="{A4F4B266-A272-431D-8BF3-25CBCEB911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C6FA0-7FF7-417A-B4FC-68E28EA8D675}">
      <dsp:nvSpPr>
        <dsp:cNvPr id="0" name=""/>
        <dsp:cNvSpPr/>
      </dsp:nvSpPr>
      <dsp:spPr>
        <a:xfrm rot="5400000">
          <a:off x="-216339" y="335400"/>
          <a:ext cx="1350383" cy="9452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240 679,8 т.р.</a:t>
          </a:r>
        </a:p>
      </dsp:txBody>
      <dsp:txXfrm rot="-5400000">
        <a:off x="-13781" y="605476"/>
        <a:ext cx="945268" cy="405115"/>
      </dsp:txXfrm>
    </dsp:sp>
    <dsp:sp modelId="{C1F035B7-2439-45F2-AD0F-2D20D3421D69}">
      <dsp:nvSpPr>
        <dsp:cNvPr id="0" name=""/>
        <dsp:cNvSpPr/>
      </dsp:nvSpPr>
      <dsp:spPr>
        <a:xfrm rot="5400000">
          <a:off x="4067665" y="-2971482"/>
          <a:ext cx="877749" cy="71501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выравнивание бюджетной обеспеченности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93 407,9 т.р.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мер по обеспечению сбалансированности бюджетов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147 271,9 т.р.</a:t>
          </a:r>
        </a:p>
      </dsp:txBody>
      <dsp:txXfrm rot="-5400000">
        <a:off x="931486" y="207545"/>
        <a:ext cx="7107259" cy="792053"/>
      </dsp:txXfrm>
    </dsp:sp>
    <dsp:sp modelId="{8DFBF9DD-A355-4D05-8E95-9282D9E32F71}">
      <dsp:nvSpPr>
        <dsp:cNvPr id="0" name=""/>
        <dsp:cNvSpPr/>
      </dsp:nvSpPr>
      <dsp:spPr>
        <a:xfrm rot="5400000">
          <a:off x="-216339" y="1740195"/>
          <a:ext cx="1350383" cy="9452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–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240 393,3 т.р.</a:t>
          </a:r>
        </a:p>
      </dsp:txBody>
      <dsp:txXfrm rot="-5400000">
        <a:off x="-13781" y="2010271"/>
        <a:ext cx="945268" cy="405115"/>
      </dsp:txXfrm>
    </dsp:sp>
    <dsp:sp modelId="{1BA48017-BB3C-43EA-80E8-ED9FB91CBC77}">
      <dsp:nvSpPr>
        <dsp:cNvPr id="0" name=""/>
        <dsp:cNvSpPr/>
      </dsp:nvSpPr>
      <dsp:spPr>
        <a:xfrm rot="5400000">
          <a:off x="3895666" y="-1665032"/>
          <a:ext cx="1221748" cy="7205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софинансирование кап. вложений в объекты муниципальной собственности (Школа в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мкр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Рудо)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39 999,9 т.р.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обучающихся, получающих начальное общее образование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23 491,5 </a:t>
          </a: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комплектование книжных фондов библиотек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232,6 </a:t>
          </a: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субсидии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176 669,2 т.р.</a:t>
          </a:r>
        </a:p>
      </dsp:txBody>
      <dsp:txXfrm rot="-5400000">
        <a:off x="903924" y="1386351"/>
        <a:ext cx="7145593" cy="1102466"/>
      </dsp:txXfrm>
    </dsp:sp>
    <dsp:sp modelId="{E488158B-3EC0-4A9D-88E0-7659CC5ED0F1}">
      <dsp:nvSpPr>
        <dsp:cNvPr id="0" name=""/>
        <dsp:cNvSpPr/>
      </dsp:nvSpPr>
      <dsp:spPr>
        <a:xfrm rot="5400000">
          <a:off x="-216339" y="2972991"/>
          <a:ext cx="1350383" cy="9452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Субвенции-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1 160 70,1 т.р.</a:t>
          </a:r>
        </a:p>
      </dsp:txBody>
      <dsp:txXfrm rot="-5400000">
        <a:off x="-13781" y="3243067"/>
        <a:ext cx="945268" cy="405115"/>
      </dsp:txXfrm>
    </dsp:sp>
    <dsp:sp modelId="{9004A8A9-A5A3-4CD0-B261-81EAD2C924ED}">
      <dsp:nvSpPr>
        <dsp:cNvPr id="0" name=""/>
        <dsp:cNvSpPr/>
      </dsp:nvSpPr>
      <dsp:spPr>
        <a:xfrm rot="5400000">
          <a:off x="4067665" y="-365745"/>
          <a:ext cx="877749" cy="71501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передаваемых полномочий субъектов РФ </a:t>
          </a: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249 182,3 т.р.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осуществление полномочий по составлению (изменению) списков кандидатов в присяжные заседатели  федеральных судов общей юрисдикции в РФ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27,3 </a:t>
          </a: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субвенции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911 510,5 т.р.</a:t>
          </a:r>
        </a:p>
      </dsp:txBody>
      <dsp:txXfrm rot="-5400000">
        <a:off x="931486" y="2813282"/>
        <a:ext cx="7107259" cy="792053"/>
      </dsp:txXfrm>
    </dsp:sp>
    <dsp:sp modelId="{A071CE01-57D7-4791-9BAC-9F4AA0B8FDBB}">
      <dsp:nvSpPr>
        <dsp:cNvPr id="0" name=""/>
        <dsp:cNvSpPr/>
      </dsp:nvSpPr>
      <dsp:spPr>
        <a:xfrm rot="5400000">
          <a:off x="-327462" y="4487495"/>
          <a:ext cx="1572630" cy="9452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МБТ –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41 147,2 т.р</a:t>
          </a:r>
          <a:r>
            <a:rPr lang="ru-RU" sz="1200" kern="1200" dirty="0"/>
            <a:t>. </a:t>
          </a:r>
        </a:p>
      </dsp:txBody>
      <dsp:txXfrm rot="-5400000">
        <a:off x="-13781" y="4646448"/>
        <a:ext cx="945268" cy="627362"/>
      </dsp:txXfrm>
    </dsp:sp>
    <dsp:sp modelId="{A4F4B266-A272-431D-8BF3-25CBCEB9112B}">
      <dsp:nvSpPr>
        <dsp:cNvPr id="0" name=""/>
        <dsp:cNvSpPr/>
      </dsp:nvSpPr>
      <dsp:spPr>
        <a:xfrm rot="5400000">
          <a:off x="3518763" y="1423830"/>
          <a:ext cx="1986101" cy="71671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МБТ, передаваемые бюджетам районов из бюджетов поселений на осуществление части полномочий по решению вопросов местного значения в соответствии с заключенными соглашениями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13 193,7 т.р.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МБТ на проведение мероприятий по обеспечению деятельности советников директора по воспитанию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2 881,8 </a:t>
          </a: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МБТ на ежемесячное вознаграждение за классное руководство педагогическим работникам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28 088,8 </a:t>
          </a: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МБТ на создание модельных муниципальных библиотек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10 000,0 т.р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МБТ на поощрение муниципальных управленческих команд –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176,6 т.р. </a:t>
          </a:r>
        </a:p>
      </dsp:txBody>
      <dsp:txXfrm rot="-5400000">
        <a:off x="928252" y="4111295"/>
        <a:ext cx="7070171" cy="1792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0.16613</cdr:x>
      <cdr:y>0.24886</cdr:y>
    </cdr:from>
    <cdr:to>
      <cdr:x>0.31453</cdr:x>
      <cdr:y>0.34709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5E28C0E-5719-4943-8D3B-39FCAE42041A}"/>
            </a:ext>
          </a:extLst>
        </cdr:cNvPr>
        <cdr:cNvSpPr txBox="1"/>
      </cdr:nvSpPr>
      <cdr:spPr>
        <a:xfrm xmlns:a="http://schemas.openxmlformats.org/drawingml/2006/main">
          <a:off x="1023625" y="671203"/>
          <a:ext cx="914400" cy="264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</a:t>
          </a:r>
        </a:p>
      </cdr:txBody>
    </cdr:sp>
  </cdr:relSizeAnchor>
  <cdr:relSizeAnchor xmlns:cdr="http://schemas.openxmlformats.org/drawingml/2006/chartDrawing">
    <cdr:from>
      <cdr:x>0.16207</cdr:x>
      <cdr:y>0.63698</cdr:y>
    </cdr:from>
    <cdr:to>
      <cdr:x>0.31048</cdr:x>
      <cdr:y>0.7352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15B822B-BDC8-4EF4-AED8-248EA6FEEA1D}"/>
            </a:ext>
          </a:extLst>
        </cdr:cNvPr>
        <cdr:cNvSpPr txBox="1"/>
      </cdr:nvSpPr>
      <cdr:spPr>
        <a:xfrm xmlns:a="http://schemas.openxmlformats.org/drawingml/2006/main">
          <a:off x="1365124" y="1644773"/>
          <a:ext cx="1250094" cy="2536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</a:t>
          </a:r>
        </a:p>
      </cdr:txBody>
    </cdr:sp>
  </cdr:relSizeAnchor>
  <cdr:relSizeAnchor xmlns:cdr="http://schemas.openxmlformats.org/drawingml/2006/chartDrawing">
    <cdr:from>
      <cdr:x>0.16812</cdr:x>
      <cdr:y>0.36079</cdr:y>
    </cdr:from>
    <cdr:to>
      <cdr:x>0.31652</cdr:x>
      <cdr:y>0.46482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475C757-EA73-42E0-9AF0-E5C2FE0495AD}"/>
            </a:ext>
          </a:extLst>
        </cdr:cNvPr>
        <cdr:cNvSpPr txBox="1"/>
      </cdr:nvSpPr>
      <cdr:spPr>
        <a:xfrm xmlns:a="http://schemas.openxmlformats.org/drawingml/2006/main">
          <a:off x="1416132" y="931597"/>
          <a:ext cx="1250009" cy="268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Факт</a:t>
          </a:r>
        </a:p>
      </cdr:txBody>
    </cdr:sp>
  </cdr:relSizeAnchor>
  <cdr:relSizeAnchor xmlns:cdr="http://schemas.openxmlformats.org/drawingml/2006/chartDrawing">
    <cdr:from>
      <cdr:x>0.16744</cdr:x>
      <cdr:y>0.73463</cdr:y>
    </cdr:from>
    <cdr:to>
      <cdr:x>0.31584</cdr:x>
      <cdr:y>0.83866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9389E2AB-C425-4870-B6E1-0F6A4CDB1F60}"/>
            </a:ext>
          </a:extLst>
        </cdr:cNvPr>
        <cdr:cNvSpPr txBox="1"/>
      </cdr:nvSpPr>
      <cdr:spPr>
        <a:xfrm xmlns:a="http://schemas.openxmlformats.org/drawingml/2006/main">
          <a:off x="1410388" y="1896916"/>
          <a:ext cx="1250010" cy="268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Факт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0.1469</cdr:x>
      <cdr:y>0.50118</cdr:y>
    </cdr:from>
    <cdr:to>
      <cdr:x>0.21642</cdr:x>
      <cdr:y>0.66661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C4CAE32-A43F-4B64-A744-6194980B4EF0}"/>
            </a:ext>
          </a:extLst>
        </cdr:cNvPr>
        <cdr:cNvSpPr txBox="1"/>
      </cdr:nvSpPr>
      <cdr:spPr>
        <a:xfrm xmlns:a="http://schemas.openxmlformats.org/drawingml/2006/main">
          <a:off x="1651366" y="1081427"/>
          <a:ext cx="781492" cy="3569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highlight>
                <a:srgbClr val="00FFFF"/>
              </a:highlight>
            </a:rPr>
            <a:t>-</a:t>
          </a:r>
          <a:r>
            <a:rPr lang="ru-RU" sz="14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1,6</a:t>
          </a:r>
        </a:p>
      </cdr:txBody>
    </cdr:sp>
  </cdr:relSizeAnchor>
  <cdr:relSizeAnchor xmlns:cdr="http://schemas.openxmlformats.org/drawingml/2006/chartDrawing">
    <cdr:from>
      <cdr:x>0.36338</cdr:x>
      <cdr:y>0.4729</cdr:y>
    </cdr:from>
    <cdr:to>
      <cdr:x>0.4319</cdr:x>
      <cdr:y>0.62712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7D7F6B5-0D89-4F18-B1F2-820910C8551E}"/>
            </a:ext>
          </a:extLst>
        </cdr:cNvPr>
        <cdr:cNvSpPr txBox="1"/>
      </cdr:nvSpPr>
      <cdr:spPr>
        <a:xfrm xmlns:a="http://schemas.openxmlformats.org/drawingml/2006/main">
          <a:off x="4084845" y="1020404"/>
          <a:ext cx="770285" cy="332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-11,5</a:t>
          </a:r>
        </a:p>
      </cdr:txBody>
    </cdr:sp>
  </cdr:relSizeAnchor>
  <cdr:relSizeAnchor xmlns:cdr="http://schemas.openxmlformats.org/drawingml/2006/chartDrawing">
    <cdr:from>
      <cdr:x>0.59184</cdr:x>
      <cdr:y>0.45302</cdr:y>
    </cdr:from>
    <cdr:to>
      <cdr:x>0.6431</cdr:x>
      <cdr:y>0.62712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7D7F6B5-0D89-4F18-B1F2-820910C8551E}"/>
            </a:ext>
          </a:extLst>
        </cdr:cNvPr>
        <cdr:cNvSpPr txBox="1"/>
      </cdr:nvSpPr>
      <cdr:spPr>
        <a:xfrm xmlns:a="http://schemas.openxmlformats.org/drawingml/2006/main">
          <a:off x="6653021" y="977508"/>
          <a:ext cx="576194" cy="375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-6,5</a:t>
          </a:r>
        </a:p>
      </cdr:txBody>
    </cdr:sp>
  </cdr:relSizeAnchor>
  <cdr:relSizeAnchor xmlns:cdr="http://schemas.openxmlformats.org/drawingml/2006/chartDrawing">
    <cdr:from>
      <cdr:x>0.8113</cdr:x>
      <cdr:y>0.42896</cdr:y>
    </cdr:from>
    <cdr:to>
      <cdr:x>0.88358</cdr:x>
      <cdr:y>0.57104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17D7F6B5-0D89-4F18-B1F2-820910C8551E}"/>
            </a:ext>
          </a:extLst>
        </cdr:cNvPr>
        <cdr:cNvSpPr txBox="1"/>
      </cdr:nvSpPr>
      <cdr:spPr>
        <a:xfrm xmlns:a="http://schemas.openxmlformats.org/drawingml/2006/main">
          <a:off x="9120026" y="925590"/>
          <a:ext cx="812539" cy="306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highlight>
                <a:srgbClr val="00FFFF"/>
              </a:highlight>
            </a:rPr>
            <a:t>-1,6</a:t>
          </a:r>
        </a:p>
      </cdr:txBody>
    </cdr:sp>
  </cdr:relSizeAnchor>
  <cdr:relSizeAnchor xmlns:cdr="http://schemas.openxmlformats.org/drawingml/2006/chartDrawing">
    <cdr:from>
      <cdr:x>0.2406</cdr:x>
      <cdr:y>0.04969</cdr:y>
    </cdr:from>
    <cdr:to>
      <cdr:x>0.25</cdr:x>
      <cdr:y>0.09414</cdr:y>
    </cdr:to>
    <cdr:sp macro="" textlink="">
      <cdr:nvSpPr>
        <cdr:cNvPr id="6" name="Прямоугольник 5">
          <a:extLst xmlns:a="http://schemas.openxmlformats.org/drawingml/2006/main">
            <a:ext uri="{FF2B5EF4-FFF2-40B4-BE49-F238E27FC236}">
              <a16:creationId xmlns:a16="http://schemas.microsoft.com/office/drawing/2014/main" id="{7BFBE143-75D2-4F15-98E6-4E08ED7C3479}"/>
            </a:ext>
          </a:extLst>
        </cdr:cNvPr>
        <cdr:cNvSpPr/>
      </cdr:nvSpPr>
      <cdr:spPr>
        <a:xfrm xmlns:a="http://schemas.openxmlformats.org/drawingml/2006/main">
          <a:off x="2704697" y="107221"/>
          <a:ext cx="105616" cy="95902"/>
        </a:xfrm>
        <a:prstGeom xmlns:a="http://schemas.openxmlformats.org/drawingml/2006/main" prst="rect">
          <a:avLst/>
        </a:prstGeom>
        <a:solidFill xmlns:a="http://schemas.openxmlformats.org/drawingml/2006/main">
          <a:srgbClr val="07E4E9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0.24887</cdr:x>
      <cdr:y>0</cdr:y>
    </cdr:from>
    <cdr:to>
      <cdr:x>0.32593</cdr:x>
      <cdr:y>0.13336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DF90F7D5-D494-4933-ACE2-AA0A7A0DD8FE}"/>
            </a:ext>
          </a:extLst>
        </cdr:cNvPr>
        <cdr:cNvSpPr txBox="1"/>
      </cdr:nvSpPr>
      <cdr:spPr>
        <a:xfrm xmlns:a="http://schemas.openxmlformats.org/drawingml/2006/main">
          <a:off x="2797610" y="0"/>
          <a:ext cx="866284" cy="287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0.38992</cdr:x>
      <cdr:y>0.356</cdr:y>
    </cdr:from>
    <cdr:to>
      <cdr:x>0.67285</cdr:x>
      <cdr:y>0.644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912C29-B8C4-4979-9736-723D40CF61A3}"/>
            </a:ext>
          </a:extLst>
        </cdr:cNvPr>
        <cdr:cNvSpPr txBox="1"/>
      </cdr:nvSpPr>
      <cdr:spPr>
        <a:xfrm xmlns:a="http://schemas.openxmlformats.org/drawingml/2006/main">
          <a:off x="840093" y="600465"/>
          <a:ext cx="609600" cy="485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/>
            <a:t>16%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0.4429</cdr:x>
      <cdr:y>0.34888</cdr:y>
    </cdr:from>
    <cdr:to>
      <cdr:x>0.72584</cdr:x>
      <cdr:y>0.63689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912C29-B8C4-4979-9736-723D40CF61A3}"/>
            </a:ext>
          </a:extLst>
        </cdr:cNvPr>
        <cdr:cNvSpPr txBox="1"/>
      </cdr:nvSpPr>
      <cdr:spPr>
        <a:xfrm xmlns:a="http://schemas.openxmlformats.org/drawingml/2006/main">
          <a:off x="954250" y="588464"/>
          <a:ext cx="609600" cy="485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/>
            <a:t>3%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0.38433</cdr:x>
      <cdr:y>0.43344</cdr:y>
    </cdr:from>
    <cdr:to>
      <cdr:x>0.66726</cdr:x>
      <cdr:y>0.72144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912C29-B8C4-4979-9736-723D40CF61A3}"/>
            </a:ext>
          </a:extLst>
        </cdr:cNvPr>
        <cdr:cNvSpPr txBox="1"/>
      </cdr:nvSpPr>
      <cdr:spPr>
        <a:xfrm xmlns:a="http://schemas.openxmlformats.org/drawingml/2006/main">
          <a:off x="828061" y="731080"/>
          <a:ext cx="609585" cy="485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/>
            <a:t>81%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2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4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1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9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9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0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1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5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3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5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3.svg"/><Relationship Id="rId7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3.svg"/><Relationship Id="rId7" Type="http://schemas.openxmlformats.org/officeDocument/2006/relationships/chart" Target="../charts/chart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10" Type="http://schemas.openxmlformats.org/officeDocument/2006/relationships/chart" Target="../charts/chart18.xml"/><Relationship Id="rId4" Type="http://schemas.openxmlformats.org/officeDocument/2006/relationships/chart" Target="../charts/chart12.xml"/><Relationship Id="rId9" Type="http://schemas.openxmlformats.org/officeDocument/2006/relationships/chart" Target="../charts/char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3.svg"/><Relationship Id="rId7" Type="http://schemas.openxmlformats.org/officeDocument/2006/relationships/chart" Target="../charts/chart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10" Type="http://schemas.openxmlformats.org/officeDocument/2006/relationships/chart" Target="../charts/chart25.xml"/><Relationship Id="rId4" Type="http://schemas.openxmlformats.org/officeDocument/2006/relationships/chart" Target="../charts/chart19.xml"/><Relationship Id="rId9" Type="http://schemas.openxmlformats.org/officeDocument/2006/relationships/chart" Target="../charts/char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3899F-E64F-4610-AC3A-31485C0D8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871" y="1151257"/>
            <a:ext cx="9710257" cy="2470820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Отчет </a:t>
            </a:r>
            <a:br>
              <a:rPr lang="ru-RU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 исполнении бюджета Слюдянского муниципального района </a:t>
            </a:r>
            <a:br>
              <a:rPr lang="ru-RU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 2023 год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8D77FAC-72E5-4319-9807-FD8D754EF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7436" y="4939554"/>
            <a:ext cx="3314145" cy="1518406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alt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</a:p>
          <a:p>
            <a:pPr algn="l" eaLnBrk="1" hangingPunct="1">
              <a:defRPr/>
            </a:pPr>
            <a:r>
              <a:rPr lang="ru-RU" alt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Комитета финансов Слюдянского муниципального района </a:t>
            </a:r>
          </a:p>
          <a:p>
            <a:pPr algn="l" eaLnBrk="1" hangingPunct="1">
              <a:defRPr/>
            </a:pPr>
            <a:r>
              <a:rPr lang="ru-RU" alt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С.Б. Адамова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1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681" y="11073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РАСХОДОВ, ПРОИЗВЕДЕННЫХ В РАМКАХ РЕАЛИЗАЦИИ МУНИЦИПАЛЬНЫХ ПРОГРАММ в общей сумме расходов местного бюджета по итогам 2023 года составляет 98,9%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 программ)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32117A9-F5AF-470F-98D6-5EF1A7701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297110"/>
              </p:ext>
            </p:extLst>
          </p:nvPr>
        </p:nvGraphicFramePr>
        <p:xfrm>
          <a:off x="80681" y="1202593"/>
          <a:ext cx="11958919" cy="561518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215594">
                  <a:extLst>
                    <a:ext uri="{9D8B030D-6E8A-4147-A177-3AD203B41FA5}">
                      <a16:colId xmlns:a16="http://schemas.microsoft.com/office/drawing/2014/main" val="22627442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228193491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051469291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val="254921000"/>
                    </a:ext>
                  </a:extLst>
                </a:gridCol>
                <a:gridCol w="796131">
                  <a:extLst>
                    <a:ext uri="{9D8B030D-6E8A-4147-A177-3AD203B41FA5}">
                      <a16:colId xmlns:a16="http://schemas.microsoft.com/office/drawing/2014/main" val="1027928549"/>
                    </a:ext>
                  </a:extLst>
                </a:gridCol>
              </a:tblGrid>
              <a:tr h="2057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2022 год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972621"/>
                  </a:ext>
                </a:extLst>
              </a:tr>
              <a:tr h="94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/>
                </a:tc>
                <a:extLst>
                  <a:ext uri="{0D108BD9-81ED-4DB2-BD59-A6C34878D82A}">
                    <a16:rowId xmlns:a16="http://schemas.microsoft.com/office/drawing/2014/main" val="2159866505"/>
                  </a:ext>
                </a:extLst>
              </a:tr>
              <a:tr h="169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1 219 653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1 295 456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1 287 613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25346"/>
                  </a:ext>
                </a:extLst>
              </a:tr>
              <a:tr h="169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культуры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38 443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58 273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58 121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72273"/>
                  </a:ext>
                </a:extLst>
              </a:tr>
              <a:tr h="1912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системы отдыха и оздоровления детей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8 459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8 881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8 806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219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развитию учреждений образования и культуры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84 878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105 813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104 979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183579"/>
                  </a:ext>
                </a:extLst>
              </a:tr>
              <a:tr h="1628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физической культуры и спорта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32038"/>
                  </a:ext>
                </a:extLst>
              </a:tr>
              <a:tr h="169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Молодёжная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1 111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1 111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472765"/>
                  </a:ext>
                </a:extLst>
              </a:tr>
              <a:tr h="169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дорожного движения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40911"/>
                  </a:ext>
                </a:extLst>
              </a:tr>
              <a:tr h="371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комплексных мер безопасности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противодействия ЧС природного и техногенного характера, построение и развитие аппаратно-программного комплекса "Безопасный город" 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16 935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16 894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307845"/>
                  </a:ext>
                </a:extLst>
              </a:tr>
              <a:tr h="169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населения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58 480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14 363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14 319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959849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окружающей среды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23 567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7 979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179962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повышение энергетической эффективности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61206"/>
                  </a:ext>
                </a:extLst>
              </a:tr>
              <a:tr h="335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доступности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обеспечение условий для реализации потребностей граждан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в перевозках"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481220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развитие учреждений образования и культуры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94 091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55 373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75,8%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0688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приоритетных отраслей экономики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63006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механизмов управления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384 167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493 490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445 588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02393"/>
                  </a:ext>
                </a:extLst>
              </a:tr>
              <a:tr h="235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безнадзорности и правонарушений несовершеннолетних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47299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условий для развития сельскохозяйственного производства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поселениях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района"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52 435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93 101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22 364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636192"/>
                  </a:ext>
                </a:extLst>
              </a:tr>
              <a:tr h="335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условий для оказания медицинской помощи 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населению на территории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района»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673407"/>
                  </a:ext>
                </a:extLst>
              </a:tr>
              <a:tr h="169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1 991 579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2 173 637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2 023 959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93,1%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2" marR="3512" marT="351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12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20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74" y="158669"/>
            <a:ext cx="11856432" cy="58477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СФЕРУ В 2023 ГОДУ составили 1 479 229 тыс. руб., в том числе: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67" y="2023639"/>
            <a:ext cx="3912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муниципальных учреждений, тыс.рублей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6037662A-2E10-45D5-92B0-5287BBFABE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07454"/>
              </p:ext>
            </p:extLst>
          </p:nvPr>
        </p:nvGraphicFramePr>
        <p:xfrm>
          <a:off x="171450" y="2546859"/>
          <a:ext cx="5541449" cy="404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735878-F9A2-4495-8FDF-2DEF967A7956}"/>
              </a:ext>
            </a:extLst>
          </p:cNvPr>
          <p:cNvSpPr txBox="1"/>
          <p:nvPr/>
        </p:nvSpPr>
        <p:spPr>
          <a:xfrm>
            <a:off x="0" y="844932"/>
            <a:ext cx="50771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труда с начислениями работников учреждений социальной сферы в 2023 году составили 1 193,6 млн. руб.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C651252-EA72-4C3B-8467-2606BE148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394160"/>
              </p:ext>
            </p:extLst>
          </p:nvPr>
        </p:nvGraphicFramePr>
        <p:xfrm>
          <a:off x="5077161" y="1481984"/>
          <a:ext cx="7018444" cy="530968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234268">
                  <a:extLst>
                    <a:ext uri="{9D8B030D-6E8A-4147-A177-3AD203B41FA5}">
                      <a16:colId xmlns:a16="http://schemas.microsoft.com/office/drawing/2014/main" val="3520979627"/>
                    </a:ext>
                  </a:extLst>
                </a:gridCol>
                <a:gridCol w="585046">
                  <a:extLst>
                    <a:ext uri="{9D8B030D-6E8A-4147-A177-3AD203B41FA5}">
                      <a16:colId xmlns:a16="http://schemas.microsoft.com/office/drawing/2014/main" val="184776868"/>
                    </a:ext>
                  </a:extLst>
                </a:gridCol>
                <a:gridCol w="807042">
                  <a:extLst>
                    <a:ext uri="{9D8B030D-6E8A-4147-A177-3AD203B41FA5}">
                      <a16:colId xmlns:a16="http://schemas.microsoft.com/office/drawing/2014/main" val="2138844897"/>
                    </a:ext>
                  </a:extLst>
                </a:gridCol>
                <a:gridCol w="696044">
                  <a:extLst>
                    <a:ext uri="{9D8B030D-6E8A-4147-A177-3AD203B41FA5}">
                      <a16:colId xmlns:a16="http://schemas.microsoft.com/office/drawing/2014/main" val="3886198963"/>
                    </a:ext>
                  </a:extLst>
                </a:gridCol>
                <a:gridCol w="696044">
                  <a:extLst>
                    <a:ext uri="{9D8B030D-6E8A-4147-A177-3AD203B41FA5}">
                      <a16:colId xmlns:a16="http://schemas.microsoft.com/office/drawing/2014/main" val="4020534508"/>
                    </a:ext>
                  </a:extLst>
                </a:gridCol>
              </a:tblGrid>
              <a:tr h="96758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МБТ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2023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обеспеченных питанием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3308892105"/>
                  </a:ext>
                </a:extLst>
              </a:tr>
              <a:tr h="4893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организацию бесплатного горячего питания обучающихся, получающих начальное общее образование в муниципальных образовательных организациях в Иркутской области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25 902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25 260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1809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4042788583"/>
                  </a:ext>
                </a:extLst>
              </a:tr>
              <a:tr h="4893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обеспечение бесплатным питьевым молоком обучающихся 1-4 классов муниципальных общеобразовательных организаций в Иркутской области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2 345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1118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1060115430"/>
                  </a:ext>
                </a:extLst>
              </a:tr>
              <a:tr h="807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области, в том числе обучение которых организовано на дому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9 373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1340718639"/>
                  </a:ext>
                </a:extLst>
              </a:tr>
              <a:tr h="4868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продуктами питания воспитанников льготной категории общеобразовательных учреждений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2 064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4066882686"/>
                  </a:ext>
                </a:extLst>
              </a:tr>
              <a:tr h="3266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бесплатным двухразовым питанием детей-инвалидов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1170865840"/>
                  </a:ext>
                </a:extLst>
              </a:tr>
              <a:tr h="3266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бесплатным питанием отдельных категорий обучающихся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9684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9 684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3107840071"/>
                  </a:ext>
                </a:extLst>
              </a:tr>
              <a:tr h="807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1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3059912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50 390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49 727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4094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/>
                </a:tc>
                <a:extLst>
                  <a:ext uri="{0D108BD9-81ED-4DB2-BD59-A6C34878D82A}">
                    <a16:rowId xmlns:a16="http://schemas.microsoft.com/office/drawing/2014/main" val="3996785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2E216A-0B1B-479B-91B5-6CF0F2F51D9B}"/>
              </a:ext>
            </a:extLst>
          </p:cNvPr>
          <p:cNvSpPr txBox="1"/>
          <p:nvPr/>
        </p:nvSpPr>
        <p:spPr>
          <a:xfrm>
            <a:off x="5528342" y="885828"/>
            <a:ext cx="65672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питание детей различных категорий с учетом софинансирования из местного бюджета направлено 49 727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391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950CDA-4D1A-4DF4-AF19-82B25090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715" y="3535783"/>
            <a:ext cx="2428810" cy="30002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0AF7B-9BA8-4E1E-B835-C4B7039E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02" y="116769"/>
            <a:ext cx="9658351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ПЕРЕЧНЯ ПРОЕКТОВ НАРОДНЫХ ИНИЦИАТИВ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A1F0BD-4985-4508-A6E2-D0A585D63721}"/>
              </a:ext>
            </a:extLst>
          </p:cNvPr>
          <p:cNvSpPr/>
          <p:nvPr/>
        </p:nvSpPr>
        <p:spPr>
          <a:xfrm>
            <a:off x="200414" y="782059"/>
            <a:ext cx="4028686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дошкольного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МБДОУ "Детский сад общеразвивающего вида № 8 "Солнышко"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- приобретена мебель и бытовая техника, 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общего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"Средняя общеобразовательная школа № 7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Култук" - выполнен  ремонт кабинетов «Точки роста» ;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дополнительного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"Спортивная школа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приобретен подъёмник телескопический электрогидравлический, мебель;                                                                                  </a:t>
            </a:r>
          </a:p>
          <a:p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707FCB-0D07-4E69-A2EC-97F427C97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06" y="450594"/>
            <a:ext cx="1912284" cy="27593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52EA7-2D88-416E-95B1-64AB7C47C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519" y="640962"/>
            <a:ext cx="766981" cy="25690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86699A-4928-48E0-B98F-5EC504F93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082" y="3533569"/>
            <a:ext cx="3819525" cy="28461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E3937A-C42C-4DD3-B1C4-5BAD9D4B2BA1}"/>
              </a:ext>
            </a:extLst>
          </p:cNvPr>
          <p:cNvSpPr txBox="1"/>
          <p:nvPr/>
        </p:nvSpPr>
        <p:spPr>
          <a:xfrm>
            <a:off x="6897890" y="6370273"/>
            <a:ext cx="15599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2B737C-0914-432F-8F9A-1CAD72E400CA}"/>
              </a:ext>
            </a:extLst>
          </p:cNvPr>
          <p:cNvSpPr txBox="1"/>
          <p:nvPr/>
        </p:nvSpPr>
        <p:spPr>
          <a:xfrm>
            <a:off x="6487986" y="3143783"/>
            <a:ext cx="1166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№8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D09012-4382-4680-BC6C-0A0E7B867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0784" y="655592"/>
            <a:ext cx="1754666" cy="25543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14042D-8790-4C0E-A031-207E6D5B1F02}"/>
              </a:ext>
            </a:extLst>
          </p:cNvPr>
          <p:cNvSpPr txBox="1"/>
          <p:nvPr/>
        </p:nvSpPr>
        <p:spPr>
          <a:xfrm>
            <a:off x="8978513" y="3143784"/>
            <a:ext cx="269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«Спортивная школа» </a:t>
            </a:r>
          </a:p>
        </p:txBody>
      </p:sp>
    </p:spTree>
    <p:extLst>
      <p:ext uri="{BB962C8B-B14F-4D97-AF65-F5344CB8AC3E}">
        <p14:creationId xmlns:p14="http://schemas.microsoft.com/office/powerpoint/2010/main" val="2731601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C2A0364-6FF9-4E8B-A1C0-67E571A50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05" y="762515"/>
            <a:ext cx="2376669" cy="31688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0AF7B-9BA8-4E1E-B835-C4B7039E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02" y="116769"/>
            <a:ext cx="9658351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ПЕРЕЧНЯ ПРОЕКТОВ НАРОДНЫХ ИНИЦИАТИВ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A1F0BD-4985-4508-A6E2-D0A585D63721}"/>
              </a:ext>
            </a:extLst>
          </p:cNvPr>
          <p:cNvSpPr/>
          <p:nvPr/>
        </p:nvSpPr>
        <p:spPr>
          <a:xfrm>
            <a:off x="212102" y="563969"/>
            <a:ext cx="3964195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"Детская школа искусств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проведен капитальный ремонт кровли здания ул. Советская; 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"Центр специализированной пищевой продукции и сервиса" проведен текущий ремонт здания, приобретен автотранспорт для муниципальных учреждений социальной сферы; 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"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библиотека Слюдянского района" проведен капитальный ремонт  силовых и осветительных сетей в здании, ремонт внутренней системы отопления с сопутствующим ремонтом полов и стен в здании, произведена замена заполнений оконных и дверных проемов, текущий ремонт 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F18E4F-B83A-49F2-ADB3-6B522C11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91" y="1097125"/>
            <a:ext cx="3093897" cy="23204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353F-DC29-45AB-9590-A1C4E290B940}"/>
              </a:ext>
            </a:extLst>
          </p:cNvPr>
          <p:cNvSpPr txBox="1"/>
          <p:nvPr/>
        </p:nvSpPr>
        <p:spPr>
          <a:xfrm>
            <a:off x="4341854" y="789348"/>
            <a:ext cx="3069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«Детская школа искусств»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A9B4E76-37AF-4C4A-857A-E106EA8EE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344" y="818816"/>
            <a:ext cx="2134656" cy="1600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DC1A55-FB3B-4817-9D95-AF37C939C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454" y="2456118"/>
            <a:ext cx="2293290" cy="1429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F50D698-9CF8-4B44-B030-B09BE53D4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39" y="2765209"/>
            <a:ext cx="1640843" cy="21877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DDF582F-A31D-4EAE-984F-E1E3E03C6E9A}"/>
              </a:ext>
            </a:extLst>
          </p:cNvPr>
          <p:cNvSpPr txBox="1"/>
          <p:nvPr/>
        </p:nvSpPr>
        <p:spPr>
          <a:xfrm>
            <a:off x="8886026" y="592755"/>
            <a:ext cx="31271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«Центр специализированной 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пищевой продукции и сервиса»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6E3BF7C-5FA1-4415-AB44-78AF8A76026C}"/>
              </a:ext>
            </a:extLst>
          </p:cNvPr>
          <p:cNvSpPr/>
          <p:nvPr/>
        </p:nvSpPr>
        <p:spPr>
          <a:xfrm>
            <a:off x="7461559" y="3934962"/>
            <a:ext cx="240889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"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библиотека"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22857B-C0C2-4FA9-B3E7-556FF4205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799" y="3522619"/>
            <a:ext cx="2408896" cy="16059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2F6E9E2-F733-4ED6-84A8-1FD65630C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059" y="5156788"/>
            <a:ext cx="2408894" cy="16059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F6E000-50EF-4FAA-B845-631B613130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1558" y="4524692"/>
            <a:ext cx="3186771" cy="21245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099BC5-889B-45DE-9C93-7A5F7983B8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0453" y="5068914"/>
            <a:ext cx="2249491" cy="14996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7563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A90E-480F-40BD-9B68-7A9451BD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461"/>
            <a:ext cx="7229475" cy="36933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ОБЪЕКТОВ ОБРАЗОВАНИЯ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25B982-B055-4754-B267-7FC53ECD2D55}"/>
              </a:ext>
            </a:extLst>
          </p:cNvPr>
          <p:cNvSpPr/>
          <p:nvPr/>
        </p:nvSpPr>
        <p:spPr>
          <a:xfrm>
            <a:off x="6269901" y="394692"/>
            <a:ext cx="5756145" cy="646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счет средств субсидии местным бюджетам на осуществление мероприятий по капитальному ремонту образовательных организаций средства направлены на капитальный ремонт МБДОУ "Детский сад №6 г. Слюдянка;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Wingdings" panose="05000000000000000000" pitchFamily="2" charset="2"/>
                <a:cs typeface="Times New Roman" panose="02020603050405020304" pitchFamily="18" charset="0"/>
              </a:rPr>
              <a:t>за счет средств субсидии местным бюджетам на реализацию первоочередных мероприятий по модернизации объектов теплоснабжения и подготовке к отопительному сезону объектов коммунальной инфраструктуры, которые находятся или будут находиться в муниципальной собственности, а также мероприятий по модернизации систем коммунальной инфраструктуры, которые находятся или будут находиться в муниципальной собственности 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редства направлены на капитальный ремонт котельного и котельно-вспомогательного оборудования модульной котельной МБОУ СОШ 7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р.п.Култук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Государственной программы Иркутской области «Развитие физической культуры и спорта» подпрограммы «Развитие спортивной инфраструктуры и материально- технической базы в Иркутской области» средства субсидии местным бюджетам на осуществление мероприятий по капитальному ремонту объектов муниципальной собственности в сфере физической культуры и спорта средства направлены на выполнение работ по капитальному ремонту покрытия пола и утепления углов в спортивном зале здания МБОУ ДО ДЮСШ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A8A11-E2BC-4FFE-AEE0-79B3848A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81" y="553673"/>
            <a:ext cx="3189171" cy="22314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D02D4C-BE14-4D18-8D81-5A34944D792C}"/>
              </a:ext>
            </a:extLst>
          </p:cNvPr>
          <p:cNvSpPr/>
          <p:nvPr/>
        </p:nvSpPr>
        <p:spPr>
          <a:xfrm>
            <a:off x="4716419" y="1252672"/>
            <a:ext cx="12348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ДЮСШ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1910961-32F5-4ADC-AF23-B00B07FEF318}"/>
              </a:ext>
            </a:extLst>
          </p:cNvPr>
          <p:cNvSpPr/>
          <p:nvPr/>
        </p:nvSpPr>
        <p:spPr>
          <a:xfrm>
            <a:off x="900290" y="2904139"/>
            <a:ext cx="1422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СОШ 7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р.п.Култук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757BEBE-FEF8-436E-9A55-F40AE1A147E3}"/>
              </a:ext>
            </a:extLst>
          </p:cNvPr>
          <p:cNvSpPr/>
          <p:nvPr/>
        </p:nvSpPr>
        <p:spPr>
          <a:xfrm>
            <a:off x="3120524" y="2920888"/>
            <a:ext cx="2528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"Детский сад №6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Слюдянка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572B48-F058-49CD-9178-A3FECF68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65" y="3430641"/>
            <a:ext cx="2553332" cy="33538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310B3F-5C05-4BA4-BFB0-15E35684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26937" y="974607"/>
            <a:ext cx="2231471" cy="14191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B8EA2E-9B0F-44A4-BD71-E93DA83AB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69" y="3429000"/>
            <a:ext cx="3010531" cy="33939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07806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04A93C-38C0-4584-90C3-076A302C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147" y="1370082"/>
            <a:ext cx="3487169" cy="23100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3A491-D58F-49C8-9CFD-FF3D5209A85C}"/>
              </a:ext>
            </a:extLst>
          </p:cNvPr>
          <p:cNvSpPr txBox="1"/>
          <p:nvPr/>
        </p:nvSpPr>
        <p:spPr>
          <a:xfrm>
            <a:off x="40591" y="30535"/>
            <a:ext cx="39036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ИНИЦИАТИВНЫЕ ПРОЕКТЫ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439997-62BB-4902-9AC0-AB64212C209C}"/>
              </a:ext>
            </a:extLst>
          </p:cNvPr>
          <p:cNvSpPr/>
          <p:nvPr/>
        </p:nvSpPr>
        <p:spPr>
          <a:xfrm>
            <a:off x="0" y="620304"/>
            <a:ext cx="5602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«Школьный кабинет психологической разгрузки»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79E63-4AB6-4F62-A4A6-CF3018725C31}"/>
              </a:ext>
            </a:extLst>
          </p:cNvPr>
          <p:cNvSpPr txBox="1"/>
          <p:nvPr/>
        </p:nvSpPr>
        <p:spPr>
          <a:xfrm>
            <a:off x="34752" y="1328190"/>
            <a:ext cx="55662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направлены на оснащение кабинетов психологической разгрузки и переподготовку педагогов – психологов по дополнительной специальности «Кризисный психолог». Оснащение сенсорными комнатами психологической разгрузки в образовательных организациях стало дополнительным инструментом работы для педагогов – психологов, что позволяет решать ряд важных задач. Кроме того, в рамках проекта проведено 300 индивидуальных консультаций обратившимся из числа семей мобилизованных граждан. Проведено 200 тренингов обучающихся образовательных организаций с общим охватом 100 человек, 5 заседаний «Родительского Открытого Университета» для родительской общественности г. Слюдянки, г. Байкальска, п. Култук с охватом 600 человек. Проведено 2000 коррекционных развивающих занятия для обучающихся с особенностями развития и 2000 индивидуальных консультаций для родителей обучающихся.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A831EB-0D5E-46E3-9628-253141B9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058" y="4164356"/>
            <a:ext cx="3949190" cy="26471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33A9B6-B4CB-4C61-BE06-2691E8B96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011" y="163518"/>
            <a:ext cx="3386101" cy="45136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18478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27FF24-1EDE-4373-85EB-71999957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880" y="-52659"/>
            <a:ext cx="3485551" cy="27396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3A491-D58F-49C8-9CFD-FF3D5209A85C}"/>
              </a:ext>
            </a:extLst>
          </p:cNvPr>
          <p:cNvSpPr txBox="1"/>
          <p:nvPr/>
        </p:nvSpPr>
        <p:spPr>
          <a:xfrm>
            <a:off x="40591" y="30535"/>
            <a:ext cx="39036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ИНИЦИАТИВНЫЕ ПРОЕКТЫ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67971AC-68FD-4033-A3C9-41C2A57D106A}"/>
              </a:ext>
            </a:extLst>
          </p:cNvPr>
          <p:cNvSpPr/>
          <p:nvPr/>
        </p:nvSpPr>
        <p:spPr>
          <a:xfrm>
            <a:off x="40591" y="450309"/>
            <a:ext cx="6162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проект «Россию строить молодым»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3779A8C-20B1-4D6E-A336-5EDC8C4EF870}"/>
              </a:ext>
            </a:extLst>
          </p:cNvPr>
          <p:cNvSpPr/>
          <p:nvPr/>
        </p:nvSpPr>
        <p:spPr>
          <a:xfrm>
            <a:off x="134244" y="803863"/>
            <a:ext cx="783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патриотических чувств и гражданского самосознания молодежи 15-17 лет, через вовлечение в деятельность вне школьной программы, развитие активной жизненной позиции, чувства гражданственности и коллективизма. Вовлечение молодежи в деятельность по гражданско-правовому просвещению. Организация и проведение заседаний клуба, развитие мотивации и поддержание интереса учащихся к гражданско-правовым аспектам современного общества. Проведение городского форума «Я гражданин РФ».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DEAF71-5DB4-47C2-A7F4-730CEEF241E9}"/>
              </a:ext>
            </a:extLst>
          </p:cNvPr>
          <p:cNvSpPr/>
          <p:nvPr/>
        </p:nvSpPr>
        <p:spPr>
          <a:xfrm>
            <a:off x="2165867" y="4806074"/>
            <a:ext cx="90615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решает проблему создания условий для работы и бизнеса, способствует популяризации профессии повара, повышению уровня мастерства работников индустрии гостеприимства, повышение уровня культуры населения города Слюдянка. Создание событийного мероприятия, объединяющего жителей города. Мероприятие такого рода повысит туристический и культурный уровень Слюдянки, будет способствовать популяризации профессии повара, повышению уровня мастерства работников индустрии гостеприимства. Фестиваль включает в себя конкурсную программу на лучшую уху, фото-выставки, интерактивные площадки, игровые зоны для детей, дегустацию блюд, торговые зоны, мастер-классы и концертную программу. Фестиваль проходил в парке вблизи озера Байкал.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9F01562-8236-43D6-8D6D-83AF107B0E8A}"/>
              </a:ext>
            </a:extLst>
          </p:cNvPr>
          <p:cNvSpPr/>
          <p:nvPr/>
        </p:nvSpPr>
        <p:spPr>
          <a:xfrm>
            <a:off x="2234878" y="4405964"/>
            <a:ext cx="3564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ухи на Байкале»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26A7A9-A0D7-4150-90CB-D6ADC31E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2" y="4370675"/>
            <a:ext cx="1556749" cy="23357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CE15A38-A24C-4AFA-BD2C-AD17E5981D88}"/>
              </a:ext>
            </a:extLst>
          </p:cNvPr>
          <p:cNvSpPr/>
          <p:nvPr/>
        </p:nvSpPr>
        <p:spPr>
          <a:xfrm>
            <a:off x="134245" y="2739459"/>
            <a:ext cx="21541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«Виртуальная энциклопедия по объектам культурного наследия»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9F56657-B9F9-4683-BA71-DB3F2116438F}"/>
              </a:ext>
            </a:extLst>
          </p:cNvPr>
          <p:cNvSpPr/>
          <p:nvPr/>
        </p:nvSpPr>
        <p:spPr>
          <a:xfrm>
            <a:off x="2165867" y="2687036"/>
            <a:ext cx="98076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решает проблему отсутствия информационных табличек на объектах культурного наследия в городе Слюдянка, доступной и качественной информации о них. Помогает повысить уровень культурного и патриотического воспитания, имеет образовательную функцию. В ходе реализации проекта были отсняты и смонтированы видео-сюжеты с предоставлением информации об определенном объекте культурного наследия (всего 7), доступ к видеоматериалам будет осуществлён через QR-код, размещённый вблизи объекта. Таким образом каждый житель, турист имеет возможность посмотреть видео-сюжет в отличном качестве с достоверной и интересной информацией об объекте на своем телефоне, которую будет рассказывать экскурсовод. Тем самым повысится уровень культурного, образовательного и патриотического воспитания. </a:t>
            </a:r>
          </a:p>
        </p:txBody>
      </p:sp>
    </p:spTree>
    <p:extLst>
      <p:ext uri="{BB962C8B-B14F-4D97-AF65-F5344CB8AC3E}">
        <p14:creationId xmlns:p14="http://schemas.microsoft.com/office/powerpoint/2010/main" val="1223306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609B2EE-0238-4B80-920D-CD5424C9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6" y="0"/>
            <a:ext cx="9373300" cy="12287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ЗА СЧЕТ ЦЕЛЕВЫХ СРЕДСТВ ОБЛАСТНОГО И ФЕДЕРАЛЬНОГО БЮДЖЕТОВ, С УЧАСТИЕМ МЕСТНОГО БЮДЖЕТА, выполнены следующие мероприятия: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E74BD-E10D-4FFE-BD17-A1E4A5FC567A}"/>
              </a:ext>
            </a:extLst>
          </p:cNvPr>
          <p:cNvSpPr/>
          <p:nvPr/>
        </p:nvSpPr>
        <p:spPr>
          <a:xfrm>
            <a:off x="192947" y="1149248"/>
            <a:ext cx="1102750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мероприятия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организациях;</a:t>
            </a:r>
          </a:p>
          <a:p>
            <a:pPr lvl="0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приобретены средства обучения и воспитания (мебель для занятий в учебных классах), необходимых для оснащения муниципальных общеобразовательных организаций. Для МБОУ СОШ N 7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Култук приобретен комплект оборудования для оснащения кабинета ОБЖ;</a:t>
            </a:r>
          </a:p>
          <a:p>
            <a:pPr lvl="0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приобретены учебники и учебные пособия, а также учебно-методические материалы, необходимые для реализации образовательных программ;</a:t>
            </a:r>
          </a:p>
          <a:p>
            <a:pPr lvl="0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приобретено спортивное оборудование и инвентарь для оснащения муниципальных организаций, осуществляющих деятельность в сфере физической культуры и спорта;</a:t>
            </a:r>
          </a:p>
          <a:p>
            <a:pPr lvl="0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приобретена литература для пополнения библиотечного фонда библиотек Слюдянского района;</a:t>
            </a:r>
          </a:p>
          <a:p>
            <a:pPr lvl="0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для организации отдыха детей в каникулярное время направлены средства на оплату стоимости набора продуктов питания в лагерях с дневным пребыванием детей. Обеспечено питанием 900 детей, находящихся в трудной жизненной ситуации и стоящих на учете в учреждениях системы профилактики, детей-инвалидов.</a:t>
            </a:r>
          </a:p>
        </p:txBody>
      </p:sp>
    </p:spTree>
    <p:extLst>
      <p:ext uri="{BB962C8B-B14F-4D97-AF65-F5344CB8AC3E}">
        <p14:creationId xmlns:p14="http://schemas.microsoft.com/office/powerpoint/2010/main" val="1329342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60142A-B17F-47FA-84C2-B06A6B3F3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47" y="2617279"/>
            <a:ext cx="4188902" cy="23562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9" y="136524"/>
            <a:ext cx="12024220" cy="713184"/>
          </a:xfrm>
          <a:solidFill>
            <a:schemeClr val="bg1"/>
          </a:solidFill>
          <a:ln>
            <a:noFill/>
          </a:ln>
          <a:effectLst/>
        </p:spPr>
        <p:txBody>
          <a:bodyPr>
            <a:noAutofit/>
          </a:bodyPr>
          <a:lstStyle/>
          <a:p>
            <a:r>
              <a:rPr lang="ru-RU" sz="2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КАПИТАЛЬНЫЕ ВЛОЖЕНИЯ В 2023 ГОДУ</a:t>
            </a:r>
            <a:r>
              <a:rPr lang="ru-RU" sz="18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составили 53 594 тыс. рублей или 75,2% от плановых назначений</a:t>
            </a:r>
            <a:endParaRPr lang="ru-RU" sz="1800" b="1" dirty="0">
              <a:ln w="50800"/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088555" y="6453337"/>
            <a:ext cx="685867" cy="268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18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999" y="806921"/>
            <a:ext cx="1202422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образования: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Школа на 725 мест в микрорайоне Рудоуправление г. Слюдянка на строительство направлено 53 324 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75,1% от плановых назначений. Средства направлены на следующие мероприятия:  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предварительное визуально-инструментальное обследование надземной части объекта, оказание услуг по проведению строительно-технической экспертизы, экспертизы прочности бетона, расчет НМЦК, охрану объекта и имущества и другие работы;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заключенному контракту от 18 сентября 2023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завершение работ по строительству объекта направлено 43 956 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благоустройства: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корректировку проектной документации по объекту «Строительство надземного пешеходного моста через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р.Снежная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п.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Новоснежная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Иркутской области направлено 270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0640AF-94CF-4D74-BF27-9968864CB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3" y="2570616"/>
            <a:ext cx="4354818" cy="24495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AC3C01-7E87-4160-B085-AC0066550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6" y="4854537"/>
            <a:ext cx="3561712" cy="20034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0A9085-751F-42CD-BAE2-3DBDB57AF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752" y="4601361"/>
            <a:ext cx="4362397" cy="22566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01CD29-BA26-4CB5-9B3A-FCBCD3F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225" y="2880339"/>
            <a:ext cx="3892432" cy="25726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D5741E-4D43-4F58-8C92-D8D61ED348BD}"/>
              </a:ext>
            </a:extLst>
          </p:cNvPr>
          <p:cNvSpPr txBox="1"/>
          <p:nvPr/>
        </p:nvSpPr>
        <p:spPr>
          <a:xfrm>
            <a:off x="8600377" y="5384514"/>
            <a:ext cx="344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 через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р.Снежная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п.Новоснежная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304F67-38F0-4C51-A46B-3AAD4050EEC6}"/>
              </a:ext>
            </a:extLst>
          </p:cNvPr>
          <p:cNvSpPr/>
          <p:nvPr/>
        </p:nvSpPr>
        <p:spPr>
          <a:xfrm>
            <a:off x="4834609" y="6234669"/>
            <a:ext cx="303159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на 725 мест в микрорайоне Рудоуправление г. Слюдянка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96286" cy="624870"/>
          </a:xfr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 В 2023 ГОДУ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467 941 тыс. руб. или 90,3% от плановых назначений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088555" y="6453337"/>
            <a:ext cx="781877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19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49764" y="563969"/>
            <a:ext cx="11946522" cy="6294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осуществлено за счет 3 источников финансирования: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3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и федерального бюджетов в сумме 238 665 </a:t>
            </a:r>
            <a:r>
              <a:rPr lang="ru-RU" sz="13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(85,5% от плановых назначений), в том числе Субвенции бюджетам муниципальных районов на выполнение передаваемых полномочий:</a:t>
            </a:r>
          </a:p>
          <a:p>
            <a:pPr marL="179388" indent="-179388"/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по расчету и предоставлению дотаций на выравнивание бюджетной обеспеченности бюджетам поселений 229 589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9388" indent="-179388"/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на оплату труда муниципальных служащих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для осуществления государственных полномочий по расчету и предоставлению дотации на выравнивание бюджетной обеспеченности поселений, входящих в состав муниципального района 26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9388" indent="-179388"/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иные межбюджетные трансферты на поощрение муниципальных управленческих команд 141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хранению, комплектованию, учету и использованию архивных документов 619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труда 1 129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определению персонального состава и обеспечению деятельности районных (городских), районных в городах комиссий по делам несовершеннолетних и защите их прав 2 326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определению персонального состава и обеспечению деятельности административных комиссий 2 315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определению лиц, составляющих протоколы административных правонарушений 1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составлению (изменению) списков кандидатов в присяжные заседатели федеральных судов общей юрисдикции в Российской Федерации 27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проведения мероприятий по отлову и содержанию безнадзорных собак и кошек в границах населенных пунктов 2 492 тыс. руб.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3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передаваемые бюджету муниципального района из бюджетов поселений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части полномочий по решению вопросов местного значения в соответствии с заключенными соглашениями исполнено </a:t>
            </a:r>
            <a:r>
              <a:rPr lang="ru-RU" sz="13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8 811 тыс. руб.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3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бюджета Слюдянского муниципального района в сумме  220 465 тыс. руб.,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дотации на выравнивание бюджетной обеспеченности поселений из бюджета муниципального района 17 307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иных межбюджетных трансфертов на поддержку мер по обеспечению сбалансированности местных бюджетов 12 425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повышение качества управления муниципальным  имуществом и земельными ресурсами 3 096 тыс. рублей, в том числе  175 тыс. руб. средства дорожного фонда;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выполнение муниципального задания МАУ «Славное море» в сумме 10 160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развитие информационного пространства в сумме 9 325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оплату процентных платежей по муниципальному долгу 8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функционирование органов местного самоуправления (администрация района, Комитет финансов, Комитет по социальной политике и культуре, Комитет по управлению муниципальным имуществом и земельными отношениями) направлено 150 294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функционирование контрольно-счетной палаты Слюдянского муниципального района 8 426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мобилизационная подготовка экономики 1 261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выборы депутатов думы Слюдянского муниципального района 410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функционирование центрального аппарата представительного органа Слюдянского муниципального района 580 тыс. руб.;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выплаты муниципальных пенсий 7 173 тыс. руб..</a:t>
            </a:r>
          </a:p>
        </p:txBody>
      </p:sp>
    </p:spTree>
    <p:extLst>
      <p:ext uri="{BB962C8B-B14F-4D97-AF65-F5344CB8AC3E}">
        <p14:creationId xmlns:p14="http://schemas.microsoft.com/office/powerpoint/2010/main" val="31879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86457B2-1FB2-48BA-99B9-BA4165271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556277"/>
              </p:ext>
            </p:extLst>
          </p:nvPr>
        </p:nvGraphicFramePr>
        <p:xfrm>
          <a:off x="469785" y="4294332"/>
          <a:ext cx="8702174" cy="2582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306296-DC35-44D7-A97B-97754063FDD8}"/>
              </a:ext>
            </a:extLst>
          </p:cNvPr>
          <p:cNvSpPr txBox="1"/>
          <p:nvPr/>
        </p:nvSpPr>
        <p:spPr>
          <a:xfrm>
            <a:off x="153096" y="107797"/>
            <a:ext cx="91419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ПАРАМЕТРОВ БЮДЖЕТА РАЙОНА, млн. руб.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EDCEEED-5AC9-4E09-9183-9E1D912E9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217591"/>
              </p:ext>
            </p:extLst>
          </p:nvPr>
        </p:nvGraphicFramePr>
        <p:xfrm>
          <a:off x="446712" y="500799"/>
          <a:ext cx="11241249" cy="215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35CB65-C418-4157-B7BF-B040C62EE342}"/>
              </a:ext>
            </a:extLst>
          </p:cNvPr>
          <p:cNvSpPr txBox="1"/>
          <p:nvPr/>
        </p:nvSpPr>
        <p:spPr>
          <a:xfrm>
            <a:off x="1168866" y="2649708"/>
            <a:ext cx="44699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которые поступают в бюджет в безвозмездном и безвозвратном порядке в соответствии с бюджетным законодательством</a:t>
            </a: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7A3B3-F005-440D-9B15-313F89E4D9E9}"/>
              </a:ext>
            </a:extLst>
          </p:cNvPr>
          <p:cNvSpPr txBox="1"/>
          <p:nvPr/>
        </p:nvSpPr>
        <p:spPr>
          <a:xfrm>
            <a:off x="7070605" y="2658557"/>
            <a:ext cx="42027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расходы бюджета над поступлениями доходов в бюджет</a:t>
            </a: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поступлений доходов в бюджет над расходами бюджета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2AD96-465C-4C7A-ABB7-A82CC958DC79}"/>
              </a:ext>
            </a:extLst>
          </p:cNvPr>
          <p:cNvSpPr txBox="1"/>
          <p:nvPr/>
        </p:nvSpPr>
        <p:spPr>
          <a:xfrm>
            <a:off x="405554" y="4326972"/>
            <a:ext cx="804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РАЙОНА В 2023 ГОДУ, млн.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51995-1E92-4E93-8922-E4F26A5D16F6}"/>
              </a:ext>
            </a:extLst>
          </p:cNvPr>
          <p:cNvSpPr txBox="1"/>
          <p:nvPr/>
        </p:nvSpPr>
        <p:spPr>
          <a:xfrm>
            <a:off x="7092885" y="5044634"/>
            <a:ext cx="11901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15,9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фактический профицит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5689C4-9D69-4E03-9525-F0E6D7D0396E}"/>
              </a:ext>
            </a:extLst>
          </p:cNvPr>
          <p:cNvSpPr txBox="1"/>
          <p:nvPr/>
        </p:nvSpPr>
        <p:spPr>
          <a:xfrm>
            <a:off x="7092885" y="5831823"/>
            <a:ext cx="1355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-36,2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запланированный дефицит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FCB3A8-8CAE-47B8-A6C4-AACBABB76FB4}"/>
              </a:ext>
            </a:extLst>
          </p:cNvPr>
          <p:cNvSpPr/>
          <p:nvPr/>
        </p:nvSpPr>
        <p:spPr>
          <a:xfrm>
            <a:off x="8985760" y="5071275"/>
            <a:ext cx="2736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отсутствует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2B00020-9D76-427A-ACB2-B894F4207AF8}"/>
              </a:ext>
            </a:extLst>
          </p:cNvPr>
          <p:cNvCxnSpPr>
            <a:cxnSpLocks/>
          </p:cNvCxnSpPr>
          <p:nvPr/>
        </p:nvCxnSpPr>
        <p:spPr>
          <a:xfrm flipV="1">
            <a:off x="6535025" y="5225929"/>
            <a:ext cx="0" cy="1460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DE4782F-D9B7-4B5D-B3C8-6808500C317E}"/>
              </a:ext>
            </a:extLst>
          </p:cNvPr>
          <p:cNvCxnSpPr>
            <a:cxnSpLocks/>
          </p:cNvCxnSpPr>
          <p:nvPr/>
        </p:nvCxnSpPr>
        <p:spPr>
          <a:xfrm flipV="1">
            <a:off x="6813955" y="4785427"/>
            <a:ext cx="0" cy="141590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87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7115" y="125229"/>
            <a:ext cx="5347622" cy="480224"/>
          </a:xfr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ОТНОШЕНИЯ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088555" y="6453337"/>
            <a:ext cx="781877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20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8115" y="729618"/>
            <a:ext cx="4882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межбюджетных отношений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обязательства района по представлению дотации на выравнивание уровня бюджетной обеспеченности и иных МБТ на поддержку мер по обеспечению сбалансированности местных бюджетов исполнены в полном объеме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11BC9A7-5CD0-41CB-947F-9EDC3379B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163428"/>
              </p:ext>
            </p:extLst>
          </p:nvPr>
        </p:nvGraphicFramePr>
        <p:xfrm>
          <a:off x="321567" y="2483944"/>
          <a:ext cx="5126565" cy="424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847D45-5209-492A-90DC-06F6193B53CE}"/>
              </a:ext>
            </a:extLst>
          </p:cNvPr>
          <p:cNvSpPr/>
          <p:nvPr/>
        </p:nvSpPr>
        <p:spPr>
          <a:xfrm>
            <a:off x="5100507" y="228035"/>
            <a:ext cx="6769925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388" indent="-179388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Поселениям Слюдянского района в 2023 году оказана финансовая помощь за счет: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 за счет субвенции бюджетам муниципальных районов на выполнение передаваемых полномочий субъектов Российской Федерации по расчету и предоставлению дотаций на выравнивание бюджетной обеспеченности, входящих в состав муниципального района Иркутской области, бюджетам поселений 229 589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направлено поселениям 229 589 тыс. рублей;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в сумме 29 732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 предоставление дотации на выравнивание бюджетной обеспеченности           поселений из бюджета муниципального района (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сумме 17 307 тыс. руб.;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 предоставление иных межбюджетных трансфертов на поддержку мер по обеспечению сбалансированности местных бюджетов в сумме 12 425 тыс. руб.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38EEFBD-2824-4019-9155-AEBA163BC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409544"/>
              </p:ext>
            </p:extLst>
          </p:nvPr>
        </p:nvGraphicFramePr>
        <p:xfrm>
          <a:off x="5230139" y="3170779"/>
          <a:ext cx="6640293" cy="3344834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488511">
                  <a:extLst>
                    <a:ext uri="{9D8B030D-6E8A-4147-A177-3AD203B41FA5}">
                      <a16:colId xmlns:a16="http://schemas.microsoft.com/office/drawing/2014/main" val="9725096"/>
                    </a:ext>
                  </a:extLst>
                </a:gridCol>
                <a:gridCol w="1050594">
                  <a:extLst>
                    <a:ext uri="{9D8B030D-6E8A-4147-A177-3AD203B41FA5}">
                      <a16:colId xmlns:a16="http://schemas.microsoft.com/office/drawing/2014/main" val="1318948259"/>
                    </a:ext>
                  </a:extLst>
                </a:gridCol>
                <a:gridCol w="1050594">
                  <a:extLst>
                    <a:ext uri="{9D8B030D-6E8A-4147-A177-3AD203B41FA5}">
                      <a16:colId xmlns:a16="http://schemas.microsoft.com/office/drawing/2014/main" val="3742876471"/>
                    </a:ext>
                  </a:extLst>
                </a:gridCol>
                <a:gridCol w="1050594">
                  <a:extLst>
                    <a:ext uri="{9D8B030D-6E8A-4147-A177-3AD203B41FA5}">
                      <a16:colId xmlns:a16="http://schemas.microsoft.com/office/drawing/2014/main" val="2312429352"/>
                    </a:ext>
                  </a:extLst>
                </a:gridCol>
              </a:tblGrid>
              <a:tr h="1086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сельского/ </a:t>
                      </a:r>
                    </a:p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поселения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МБТ из бюджета района за 2022 год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13076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том числе по поселениям: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213 331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259 321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45 990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870466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43 231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60 682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17 451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638429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Байкальское городское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93 038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19 402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983413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Култукское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27 469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27 625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67154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Портбайкальское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9 844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13 819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3 975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69011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Быстринское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12 287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12 604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172083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Утуликское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14 849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16 383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1 534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528892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Маритуйское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3 489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161308"/>
                  </a:ext>
                </a:extLst>
              </a:tr>
              <a:tr h="2508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Новоснежнинское</a:t>
                      </a:r>
                      <a:r>
                        <a:rPr lang="ru-RU" sz="1400" b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12 279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2 778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66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3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8fa81485cbc6fb6c8aa5c473f2aae489c4b0bfb8-9099009-images-thumbs&amp;ref=rim&amp;n=33&amp;w=298&amp;h=200">
            <a:extLst>
              <a:ext uri="{FF2B5EF4-FFF2-40B4-BE49-F238E27FC236}">
                <a16:creationId xmlns:a16="http://schemas.microsoft.com/office/drawing/2014/main" id="{11CBEB5E-10F0-4225-924B-400092E7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5970"/>
            <a:ext cx="3793628" cy="2546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3509F-14B1-4B76-81AC-26038F62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470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ИСПОЛНЕНИЕ ПУБЛИЧНЫХ ОБЯЗАТЕЛЬСТВ, НА СОЦИАЛЬНУЮ ПОЛИТИКУ В ЧАСТИ МЕР ПОДДЕРЖКИ ГРАЖДАН И РАСХОДОВ НА НЕКОММЕРЧЕСКИЕ ОРГАНИЗАЦИИ направлено 5 026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96,3% плановых назначений из них: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1A97C4-E17B-481F-834B-9DE0CE2DD76E}"/>
              </a:ext>
            </a:extLst>
          </p:cNvPr>
          <p:cNvSpPr/>
          <p:nvPr/>
        </p:nvSpPr>
        <p:spPr>
          <a:xfrm>
            <a:off x="3438524" y="1634770"/>
            <a:ext cx="8584297" cy="4883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</a:tabLs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исполнение публичных обязательств направлено 1 193 тыс. рублей из них  выплаты почетным гражданам 17 тыс. рублей,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выплаты единовременного денежного пособия 1 молодому специалисту и денежной компенсации по найму жилого помещения 6 молодым специалистам в области медицины 606 тыс. рублей,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оказание социальной помощи молодым специалистам педагогического образования,  предоставление единовременных денежных пособий 2 молодым специалистам  и предоставление денежной компенсации расходов по найму жилого помещения  4 молодым специалистам в возрасте до 35 лет в сфере образования 570 тыс. рублей;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180340" algn="l"/>
              </a:tabLs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адресной материальной помощи гражданам, оказавшимся в трудной жизненной ситуации 764 тыс. рублей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180340" algn="l"/>
              </a:tabLs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социальная стипендия гражданам, поступившим по целевому набору очной формы обучения в государственные образовательные учреждения высшего образования предоставлена 1 студенту в сумме 14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180340" algn="l"/>
              </a:tabLs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компенсационные выплаты многодетным семьям, имеющим 4-х и более детей до 18 лет в размере 30% оплаты электроэнергии в сумме 70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180340" algn="l"/>
              </a:tabLs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субсидии на оказание содействия социально-ориентированным некоммерческим организациям и иные меры поддержки 2 985 тыс. рублей.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07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69A95-8529-4881-B47B-8ABA4CD3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31" y="125109"/>
            <a:ext cx="10515600" cy="61638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РАМКАХ НАЦИОНАЛЬНОЙ ЭКОНОМИКИ составили 20 803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99,6% от плановых назначений в том числе расходы: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D85FA8-9556-4675-B358-2D06184600C6}"/>
              </a:ext>
            </a:extLst>
          </p:cNvPr>
          <p:cNvSpPr/>
          <p:nvPr/>
        </p:nvSpPr>
        <p:spPr>
          <a:xfrm>
            <a:off x="0" y="689064"/>
            <a:ext cx="866775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субсидирование социально-значимых пригородных маршрутов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межпоселенческих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перевозок 982 тыс. руб.;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использования туристского потенциала района 415 тыс. руб.;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в целях популяризации малого и среднего предпринимательства 50 тыс. руб.;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документов градостроительного зонирования и постановка границ населенных пунктов поселений на государственный кадастровый учет 848 тыс. рублей. Проведены кадастровые работы для внесения сведений в Единый государственный реестр недвижимости о границах территориальных зон в населенных пунктах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Утуликского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Портбайкальского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Новоснежнинского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Байкальского муниципальных образований, внесены изменения в правила землепользования и застройки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Новоснежнинского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1 300 тыс. рублей из резервного фонда администрации Слюдянского муниципального района выделено на проведение работ по ликвидации последствий ЧС в районе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п.Новоснежная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1BBEAD-1D1E-4B7F-81B5-7CD08F64ACE6}"/>
              </a:ext>
            </a:extLst>
          </p:cNvPr>
          <p:cNvSpPr/>
          <p:nvPr/>
        </p:nvSpPr>
        <p:spPr>
          <a:xfrm>
            <a:off x="3819614" y="3151277"/>
            <a:ext cx="818206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пищевого производственного оборудования в рамках лизинговых платежей направлено 2 856 тыс. рублей;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в надлежащие состояние объектов электросетевого хозяйства садоводческим некоммерческим объединениям с последующей передачей электрических сетей территориальным сетевым организациям с учетом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бюджета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исполнено 12 354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итогам конкурсного отбора предоставлена субсидия двум "СНТ". Исполнение составило 99,9%;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направлены на поддержку Союза садоводов в рамках уставной деятельности;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оказание содействия деятельности некоммерческих организаций, выражающих интересы граждан, занимающихся садоводством на территории Слюдянского муниципального района с участием в садоводческих некоммерческих товариществах, направлено 1 282 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отсыпку дорог, расположенных в садоводческих товариществах. Средства направлены на отсыпку дорог, расположенных в 13 садоводческих товариществах, расположенных в границах населенных пунктов Слюдянка, Байкальск, Солзан, Муравей, Утулик.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направлено на продвижение сельскохозяйственной продукции на выставках, ярмарках и других мероприятиях, организацию проведения обучающих семинаров и других мероприятий для субъектов сельскохозяйственной деятельности.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04E0F9-DDC2-45EB-979A-07D7987CD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658" y="739678"/>
            <a:ext cx="3512017" cy="23609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17F54C-7093-48E1-9B87-09DFEE113005}"/>
              </a:ext>
            </a:extLst>
          </p:cNvPr>
          <p:cNvSpPr/>
          <p:nvPr/>
        </p:nvSpPr>
        <p:spPr>
          <a:xfrm>
            <a:off x="107131" y="3429000"/>
            <a:ext cx="3795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Туристский поток в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Слюдянском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муниципальном районе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2FF3710C-8928-4B14-8861-DE1F24F4C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094228"/>
              </p:ext>
            </p:extLst>
          </p:nvPr>
        </p:nvGraphicFramePr>
        <p:xfrm>
          <a:off x="176169" y="4065820"/>
          <a:ext cx="3926048" cy="2792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0983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AF450-506D-4210-8C8A-0132E2BB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46557" cy="78883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ОБЛАСТИ НАЦИОНАЛЬНОЙ БЕЗОПАСНОСТИ И ПРАВООХРАНИТЕЛЬНОЙ ДЕЯТЕЛЬНОСТИ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17 268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99,8% от плановых назначений в том числе: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9D3A57-6949-4B69-BAAE-23EAE35F4B80}"/>
              </a:ext>
            </a:extLst>
          </p:cNvPr>
          <p:cNvSpPr/>
          <p:nvPr/>
        </p:nvSpPr>
        <p:spPr>
          <a:xfrm>
            <a:off x="2672506" y="685513"/>
            <a:ext cx="9482356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функционирование МКУ "Управление по делам гражданской обороны и чрезвычайных ситуаций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15 851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расходы за счет средств переданных на основании соглашений полномочий городских и сельских поселений в сумме 4 383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мероприятия по защите населения и территории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от чрезвычайных ситуаций природного и техногенного характера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составили 647 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100% плановых назначений, из них 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проведение обучения должностных лиц и специалистов по специальным программа профессиональной подготовки персонала системы    обеспечения вызова экстренных служб по единому номеру «112» - направлено 95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 восполнение, содержание и хранение запасов материальных средств для решения задач по предупреждению и ликвидации чрезвычайных ситуаций направлено 112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приобретение форменного обмундирования для звена территориальной подсистемы реагирования в чрезвычайных ситуациях 33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E6492E-9EC2-4AD1-818D-1E3EAF877419}"/>
              </a:ext>
            </a:extLst>
          </p:cNvPr>
          <p:cNvSpPr/>
          <p:nvPr/>
        </p:nvSpPr>
        <p:spPr>
          <a:xfrm>
            <a:off x="134226" y="3470890"/>
            <a:ext cx="72648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приобретение горюче-смазочных материалов,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прибретен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досмотровый металлоискатель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выполнения требований ГОСТ 327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направлено на приобретение и монтаж оборудования и компьютерной техники, 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проведение профилактических мероприятий по обеспечению безопасности людей на водных объектах, охране их жизни и здоровья направлено 25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по гражданской обороне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362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направлены на пополнение медицинских и материальных запасов;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мероприятий, направленных на обеспечение режима секретности и защиты государственной тайны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МКУ "Управление по делам гражданской обороны и чрезвычайных ситуаций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 направлено 34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профилактику безнадзорности и правонарушений несовершеннолетних 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Проведена акция "Соберем детей в школу", приобретены новогодние подарки для детей из неблагополучных семей, организовано проведение онлайн-конкурса «Уроки безопасности» и другие мероприятия.</a:t>
            </a:r>
          </a:p>
        </p:txBody>
      </p:sp>
      <p:pic>
        <p:nvPicPr>
          <p:cNvPr id="2050" name="Picture 2" descr="https://sun9-69.userapi.com/impg/9DOeQVhL3ZpHNZR0REFuwAJLjbcIxpEI4DjhYg/Ed7Kd5sLc-k.jpg?size=600x600&amp;quality=96&amp;sign=be4e64e4244f2209eb14dd286d984c43&amp;type=album">
            <a:extLst>
              <a:ext uri="{FF2B5EF4-FFF2-40B4-BE49-F238E27FC236}">
                <a16:creationId xmlns:a16="http://schemas.microsoft.com/office/drawing/2014/main" id="{44719185-FE81-48B2-AFAB-D2429B12D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6" y="873505"/>
            <a:ext cx="2555496" cy="25554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3.userapi.com/impg/hkcLXb-NNoZt4TlgY2LvxeSLFIw4qRkcIb_0Iw/FPSPTAj1Tg4.jpg?size=600x600&amp;quality=96&amp;sign=99645c545a2ffad732b31c51cd08a847&amp;type=album">
            <a:extLst>
              <a:ext uri="{FF2B5EF4-FFF2-40B4-BE49-F238E27FC236}">
                <a16:creationId xmlns:a16="http://schemas.microsoft.com/office/drawing/2014/main" id="{7EAFC08F-C8EF-415B-BDC9-449D01F7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92" y="3288484"/>
            <a:ext cx="4521664" cy="34645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9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C2645-06C7-4599-835F-194EA3AD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61" y="175626"/>
            <a:ext cx="5914239" cy="18999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ОБЛАСТИ ЖИЛИЩНО-КОММУНАЛЬНОГО ХОЗЯЙСТВА составили 900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направлены на охрану полигона твердых коммунальных отходов на территории МО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Иркутской области, 140 м вправо от федеральной автомобильной дороги А-333 «Култук-Монды-граница с Монголией».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38F759-CE47-45F7-AAF0-53C64D17A17E}"/>
              </a:ext>
            </a:extLst>
          </p:cNvPr>
          <p:cNvSpPr/>
          <p:nvPr/>
        </p:nvSpPr>
        <p:spPr>
          <a:xfrm>
            <a:off x="3699544" y="3358387"/>
            <a:ext cx="83917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Средства бюджета, источником поступлений которых является плата за негативное воздействие на окружающую среду, административные штрафы, установленные Кодексом Российской Федерации об административных правонарушениях за административные правонарушения в области охраны окружающей среды и природопользования, средства от платежей по искам о возмещении вреда, причиненного окружающей среде, в том числе по водным объектам, вследствие нарушений обязательных требований, а также от платежей, уплачиваемых при добровольном возмещении вреда, причиненного окружающей среде, в том числе по водным объектам вследствие нарушений обязательных требований при плановых назначениях 7 073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исполнены в полном объеме (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2 850 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передано в бюджеты поселений Слюдянского района), в связи с отсутствием у поселений потребности в финансировании мероприятий по выявлению и оценке объектов накопленного вреда окружающей среде и иных природоохранных мероприятий, предусмотренных планом мероприятий, указанных в пункте 1 статьи 16.6, пункте 1 статьи 75.1 и пункте 1 статьи 78.2 Федерального закона "Об охране окружающей среды", планируемых к проведению на территории Слюдянского муниципального района</a:t>
            </a:r>
          </a:p>
          <a:p>
            <a:pPr indent="-270510" algn="just">
              <a:tabLst>
                <a:tab pos="180340" algn="l"/>
              </a:tabLst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Остаток неиспользованных денежных средств на счете бюджета на 01.01.2024 года составил 4 932 724,26   рублей, средства будут направлены на те же цели в 2024 году.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F15BC-9EEA-4A06-99DE-63142F708741}"/>
              </a:ext>
            </a:extLst>
          </p:cNvPr>
          <p:cNvSpPr txBox="1"/>
          <p:nvPr/>
        </p:nvSpPr>
        <p:spPr>
          <a:xfrm>
            <a:off x="6216242" y="2994870"/>
            <a:ext cx="507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области охраны окружающей среды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DF4920-6D66-4C01-B3D0-02A04CF7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6403"/>
            <a:ext cx="5974370" cy="26884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https://sun9-2.userapi.com/impg/M1aWPKPMCJXfs-TAatd0TfHROJTljsbtPZD-sg/PgoJcGAqAn8.jpg?size=726x642&amp;quality=96&amp;sign=0e64bf85c05a44ba86b60e14e4289c60&amp;c_uniq_tag=zc_1hyR-oNJmupEZ7Jj8gNiy_xZTdg_7MT9vLTyX6k8&amp;type=album">
            <a:extLst>
              <a:ext uri="{FF2B5EF4-FFF2-40B4-BE49-F238E27FC236}">
                <a16:creationId xmlns:a16="http://schemas.microsoft.com/office/drawing/2014/main" id="{1ECF9959-FD2A-4201-8283-CA0BDED5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1" y="3358387"/>
            <a:ext cx="3466654" cy="30655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51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3759" y="2598003"/>
            <a:ext cx="633744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1467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3449A6-30F7-415F-B5D7-67D068B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36" y="136440"/>
            <a:ext cx="9466189" cy="7888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ДОХОДОВ БЮДЖЕТА СЛЮДЯНСКОГО МУНИЦИПАЛЬНОГО </a:t>
            </a:r>
            <a:b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РАЙОНА ЗА 2023 ГОД, тыс. руб.</a:t>
            </a:r>
            <a:endParaRPr lang="ru-RU" alt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DE77191-CCF5-47C0-9C35-7647E241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3" y="1723134"/>
            <a:ext cx="6143626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Доходы за 2023 год исполнены в сумме 2 063 484,9 т.р. из них: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налоговые – 336 319,7 т.р., 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неналоговые – 58 004,9 т.р., 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безвозмездные поступления – 1 669 160,4 т.р. </a:t>
            </a:r>
          </a:p>
          <a:p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Рост поступления доходов в 2023 году к 2022 году составил </a:t>
            </a: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+2,8% или +56 035,1 тыс. руб. 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том числе по: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налоговым доходам на 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+21,6% </a:t>
            </a: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или 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+59 672,1 </a:t>
            </a: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т.р.;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неналоговым доходам на 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+58,7% </a:t>
            </a: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или 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+21 455,7 </a:t>
            </a: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т.р.;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безвозмездным поступлениям на 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-1,5%</a:t>
            </a: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или -</a:t>
            </a:r>
            <a:r>
              <a:rPr lang="ru-RU" alt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25 092,8 </a:t>
            </a:r>
            <a:r>
              <a:rPr lang="ru-RU" alt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т.р.</a:t>
            </a:r>
          </a:p>
          <a:p>
            <a:endParaRPr lang="ru-RU" alt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0AD0037-8FCE-462A-B30D-8D0315773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351326"/>
              </p:ext>
            </p:extLst>
          </p:nvPr>
        </p:nvGraphicFramePr>
        <p:xfrm>
          <a:off x="6711586" y="810485"/>
          <a:ext cx="5156564" cy="306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1B8233-AF7A-4AD7-AFC5-077034AA8B22}"/>
              </a:ext>
            </a:extLst>
          </p:cNvPr>
          <p:cNvSpPr txBox="1"/>
          <p:nvPr/>
        </p:nvSpPr>
        <p:spPr>
          <a:xfrm>
            <a:off x="8476975" y="117397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+56 035,1 т.р. 2,8%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24D7FCC-19F7-4FBD-85AA-BE14E15668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586827"/>
              </p:ext>
            </p:extLst>
          </p:nvPr>
        </p:nvGraphicFramePr>
        <p:xfrm>
          <a:off x="7042104" y="3757819"/>
          <a:ext cx="4680313" cy="301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133A7F-DBC9-47FF-BF20-6F7B53D0FAF7}"/>
              </a:ext>
            </a:extLst>
          </p:cNvPr>
          <p:cNvSpPr txBox="1"/>
          <p:nvPr/>
        </p:nvSpPr>
        <p:spPr>
          <a:xfrm>
            <a:off x="8153126" y="5016343"/>
            <a:ext cx="184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2 063 484,9 т.р.</a:t>
            </a:r>
          </a:p>
        </p:txBody>
      </p:sp>
    </p:spTree>
    <p:extLst>
      <p:ext uri="{BB962C8B-B14F-4D97-AF65-F5344CB8AC3E}">
        <p14:creationId xmlns:p14="http://schemas.microsoft.com/office/powerpoint/2010/main" val="370870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C1AA6-39C4-46C6-8331-833EB2B8B702}"/>
              </a:ext>
            </a:extLst>
          </p:cNvPr>
          <p:cNvSpPr txBox="1"/>
          <p:nvPr/>
        </p:nvSpPr>
        <p:spPr>
          <a:xfrm>
            <a:off x="190033" y="121444"/>
            <a:ext cx="67728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БЮДЖЕТА СЛЮДЯНСКОГО МУНИЦИПАЛЬНОГО РАЙОНА, тыс. руб.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7FB21-C36D-48A1-8E53-ED4CD6B2B5C3}"/>
              </a:ext>
            </a:extLst>
          </p:cNvPr>
          <p:cNvSpPr txBox="1"/>
          <p:nvPr/>
        </p:nvSpPr>
        <p:spPr>
          <a:xfrm>
            <a:off x="203431" y="787185"/>
            <a:ext cx="397428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безвозмездные и </a:t>
            </a:r>
          </a:p>
          <a:p>
            <a:pPr algn="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безвозвратные платежи физических и юридических лиц, поступающие в бюджеты</a:t>
            </a:r>
          </a:p>
        </p:txBody>
      </p:sp>
      <p:pic>
        <p:nvPicPr>
          <p:cNvPr id="7" name="Рисунок 6" descr="Лампочка и шестеренка">
            <a:extLst>
              <a:ext uri="{FF2B5EF4-FFF2-40B4-BE49-F238E27FC236}">
                <a16:creationId xmlns:a16="http://schemas.microsoft.com/office/drawing/2014/main" id="{486EEFCA-CFD3-435A-9751-3D70E02CE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510" y="771446"/>
            <a:ext cx="821073" cy="821073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FBBEA8E-F271-41E2-8008-85948106F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992150"/>
              </p:ext>
            </p:extLst>
          </p:nvPr>
        </p:nvGraphicFramePr>
        <p:xfrm>
          <a:off x="7894332" y="238302"/>
          <a:ext cx="2154543" cy="168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6A9072-E9C8-48D6-B27C-34FF6BBB6852}"/>
              </a:ext>
            </a:extLst>
          </p:cNvPr>
          <p:cNvSpPr txBox="1"/>
          <p:nvPr/>
        </p:nvSpPr>
        <p:spPr>
          <a:xfrm>
            <a:off x="9891519" y="541708"/>
            <a:ext cx="2154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НАЛОГОВЫХ ДОХОДОВ В ОБЩЕМ ОБЪЕМЕ ДОХОДОВ БЮДЖЕТА В 2023 ГОДУ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EF880-DA47-48FD-821B-655809B8101A}"/>
              </a:ext>
            </a:extLst>
          </p:cNvPr>
          <p:cNvSpPr txBox="1"/>
          <p:nvPr/>
        </p:nvSpPr>
        <p:spPr>
          <a:xfrm>
            <a:off x="336607" y="1925008"/>
            <a:ext cx="115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ПОСТУПЛЕНИЙ НАЛОГОВЫХ ДОХОДОВ БЮДЖЕТА РАЙОНА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7D11B91-B6C2-4630-8DAB-CC0773CC9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444282"/>
              </p:ext>
            </p:extLst>
          </p:nvPr>
        </p:nvGraphicFramePr>
        <p:xfrm>
          <a:off x="1275127" y="2338479"/>
          <a:ext cx="9911899" cy="105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7BAD1E2-90FF-4D9C-A3C8-8D59805F992E}"/>
              </a:ext>
            </a:extLst>
          </p:cNvPr>
          <p:cNvSpPr txBox="1"/>
          <p:nvPr/>
        </p:nvSpPr>
        <p:spPr>
          <a:xfrm>
            <a:off x="-61839" y="2589073"/>
            <a:ext cx="167463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 система налогообложения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Патентная системы налогообложения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налоговые доходы (в т.ч. ЕНВД, ЕСХН)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1EC655CC-E7AE-460A-AFBD-1B612CBE8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3771474"/>
              </p:ext>
            </p:extLst>
          </p:nvPr>
        </p:nvGraphicFramePr>
        <p:xfrm>
          <a:off x="775478" y="3080765"/>
          <a:ext cx="10923473" cy="111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A765B93C-581A-416B-8CD4-48A0FA3F8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471682"/>
              </p:ext>
            </p:extLst>
          </p:nvPr>
        </p:nvGraphicFramePr>
        <p:xfrm>
          <a:off x="775478" y="4278021"/>
          <a:ext cx="10923473" cy="53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35F27E7-B80B-4697-B20E-AEF83C738A47}"/>
              </a:ext>
            </a:extLst>
          </p:cNvPr>
          <p:cNvSpPr txBox="1"/>
          <p:nvPr/>
        </p:nvSpPr>
        <p:spPr>
          <a:xfrm>
            <a:off x="11089900" y="2221067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% исполнения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0C344DC-18B1-4257-93BC-2B5DD8DFD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9765898"/>
              </p:ext>
            </p:extLst>
          </p:nvPr>
        </p:nvGraphicFramePr>
        <p:xfrm>
          <a:off x="775478" y="4899985"/>
          <a:ext cx="10923473" cy="5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12B72DC6-A0D6-4336-98FA-F21FB8B57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949434"/>
              </p:ext>
            </p:extLst>
          </p:nvPr>
        </p:nvGraphicFramePr>
        <p:xfrm>
          <a:off x="775478" y="5412659"/>
          <a:ext cx="10923473" cy="5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1674A487-21D3-4D54-8925-5AE469F0D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17885"/>
              </p:ext>
            </p:extLst>
          </p:nvPr>
        </p:nvGraphicFramePr>
        <p:xfrm>
          <a:off x="775478" y="6193687"/>
          <a:ext cx="10923473" cy="5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8834DBC-8B47-465F-954B-277D73295D45}"/>
              </a:ext>
            </a:extLst>
          </p:cNvPr>
          <p:cNvSpPr txBox="1"/>
          <p:nvPr/>
        </p:nvSpPr>
        <p:spPr>
          <a:xfrm>
            <a:off x="11367700" y="3636766"/>
            <a:ext cx="6783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106,8%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95,9%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102,5%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51,2%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59FF25C-B084-422B-92FC-A81B2A34F998}"/>
              </a:ext>
            </a:extLst>
          </p:cNvPr>
          <p:cNvSpPr/>
          <p:nvPr/>
        </p:nvSpPr>
        <p:spPr>
          <a:xfrm>
            <a:off x="7334250" y="2221067"/>
            <a:ext cx="4837807" cy="4509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80E3554-5003-4ABE-99E4-D2F3E39FF5BA}"/>
              </a:ext>
            </a:extLst>
          </p:cNvPr>
          <p:cNvSpPr/>
          <p:nvPr/>
        </p:nvSpPr>
        <p:spPr>
          <a:xfrm>
            <a:off x="7496175" y="2338478"/>
            <a:ext cx="4534026" cy="4391918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836B4E5-E834-4774-8207-69E738E363B9}"/>
              </a:ext>
            </a:extLst>
          </p:cNvPr>
          <p:cNvCxnSpPr/>
          <p:nvPr/>
        </p:nvCxnSpPr>
        <p:spPr>
          <a:xfrm flipV="1">
            <a:off x="11258550" y="3611714"/>
            <a:ext cx="0" cy="36933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DF66CD10-FDE6-41B9-9913-4E0E68C6E143}"/>
              </a:ext>
            </a:extLst>
          </p:cNvPr>
          <p:cNvCxnSpPr>
            <a:cxnSpLocks/>
          </p:cNvCxnSpPr>
          <p:nvPr/>
        </p:nvCxnSpPr>
        <p:spPr>
          <a:xfrm>
            <a:off x="11277600" y="4343400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122EE248-5AF9-46D2-9AC5-CAA3BEA74D46}"/>
              </a:ext>
            </a:extLst>
          </p:cNvPr>
          <p:cNvCxnSpPr/>
          <p:nvPr/>
        </p:nvCxnSpPr>
        <p:spPr>
          <a:xfrm flipV="1">
            <a:off x="11277600" y="5043327"/>
            <a:ext cx="0" cy="36933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D164AC1-CAA9-45EF-8358-6C8520E5E262}"/>
              </a:ext>
            </a:extLst>
          </p:cNvPr>
          <p:cNvCxnSpPr>
            <a:cxnSpLocks/>
          </p:cNvCxnSpPr>
          <p:nvPr/>
        </p:nvCxnSpPr>
        <p:spPr>
          <a:xfrm>
            <a:off x="11287125" y="5573758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14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C1AA6-39C4-46C6-8331-833EB2B8B702}"/>
              </a:ext>
            </a:extLst>
          </p:cNvPr>
          <p:cNvSpPr txBox="1"/>
          <p:nvPr/>
        </p:nvSpPr>
        <p:spPr>
          <a:xfrm>
            <a:off x="195042" y="62347"/>
            <a:ext cx="900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БЮДЖЕТА СЛЮДЯНСКОГО МУНИЦИПАЛЬНОГО РАЙОНА, тыс. руб.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7FB21-C36D-48A1-8E53-ED4CD6B2B5C3}"/>
              </a:ext>
            </a:extLst>
          </p:cNvPr>
          <p:cNvSpPr txBox="1"/>
          <p:nvPr/>
        </p:nvSpPr>
        <p:spPr>
          <a:xfrm>
            <a:off x="336607" y="763959"/>
            <a:ext cx="5611188" cy="123110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Доходы от использования и продажи имущества, находящегося в государственной и муниципальной собственности, административные платежи, штрафы, санкции, плата за негативное воздействие на окружающую среду и т.д.</a:t>
            </a:r>
          </a:p>
        </p:txBody>
      </p:sp>
      <p:pic>
        <p:nvPicPr>
          <p:cNvPr id="7" name="Рисунок 6" descr="Лампочка и шестеренка">
            <a:extLst>
              <a:ext uri="{FF2B5EF4-FFF2-40B4-BE49-F238E27FC236}">
                <a16:creationId xmlns:a16="http://schemas.microsoft.com/office/drawing/2014/main" id="{486EEFCA-CFD3-435A-9751-3D70E02CE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608" y="671119"/>
            <a:ext cx="821073" cy="821073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FBBEA8E-F271-41E2-8008-85948106F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487242"/>
              </p:ext>
            </p:extLst>
          </p:nvPr>
        </p:nvGraphicFramePr>
        <p:xfrm>
          <a:off x="7894332" y="238302"/>
          <a:ext cx="2154543" cy="168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6A9072-E9C8-48D6-B27C-34FF6BBB6852}"/>
              </a:ext>
            </a:extLst>
          </p:cNvPr>
          <p:cNvSpPr txBox="1"/>
          <p:nvPr/>
        </p:nvSpPr>
        <p:spPr>
          <a:xfrm>
            <a:off x="9886950" y="568536"/>
            <a:ext cx="230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НЕНАЛОГОВЫХ ДОХОДОВ В ОБЩЕМ ОБЪЕМЕ ДОХОДОВ БЮДЖЕТА В 2023 ГОДУ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EF880-DA47-48FD-821B-655809B8101A}"/>
              </a:ext>
            </a:extLst>
          </p:cNvPr>
          <p:cNvSpPr txBox="1"/>
          <p:nvPr/>
        </p:nvSpPr>
        <p:spPr>
          <a:xfrm>
            <a:off x="336607" y="1925008"/>
            <a:ext cx="115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ПОСТУПЛЕНИЙ НЕНАЛОГОВЫХ ДОХОДОВ БЮДЖЕТА РАЙОНА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7D11B91-B6C2-4630-8DAB-CC0773CC9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567870"/>
              </p:ext>
            </p:extLst>
          </p:nvPr>
        </p:nvGraphicFramePr>
        <p:xfrm>
          <a:off x="1287404" y="2338478"/>
          <a:ext cx="9899622" cy="1404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7BAD1E2-90FF-4D9C-A3C8-8D59805F992E}"/>
              </a:ext>
            </a:extLst>
          </p:cNvPr>
          <p:cNvSpPr txBox="1"/>
          <p:nvPr/>
        </p:nvSpPr>
        <p:spPr>
          <a:xfrm>
            <a:off x="19943" y="2626829"/>
            <a:ext cx="15655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</a:t>
            </a: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НВОС</a:t>
            </a: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компенсации затрат государства</a:t>
            </a: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 (аренда имущества, инициативные платежи в т.ч.)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1EC655CC-E7AE-460A-AFBD-1B612CBE8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14189"/>
              </p:ext>
            </p:extLst>
          </p:nvPr>
        </p:nvGraphicFramePr>
        <p:xfrm>
          <a:off x="775478" y="3187028"/>
          <a:ext cx="10923473" cy="111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A765B93C-581A-416B-8CD4-48A0FA3F8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033180"/>
              </p:ext>
            </p:extLst>
          </p:nvPr>
        </p:nvGraphicFramePr>
        <p:xfrm>
          <a:off x="775478" y="4278021"/>
          <a:ext cx="10923473" cy="53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35F27E7-B80B-4697-B20E-AEF83C738A47}"/>
              </a:ext>
            </a:extLst>
          </p:cNvPr>
          <p:cNvSpPr txBox="1"/>
          <p:nvPr/>
        </p:nvSpPr>
        <p:spPr>
          <a:xfrm>
            <a:off x="10990957" y="2349570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%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0C344DC-18B1-4257-93BC-2B5DD8DFD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378886"/>
              </p:ext>
            </p:extLst>
          </p:nvPr>
        </p:nvGraphicFramePr>
        <p:xfrm>
          <a:off x="775478" y="4759550"/>
          <a:ext cx="10923473" cy="5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12B72DC6-A0D6-4336-98FA-F21FB8B57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693680"/>
              </p:ext>
            </p:extLst>
          </p:nvPr>
        </p:nvGraphicFramePr>
        <p:xfrm>
          <a:off x="775478" y="5197499"/>
          <a:ext cx="10923473" cy="5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1674A487-21D3-4D54-8925-5AE469F0D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2408374"/>
              </p:ext>
            </p:extLst>
          </p:nvPr>
        </p:nvGraphicFramePr>
        <p:xfrm>
          <a:off x="839423" y="6045979"/>
          <a:ext cx="10923473" cy="37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8834DBC-8B47-465F-954B-277D73295D45}"/>
              </a:ext>
            </a:extLst>
          </p:cNvPr>
          <p:cNvSpPr txBox="1"/>
          <p:nvPr/>
        </p:nvSpPr>
        <p:spPr>
          <a:xfrm>
            <a:off x="11359409" y="3599268"/>
            <a:ext cx="7015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/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100,1</a:t>
            </a:r>
            <a:r>
              <a:rPr lang="ru-RU" sz="1200" b="1" dirty="0"/>
              <a:t>%</a:t>
            </a:r>
          </a:p>
          <a:p>
            <a:pPr algn="ctr"/>
            <a:endParaRPr lang="ru-RU" sz="1200" b="1" dirty="0"/>
          </a:p>
          <a:p>
            <a:pPr algn="ctr"/>
            <a:endParaRPr lang="ru-RU" sz="1200" b="1" dirty="0"/>
          </a:p>
          <a:p>
            <a:pPr algn="ctr"/>
            <a:endParaRPr lang="ru-RU" sz="1200" b="1" dirty="0"/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190,6%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66,9%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20,7%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59FF25C-B084-422B-92FC-A81B2A34F998}"/>
              </a:ext>
            </a:extLst>
          </p:cNvPr>
          <p:cNvSpPr/>
          <p:nvPr/>
        </p:nvSpPr>
        <p:spPr>
          <a:xfrm>
            <a:off x="7334250" y="2221067"/>
            <a:ext cx="4837807" cy="4509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80E3554-5003-4ABE-99E4-D2F3E39FF5BA}"/>
              </a:ext>
            </a:extLst>
          </p:cNvPr>
          <p:cNvSpPr/>
          <p:nvPr/>
        </p:nvSpPr>
        <p:spPr>
          <a:xfrm>
            <a:off x="7496174" y="2338478"/>
            <a:ext cx="4609139" cy="4391918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836B4E5-E834-4774-8207-69E738E363B9}"/>
              </a:ext>
            </a:extLst>
          </p:cNvPr>
          <p:cNvCxnSpPr/>
          <p:nvPr/>
        </p:nvCxnSpPr>
        <p:spPr>
          <a:xfrm flipV="1">
            <a:off x="11258550" y="3804661"/>
            <a:ext cx="0" cy="36933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D164AC1-CAA9-45EF-8358-6C8520E5E262}"/>
              </a:ext>
            </a:extLst>
          </p:cNvPr>
          <p:cNvCxnSpPr>
            <a:cxnSpLocks/>
          </p:cNvCxnSpPr>
          <p:nvPr/>
        </p:nvCxnSpPr>
        <p:spPr>
          <a:xfrm>
            <a:off x="11287649" y="5358598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EAE9292-E4CD-46DC-85EC-281D853044B5}"/>
              </a:ext>
            </a:extLst>
          </p:cNvPr>
          <p:cNvCxnSpPr/>
          <p:nvPr/>
        </p:nvCxnSpPr>
        <p:spPr>
          <a:xfrm flipV="1">
            <a:off x="11258550" y="4442710"/>
            <a:ext cx="0" cy="36933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9BD38A4-DBBF-4B0F-BBFE-5A6D58FDED6C}"/>
              </a:ext>
            </a:extLst>
          </p:cNvPr>
          <p:cNvCxnSpPr>
            <a:cxnSpLocks/>
          </p:cNvCxnSpPr>
          <p:nvPr/>
        </p:nvCxnSpPr>
        <p:spPr>
          <a:xfrm>
            <a:off x="11247627" y="6129756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19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C1AA6-39C4-46C6-8331-833EB2B8B702}"/>
              </a:ext>
            </a:extLst>
          </p:cNvPr>
          <p:cNvSpPr txBox="1"/>
          <p:nvPr/>
        </p:nvSpPr>
        <p:spPr>
          <a:xfrm>
            <a:off x="157711" y="-17177"/>
            <a:ext cx="900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СЛЮДЯНСКОГО МУНИЦИПАЛЬНОГО РАЙОНА, тыс. руб.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7FB21-C36D-48A1-8E53-ED4CD6B2B5C3}"/>
              </a:ext>
            </a:extLst>
          </p:cNvPr>
          <p:cNvSpPr txBox="1"/>
          <p:nvPr/>
        </p:nvSpPr>
        <p:spPr>
          <a:xfrm>
            <a:off x="91200" y="623325"/>
            <a:ext cx="3498570" cy="14465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в себя межбюджетные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трансферты, а также безвозмездные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физических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юридических лиц</a:t>
            </a:r>
          </a:p>
        </p:txBody>
      </p:sp>
      <p:pic>
        <p:nvPicPr>
          <p:cNvPr id="7" name="Рисунок 6" descr="Лампочка и шестеренка">
            <a:extLst>
              <a:ext uri="{FF2B5EF4-FFF2-40B4-BE49-F238E27FC236}">
                <a16:creationId xmlns:a16="http://schemas.microsoft.com/office/drawing/2014/main" id="{486EEFCA-CFD3-435A-9751-3D70E02CE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45" y="608600"/>
            <a:ext cx="821073" cy="821073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FBBEA8E-F271-41E2-8008-85948106F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545741"/>
              </p:ext>
            </p:extLst>
          </p:nvPr>
        </p:nvGraphicFramePr>
        <p:xfrm>
          <a:off x="7894332" y="238302"/>
          <a:ext cx="2154543" cy="168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6A9072-E9C8-48D6-B27C-34FF6BBB6852}"/>
              </a:ext>
            </a:extLst>
          </p:cNvPr>
          <p:cNvSpPr txBox="1"/>
          <p:nvPr/>
        </p:nvSpPr>
        <p:spPr>
          <a:xfrm>
            <a:off x="9805214" y="585859"/>
            <a:ext cx="23867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БЕЗВОЗМЕЗДНЫХ ПОСТУПЛЕНИЙ В ОБЩЕМ ОБЪЕМЕ ДОХОДОВ БЮДЖЕТА В 2023 ГОДУ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EF880-DA47-48FD-821B-655809B8101A}"/>
              </a:ext>
            </a:extLst>
          </p:cNvPr>
          <p:cNvSpPr txBox="1"/>
          <p:nvPr/>
        </p:nvSpPr>
        <p:spPr>
          <a:xfrm>
            <a:off x="317238" y="2026106"/>
            <a:ext cx="115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БЕЗВОЗМЕЗДНЫХ ПОСТУПЛЕНИЙ БЮДЖЕТА РАЙОНА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7D11B91-B6C2-4630-8DAB-CC0773CC9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9467641"/>
              </p:ext>
            </p:extLst>
          </p:nvPr>
        </p:nvGraphicFramePr>
        <p:xfrm>
          <a:off x="1166536" y="2341709"/>
          <a:ext cx="9899622" cy="144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7BAD1E2-90FF-4D9C-A3C8-8D59805F992E}"/>
              </a:ext>
            </a:extLst>
          </p:cNvPr>
          <p:cNvSpPr txBox="1"/>
          <p:nvPr/>
        </p:nvSpPr>
        <p:spPr>
          <a:xfrm>
            <a:off x="19943" y="2626829"/>
            <a:ext cx="15110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межбюджетных трансфертов прошлых лет</a:t>
            </a:r>
          </a:p>
          <a:p>
            <a:endParaRPr lang="ru-RU" sz="1200" b="1" dirty="0"/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1EC655CC-E7AE-460A-AFBD-1B612CBE8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111866"/>
              </p:ext>
            </p:extLst>
          </p:nvPr>
        </p:nvGraphicFramePr>
        <p:xfrm>
          <a:off x="756977" y="3269792"/>
          <a:ext cx="10861774" cy="69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A765B93C-581A-416B-8CD4-48A0FA3F8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287335"/>
              </p:ext>
            </p:extLst>
          </p:nvPr>
        </p:nvGraphicFramePr>
        <p:xfrm>
          <a:off x="756977" y="3897910"/>
          <a:ext cx="10923473" cy="80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35F27E7-B80B-4697-B20E-AEF83C738A47}"/>
              </a:ext>
            </a:extLst>
          </p:cNvPr>
          <p:cNvSpPr txBox="1"/>
          <p:nvPr/>
        </p:nvSpPr>
        <p:spPr>
          <a:xfrm>
            <a:off x="11066158" y="2295516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исполнения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0C344DC-18B1-4257-93BC-2B5DD8DFD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629224"/>
              </p:ext>
            </p:extLst>
          </p:nvPr>
        </p:nvGraphicFramePr>
        <p:xfrm>
          <a:off x="773945" y="4259757"/>
          <a:ext cx="10923473" cy="106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1674A487-21D3-4D54-8925-5AE469F0D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079840"/>
              </p:ext>
            </p:extLst>
          </p:nvPr>
        </p:nvGraphicFramePr>
        <p:xfrm>
          <a:off x="773945" y="5376141"/>
          <a:ext cx="10923473" cy="466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8834DBC-8B47-465F-954B-277D73295D45}"/>
              </a:ext>
            </a:extLst>
          </p:cNvPr>
          <p:cNvSpPr txBox="1"/>
          <p:nvPr/>
        </p:nvSpPr>
        <p:spPr>
          <a:xfrm>
            <a:off x="11300521" y="2991871"/>
            <a:ext cx="8058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94,0%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69,2%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99,9%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99,9%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100,0%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59FF25C-B084-422B-92FC-A81B2A34F998}"/>
              </a:ext>
            </a:extLst>
          </p:cNvPr>
          <p:cNvSpPr/>
          <p:nvPr/>
        </p:nvSpPr>
        <p:spPr>
          <a:xfrm>
            <a:off x="7334250" y="2221067"/>
            <a:ext cx="4837807" cy="4509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80E3554-5003-4ABE-99E4-D2F3E39FF5BA}"/>
              </a:ext>
            </a:extLst>
          </p:cNvPr>
          <p:cNvSpPr/>
          <p:nvPr/>
        </p:nvSpPr>
        <p:spPr>
          <a:xfrm>
            <a:off x="7496174" y="2338478"/>
            <a:ext cx="4645319" cy="4391918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DF66CD10-FDE6-41B9-9913-4E0E68C6E143}"/>
              </a:ext>
            </a:extLst>
          </p:cNvPr>
          <p:cNvCxnSpPr>
            <a:cxnSpLocks/>
          </p:cNvCxnSpPr>
          <p:nvPr/>
        </p:nvCxnSpPr>
        <p:spPr>
          <a:xfrm>
            <a:off x="11257764" y="4287926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D164AC1-CAA9-45EF-8358-6C8520E5E262}"/>
              </a:ext>
            </a:extLst>
          </p:cNvPr>
          <p:cNvCxnSpPr>
            <a:cxnSpLocks/>
          </p:cNvCxnSpPr>
          <p:nvPr/>
        </p:nvCxnSpPr>
        <p:spPr>
          <a:xfrm>
            <a:off x="11277600" y="4945914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740A36-9CBF-4535-8CEF-A61D070C6C99}"/>
              </a:ext>
            </a:extLst>
          </p:cNvPr>
          <p:cNvSpPr txBox="1"/>
          <p:nvPr/>
        </p:nvSpPr>
        <p:spPr>
          <a:xfrm>
            <a:off x="3589770" y="617399"/>
            <a:ext cx="4003383" cy="14465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предоставляемые одним бюджетам бюджетной системы РФ другому бюджету бюджетной системы РФ (включают в себя дотации, субсидии, субвенции и иные межбюджетные трансферты)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82F5F47-EF3F-42A1-9A4D-AE56E4D178FD}"/>
              </a:ext>
            </a:extLst>
          </p:cNvPr>
          <p:cNvCxnSpPr>
            <a:cxnSpLocks/>
          </p:cNvCxnSpPr>
          <p:nvPr/>
        </p:nvCxnSpPr>
        <p:spPr>
          <a:xfrm>
            <a:off x="11257764" y="3593929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839AC26-B580-4423-8B0F-B97C25D0E681}"/>
              </a:ext>
            </a:extLst>
          </p:cNvPr>
          <p:cNvCxnSpPr>
            <a:cxnSpLocks/>
          </p:cNvCxnSpPr>
          <p:nvPr/>
        </p:nvCxnSpPr>
        <p:spPr>
          <a:xfrm>
            <a:off x="11277600" y="5609445"/>
            <a:ext cx="0" cy="3756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1D59064-76BC-47DF-A292-81AA1E55C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229835"/>
              </p:ext>
            </p:extLst>
          </p:nvPr>
        </p:nvGraphicFramePr>
        <p:xfrm>
          <a:off x="765460" y="6207730"/>
          <a:ext cx="10940441" cy="573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58616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fld id="{7C787CAD-A86C-4F18-B020-9269051DD10C}" type="slidenum">
              <a:rPr lang="es-ES" altLang="ru-RU" sz="1400">
                <a:solidFill>
                  <a:prstClr val="black"/>
                </a:solidFill>
              </a:rPr>
              <a:pPr/>
              <a:t>7</a:t>
            </a:fld>
            <a:endParaRPr lang="es-ES" altLang="ru-RU" sz="1400">
              <a:solidFill>
                <a:prstClr val="black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7FB66C-1766-4463-A65F-F0F2910F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92" y="1935429"/>
            <a:ext cx="3803008" cy="2393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D29E2A-B556-4C55-8DE4-FC1FCE998177}"/>
              </a:ext>
            </a:extLst>
          </p:cNvPr>
          <p:cNvSpPr txBox="1"/>
          <p:nvPr/>
        </p:nvSpPr>
        <p:spPr>
          <a:xfrm>
            <a:off x="19943" y="-1641"/>
            <a:ext cx="687615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СЛЮДЯНСКОГО МУНИЦИПАЛЬНОГО РАЙОНА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E73A5DA-C1B8-4184-9758-F8C25001C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076319"/>
              </p:ext>
            </p:extLst>
          </p:nvPr>
        </p:nvGraphicFramePr>
        <p:xfrm>
          <a:off x="293616" y="706245"/>
          <a:ext cx="8095376" cy="6151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5325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6" y="117997"/>
            <a:ext cx="6191249" cy="5815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СЛЮДЯНСКОГО </a:t>
            </a:r>
            <a:b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ЗА 2023 ГОД, тыс. руб.</a:t>
            </a:r>
            <a:endParaRPr lang="ru-RU" alt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00002489"/>
              </p:ext>
            </p:extLst>
          </p:nvPr>
        </p:nvGraphicFramePr>
        <p:xfrm>
          <a:off x="42725" y="900672"/>
          <a:ext cx="5054692" cy="577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B2E296-7FC0-4443-8A3D-250E3A6E8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74500"/>
              </p:ext>
            </p:extLst>
          </p:nvPr>
        </p:nvGraphicFramePr>
        <p:xfrm>
          <a:off x="4848225" y="764138"/>
          <a:ext cx="7229474" cy="597586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676525">
                  <a:extLst>
                    <a:ext uri="{9D8B030D-6E8A-4147-A177-3AD203B41FA5}">
                      <a16:colId xmlns:a16="http://schemas.microsoft.com/office/drawing/2014/main" val="3234467584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6804279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1171391170"/>
                    </a:ext>
                  </a:extLst>
                </a:gridCol>
                <a:gridCol w="718033">
                  <a:extLst>
                    <a:ext uri="{9D8B030D-6E8A-4147-A177-3AD203B41FA5}">
                      <a16:colId xmlns:a16="http://schemas.microsoft.com/office/drawing/2014/main" val="3804893374"/>
                    </a:ext>
                  </a:extLst>
                </a:gridCol>
                <a:gridCol w="908221">
                  <a:extLst>
                    <a:ext uri="{9D8B030D-6E8A-4147-A177-3AD203B41FA5}">
                      <a16:colId xmlns:a16="http://schemas.microsoft.com/office/drawing/2014/main" val="3254704065"/>
                    </a:ext>
                  </a:extLst>
                </a:gridCol>
                <a:gridCol w="744210">
                  <a:extLst>
                    <a:ext uri="{9D8B030D-6E8A-4147-A177-3AD203B41FA5}">
                      <a16:colId xmlns:a16="http://schemas.microsoft.com/office/drawing/2014/main" val="1146607404"/>
                    </a:ext>
                  </a:extLst>
                </a:gridCol>
                <a:gridCol w="744210">
                  <a:extLst>
                    <a:ext uri="{9D8B030D-6E8A-4147-A177-3AD203B41FA5}">
                      <a16:colId xmlns:a16="http://schemas.microsoft.com/office/drawing/2014/main" val="742612246"/>
                    </a:ext>
                  </a:extLst>
                </a:gridCol>
              </a:tblGrid>
              <a:tr h="24698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2022</a:t>
                      </a:r>
                    </a:p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Году, 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089740"/>
                  </a:ext>
                </a:extLst>
              </a:tr>
              <a:tr h="692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</a:t>
                      </a:r>
                      <a:endParaRPr lang="en-US" sz="14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вес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</a:t>
                      </a:r>
                      <a:endParaRPr lang="en-US" sz="14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вес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0238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151 557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161 517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535493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196,4%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044045"/>
                  </a:ext>
                </a:extLst>
              </a:tr>
              <a:tr h="4939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14 713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17 268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197071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23 135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23 471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113379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58 082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765840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2 850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433129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1 416 045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1 451 096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4163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53 621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76 242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89979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153027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74 182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25 211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66779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1 698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17 895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1053,9%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7004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10 160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866674"/>
                  </a:ext>
                </a:extLst>
              </a:tr>
              <a:tr h="4939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0,0002%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0,0004%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230037"/>
                  </a:ext>
                </a:extLst>
              </a:tr>
              <a:tr h="7409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РФ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9520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213 331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259 321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09270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2 013 953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2 047 612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101,7%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62" marR="8862" marT="886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402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78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012" y="230346"/>
            <a:ext cx="846436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СОЦИАЛЬНО-ЗНАЧИМЫЕ РАСХОДЫ БЮДЖЕТА СЛЮДЯНСКОГО МУНИЦИПАЛЬНОГО РАЙОНА ЗА 2023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845" y="1250523"/>
            <a:ext cx="68172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социально-значимых расходов за 2023 год – 1 439 960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темпом роста к предыдущему периоду 114%  составил 70,3% от общих расходов бюджета, в том числе: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 оплату труда и начисления на нее 67%  от общих расходов бюджета или 1 371 492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выше расходов 2022 года на + 231 391 тыс. рублей;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коммунальные услуги 2,9%  от общих расходов бюджета или 58 498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темпом роста 87%;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субсидии ЖКУ и прочую социальную помощь 0,5% от общих расходов бюджета или 9 970 тыс. рублей.</a:t>
            </a:r>
          </a:p>
        </p:txBody>
      </p:sp>
      <p:sp>
        <p:nvSpPr>
          <p:cNvPr id="2663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fld id="{3BAD49E1-901F-4515-9C83-3FEB70AAC6DE}" type="slidenum">
              <a:rPr lang="es-ES" altLang="ru-RU" sz="1400"/>
              <a:pPr/>
              <a:t>9</a:t>
            </a:fld>
            <a:endParaRPr lang="es-ES" altLang="ru-RU" sz="1400"/>
          </a:p>
        </p:txBody>
      </p:sp>
      <p:sp>
        <p:nvSpPr>
          <p:cNvPr id="4" name="TextBox 3"/>
          <p:cNvSpPr txBox="1"/>
          <p:nvPr/>
        </p:nvSpPr>
        <p:spPr>
          <a:xfrm>
            <a:off x="7562447" y="1239407"/>
            <a:ext cx="3972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от общего объема социально-значимых расходов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08418872"/>
              </p:ext>
            </p:extLst>
          </p:nvPr>
        </p:nvGraphicFramePr>
        <p:xfrm>
          <a:off x="251012" y="3281084"/>
          <a:ext cx="6544235" cy="344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21145342"/>
              </p:ext>
            </p:extLst>
          </p:nvPr>
        </p:nvGraphicFramePr>
        <p:xfrm>
          <a:off x="6795246" y="1599569"/>
          <a:ext cx="5145741" cy="4863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7783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7067</TotalTime>
  <Words>4318</Words>
  <Application>Microsoft Office PowerPoint</Application>
  <PresentationFormat>Широкоэкранный</PresentationFormat>
  <Paragraphs>635</Paragraphs>
  <Slides>25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Отчет  об исполнении бюджета Слюдянского муниципального района  за 2023 год</vt:lpstr>
      <vt:lpstr>Презентация PowerPoint</vt:lpstr>
      <vt:lpstr>СТРУКТУРА ДОХОДОВ БЮДЖЕТА СЛЮДЯНСКОГО МУНИЦИПАЛЬНОГО  РАЙОНА ЗА 2023 ГОД, тыс.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БЮДЖЕТА СЛЮДЯНСКОГО  МУНИЦИПАЛЬНОГО РАЙОНА ЗА 2023 ГОД, тыс. руб.</vt:lpstr>
      <vt:lpstr>Презентация PowerPoint</vt:lpstr>
      <vt:lpstr>Презентация PowerPoint</vt:lpstr>
      <vt:lpstr>РАСХОДЫ НА СОЦИАЛЬНУЮ СФЕРУ В 2023 ГОДУ составили 1 479 229 тыс. руб., в том числе:</vt:lpstr>
      <vt:lpstr>РЕАЛИЗАЦИЯ МЕРОПРИЯТИЙ ПЕРЕЧНЯ ПРОЕКТОВ НАРОДНЫХ ИНИЦИАТИВ</vt:lpstr>
      <vt:lpstr>РЕАЛИЗАЦИЯ МЕРОПРИЯТИЙ ПЕРЕЧНЯ ПРОЕКТОВ НАРОДНЫХ ИНИЦИАТИВ</vt:lpstr>
      <vt:lpstr> КАПИТАЛЬНЫЙ РЕМОНТ ОБЪЕКТОВ ОБРАЗОВАНИЯ </vt:lpstr>
      <vt:lpstr>Презентация PowerPoint</vt:lpstr>
      <vt:lpstr>Презентация PowerPoint</vt:lpstr>
      <vt:lpstr>Кроме того, ЗА СЧЕТ ЦЕЛЕВЫХ СРЕДСТВ ОБЛАСТНОГО И ФЕДЕРАЛЬНОГО БЮДЖЕТОВ, С УЧАСТИЕМ МЕСТНОГО БЮДЖЕТА, выполнены следующие мероприятия:</vt:lpstr>
      <vt:lpstr>РАСХОДЫ НА КАПИТАЛЬНЫЕ ВЛОЖЕНИЯ В 2023 ГОДУ составили 53 594 тыс. рублей или 75,2% от плановых назначений</vt:lpstr>
      <vt:lpstr>РАСХОДЫ НА СОДЕРЖАНИЕ ОРГАНОВ МЕСТНОГО САМОУПРАВЛЕНИЯ В 2023 ГОДУ  составили 467 941 тыс. руб. или 90,3% от плановых назначений</vt:lpstr>
      <vt:lpstr>МЕЖБЮДЖЕТНЫЕ ОТНОШЕНИЯ</vt:lpstr>
      <vt:lpstr>РАСХОДЫ НА ИСПОЛНЕНИЕ ПУБЛИЧНЫХ ОБЯЗАТЕЛЬСТВ, НА СОЦИАЛЬНУЮ ПОЛИТИКУ В ЧАСТИ МЕР ПОДДЕРЖКИ ГРАЖДАН И РАСХОДОВ НА НЕКОММЕРЧЕСКИЕ ОРГАНИЗАЦИИ направлено 5 026 тыс.рублей или 96,3% плановых назначений из них:</vt:lpstr>
      <vt:lpstr>РАСХОДЫ В РАМКАХ НАЦИОНАЛЬНОЙ ЭКОНОМИКИ составили 20 803 тыс.рублей или 99,6% от плановых назначений в том числе расходы:</vt:lpstr>
      <vt:lpstr>РАСХОДЫ В ОБЛАСТИ НАЦИОНАЛЬНОЙ БЕЗОПАСНОСТИ И ПРАВООХРАНИТЕЛЬНОЙ ДЕЯТЕЛЬНОСТИ составили 17 268 тыс.рублей или 99,8% от плановых назначений в том числе: </vt:lpstr>
      <vt:lpstr>РАСХОДЫ В ОБЛАСТИ ЖИЛИЩНО-КОММУНАЛЬНОГО ХОЗЯЙСТВА составили 900 тыс.рублей.  Средства направлены на охрану полигона твердых коммунальных отходов на территории МО Слюдянский район Иркутской области, 140 м вправо от федеральной автомобильной дороги А-333 «Култук-Монды-граница с Монголией».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об исполнении бюджета муниципального образования Слюдянский район  за 1 квартал 2021 года</dc:title>
  <dc:creator>econ11</dc:creator>
  <cp:lastModifiedBy>Администратор@GFU100.LOCAL</cp:lastModifiedBy>
  <cp:revision>327</cp:revision>
  <cp:lastPrinted>2023-05-02T08:58:59Z</cp:lastPrinted>
  <dcterms:created xsi:type="dcterms:W3CDTF">2021-04-26T08:10:48Z</dcterms:created>
  <dcterms:modified xsi:type="dcterms:W3CDTF">2024-04-24T08:10:51Z</dcterms:modified>
</cp:coreProperties>
</file>