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drawings/drawing5.xml" ContentType="application/vnd.openxmlformats-officedocument.drawingml.chartshapes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195" r:id="rId1"/>
  </p:sldMasterIdLst>
  <p:sldIdLst>
    <p:sldId id="256" r:id="rId2"/>
    <p:sldId id="291" r:id="rId3"/>
    <p:sldId id="303" r:id="rId4"/>
    <p:sldId id="292" r:id="rId5"/>
    <p:sldId id="294" r:id="rId6"/>
    <p:sldId id="296" r:id="rId7"/>
    <p:sldId id="304" r:id="rId8"/>
    <p:sldId id="265" r:id="rId9"/>
    <p:sldId id="267" r:id="rId10"/>
    <p:sldId id="266" r:id="rId11"/>
    <p:sldId id="280" r:id="rId12"/>
    <p:sldId id="300" r:id="rId13"/>
    <p:sldId id="301" r:id="rId14"/>
    <p:sldId id="284" r:id="rId15"/>
    <p:sldId id="302" r:id="rId16"/>
    <p:sldId id="297" r:id="rId17"/>
    <p:sldId id="281" r:id="rId18"/>
    <p:sldId id="282" r:id="rId19"/>
    <p:sldId id="288" r:id="rId20"/>
    <p:sldId id="298" r:id="rId21"/>
    <p:sldId id="293" r:id="rId22"/>
    <p:sldId id="295" r:id="rId23"/>
    <p:sldId id="299" r:id="rId24"/>
    <p:sldId id="270" r:id="rId2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7C80"/>
    <a:srgbClr val="99FFCC"/>
    <a:srgbClr val="00CCFF"/>
    <a:srgbClr val="FFCCCC"/>
    <a:srgbClr val="6699FF"/>
    <a:srgbClr val="99CCFF"/>
    <a:srgbClr val="FF66CC"/>
    <a:srgbClr val="CCFF99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4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chartUserShapes" Target="../drawings/drawing5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5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6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7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8.xlsx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9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69896351660239"/>
          <c:y val="0.17309671159277262"/>
          <c:w val="0.72342808501949074"/>
          <c:h val="0.7538678354179826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7C8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C0A-4718-8C28-24668CB833CD}"/>
              </c:ext>
            </c:extLst>
          </c:dPt>
          <c:dPt>
            <c:idx val="1"/>
            <c:invertIfNegative val="0"/>
            <c:bubble3D val="0"/>
            <c:spPr>
              <a:solidFill>
                <a:srgbClr val="99FFC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C0A-4718-8C28-24668CB833CD}"/>
              </c:ext>
            </c:extLst>
          </c:dPt>
          <c:dLbls>
            <c:dLbl>
              <c:idx val="0"/>
              <c:layout>
                <c:manualLayout>
                  <c:x val="-0.33447990610594192"/>
                  <c:y val="-8.6326676643057116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C0A-4718-8C28-24668CB833CD}"/>
                </c:ext>
              </c:extLst>
            </c:dLbl>
            <c:dLbl>
              <c:idx val="1"/>
              <c:layout>
                <c:manualLayout>
                  <c:x val="-0.36590754829039285"/>
                  <c:y val="-4.708782212519576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C0A-4718-8C28-24668CB833CD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Расходы</c:v>
                </c:pt>
                <c:pt idx="1">
                  <c:v>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2196.6999999999998</c:v>
                </c:pt>
                <c:pt idx="1">
                  <c:v>2202.1999999999998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C0A-4718-8C28-24668CB833C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ltDnDiag">
                <a:fgClr>
                  <a:srgbClr val="FF7C80"/>
                </a:fgClr>
                <a:bgClr>
                  <a:schemeClr val="bg1"/>
                </a:bgClr>
              </a:pattFill>
              <a:ln>
                <a:solidFill>
                  <a:schemeClr val="accent2">
                    <a:lumMod val="5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3C0A-4718-8C28-24668CB833CD}"/>
              </c:ext>
            </c:extLst>
          </c:dPt>
          <c:dPt>
            <c:idx val="1"/>
            <c:invertIfNegative val="0"/>
            <c:bubble3D val="0"/>
            <c:spPr>
              <a:pattFill prst="ltDnDiag">
                <a:fgClr>
                  <a:srgbClr val="99FFCC"/>
                </a:fgClr>
                <a:bgClr>
                  <a:schemeClr val="bg1"/>
                </a:bgClr>
              </a:patt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3C0A-4718-8C28-24668CB833CD}"/>
              </c:ext>
            </c:extLst>
          </c:dPt>
          <c:dLbls>
            <c:dLbl>
              <c:idx val="0"/>
              <c:layout>
                <c:manualLayout>
                  <c:x val="-0.37937653779801472"/>
                  <c:y val="-4.708782212519663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C0A-4718-8C28-24668CB833CD}"/>
                </c:ext>
              </c:extLst>
            </c:dLbl>
            <c:dLbl>
              <c:idx val="1"/>
              <c:layout>
                <c:manualLayout>
                  <c:x val="-0.3950903588902401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C0A-4718-8C28-24668CB833CD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Расходы</c:v>
                </c:pt>
                <c:pt idx="1">
                  <c:v>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2288.4</c:v>
                </c:pt>
                <c:pt idx="1">
                  <c:v>2245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3C0A-4718-8C28-24668CB833C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840771728"/>
        <c:axId val="839068992"/>
      </c:barChart>
      <c:catAx>
        <c:axId val="8407717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839068992"/>
        <c:crosses val="autoZero"/>
        <c:auto val="1"/>
        <c:lblAlgn val="ctr"/>
        <c:lblOffset val="100"/>
        <c:noMultiLvlLbl val="0"/>
      </c:catAx>
      <c:valAx>
        <c:axId val="839068992"/>
        <c:scaling>
          <c:orientation val="minMax"/>
          <c:min val="0"/>
        </c:scaling>
        <c:delete val="1"/>
        <c:axPos val="b"/>
        <c:numFmt formatCode="General" sourceLinked="1"/>
        <c:majorTickMark val="none"/>
        <c:minorTickMark val="none"/>
        <c:tickLblPos val="nextTo"/>
        <c:crossAx val="840771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860340785974932E-2"/>
          <c:y val="5.914194270163755E-2"/>
          <c:w val="0.88518864763159322"/>
          <c:h val="0.796120324892782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99CCFF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2007.45</c:v>
                </c:pt>
                <c:pt idx="1">
                  <c:v>2063.4839999999999</c:v>
                </c:pt>
                <c:pt idx="2">
                  <c:v>2403.5</c:v>
                </c:pt>
                <c:pt idx="3">
                  <c:v>2202.1999999999998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AE-4F02-9C63-9F1F8A47DE0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FFCCCC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Лист1!$C$2:$C$5</c:f>
              <c:numCache>
                <c:formatCode>#\ ##0.0</c:formatCode>
                <c:ptCount val="4"/>
                <c:pt idx="0">
                  <c:v>2013.953</c:v>
                </c:pt>
                <c:pt idx="1">
                  <c:v>2047.6120000000001</c:v>
                </c:pt>
                <c:pt idx="2">
                  <c:v>2405.8000000000002</c:v>
                </c:pt>
                <c:pt idx="3">
                  <c:v>2196.6999999999998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0AE-4F02-9C63-9F1F8A47DE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17505295"/>
        <c:axId val="1060956287"/>
      </c:barChart>
      <c:catAx>
        <c:axId val="1017505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060956287"/>
        <c:crosses val="autoZero"/>
        <c:auto val="1"/>
        <c:lblAlgn val="ctr"/>
        <c:lblOffset val="100"/>
        <c:noMultiLvlLbl val="0"/>
      </c:catAx>
      <c:valAx>
        <c:axId val="1060956287"/>
        <c:scaling>
          <c:orientation val="minMax"/>
        </c:scaling>
        <c:delete val="1"/>
        <c:axPos val="l"/>
        <c:numFmt formatCode="#\ ##0.0" sourceLinked="1"/>
        <c:majorTickMark val="none"/>
        <c:minorTickMark val="none"/>
        <c:tickLblPos val="nextTo"/>
        <c:crossAx val="10175052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6661742091418027E-2"/>
          <c:y val="1.3487531598121195E-2"/>
          <c:w val="0.18426487634353794"/>
          <c:h val="0.103037968113198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05410575215193E-3"/>
          <c:y val="2.4619994265673776E-3"/>
          <c:w val="0.99839443182525534"/>
          <c:h val="0.7688532984339939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55880" dist="15240" dir="5400000" algn="ctr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l"/>
            </a:scene3d>
            <a:sp3d prstMaterial="dkEdge">
              <a:bevelT w="0" h="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2024</c:v>
                </c:pt>
                <c:pt idx="1">
                  <c:v>2025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386942.63099999999</c:v>
                </c:pt>
                <c:pt idx="1">
                  <c:v>460693.84100000001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A4-4617-A09B-875E8B766C1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>
              <a:outerShdw blurRad="55880" dist="15240" dir="5400000" algn="ctr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l"/>
            </a:scene3d>
            <a:sp3d prstMaterial="dkEdge">
              <a:bevelT w="0" h="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2024</c:v>
                </c:pt>
                <c:pt idx="1">
                  <c:v>2025</c:v>
                </c:pt>
              </c:numCache>
            </c:numRef>
          </c:cat>
          <c:val>
            <c:numRef>
              <c:f>Лист1!$C$2:$C$3</c:f>
              <c:numCache>
                <c:formatCode>#,##0</c:formatCode>
                <c:ptCount val="2"/>
                <c:pt idx="0">
                  <c:v>43336.89</c:v>
                </c:pt>
                <c:pt idx="1">
                  <c:v>23715.725999999999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7A4-4617-A09B-875E8B766C1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bg1"/>
              </a:solidFill>
            </a:ln>
            <a:effectLst>
              <a:outerShdw blurRad="55880" dist="15240" dir="5400000" algn="ctr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l"/>
            </a:scene3d>
            <a:sp3d prstMaterial="dkEdge">
              <a:bevelT w="0" h="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2024</c:v>
                </c:pt>
                <c:pt idx="1">
                  <c:v>2025</c:v>
                </c:pt>
              </c:numCache>
            </c:numRef>
          </c:cat>
          <c:val>
            <c:numRef>
              <c:f>Лист1!$D$2:$D$3</c:f>
              <c:numCache>
                <c:formatCode>#,##0</c:formatCode>
                <c:ptCount val="2"/>
                <c:pt idx="0">
                  <c:v>1973223.781</c:v>
                </c:pt>
                <c:pt idx="1">
                  <c:v>1717766.93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7A4-4617-A09B-875E8B766C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55701631"/>
        <c:axId val="765875711"/>
      </c:barChart>
      <c:catAx>
        <c:axId val="9557016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765875711"/>
        <c:crosses val="autoZero"/>
        <c:auto val="1"/>
        <c:lblAlgn val="ctr"/>
        <c:lblOffset val="100"/>
        <c:noMultiLvlLbl val="0"/>
      </c:catAx>
      <c:valAx>
        <c:axId val="765875711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955701631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870646101554415E-2"/>
          <c:y val="0.87528325109544436"/>
          <c:w val="0.98129346883395574"/>
          <c:h val="0.124716748904555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solidFill>
        <a:schemeClr val="bg1"/>
      </a:solidFill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0835395892877"/>
          <c:y val="3.7261384023060333E-2"/>
          <c:w val="0.67330148435190185"/>
          <c:h val="0.860053263580019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17"/>
            <c:spPr>
              <a:solidFill>
                <a:schemeClr val="accent1"/>
              </a:solidFill>
              <a:ln w="19050">
                <a:solidFill>
                  <a:schemeClr val="bg1">
                    <a:lumMod val="7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CE8A-402B-BAC6-A9C85F78564F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1"/>
                </a:fgClr>
                <a:bgClr>
                  <a:schemeClr val="bg1"/>
                </a:bgClr>
              </a:pattFill>
              <a:ln w="19050">
                <a:solidFill>
                  <a:schemeClr val="bg1">
                    <a:lumMod val="7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E8A-402B-BAC6-A9C85F78564F}"/>
              </c:ext>
            </c:extLst>
          </c:dPt>
          <c:cat>
            <c:strRef>
              <c:f>Лист1!$A$2:$A$3</c:f>
              <c:strCache>
                <c:ptCount val="2"/>
                <c:pt idx="0">
                  <c:v>Налоговые</c:v>
                </c:pt>
                <c:pt idx="1">
                  <c:v>остатки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460693.84100000001</c:v>
                </c:pt>
                <c:pt idx="1">
                  <c:v>1741482.6569999999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8A-402B-BAC6-A9C85F7856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0"/>
        <c:holeSize val="42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427270294017323E-2"/>
          <c:y val="0.41554672195066283"/>
          <c:w val="0.87883335343511093"/>
          <c:h val="0.5706421482737188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38100">
                <a:solidFill>
                  <a:schemeClr val="tx2">
                    <a:lumMod val="50000"/>
                  </a:schemeClr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FF0000"/>
                </a:solidFill>
                <a:ln w="38100">
                  <a:solidFill>
                    <a:schemeClr val="tx2">
                      <a:lumMod val="50000"/>
                    </a:schemeClr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chemeClr val="accent1"/>
                </a:solidFill>
                <a:prstDash val="sys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FD76-4A67-AC91-EE25DDB2FCDC}"/>
              </c:ext>
            </c:extLst>
          </c:dPt>
          <c:dLbls>
            <c:dLbl>
              <c:idx val="0"/>
              <c:layout>
                <c:manualLayout>
                  <c:x val="-4.1052072493272973E-2"/>
                  <c:y val="-0.135630532461975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D76-4A67-AC91-EE25DDB2FCDC}"/>
                </c:ext>
              </c:extLst>
            </c:dLbl>
            <c:dLbl>
              <c:idx val="1"/>
              <c:layout>
                <c:manualLayout>
                  <c:x val="-4.4900704289517271E-2"/>
                  <c:y val="-0.144672567959440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D76-4A67-AC91-EE25DDB2FCDC}"/>
                </c:ext>
              </c:extLst>
            </c:dLbl>
            <c:dLbl>
              <c:idx val="2"/>
              <c:layout>
                <c:manualLayout>
                  <c:x val="-3.8486317962443416E-2"/>
                  <c:y val="-0.10850442596958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D76-4A67-AC91-EE25DDB2FCDC}"/>
                </c:ext>
              </c:extLst>
            </c:dLbl>
            <c:dLbl>
              <c:idx val="3"/>
              <c:layout>
                <c:manualLayout>
                  <c:x val="-4.3617827024102628E-2"/>
                  <c:y val="-0.144672567959440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D76-4A67-AC91-EE25DDB2FCDC}"/>
                </c:ext>
              </c:extLst>
            </c:dLbl>
            <c:dLbl>
              <c:idx val="4"/>
              <c:layout>
                <c:manualLayout>
                  <c:x val="-2.3091790777466047E-2"/>
                  <c:y val="-9.9462390472115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5B-4EDE-ADDD-14EBE1FFF5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 (прогноз)</c:v>
                </c:pt>
                <c:pt idx="4">
                  <c:v>2025 (факт)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276648</c:v>
                </c:pt>
                <c:pt idx="1">
                  <c:v>336320</c:v>
                </c:pt>
                <c:pt idx="2">
                  <c:v>386942.63099999999</c:v>
                </c:pt>
                <c:pt idx="3">
                  <c:v>441179.45199999999</c:v>
                </c:pt>
                <c:pt idx="4">
                  <c:v>460693.84100000001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76-4A67-AC91-EE25DDB2FC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3229247"/>
        <c:axId val="369414463"/>
      </c:lineChart>
      <c:catAx>
        <c:axId val="373229247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high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69414463"/>
        <c:crosses val="autoZero"/>
        <c:auto val="1"/>
        <c:lblAlgn val="ctr"/>
        <c:lblOffset val="100"/>
        <c:noMultiLvlLbl val="0"/>
      </c:catAx>
      <c:valAx>
        <c:axId val="369414463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373229247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47224015784144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3252677971557214E-3"/>
                  <c:y val="0.308362754743246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7F4-4474-8A77-EF9E10DF0339}"/>
                </c:ext>
              </c:extLst>
            </c:dLbl>
            <c:dLbl>
              <c:idx val="1"/>
              <c:layout>
                <c:manualLayout>
                  <c:x val="-4.2629417155856862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7F4-4474-8A77-EF9E10DF0339}"/>
                </c:ext>
              </c:extLst>
            </c:dLbl>
            <c:dLbl>
              <c:idx val="2"/>
              <c:layout>
                <c:manualLayout>
                  <c:x val="-8.5258834311713724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7F4-4474-8A77-EF9E10DF0339}"/>
                </c:ext>
              </c:extLst>
            </c:dLbl>
            <c:dLbl>
              <c:idx val="3"/>
              <c:layout>
                <c:manualLayout>
                  <c:x val="-8.5258834311713724E-17"/>
                  <c:y val="0.399729496889394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7F4-4474-8A77-EF9E10DF0339}"/>
                </c:ext>
              </c:extLst>
            </c:dLbl>
            <c:dLbl>
              <c:idx val="4"/>
              <c:layout>
                <c:manualLayout>
                  <c:x val="0"/>
                  <c:y val="0.445412867962467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7F4-4474-8A77-EF9E10DF03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222480</c:v>
                </c:pt>
                <c:pt idx="1">
                  <c:v>263676</c:v>
                </c:pt>
                <c:pt idx="2">
                  <c:v>324033.74099999998</c:v>
                </c:pt>
                <c:pt idx="3">
                  <c:v>349774.21299999999</c:v>
                </c:pt>
                <c:pt idx="4">
                  <c:v>360873.12199999997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F4-4474-8A77-EF9E10DF03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2162061448454473E-2"/>
          <c:w val="1"/>
          <c:h val="0.867278387247020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283952227459894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368-4AF4-A22C-8CD57F11DCAB}"/>
                </c:ext>
              </c:extLst>
            </c:dLbl>
            <c:dLbl>
              <c:idx val="1"/>
              <c:layout>
                <c:manualLayout>
                  <c:x val="-3.4879016957335821E-3"/>
                  <c:y val="0.35494028432486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21B-4C0F-8CF2-DD04F0BB016F}"/>
                </c:ext>
              </c:extLst>
            </c:dLbl>
            <c:dLbl>
              <c:idx val="2"/>
              <c:layout>
                <c:manualLayout>
                  <c:x val="0"/>
                  <c:y val="0.331277598703210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21B-4C0F-8CF2-DD04F0BB016F}"/>
                </c:ext>
              </c:extLst>
            </c:dLbl>
            <c:dLbl>
              <c:idx val="3"/>
              <c:layout>
                <c:manualLayout>
                  <c:x val="-8.5258834311713724E-17"/>
                  <c:y val="0.331277598703210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21B-4C0F-8CF2-DD04F0BB016F}"/>
                </c:ext>
              </c:extLst>
            </c:dLbl>
            <c:dLbl>
              <c:idx val="4"/>
              <c:layout>
                <c:manualLayout>
                  <c:x val="1.1626338985778607E-3"/>
                  <c:y val="0.283952227459894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21B-4C0F-8CF2-DD04F0BB01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38927</c:v>
                </c:pt>
                <c:pt idx="1">
                  <c:v>44879</c:v>
                </c:pt>
                <c:pt idx="2">
                  <c:v>40446.881999999998</c:v>
                </c:pt>
                <c:pt idx="3">
                  <c:v>47387.663</c:v>
                </c:pt>
                <c:pt idx="4">
                  <c:v>46651.383000000002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1B-4C0F-8CF2-DD04F0BB01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3761647373157521"/>
          <c:w val="1"/>
          <c:h val="0.796289982094580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3252677971557214E-3"/>
                  <c:y val="9.07549528701772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83A-42A0-96B5-E32D3373F169}"/>
                </c:ext>
              </c:extLst>
            </c:dLbl>
            <c:dLbl>
              <c:idx val="1"/>
              <c:layout>
                <c:manualLayout>
                  <c:x val="0"/>
                  <c:y val="6.89274821178702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83A-42A0-96B5-E32D3373F169}"/>
                </c:ext>
              </c:extLst>
            </c:dLbl>
            <c:dLbl>
              <c:idx val="2"/>
              <c:layout>
                <c:manualLayout>
                  <c:x val="5.8131694928884514E-4"/>
                  <c:y val="0.147010763747207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8091048515430947E-2"/>
                      <c:h val="0.395454520047176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83A-42A0-96B5-E32D3373F169}"/>
                </c:ext>
              </c:extLst>
            </c:dLbl>
            <c:dLbl>
              <c:idx val="3"/>
              <c:layout>
                <c:manualLayout>
                  <c:x val="-1.1626338985780311E-3"/>
                  <c:y val="0.401502490176240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83A-42A0-96B5-E32D3373F169}"/>
                </c:ext>
              </c:extLst>
            </c:dLbl>
            <c:dLbl>
              <c:idx val="4"/>
              <c:layout>
                <c:manualLayout>
                  <c:x val="0"/>
                  <c:y val="0.401502490176240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83A-42A0-96B5-E32D3373F1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6006</c:v>
                </c:pt>
                <c:pt idx="1">
                  <c:v>7607</c:v>
                </c:pt>
                <c:pt idx="2">
                  <c:v>12509.919</c:v>
                </c:pt>
                <c:pt idx="3">
                  <c:v>24974.66</c:v>
                </c:pt>
                <c:pt idx="4">
                  <c:v>25208.876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83A-42A0-96B5-E32D3373F1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8004728819527901"/>
          <c:w val="1"/>
          <c:h val="0.796289982094580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3252677971557214E-3"/>
                  <c:y val="0.165639107970986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490-4755-B8AF-D9A5FAFE3F46}"/>
                </c:ext>
              </c:extLst>
            </c:dLbl>
            <c:dLbl>
              <c:idx val="1"/>
              <c:layout>
                <c:manualLayout>
                  <c:x val="0"/>
                  <c:y val="3.4092962853240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490-4755-B8AF-D9A5FAFE3F46}"/>
                </c:ext>
              </c:extLst>
            </c:dLbl>
            <c:dLbl>
              <c:idx val="2"/>
              <c:layout>
                <c:manualLayout>
                  <c:x val="-8.5258834311713724E-17"/>
                  <c:y val="0.14796752057446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0651540036763037E-2"/>
                      <c:h val="0.348128888215726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D490-4755-B8AF-D9A5FAFE3F46}"/>
                </c:ext>
              </c:extLst>
            </c:dLbl>
            <c:dLbl>
              <c:idx val="3"/>
              <c:layout>
                <c:manualLayout>
                  <c:x val="-1.1626338985780311E-3"/>
                  <c:y val="0.21220065249511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490-4755-B8AF-D9A5FAFE3F46}"/>
                </c:ext>
              </c:extLst>
            </c:dLbl>
            <c:dLbl>
              <c:idx val="4"/>
              <c:layout>
                <c:manualLayout>
                  <c:x val="1.1626338985778607E-3"/>
                  <c:y val="0.377839760466099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490-4755-B8AF-D9A5FAFE3F4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9096</c:v>
                </c:pt>
                <c:pt idx="1">
                  <c:v>2051</c:v>
                </c:pt>
                <c:pt idx="2">
                  <c:v>9568.5920000000006</c:v>
                </c:pt>
                <c:pt idx="3">
                  <c:v>10780</c:v>
                </c:pt>
                <c:pt idx="4">
                  <c:v>19799.971000000001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490-4755-B8AF-D9A5FAFE3F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BE5-4D5F-9506-60B410D23429}"/>
                </c:ext>
              </c:extLst>
            </c:dLbl>
            <c:dLbl>
              <c:idx val="1"/>
              <c:layout>
                <c:manualLayout>
                  <c:x val="0"/>
                  <c:y val="3.4092962853240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E5-4D5F-9506-60B410D23429}"/>
                </c:ext>
              </c:extLst>
            </c:dLbl>
            <c:dLbl>
              <c:idx val="2"/>
              <c:layout>
                <c:manualLayout>
                  <c:x val="-8.5258834311713724E-17"/>
                  <c:y val="2.96538720237596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0651540036763037E-2"/>
                      <c:h val="0.348128888215726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FBE5-4D5F-9506-60B410D23429}"/>
                </c:ext>
              </c:extLst>
            </c:dLbl>
            <c:dLbl>
              <c:idx val="3"/>
              <c:layout>
                <c:manualLayout>
                  <c:x val="-2.3252677971558069E-3"/>
                  <c:y val="0.330514301045818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BE5-4D5F-9506-60B410D23429}"/>
                </c:ext>
              </c:extLst>
            </c:dLbl>
            <c:dLbl>
              <c:idx val="4"/>
              <c:layout>
                <c:manualLayout>
                  <c:x val="1.1626338985778607E-3"/>
                  <c:y val="0.377839760466099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BE5-4D5F-9506-60B410D234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139.40100000000001</c:v>
                </c:pt>
                <c:pt idx="1">
                  <c:v>258.60700000000003</c:v>
                </c:pt>
                <c:pt idx="2">
                  <c:v>383.49400000000003</c:v>
                </c:pt>
                <c:pt idx="3">
                  <c:v>8262.9</c:v>
                </c:pt>
                <c:pt idx="4">
                  <c:v>8160.4859999999999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BE5-4D5F-9506-60B410D234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0835395892877"/>
          <c:y val="3.7261384023060333E-2"/>
          <c:w val="0.67330148435190185"/>
          <c:h val="0.860053263580019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17"/>
            <c:spPr>
              <a:solidFill>
                <a:schemeClr val="accent1"/>
              </a:solidFill>
              <a:ln w="19050">
                <a:solidFill>
                  <a:schemeClr val="bg1">
                    <a:lumMod val="7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CE8A-402B-BAC6-A9C85F78564F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1"/>
                </a:fgClr>
                <a:bgClr>
                  <a:schemeClr val="bg1"/>
                </a:bgClr>
              </a:pattFill>
              <a:ln w="19050">
                <a:solidFill>
                  <a:schemeClr val="bg1">
                    <a:lumMod val="7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E8A-402B-BAC6-A9C85F78564F}"/>
              </c:ext>
            </c:extLst>
          </c:dPt>
          <c:cat>
            <c:strRef>
              <c:f>Лист1!$A$2:$A$3</c:f>
              <c:strCache>
                <c:ptCount val="2"/>
                <c:pt idx="0">
                  <c:v>Неналоговые</c:v>
                </c:pt>
                <c:pt idx="1">
                  <c:v>остатки от всех доходов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23715726</c:v>
                </c:pt>
                <c:pt idx="1">
                  <c:v>2178460771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8A-402B-BAC6-A9C85F7856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0"/>
        <c:holeSize val="42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100085841662E-2"/>
          <c:y val="0.2659497590333138"/>
          <c:w val="0.87883335343511093"/>
          <c:h val="0.5706421482737188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38100">
                <a:solidFill>
                  <a:schemeClr val="tx2">
                    <a:lumMod val="50000"/>
                  </a:schemeClr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FF0000"/>
                </a:solidFill>
                <a:ln w="38100">
                  <a:solidFill>
                    <a:schemeClr val="tx2">
                      <a:lumMod val="50000"/>
                    </a:schemeClr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chemeClr val="accent1"/>
                </a:solidFill>
                <a:prstDash val="sys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FD76-4A67-AC91-EE25DDB2FCDC}"/>
              </c:ext>
            </c:extLst>
          </c:dPt>
          <c:dLbls>
            <c:dLbl>
              <c:idx val="0"/>
              <c:layout>
                <c:manualLayout>
                  <c:x val="-4.1052072493272973E-2"/>
                  <c:y val="-0.135630532461975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D76-4A67-AC91-EE25DDB2FCDC}"/>
                </c:ext>
              </c:extLst>
            </c:dLbl>
            <c:dLbl>
              <c:idx val="1"/>
              <c:layout>
                <c:manualLayout>
                  <c:x val="-4.4900704289517271E-2"/>
                  <c:y val="-0.144672567959440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D76-4A67-AC91-EE25DDB2FCDC}"/>
                </c:ext>
              </c:extLst>
            </c:dLbl>
            <c:dLbl>
              <c:idx val="2"/>
              <c:layout>
                <c:manualLayout>
                  <c:x val="-3.8486317962443416E-2"/>
                  <c:y val="-0.10850442596958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D76-4A67-AC91-EE25DDB2FCDC}"/>
                </c:ext>
              </c:extLst>
            </c:dLbl>
            <c:dLbl>
              <c:idx val="3"/>
              <c:layout>
                <c:manualLayout>
                  <c:x val="-4.3617827024102628E-2"/>
                  <c:y val="-0.144672567959440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D76-4A67-AC91-EE25DDB2FCDC}"/>
                </c:ext>
              </c:extLst>
            </c:dLbl>
            <c:dLbl>
              <c:idx val="4"/>
              <c:layout>
                <c:manualLayout>
                  <c:x val="-2.3091790777466047E-2"/>
                  <c:y val="-9.9462390472115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092-4C97-B1E9-B00848C721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 (прогноз)</c:v>
                </c:pt>
                <c:pt idx="4">
                  <c:v>2025 (факт)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36549.178999999996</c:v>
                </c:pt>
                <c:pt idx="1">
                  <c:v>58004.898000000001</c:v>
                </c:pt>
                <c:pt idx="2">
                  <c:v>43336.89</c:v>
                </c:pt>
                <c:pt idx="3">
                  <c:v>23152.278999999999</c:v>
                </c:pt>
                <c:pt idx="4">
                  <c:v>23715.725999999999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76-4A67-AC91-EE25DDB2FC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3229247"/>
        <c:axId val="369414463"/>
      </c:lineChart>
      <c:catAx>
        <c:axId val="373229247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high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69414463"/>
        <c:crosses val="autoZero"/>
        <c:auto val="1"/>
        <c:lblAlgn val="ctr"/>
        <c:lblOffset val="100"/>
        <c:noMultiLvlLbl val="0"/>
      </c:catAx>
      <c:valAx>
        <c:axId val="369414463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373229247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47224015784144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3252677971557214E-3"/>
                  <c:y val="0.308362754743246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7F4-4474-8A77-EF9E10DF0339}"/>
                </c:ext>
              </c:extLst>
            </c:dLbl>
            <c:dLbl>
              <c:idx val="1"/>
              <c:layout>
                <c:manualLayout>
                  <c:x val="-4.2629417155856862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7F4-4474-8A77-EF9E10DF0339}"/>
                </c:ext>
              </c:extLst>
            </c:dLbl>
            <c:dLbl>
              <c:idx val="2"/>
              <c:layout>
                <c:manualLayout>
                  <c:x val="-8.5258834311713724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7F4-4474-8A77-EF9E10DF0339}"/>
                </c:ext>
              </c:extLst>
            </c:dLbl>
            <c:dLbl>
              <c:idx val="3"/>
              <c:layout>
                <c:manualLayout>
                  <c:x val="-8.5258834311713724E-17"/>
                  <c:y val="0.399729496889394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7F4-4474-8A77-EF9E10DF0339}"/>
                </c:ext>
              </c:extLst>
            </c:dLbl>
            <c:dLbl>
              <c:idx val="4"/>
              <c:layout>
                <c:manualLayout>
                  <c:x val="0"/>
                  <c:y val="0.445412867962467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7F4-4474-8A77-EF9E10DF03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9405.2469999999994</c:v>
                </c:pt>
                <c:pt idx="1">
                  <c:v>10797.865</c:v>
                </c:pt>
                <c:pt idx="2">
                  <c:v>13185.481</c:v>
                </c:pt>
                <c:pt idx="3">
                  <c:v>13227.918</c:v>
                </c:pt>
                <c:pt idx="4">
                  <c:v>13783.609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F4-4474-8A77-EF9E10DF03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4836690205138715E-2"/>
          <c:w val="1"/>
          <c:h val="0.867278387247020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118313428108289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AF9-4E2B-AFB6-3B56286043F8}"/>
                </c:ext>
              </c:extLst>
            </c:dLbl>
            <c:dLbl>
              <c:idx val="1"/>
              <c:layout>
                <c:manualLayout>
                  <c:x val="4.577298813298664E-8"/>
                  <c:y val="0.1212190941104134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8291301676673703E-2"/>
                      <c:h val="0.4203685416705482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321B-4C0F-8CF2-DD04F0BB016F}"/>
                </c:ext>
              </c:extLst>
            </c:dLbl>
            <c:dLbl>
              <c:idx val="2"/>
              <c:layout>
                <c:manualLayout>
                  <c:x val="0"/>
                  <c:y val="0.460494494233384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21B-4C0F-8CF2-DD04F0BB016F}"/>
                </c:ext>
              </c:extLst>
            </c:dLbl>
            <c:dLbl>
              <c:idx val="3"/>
              <c:layout>
                <c:manualLayout>
                  <c:x val="0"/>
                  <c:y val="9.20161726071807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21B-4C0F-8CF2-DD04F0BB016F}"/>
                </c:ext>
              </c:extLst>
            </c:dLbl>
            <c:dLbl>
              <c:idx val="4"/>
              <c:layout>
                <c:manualLayout>
                  <c:x val="1.1626338985778607E-3"/>
                  <c:y val="0.111453112481600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21B-4C0F-8CF2-DD04F0BB01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4034.9169999999999</c:v>
                </c:pt>
                <c:pt idx="1">
                  <c:v>4715.1220000000003</c:v>
                </c:pt>
                <c:pt idx="2">
                  <c:v>11602.322</c:v>
                </c:pt>
                <c:pt idx="3">
                  <c:v>1938.6969999999999</c:v>
                </c:pt>
                <c:pt idx="4">
                  <c:v>2070.1210000000001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1B-4C0F-8CF2-DD04F0BB01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9302825180870821E-2"/>
          <c:w val="1"/>
          <c:h val="0.938266360355425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3252677971557214E-3"/>
                  <c:y val="0.42592913478253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83A-42A0-96B5-E32D3373F169}"/>
                </c:ext>
              </c:extLst>
            </c:dLbl>
            <c:dLbl>
              <c:idx val="1"/>
              <c:layout>
                <c:manualLayout>
                  <c:x val="0"/>
                  <c:y val="0.460022097635776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83A-42A0-96B5-E32D3373F169}"/>
                </c:ext>
              </c:extLst>
            </c:dLbl>
            <c:dLbl>
              <c:idx val="2"/>
              <c:layout>
                <c:manualLayout>
                  <c:x val="-8.5258834311713724E-17"/>
                  <c:y val="0.207125276453348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3904218008320246E-2"/>
                      <c:h val="0.5137681685978807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83A-42A0-96B5-E32D3373F169}"/>
                </c:ext>
              </c:extLst>
            </c:dLbl>
            <c:dLbl>
              <c:idx val="3"/>
              <c:layout>
                <c:manualLayout>
                  <c:x val="-3.4879016957336676E-3"/>
                  <c:y val="0.106301552610446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83A-42A0-96B5-E32D3373F169}"/>
                </c:ext>
              </c:extLst>
            </c:dLbl>
            <c:dLbl>
              <c:idx val="4"/>
              <c:layout>
                <c:manualLayout>
                  <c:x val="2.3252677971557214E-3"/>
                  <c:y val="9.1103372591106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83A-42A0-96B5-E32D3373F1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19084.620999999999</c:v>
                </c:pt>
                <c:pt idx="1">
                  <c:v>38043.714999999997</c:v>
                </c:pt>
                <c:pt idx="2">
                  <c:v>1272.143</c:v>
                </c:pt>
                <c:pt idx="3">
                  <c:v>4664.625</c:v>
                </c:pt>
                <c:pt idx="4">
                  <c:v>3854.692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83A-42A0-96B5-E32D3373F1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2037100179054199"/>
          <c:w val="1"/>
          <c:h val="0.796289982094580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118313648550704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490-4755-B8AF-D9A5FAFE3F46}"/>
                </c:ext>
              </c:extLst>
            </c:dLbl>
            <c:dLbl>
              <c:idx val="1"/>
              <c:layout>
                <c:manualLayout>
                  <c:x val="0"/>
                  <c:y val="8.14184222735224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490-4755-B8AF-D9A5FAFE3F46}"/>
                </c:ext>
              </c:extLst>
            </c:dLbl>
            <c:dLbl>
              <c:idx val="2"/>
              <c:layout>
                <c:manualLayout>
                  <c:x val="-8.5258834311713724E-17"/>
                  <c:y val="0.4792457365164362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0651540036763037E-2"/>
                      <c:h val="0.348128888215726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D490-4755-B8AF-D9A5FAFE3F46}"/>
                </c:ext>
              </c:extLst>
            </c:dLbl>
            <c:dLbl>
              <c:idx val="3"/>
              <c:layout>
                <c:manualLayout>
                  <c:x val="-3.4879016957336676E-3"/>
                  <c:y val="0.188537922784972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490-4755-B8AF-D9A5FAFE3F46}"/>
                </c:ext>
              </c:extLst>
            </c:dLbl>
            <c:dLbl>
              <c:idx val="4"/>
              <c:layout>
                <c:manualLayout>
                  <c:x val="0"/>
                  <c:y val="0.141212463364691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490-4755-B8AF-D9A5FAFE3F4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3443.94</c:v>
                </c:pt>
                <c:pt idx="1">
                  <c:v>2937.1959999999999</c:v>
                </c:pt>
                <c:pt idx="2">
                  <c:v>6167.9949999999999</c:v>
                </c:pt>
                <c:pt idx="3">
                  <c:v>2339.2109999999998</c:v>
                </c:pt>
                <c:pt idx="4">
                  <c:v>3121.24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490-4755-B8AF-D9A5FAFE3F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4.73254594202817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BE5-4D5F-9506-60B410D23429}"/>
                </c:ext>
              </c:extLst>
            </c:dLbl>
            <c:dLbl>
              <c:idx val="1"/>
              <c:layout>
                <c:manualLayout>
                  <c:x val="0"/>
                  <c:y val="3.4092962853240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E5-4D5F-9506-60B410D23429}"/>
                </c:ext>
              </c:extLst>
            </c:dLbl>
            <c:dLbl>
              <c:idx val="2"/>
              <c:layout>
                <c:manualLayout>
                  <c:x val="1.1626796715659938E-3"/>
                  <c:y val="0.469204760256649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1578950211164517E-2"/>
                      <c:h val="0.496983573387289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FBE5-4D5F-9506-60B410D23429}"/>
                </c:ext>
              </c:extLst>
            </c:dLbl>
            <c:dLbl>
              <c:idx val="3"/>
              <c:layout>
                <c:manualLayout>
                  <c:x val="-2.3252677971558069E-3"/>
                  <c:y val="2.2898750722247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BE5-4D5F-9506-60B410D23429}"/>
                </c:ext>
              </c:extLst>
            </c:dLbl>
            <c:dLbl>
              <c:idx val="4"/>
              <c:layout>
                <c:manualLayout>
                  <c:x val="0"/>
                  <c:y val="2.2898750722247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BE5-4D5F-9506-60B410D234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580.45100000000002</c:v>
                </c:pt>
                <c:pt idx="1">
                  <c:v>1510.9970000000001</c:v>
                </c:pt>
                <c:pt idx="2">
                  <c:v>11108.947</c:v>
                </c:pt>
                <c:pt idx="3">
                  <c:v>981.82600000000002</c:v>
                </c:pt>
                <c:pt idx="4">
                  <c:v>886.06200000000001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BE5-4D5F-9506-60B410D234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0835395892877"/>
          <c:y val="3.7261384023060333E-2"/>
          <c:w val="0.67330148435190185"/>
          <c:h val="0.860053263580019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24"/>
            <c:spPr>
              <a:solidFill>
                <a:schemeClr val="accent1"/>
              </a:solidFill>
              <a:ln w="19050">
                <a:solidFill>
                  <a:schemeClr val="bg1">
                    <a:lumMod val="7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CE8A-402B-BAC6-A9C85F78564F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1"/>
                </a:fgClr>
                <a:bgClr>
                  <a:schemeClr val="bg1"/>
                </a:bgClr>
              </a:pattFill>
              <a:ln w="19050">
                <a:solidFill>
                  <a:schemeClr val="bg1">
                    <a:lumMod val="7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E8A-402B-BAC6-A9C85F78564F}"/>
              </c:ext>
            </c:extLst>
          </c:dPt>
          <c:cat>
            <c:strRef>
              <c:f>Лист1!$A$2:$A$3</c:f>
              <c:strCache>
                <c:ptCount val="2"/>
                <c:pt idx="0">
                  <c:v>мбт</c:v>
                </c:pt>
                <c:pt idx="1">
                  <c:v>остатки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1717766930.23</c:v>
                </c:pt>
                <c:pt idx="1">
                  <c:v>484409567.88999999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8A-402B-BAC6-A9C85F7856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0"/>
        <c:holeSize val="42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54100085841662E-2"/>
          <c:y val="0.32896505323890141"/>
          <c:w val="0.87883335343511093"/>
          <c:h val="0.6710349467610985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38100">
                <a:solidFill>
                  <a:schemeClr val="tx2">
                    <a:lumMod val="50000"/>
                  </a:schemeClr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FF0000"/>
                </a:solidFill>
                <a:ln w="38100">
                  <a:solidFill>
                    <a:schemeClr val="tx2">
                      <a:lumMod val="50000"/>
                    </a:schemeClr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chemeClr val="accent1"/>
                </a:solidFill>
                <a:prstDash val="sys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FD76-4A67-AC91-EE25DDB2FCDC}"/>
              </c:ext>
            </c:extLst>
          </c:dPt>
          <c:dLbls>
            <c:dLbl>
              <c:idx val="0"/>
              <c:layout>
                <c:manualLayout>
                  <c:x val="-4.1052072493272973E-2"/>
                  <c:y val="-0.135630532461975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D76-4A67-AC91-EE25DDB2FCDC}"/>
                </c:ext>
              </c:extLst>
            </c:dLbl>
            <c:dLbl>
              <c:idx val="1"/>
              <c:layout>
                <c:manualLayout>
                  <c:x val="-4.4900704289517271E-2"/>
                  <c:y val="-0.144672567959440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D76-4A67-AC91-EE25DDB2FCDC}"/>
                </c:ext>
              </c:extLst>
            </c:dLbl>
            <c:dLbl>
              <c:idx val="2"/>
              <c:layout>
                <c:manualLayout>
                  <c:x val="-4.2334949758687852E-2"/>
                  <c:y val="0.137321903840171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D76-4A67-AC91-EE25DDB2FCDC}"/>
                </c:ext>
              </c:extLst>
            </c:dLbl>
            <c:dLbl>
              <c:idx val="3"/>
              <c:layout>
                <c:manualLayout>
                  <c:x val="-4.3617827024102628E-2"/>
                  <c:y val="-0.144672567959440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D76-4A67-AC91-EE25DDB2FCDC}"/>
                </c:ext>
              </c:extLst>
            </c:dLbl>
            <c:dLbl>
              <c:idx val="4"/>
              <c:layout>
                <c:manualLayout>
                  <c:x val="-2.3091790777466047E-2"/>
                  <c:y val="-9.9462390472115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5B-4EDE-ADDD-14EBE1FFF5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 (прогноз)</c:v>
                </c:pt>
                <c:pt idx="4">
                  <c:v>2025 (факт)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1694253.1610000001</c:v>
                </c:pt>
                <c:pt idx="1">
                  <c:v>1669160</c:v>
                </c:pt>
                <c:pt idx="2">
                  <c:v>1973223.781</c:v>
                </c:pt>
                <c:pt idx="3">
                  <c:v>1780714.2050000001</c:v>
                </c:pt>
                <c:pt idx="4">
                  <c:v>1717766.93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76-4A67-AC91-EE25DDB2FC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3229247"/>
        <c:axId val="369414463"/>
      </c:lineChart>
      <c:catAx>
        <c:axId val="373229247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high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69414463"/>
        <c:crosses val="autoZero"/>
        <c:auto val="1"/>
        <c:lblAlgn val="ctr"/>
        <c:lblOffset val="100"/>
        <c:noMultiLvlLbl val="0"/>
      </c:catAx>
      <c:valAx>
        <c:axId val="369414463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373229247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47224015784144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3252677971557214E-3"/>
                  <c:y val="0.308362754743246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7F4-4474-8A77-EF9E10DF0339}"/>
                </c:ext>
              </c:extLst>
            </c:dLbl>
            <c:dLbl>
              <c:idx val="1"/>
              <c:layout>
                <c:manualLayout>
                  <c:x val="-4.2629417155856862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7F4-4474-8A77-EF9E10DF0339}"/>
                </c:ext>
              </c:extLst>
            </c:dLbl>
            <c:dLbl>
              <c:idx val="2"/>
              <c:layout>
                <c:manualLayout>
                  <c:x val="-8.5258834311713724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7F4-4474-8A77-EF9E10DF0339}"/>
                </c:ext>
              </c:extLst>
            </c:dLbl>
            <c:dLbl>
              <c:idx val="3"/>
              <c:layout>
                <c:manualLayout>
                  <c:x val="-8.5258834311713724E-17"/>
                  <c:y val="0.399729496889394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7F4-4474-8A77-EF9E10DF0339}"/>
                </c:ext>
              </c:extLst>
            </c:dLbl>
            <c:dLbl>
              <c:idx val="4"/>
              <c:layout>
                <c:manualLayout>
                  <c:x val="0"/>
                  <c:y val="0.445412867962467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7F4-4474-8A77-EF9E10DF03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201433</c:v>
                </c:pt>
                <c:pt idx="1">
                  <c:v>240680</c:v>
                </c:pt>
                <c:pt idx="2">
                  <c:v>317170.8</c:v>
                </c:pt>
                <c:pt idx="3">
                  <c:v>313655.59999999998</c:v>
                </c:pt>
                <c:pt idx="4">
                  <c:v>313655.59999999998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F4-4474-8A77-EF9E10DF03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9.2939236550706197E-2"/>
          <c:w val="1"/>
          <c:h val="0.867278387247020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1626338985778607E-3"/>
                  <c:y val="0.42592834118984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E75-4308-A73D-999DE097CCC4}"/>
                </c:ext>
              </c:extLst>
            </c:dLbl>
            <c:dLbl>
              <c:idx val="1"/>
              <c:layout>
                <c:manualLayout>
                  <c:x val="-4.2629417155856862E-17"/>
                  <c:y val="0.42592834118984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21B-4C0F-8CF2-DD04F0BB016F}"/>
                </c:ext>
              </c:extLst>
            </c:dLbl>
            <c:dLbl>
              <c:idx val="2"/>
              <c:layout>
                <c:manualLayout>
                  <c:x val="-8.5258834311713724E-17"/>
                  <c:y val="0.378602969946525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21B-4C0F-8CF2-DD04F0BB016F}"/>
                </c:ext>
              </c:extLst>
            </c:dLbl>
            <c:dLbl>
              <c:idx val="3"/>
              <c:layout>
                <c:manualLayout>
                  <c:x val="-2.3252677971557214E-3"/>
                  <c:y val="0.324819572477454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21B-4C0F-8CF2-DD04F0BB016F}"/>
                </c:ext>
              </c:extLst>
            </c:dLbl>
            <c:dLbl>
              <c:idx val="4"/>
              <c:layout>
                <c:manualLayout>
                  <c:x val="2.325267797155551E-3"/>
                  <c:y val="0.154796182566386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2428929883380493E-2"/>
                      <c:h val="0.3930372081757372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21B-4C0F-8CF2-DD04F0BB01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431424.72600000002</c:v>
                </c:pt>
                <c:pt idx="1">
                  <c:v>240393.323</c:v>
                </c:pt>
                <c:pt idx="2">
                  <c:v>324260.59700000001</c:v>
                </c:pt>
                <c:pt idx="3">
                  <c:v>132276.666</c:v>
                </c:pt>
                <c:pt idx="4">
                  <c:v>69452.854999999996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1B-4C0F-8CF2-DD04F0BB01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9742278673192892"/>
          <c:w val="1"/>
          <c:h val="0.796289982094580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1626338985778607E-3"/>
                  <c:y val="0.276488201696798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83A-42A0-96B5-E32D3373F169}"/>
                </c:ext>
              </c:extLst>
            </c:dLbl>
            <c:dLbl>
              <c:idx val="1"/>
              <c:layout>
                <c:manualLayout>
                  <c:x val="0"/>
                  <c:y val="0.360464207307252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83A-42A0-96B5-E32D3373F169}"/>
                </c:ext>
              </c:extLst>
            </c:dLbl>
            <c:dLbl>
              <c:idx val="2"/>
              <c:layout>
                <c:manualLayout>
                  <c:x val="-1.1625881255897278E-3"/>
                  <c:y val="0.478864948712853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5530556994098844E-2"/>
                      <c:h val="0.348129109305525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83A-42A0-96B5-E32D3373F169}"/>
                </c:ext>
              </c:extLst>
            </c:dLbl>
            <c:dLbl>
              <c:idx val="3"/>
              <c:layout>
                <c:manualLayout>
                  <c:x val="-2.3252677971557214E-3"/>
                  <c:y val="0.40034305353736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83A-42A0-96B5-E32D3373F169}"/>
                </c:ext>
              </c:extLst>
            </c:dLbl>
            <c:dLbl>
              <c:idx val="4"/>
              <c:layout>
                <c:manualLayout>
                  <c:x val="0"/>
                  <c:y val="0.40034305353736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83A-42A0-96B5-E32D3373F1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994875.72499999998</c:v>
                </c:pt>
                <c:pt idx="1">
                  <c:v>1160720.1259999999</c:v>
                </c:pt>
                <c:pt idx="2">
                  <c:v>1250253.3959999999</c:v>
                </c:pt>
                <c:pt idx="3">
                  <c:v>1262253.1000000001</c:v>
                </c:pt>
                <c:pt idx="4">
                  <c:v>1262179.4879999999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83A-42A0-96B5-E32D3373F1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1626338985778501E-3"/>
                  <c:y val="0.130089925590645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BE5-4D5F-9506-60B410D23429}"/>
                </c:ext>
              </c:extLst>
            </c:dLbl>
            <c:dLbl>
              <c:idx val="1"/>
              <c:layout>
                <c:manualLayout>
                  <c:x val="1.162633898577818E-3"/>
                  <c:y val="0.4434686074820834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E5-4D5F-9506-60B410D23429}"/>
                </c:ext>
              </c:extLst>
            </c:dLbl>
            <c:dLbl>
              <c:idx val="2"/>
              <c:layout>
                <c:manualLayout>
                  <c:x val="5.8131694928893036E-4"/>
                  <c:y val="0.360933019569263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5765780718275225E-2"/>
                      <c:h val="0.4427799794674582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FBE5-4D5F-9506-60B410D23429}"/>
                </c:ext>
              </c:extLst>
            </c:dLbl>
            <c:dLbl>
              <c:idx val="3"/>
              <c:layout>
                <c:manualLayout>
                  <c:x val="1.1626338985778607E-3"/>
                  <c:y val="0.472490679306663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BE5-4D5F-9506-60B410D23429}"/>
                </c:ext>
              </c:extLst>
            </c:dLbl>
            <c:dLbl>
              <c:idx val="4"/>
              <c:layout>
                <c:manualLayout>
                  <c:x val="0"/>
                  <c:y val="0.472490679306663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BE5-4D5F-9506-60B410D234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66641</c:v>
                </c:pt>
                <c:pt idx="1">
                  <c:v>54341</c:v>
                </c:pt>
                <c:pt idx="2">
                  <c:v>81431.812999999995</c:v>
                </c:pt>
                <c:pt idx="3">
                  <c:v>72046.637000000002</c:v>
                </c:pt>
                <c:pt idx="4">
                  <c:v>71996.784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BE5-4D5F-9506-60B410D234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3.6298270647050823E-2"/>
          <c:w val="1"/>
          <c:h val="0.947224015784144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3252677971557214E-3"/>
                  <c:y val="0.308362754743246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338-47D7-8C5B-5E9C913E5215}"/>
                </c:ext>
              </c:extLst>
            </c:dLbl>
            <c:dLbl>
              <c:idx val="1"/>
              <c:layout>
                <c:manualLayout>
                  <c:x val="-4.2629417155856862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338-47D7-8C5B-5E9C913E5215}"/>
                </c:ext>
              </c:extLst>
            </c:dLbl>
            <c:dLbl>
              <c:idx val="2"/>
              <c:layout>
                <c:manualLayout>
                  <c:x val="-8.5258834311713724E-17"/>
                  <c:y val="0.34262528304805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338-47D7-8C5B-5E9C913E5215}"/>
                </c:ext>
              </c:extLst>
            </c:dLbl>
            <c:dLbl>
              <c:idx val="3"/>
              <c:layout>
                <c:manualLayout>
                  <c:x val="-1.1608307197123891E-3"/>
                  <c:y val="0.488344223919285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338-47D7-8C5B-5E9C913E5215}"/>
                </c:ext>
              </c:extLst>
            </c:dLbl>
            <c:dLbl>
              <c:idx val="4"/>
              <c:layout>
                <c:manualLayout>
                  <c:x val="0"/>
                  <c:y val="0.445412867962467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338-47D7-8C5B-5E9C913E521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#,##0</c:formatCode>
                <c:ptCount val="5"/>
                <c:pt idx="0">
                  <c:v>-122</c:v>
                </c:pt>
                <c:pt idx="1">
                  <c:v>-26974</c:v>
                </c:pt>
                <c:pt idx="2" formatCode="#\ ##0.00000">
                  <c:v>-8.3000000000000001E-4</c:v>
                </c:pt>
                <c:pt idx="3" formatCode="#\ ##0.00000">
                  <c:v>-5.4599999999999996E-3</c:v>
                </c:pt>
                <c:pt idx="4" formatCode="#\ ##0.00000">
                  <c:v>-5.4599999999999996E-3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338-47D7-8C5B-5E9C913E5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9301503"/>
        <c:axId val="90280735"/>
      </c:barChart>
      <c:catAx>
        <c:axId val="2109301503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280735"/>
        <c:crosses val="autoZero"/>
        <c:auto val="1"/>
        <c:lblAlgn val="ctr"/>
        <c:lblOffset val="100"/>
        <c:noMultiLvlLbl val="0"/>
      </c:catAx>
      <c:valAx>
        <c:axId val="90280735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1093015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142140550046755"/>
          <c:y val="0.19173781742200757"/>
          <c:w val="0.5674786640783086"/>
          <c:h val="0.851217702819248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EA22-4C53-B49F-91D3164AD0B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EA22-4C53-B49F-91D3164AD0B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EA22-4C53-B49F-91D3164AD0B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EA22-4C53-B49F-91D3164AD0B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EA22-4C53-B49F-91D3164AD0B0}"/>
              </c:ext>
            </c:extLst>
          </c:dPt>
          <c:dLbls>
            <c:dLbl>
              <c:idx val="0"/>
              <c:layout>
                <c:manualLayout>
                  <c:x val="0.1750380569948721"/>
                  <c:y val="-0.17268886659872049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22-4C53-B49F-91D3164AD0B0}"/>
                </c:ext>
              </c:extLst>
            </c:dLbl>
            <c:dLbl>
              <c:idx val="1"/>
              <c:layout>
                <c:manualLayout>
                  <c:x val="0.17462504068715978"/>
                  <c:y val="-7.7911757824790318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22-4C53-B49F-91D3164AD0B0}"/>
                </c:ext>
              </c:extLst>
            </c:dLbl>
            <c:dLbl>
              <c:idx val="2"/>
              <c:layout>
                <c:manualLayout>
                  <c:x val="-0.2217148721935048"/>
                  <c:y val="0.10939874792702294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A22-4C53-B49F-91D3164AD0B0}"/>
                </c:ext>
              </c:extLst>
            </c:dLbl>
            <c:dLbl>
              <c:idx val="3"/>
              <c:layout>
                <c:manualLayout>
                  <c:x val="-0.12836124179623967"/>
                  <c:y val="-0.2065190675060439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A22-4C53-B49F-91D3164AD0B0}"/>
                </c:ext>
              </c:extLst>
            </c:dLbl>
            <c:dLbl>
              <c:idx val="4"/>
              <c:layout>
                <c:manualLayout>
                  <c:x val="6.1263319948205275E-2"/>
                  <c:y val="-0.2285571568023707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482,2</a:t>
                    </a:r>
                  </a:p>
                  <a:p>
                    <a: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pPr>
                    <a:r>
                      <a: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0,03%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7274809060355742"/>
                      <c:h val="0.1320583117976243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EA22-4C53-B49F-91D3164AD0B0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  <c:pt idx="4">
                  <c:v>Прочие БП</c:v>
                </c:pt>
              </c:strCache>
            </c:strRef>
          </c:cat>
          <c:val>
            <c:numRef>
              <c:f>Лист1!$B$2:$B$6</c:f>
              <c:numCache>
                <c:formatCode>#\ ##0.0</c:formatCode>
                <c:ptCount val="5"/>
                <c:pt idx="0">
                  <c:v>313655.59999999998</c:v>
                </c:pt>
                <c:pt idx="1">
                  <c:v>69452.854999999996</c:v>
                </c:pt>
                <c:pt idx="2">
                  <c:v>1262179.4879999999</c:v>
                </c:pt>
                <c:pt idx="3">
                  <c:v>71996.784</c:v>
                </c:pt>
                <c:pt idx="4">
                  <c:v>482.20699999999999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22-4C53-B49F-91D3164AD0B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43044913341230712"/>
          <c:y val="0.39810037567598822"/>
          <c:w val="0.27490347064632459"/>
          <c:h val="0.375208880689931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60"/>
      <c:rotY val="20"/>
      <c:rAngAx val="0"/>
      <c:perspective val="8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9129054747549402E-2"/>
          <c:y val="0.17338263981304866"/>
          <c:w val="0.81630571626699988"/>
          <c:h val="0.8266173601869513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99FFCC"/>
              </a:solidFill>
            </c:spPr>
            <c:extLst>
              <c:ext xmlns:c16="http://schemas.microsoft.com/office/drawing/2014/chart" uri="{C3380CC4-5D6E-409C-BE32-E72D297353CC}">
                <c16:uniqueId val="{00000001-FAC5-4651-AAD8-3EE840E74B4C}"/>
              </c:ext>
            </c:extLst>
          </c:dPt>
          <c:dPt>
            <c:idx val="1"/>
            <c:bubble3D val="0"/>
            <c:spPr>
              <a:solidFill>
                <a:srgbClr val="FF66CC"/>
              </a:solidFill>
            </c:spPr>
            <c:extLst>
              <c:ext xmlns:c16="http://schemas.microsoft.com/office/drawing/2014/chart" uri="{C3380CC4-5D6E-409C-BE32-E72D297353CC}">
                <c16:uniqueId val="{00000003-FAC5-4651-AAD8-3EE840E74B4C}"/>
              </c:ext>
            </c:extLst>
          </c:dPt>
          <c:dPt>
            <c:idx val="2"/>
            <c:bubble3D val="0"/>
            <c:spPr>
              <a:solidFill>
                <a:srgbClr val="6699FF"/>
              </a:solidFill>
            </c:spPr>
            <c:extLst>
              <c:ext xmlns:c16="http://schemas.microsoft.com/office/drawing/2014/chart" uri="{C3380CC4-5D6E-409C-BE32-E72D297353CC}">
                <c16:uniqueId val="{00000005-FAC5-4651-AAD8-3EE840E74B4C}"/>
              </c:ext>
            </c:extLst>
          </c:dPt>
          <c:dPt>
            <c:idx val="3"/>
            <c:bubble3D val="0"/>
            <c:spPr>
              <a:solidFill>
                <a:srgbClr val="D16E47"/>
              </a:solidFill>
            </c:spPr>
            <c:extLst>
              <c:ext xmlns:c16="http://schemas.microsoft.com/office/drawing/2014/chart" uri="{C3380CC4-5D6E-409C-BE32-E72D297353CC}">
                <c16:uniqueId val="{00000007-FAC5-4651-AAD8-3EE840E74B4C}"/>
              </c:ext>
            </c:extLst>
          </c:dPt>
          <c:dPt>
            <c:idx val="4"/>
            <c:bubble3D val="0"/>
            <c:spPr>
              <a:solidFill>
                <a:srgbClr val="33CCFF"/>
              </a:solidFill>
            </c:spPr>
            <c:extLst>
              <c:ext xmlns:c16="http://schemas.microsoft.com/office/drawing/2014/chart" uri="{C3380CC4-5D6E-409C-BE32-E72D297353CC}">
                <c16:uniqueId val="{00000009-FAC5-4651-AAD8-3EE840E74B4C}"/>
              </c:ext>
            </c:extLst>
          </c:dPt>
          <c:dPt>
            <c:idx val="6"/>
            <c:bubble3D val="0"/>
            <c:spPr>
              <a:solidFill>
                <a:srgbClr val="FFCCCC"/>
              </a:solidFill>
            </c:spPr>
            <c:extLst>
              <c:ext xmlns:c16="http://schemas.microsoft.com/office/drawing/2014/chart" uri="{C3380CC4-5D6E-409C-BE32-E72D297353CC}">
                <c16:uniqueId val="{0000000B-710D-4CCE-890E-D93CDD988D55}"/>
              </c:ext>
            </c:extLst>
          </c:dPt>
          <c:dLbls>
            <c:dLbl>
              <c:idx val="0"/>
              <c:layout>
                <c:manualLayout>
                  <c:x val="9.1946848591368174E-2"/>
                  <c:y val="7.602647034121734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32129277115203"/>
                      <c:h val="0.1178344053827298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FAC5-4651-AAD8-3EE840E74B4C}"/>
                </c:ext>
              </c:extLst>
            </c:dLbl>
            <c:dLbl>
              <c:idx val="1"/>
              <c:layout>
                <c:manualLayout>
                  <c:x val="-3.3143463538431221E-2"/>
                  <c:y val="-0.2163175471209651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AC5-4651-AAD8-3EE840E74B4C}"/>
                </c:ext>
              </c:extLst>
            </c:dLbl>
            <c:dLbl>
              <c:idx val="2"/>
              <c:layout>
                <c:manualLayout>
                  <c:x val="-2.8893946456084757E-2"/>
                  <c:y val="7.575892698663926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336404275473164"/>
                      <c:h val="0.172814997666571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FAC5-4651-AAD8-3EE840E74B4C}"/>
                </c:ext>
              </c:extLst>
            </c:dLbl>
            <c:dLbl>
              <c:idx val="3"/>
              <c:layout>
                <c:manualLayout>
                  <c:x val="-1.922906479761775E-2"/>
                  <c:y val="-5.963948316511585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AC5-4651-AAD8-3EE840E74B4C}"/>
                </c:ext>
              </c:extLst>
            </c:dLbl>
            <c:dLbl>
              <c:idx val="4"/>
              <c:layout>
                <c:manualLayout>
                  <c:x val="-3.0558736318652056E-2"/>
                  <c:y val="-0.1074282676437915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AC5-4651-AAD8-3EE840E74B4C}"/>
                </c:ext>
              </c:extLst>
            </c:dLbl>
            <c:dLbl>
              <c:idx val="5"/>
              <c:layout>
                <c:manualLayout>
                  <c:x val="-0.10364785826713081"/>
                  <c:y val="-8.797812551679591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10D-4CCE-890E-D93CDD988D55}"/>
                </c:ext>
              </c:extLst>
            </c:dLbl>
            <c:dLbl>
              <c:idx val="6"/>
              <c:layout>
                <c:manualLayout>
                  <c:x val="7.4119352870560665E-2"/>
                  <c:y val="-0.1068082424133276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152881322937184"/>
                      <c:h val="9.00253083891725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710D-4CCE-890E-D93CDD988D55}"/>
                </c:ext>
              </c:extLst>
            </c:dLbl>
            <c:dLbl>
              <c:idx val="7"/>
              <c:layout>
                <c:manualLayout>
                  <c:x val="0.15489074309572168"/>
                  <c:y val="-1.457842873259777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C223-401B-96F4-CF008008E53E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Общегосударственные вопросы</c:v>
                </c:pt>
                <c:pt idx="1">
                  <c:v>Образование</c:v>
                </c:pt>
                <c:pt idx="2">
                  <c:v>Культура и кинематография</c:v>
                </c:pt>
                <c:pt idx="3">
                  <c:v>Социальная политика</c:v>
                </c:pt>
                <c:pt idx="4">
                  <c:v>МБТ бюджетам МО общего характера </c:v>
                </c:pt>
                <c:pt idx="5">
                  <c:v>Жилищно-коммунальное хозяйство</c:v>
                </c:pt>
                <c:pt idx="6">
                  <c:v>Национальная экономика</c:v>
                </c:pt>
                <c:pt idx="7">
                  <c:v>Прочие разделы</c:v>
                </c:pt>
              </c:strCache>
            </c:strRef>
          </c:cat>
          <c:val>
            <c:numRef>
              <c:f>Лист1!$B$2:$B$9</c:f>
              <c:numCache>
                <c:formatCode>#,##0.00</c:formatCode>
                <c:ptCount val="8"/>
                <c:pt idx="0">
                  <c:v>173715.4</c:v>
                </c:pt>
                <c:pt idx="1">
                  <c:v>1560074.4</c:v>
                </c:pt>
                <c:pt idx="2">
                  <c:v>82960</c:v>
                </c:pt>
                <c:pt idx="3">
                  <c:v>30415.3</c:v>
                </c:pt>
                <c:pt idx="4">
                  <c:v>267897.40000000002</c:v>
                </c:pt>
                <c:pt idx="5">
                  <c:v>3246.2</c:v>
                </c:pt>
                <c:pt idx="6">
                  <c:v>30060.1</c:v>
                </c:pt>
                <c:pt idx="7">
                  <c:v>48315.600000000086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AC5-4651-AAD8-3EE840E74B4C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900">
          <a:solidFill>
            <a:schemeClr val="accent1">
              <a:lumMod val="75000"/>
            </a:schemeClr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6653497314812196"/>
          <c:y val="4.0182463230370724E-2"/>
          <c:w val="0.6676397086903797"/>
          <c:h val="0.69835685513084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Прочие расходы</c:v>
                </c:pt>
              </c:strCache>
            </c:strRef>
          </c:tx>
          <c:spPr>
            <a:solidFill>
              <a:srgbClr val="FF66CC"/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772 890,9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182-4CB5-B408-185212E55DB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524 377,3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182-4CB5-B408-185212E55D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2024  год</c:v>
                </c:pt>
                <c:pt idx="1">
                  <c:v>2025 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772890.9</c:v>
                </c:pt>
                <c:pt idx="1">
                  <c:v>524377.30000000005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70-4157-BBE2-3339DEDC702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Социально-значимые расходы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1 632 873,9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182-4CB5-B408-185212E55DB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1 672 307,1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182-4CB5-B408-185212E55D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2024  год</c:v>
                </c:pt>
                <c:pt idx="1">
                  <c:v>2025 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1632873.9</c:v>
                </c:pt>
                <c:pt idx="1">
                  <c:v>1672307.1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70-4157-BBE2-3339DEDC70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320645048"/>
        <c:axId val="320645440"/>
        <c:axId val="0"/>
      </c:bar3DChart>
      <c:catAx>
        <c:axId val="3206450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320645440"/>
        <c:crosses val="autoZero"/>
        <c:auto val="1"/>
        <c:lblAlgn val="ctr"/>
        <c:lblOffset val="100"/>
        <c:noMultiLvlLbl val="0"/>
      </c:catAx>
      <c:valAx>
        <c:axId val="3206454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2064504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520437453728358"/>
          <c:y val="0.86872622875530114"/>
          <c:w val="0.6738196533495916"/>
          <c:h val="5.0731028863737246E-2"/>
        </c:manualLayout>
      </c:layout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200">
          <a:solidFill>
            <a:schemeClr val="bg2">
              <a:lumMod val="10000"/>
            </a:schemeClr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rAngAx val="0"/>
      <c:perspective val="8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335329626019709"/>
          <c:y val="0.26554656955009914"/>
          <c:w val="0.73304976004764177"/>
          <c:h val="0.7162289190265589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explosion val="12"/>
            <c:spPr>
              <a:solidFill>
                <a:srgbClr val="FFCCCC"/>
              </a:solidFill>
            </c:spPr>
            <c:extLst>
              <c:ext xmlns:c16="http://schemas.microsoft.com/office/drawing/2014/chart" uri="{C3380CC4-5D6E-409C-BE32-E72D297353CC}">
                <c16:uniqueId val="{00000001-E670-4565-AAEF-7C7FE4E77A8E}"/>
              </c:ext>
            </c:extLst>
          </c:dPt>
          <c:dPt>
            <c:idx val="1"/>
            <c:bubble3D val="0"/>
            <c:explosion val="5"/>
            <c:spPr>
              <a:solidFill>
                <a:srgbClr val="CCFFCC"/>
              </a:solidFill>
            </c:spPr>
            <c:extLst>
              <c:ext xmlns:c16="http://schemas.microsoft.com/office/drawing/2014/chart" uri="{C3380CC4-5D6E-409C-BE32-E72D297353CC}">
                <c16:uniqueId val="{00000003-E670-4565-AAEF-7C7FE4E77A8E}"/>
              </c:ext>
            </c:extLst>
          </c:dPt>
          <c:dPt>
            <c:idx val="2"/>
            <c:bubble3D val="0"/>
            <c:explosion val="5"/>
            <c:spPr>
              <a:solidFill>
                <a:srgbClr val="99CCFF"/>
              </a:solidFill>
            </c:spPr>
            <c:extLst>
              <c:ext xmlns:c16="http://schemas.microsoft.com/office/drawing/2014/chart" uri="{C3380CC4-5D6E-409C-BE32-E72D297353CC}">
                <c16:uniqueId val="{00000005-E670-4565-AAEF-7C7FE4E77A8E}"/>
              </c:ext>
            </c:extLst>
          </c:dPt>
          <c:dLbls>
            <c:dLbl>
              <c:idx val="0"/>
              <c:layout>
                <c:manualLayout>
                  <c:x val="-0.14371642490362418"/>
                  <c:y val="-0.2325765735612152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848500586087146"/>
                      <c:h val="0.1357735008531074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670-4565-AAEF-7C7FE4E77A8E}"/>
                </c:ext>
              </c:extLst>
            </c:dLbl>
            <c:dLbl>
              <c:idx val="1"/>
              <c:layout>
                <c:manualLayout>
                  <c:x val="-7.1603390065687333E-2"/>
                  <c:y val="-6.9193087229128883E-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Коммунальные услуги 6%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904245083458336"/>
                      <c:h val="0.1086188006824859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670-4565-AAEF-7C7FE4E77A8E}"/>
                </c:ext>
              </c:extLst>
            </c:dLbl>
            <c:dLbl>
              <c:idx val="2"/>
              <c:layout>
                <c:manualLayout>
                  <c:x val="0.23842299874789646"/>
                  <c:y val="-7.821645347033491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587449893028039"/>
                      <c:h val="0.1932161358294220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670-4565-AAEF-7C7FE4E77A8E}"/>
                </c:ext>
              </c:extLst>
            </c:dLbl>
            <c:dLbl>
              <c:idx val="3"/>
              <c:layout>
                <c:manualLayout>
                  <c:x val="0.12384530414194568"/>
                  <c:y val="-4.227743819779818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670-4565-AAEF-7C7FE4E77A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Заработная плата и начисления на нее</c:v>
                </c:pt>
                <c:pt idx="1">
                  <c:v>Коммунальные услуги</c:v>
                </c:pt>
                <c:pt idx="2">
                  <c:v>Прочая социальная помощь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1585614.8</c:v>
                </c:pt>
                <c:pt idx="1">
                  <c:v>72791.199999999997</c:v>
                </c:pt>
                <c:pt idx="2">
                  <c:v>13901.2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670-4565-AAEF-7C7FE4E77A8E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050">
          <a:solidFill>
            <a:schemeClr val="bg2">
              <a:lumMod val="10000"/>
            </a:schemeClr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2166858926142026E-2"/>
          <c:y val="9.7494173300570711E-2"/>
          <c:w val="0.91466158957592114"/>
          <c:h val="0.498808473208367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dLbl>
              <c:idx val="0"/>
              <c:layout>
                <c:manualLayout>
                  <c:x val="-5.9798439000340988E-3"/>
                  <c:y val="-2.44356224274194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F8C-4F65-B9AA-D014838693C6}"/>
                </c:ext>
              </c:extLst>
            </c:dLbl>
            <c:dLbl>
              <c:idx val="1"/>
              <c:layout>
                <c:manualLayout>
                  <c:x val="0"/>
                  <c:y val="-4.478997194881626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F8C-4F65-B9AA-D014838693C6}"/>
                </c:ext>
              </c:extLst>
            </c:dLbl>
            <c:dLbl>
              <c:idx val="2"/>
              <c:layout>
                <c:manualLayout>
                  <c:x val="-6.9967929097099961E-4"/>
                  <c:y val="-1.01500214485797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F8C-4F65-B9AA-D014838693C6}"/>
                </c:ext>
              </c:extLst>
            </c:dLbl>
            <c:dLbl>
              <c:idx val="3"/>
              <c:layout>
                <c:manualLayout>
                  <c:x val="-6.8754477519643656E-3"/>
                  <c:y val="-1.03684609013147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F8C-4F65-B9AA-D014838693C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Педагогические работники учреждений дошкольного образования</c:v>
                </c:pt>
                <c:pt idx="1">
                  <c:v>Педагогические работники образовательных учреждений общего образования</c:v>
                </c:pt>
                <c:pt idx="2">
                  <c:v>Педагогические работники учреждений дополнительного образования</c:v>
                </c:pt>
                <c:pt idx="3">
                  <c:v>Средняя заработная плата основных работников учреждений культуры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49.7</c:v>
                </c:pt>
                <c:pt idx="1">
                  <c:v>55.2</c:v>
                </c:pt>
                <c:pt idx="2">
                  <c:v>53.7</c:v>
                </c:pt>
                <c:pt idx="3">
                  <c:v>53.1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F8C-4F65-B9AA-D014838693C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>
                <c:manualLayout>
                  <c:x val="1.0289836020687794E-2"/>
                  <c:y val="-8.6182271414479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F8C-4F65-B9AA-D014838693C6}"/>
                </c:ext>
              </c:extLst>
            </c:dLbl>
            <c:dLbl>
              <c:idx val="1"/>
              <c:layout>
                <c:manualLayout>
                  <c:x val="3.1244433485351397E-3"/>
                  <c:y val="1.93037217733725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F8C-4F65-B9AA-D014838693C6}"/>
                </c:ext>
              </c:extLst>
            </c:dLbl>
            <c:dLbl>
              <c:idx val="2"/>
              <c:layout>
                <c:manualLayout>
                  <c:x val="4.7254604698611752E-5"/>
                  <c:y val="-9.3479236391024411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F8C-4F65-B9AA-D014838693C6}"/>
                </c:ext>
              </c:extLst>
            </c:dLbl>
            <c:dLbl>
              <c:idx val="3"/>
              <c:layout>
                <c:manualLayout>
                  <c:x val="2.4696851015370259E-3"/>
                  <c:y val="-7.1677298704584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F8C-4F65-B9AA-D014838693C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Педагогические работники учреждений дошкольного образования</c:v>
                </c:pt>
                <c:pt idx="1">
                  <c:v>Педагогические работники образовательных учреждений общего образования</c:v>
                </c:pt>
                <c:pt idx="2">
                  <c:v>Педагогические работники учреждений дополнительного образования</c:v>
                </c:pt>
                <c:pt idx="3">
                  <c:v>Средняя заработная плата основных работников учреждений культуры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53.8</c:v>
                </c:pt>
                <c:pt idx="1">
                  <c:v>60.5</c:v>
                </c:pt>
                <c:pt idx="2">
                  <c:v>62.2</c:v>
                </c:pt>
                <c:pt idx="3">
                  <c:v>59.9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EF8C-4F65-B9AA-D014838693C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rgbClr val="FFCCFF"/>
            </a:solidFill>
          </c:spPr>
          <c:invertIfNegative val="0"/>
          <c:dLbls>
            <c:dLbl>
              <c:idx val="0"/>
              <c:layout>
                <c:manualLayout>
                  <c:x val="1.9350968225745974E-2"/>
                  <c:y val="-9.96625076970322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F8C-4F65-B9AA-D014838693C6}"/>
                </c:ext>
              </c:extLst>
            </c:dLbl>
            <c:dLbl>
              <c:idx val="1"/>
              <c:layout>
                <c:manualLayout>
                  <c:x val="1.2423877304488358E-2"/>
                  <c:y val="-1.93061928079057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F8C-4F65-B9AA-D014838693C6}"/>
                </c:ext>
              </c:extLst>
            </c:dLbl>
            <c:dLbl>
              <c:idx val="2"/>
              <c:layout>
                <c:manualLayout>
                  <c:x val="1.169872330892679E-2"/>
                  <c:y val="-3.86865166518075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EF8C-4F65-B9AA-D014838693C6}"/>
                </c:ext>
              </c:extLst>
            </c:dLbl>
            <c:dLbl>
              <c:idx val="3"/>
              <c:layout>
                <c:manualLayout>
                  <c:x val="1.4034812058908407E-2"/>
                  <c:y val="-1.25454423250655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8037599886122233E-2"/>
                      <c:h val="4.550410092891130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EF8C-4F65-B9AA-D014838693C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Педагогические работники учреждений дошкольного образования</c:v>
                </c:pt>
                <c:pt idx="1">
                  <c:v>Педагогические работники образовательных учреждений общего образования</c:v>
                </c:pt>
                <c:pt idx="2">
                  <c:v>Педагогические работники учреждений дополнительного образования</c:v>
                </c:pt>
                <c:pt idx="3">
                  <c:v>Средняя заработная плата основных работников учреждений культуры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54.4</c:v>
                </c:pt>
                <c:pt idx="1">
                  <c:v>61.3</c:v>
                </c:pt>
                <c:pt idx="2">
                  <c:v>62.8</c:v>
                </c:pt>
                <c:pt idx="3">
                  <c:v>61.1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EF8C-4F65-B9AA-D014838693C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20052192"/>
        <c:axId val="320052584"/>
        <c:axId val="0"/>
      </c:bar3DChart>
      <c:catAx>
        <c:axId val="3200521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320052584"/>
        <c:crosses val="autoZero"/>
        <c:auto val="1"/>
        <c:lblAlgn val="ctr"/>
        <c:lblOffset val="100"/>
        <c:noMultiLvlLbl val="0"/>
      </c:catAx>
      <c:valAx>
        <c:axId val="3200525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20052192"/>
        <c:crosses val="autoZero"/>
        <c:crossBetween val="between"/>
      </c:valAx>
      <c:spPr>
        <a:solidFill>
          <a:schemeClr val="bg1"/>
        </a:solidFill>
      </c:spPr>
    </c:plotArea>
    <c:legend>
      <c:legendPos val="b"/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solidFill>
          <a:schemeClr val="lt1">
            <a:alpha val="27000"/>
          </a:schemeClr>
        </a:solidFill>
        <a:ln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B0F0"/>
              </a:solidFill>
            </a:ln>
            <a:effectLst/>
            <a:scene3d>
              <a:camera prst="orthographicFront"/>
              <a:lightRig rig="threePt" dir="t"/>
            </a:scene3d>
            <a:sp3d prstMaterial="translucentPowder">
              <a:contourClr>
                <a:srgbClr val="00B0F0"/>
              </a:contourClr>
            </a:sp3d>
          </c:spPr>
          <c:invertIfNegative val="0"/>
          <c:dLbls>
            <c:dLbl>
              <c:idx val="0"/>
              <c:layout>
                <c:manualLayout>
                  <c:x val="3.0996452652408469E-3"/>
                  <c:y val="-7.1231856269366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32-46D3-8C3D-24D3EEA28F73}"/>
                </c:ext>
              </c:extLst>
            </c:dLbl>
            <c:dLbl>
              <c:idx val="1"/>
              <c:layout>
                <c:manualLayout>
                  <c:x val="3.0996490806733707E-3"/>
                  <c:y val="-2.2891602314827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32-46D3-8C3D-24D3EEA28F7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Городские поселения</c:v>
                </c:pt>
                <c:pt idx="1">
                  <c:v>Сельские поселения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200747</c:v>
                </c:pt>
                <c:pt idx="1">
                  <c:v>58574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A32-46D3-8C3D-24D3EEA28F7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rgbClr val="FF66CC"/>
            </a:solidFill>
            <a:ln>
              <a:solidFill>
                <a:srgbClr val="FF66CC"/>
              </a:solidFill>
            </a:ln>
            <a:effectLst/>
            <a:scene3d>
              <a:camera prst="orthographicFront"/>
              <a:lightRig rig="threePt" dir="t"/>
            </a:scene3d>
            <a:sp3d prstMaterial="translucentPowder">
              <a:contourClr>
                <a:srgbClr val="FF66CC"/>
              </a:contourClr>
            </a:sp3d>
          </c:spPr>
          <c:invertIfNegative val="0"/>
          <c:dLbls>
            <c:dLbl>
              <c:idx val="0"/>
              <c:layout>
                <c:manualLayout>
                  <c:x val="1.2398581060963388E-2"/>
                  <c:y val="-7.77936442056660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32-46D3-8C3D-24D3EEA28F73}"/>
                </c:ext>
              </c:extLst>
            </c:dLbl>
            <c:dLbl>
              <c:idx val="1"/>
              <c:layout>
                <c:manualLayout>
                  <c:x val="2.4797192645386965E-2"/>
                  <c:y val="-3.66265637037242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A32-46D3-8C3D-24D3EEA28F7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Городские поселения</c:v>
                </c:pt>
                <c:pt idx="1">
                  <c:v>Сельские поселения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182777</c:v>
                </c:pt>
                <c:pt idx="1">
                  <c:v>55882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A32-46D3-8C3D-24D3EEA28F7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rgbClr val="FFFF00"/>
              </a:solidFill>
            </a:ln>
            <a:effectLst/>
            <a:scene3d>
              <a:camera prst="orthographicFront"/>
              <a:lightRig rig="threePt" dir="t"/>
            </a:scene3d>
            <a:sp3d prstMaterial="translucentPowder">
              <a:contourClr>
                <a:srgbClr val="FFFF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solidFill>
                  <a:srgbClr val="00B050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translucentPowder">
                <a:contourClr>
                  <a:srgbClr val="00B05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EA32-46D3-8C3D-24D3EEA28F73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>
                <a:solidFill>
                  <a:srgbClr val="00B050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translucentPowder">
                <a:contourClr>
                  <a:srgbClr val="00B05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EA32-46D3-8C3D-24D3EEA28F73}"/>
              </c:ext>
            </c:extLst>
          </c:dPt>
          <c:dLbls>
            <c:dLbl>
              <c:idx val="0"/>
              <c:layout>
                <c:manualLayout>
                  <c:x val="2.9141459473925994E-2"/>
                  <c:y val="-5.35553308484186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32-46D3-8C3D-24D3EEA28F73}"/>
                </c:ext>
              </c:extLst>
            </c:dLbl>
            <c:dLbl>
              <c:idx val="1"/>
              <c:layout>
                <c:manualLayout>
                  <c:x val="3.0996490806733706E-2"/>
                  <c:y val="-1.8313281851862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32-46D3-8C3D-24D3EEA28F7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Городские поселения</c:v>
                </c:pt>
                <c:pt idx="1">
                  <c:v>Сельские поселения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208687.4</c:v>
                </c:pt>
                <c:pt idx="1">
                  <c:v>59210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32-46D3-8C3D-24D3EEA28F7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20052976"/>
        <c:axId val="320053368"/>
        <c:axId val="0"/>
      </c:bar3DChart>
      <c:catAx>
        <c:axId val="3200529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20053368"/>
        <c:crosses val="autoZero"/>
        <c:auto val="1"/>
        <c:lblAlgn val="ctr"/>
        <c:lblOffset val="100"/>
        <c:noMultiLvlLbl val="0"/>
      </c:catAx>
      <c:valAx>
        <c:axId val="3200533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2005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0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92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>
            <a:lumMod val="75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>
            <a:lumMod val="75000"/>
          </a:schemeClr>
        </a:solidFill>
      </a:ln>
      <a:scene3d>
        <a:camera prst="orthographicFront"/>
        <a:lightRig rig="threePt" dir="t"/>
      </a:scene3d>
      <a:sp3d prstMaterial="translucentPowder"/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  <a:ln>
        <a:solidFill>
          <a:schemeClr val="phClr">
            <a:lumMod val="75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solidFill>
        <a:schemeClr val="lt1">
          <a:alpha val="27000"/>
        </a:schemeClr>
      </a:solidFill>
      <a:sp3d/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sp3d/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07E6ED-6343-410B-8577-3FC7F5D116AC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608359-CEB8-41BE-B902-8EBA18F6F02E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 – </a:t>
          </a:r>
        </a:p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313 655,6 т.р.</a:t>
          </a:r>
        </a:p>
      </dgm:t>
    </dgm:pt>
    <dgm:pt modelId="{5E714428-AEEC-4724-BDF6-DD9D0C56CDAB}" type="parTrans" cxnId="{6BE246A7-1C68-4892-9AC2-83D1FCD50353}">
      <dgm:prSet/>
      <dgm:spPr/>
      <dgm:t>
        <a:bodyPr/>
        <a:lstStyle/>
        <a:p>
          <a:endParaRPr lang="ru-RU"/>
        </a:p>
      </dgm:t>
    </dgm:pt>
    <dgm:pt modelId="{DE6811D5-D931-4C0A-8AE1-51D51E027E85}" type="sibTrans" cxnId="{6BE246A7-1C68-4892-9AC2-83D1FCD50353}">
      <dgm:prSet/>
      <dgm:spPr/>
      <dgm:t>
        <a:bodyPr/>
        <a:lstStyle/>
        <a:p>
          <a:endParaRPr lang="ru-RU"/>
        </a:p>
      </dgm:t>
    </dgm:pt>
    <dgm:pt modelId="{98C08EA0-7F01-42EF-B1DB-7D752600554B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На выравнивание бюджетной обеспеченности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219 753,3 т.р.</a:t>
          </a:r>
        </a:p>
      </dgm:t>
    </dgm:pt>
    <dgm:pt modelId="{BB5EABD6-7D12-476C-815F-9C1B7B1E1742}" type="parTrans" cxnId="{6D3F4A57-7418-448B-A83A-265CF1176D24}">
      <dgm:prSet/>
      <dgm:spPr/>
      <dgm:t>
        <a:bodyPr/>
        <a:lstStyle/>
        <a:p>
          <a:endParaRPr lang="ru-RU"/>
        </a:p>
      </dgm:t>
    </dgm:pt>
    <dgm:pt modelId="{60C9EDCA-21B6-4FF0-835D-8770FDFCABEF}" type="sibTrans" cxnId="{6D3F4A57-7418-448B-A83A-265CF1176D24}">
      <dgm:prSet/>
      <dgm:spPr/>
      <dgm:t>
        <a:bodyPr/>
        <a:lstStyle/>
        <a:p>
          <a:endParaRPr lang="ru-RU"/>
        </a:p>
      </dgm:t>
    </dgm:pt>
    <dgm:pt modelId="{8F00DB79-EB44-47FB-B9F2-3617CD84F2F1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На поддержку мер по обеспечению сбалансированности бюджетов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95 902,3 т.р.</a:t>
          </a:r>
        </a:p>
      </dgm:t>
    </dgm:pt>
    <dgm:pt modelId="{ECCE1518-1BD4-451C-BA12-F051DBE2B5A8}" type="parTrans" cxnId="{3293B379-7CE0-427F-98BD-86765E899CC0}">
      <dgm:prSet/>
      <dgm:spPr/>
      <dgm:t>
        <a:bodyPr/>
        <a:lstStyle/>
        <a:p>
          <a:endParaRPr lang="ru-RU"/>
        </a:p>
      </dgm:t>
    </dgm:pt>
    <dgm:pt modelId="{E8207BF0-69A2-4096-9DDE-EA9236B1265A}" type="sibTrans" cxnId="{3293B379-7CE0-427F-98BD-86765E899CC0}">
      <dgm:prSet/>
      <dgm:spPr/>
      <dgm:t>
        <a:bodyPr/>
        <a:lstStyle/>
        <a:p>
          <a:endParaRPr lang="ru-RU"/>
        </a:p>
      </dgm:t>
    </dgm:pt>
    <dgm:pt modelId="{C6891638-0D10-46A3-A5BD-6AC452F5B2B9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 –</a:t>
          </a:r>
        </a:p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69 452,9 т.р.</a:t>
          </a:r>
        </a:p>
      </dgm:t>
    </dgm:pt>
    <dgm:pt modelId="{25CFEC9B-3F05-4F00-92A4-B7F22F00CEF1}" type="parTrans" cxnId="{5D35099B-D2C3-4490-87A5-FC98559C861D}">
      <dgm:prSet/>
      <dgm:spPr/>
      <dgm:t>
        <a:bodyPr/>
        <a:lstStyle/>
        <a:p>
          <a:endParaRPr lang="ru-RU"/>
        </a:p>
      </dgm:t>
    </dgm:pt>
    <dgm:pt modelId="{AFA5DE90-02B7-41F6-9C59-989BB2E7159F}" type="sibTrans" cxnId="{5D35099B-D2C3-4490-87A5-FC98559C861D}">
      <dgm:prSet/>
      <dgm:spPr/>
      <dgm:t>
        <a:bodyPr/>
        <a:lstStyle/>
        <a:p>
          <a:endParaRPr lang="ru-RU"/>
        </a:p>
      </dgm:t>
    </dgm:pt>
    <dgm:pt modelId="{67549F63-AFB8-46FB-9021-573877C59150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На организацию бесплатного горячего питания обучающихся, получающих начальное общее образование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28 353,1 т.р</a:t>
          </a:r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</dgm:t>
    </dgm:pt>
    <dgm:pt modelId="{254FA38F-5894-4CBE-B918-0D1A7F011C2C}" type="parTrans" cxnId="{CA18E4E2-B5C7-4496-8053-F77EC422B89D}">
      <dgm:prSet/>
      <dgm:spPr/>
      <dgm:t>
        <a:bodyPr/>
        <a:lstStyle/>
        <a:p>
          <a:endParaRPr lang="ru-RU"/>
        </a:p>
      </dgm:t>
    </dgm:pt>
    <dgm:pt modelId="{524233B3-E18F-4BA8-B8E2-F65031084801}" type="sibTrans" cxnId="{CA18E4E2-B5C7-4496-8053-F77EC422B89D}">
      <dgm:prSet/>
      <dgm:spPr/>
      <dgm:t>
        <a:bodyPr/>
        <a:lstStyle/>
        <a:p>
          <a:endParaRPr lang="ru-RU"/>
        </a:p>
      </dgm:t>
    </dgm:pt>
    <dgm:pt modelId="{7749026E-DE4C-4ED4-A6CA-F8DF6D8C6A78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Субвенции- </a:t>
          </a:r>
        </a:p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1 262 179,5 т.р.</a:t>
          </a:r>
        </a:p>
      </dgm:t>
    </dgm:pt>
    <dgm:pt modelId="{153942DC-A20E-4A56-B06B-495ED9D7D84C}" type="parTrans" cxnId="{E9828986-5681-448A-B52E-DEB7F76734A1}">
      <dgm:prSet/>
      <dgm:spPr/>
      <dgm:t>
        <a:bodyPr/>
        <a:lstStyle/>
        <a:p>
          <a:endParaRPr lang="ru-RU"/>
        </a:p>
      </dgm:t>
    </dgm:pt>
    <dgm:pt modelId="{EA8F6180-3E3D-4DFB-A5F8-42CD080683A8}" type="sibTrans" cxnId="{E9828986-5681-448A-B52E-DEB7F76734A1}">
      <dgm:prSet/>
      <dgm:spPr/>
      <dgm:t>
        <a:bodyPr/>
        <a:lstStyle/>
        <a:p>
          <a:endParaRPr lang="ru-RU"/>
        </a:p>
      </dgm:t>
    </dgm:pt>
    <dgm:pt modelId="{8A196095-150F-42FB-B4D4-E80AFC3BC3F0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На выполнение передаваемых полномочий субъектов РФ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236 853,1 т.р.</a:t>
          </a:r>
        </a:p>
      </dgm:t>
    </dgm:pt>
    <dgm:pt modelId="{17EE7E30-61C6-4220-A515-2A7D6D806AAF}" type="parTrans" cxnId="{49E24D56-7ABA-4D10-A3E6-F213AC59E56C}">
      <dgm:prSet/>
      <dgm:spPr/>
      <dgm:t>
        <a:bodyPr/>
        <a:lstStyle/>
        <a:p>
          <a:endParaRPr lang="ru-RU"/>
        </a:p>
      </dgm:t>
    </dgm:pt>
    <dgm:pt modelId="{3D1A402C-4AA6-4461-991C-66CDEE662A19}" type="sibTrans" cxnId="{49E24D56-7ABA-4D10-A3E6-F213AC59E56C}">
      <dgm:prSet/>
      <dgm:spPr/>
      <dgm:t>
        <a:bodyPr/>
        <a:lstStyle/>
        <a:p>
          <a:endParaRPr lang="ru-RU"/>
        </a:p>
      </dgm:t>
    </dgm:pt>
    <dgm:pt modelId="{201512AF-6AD8-4F04-A45D-0530D919C43B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На осуществление полномочий по составлению (изменению) списков кандидатов в присяжные заседатели  федеральных судов общей юрисдикции в РФ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11,2 т.р</a:t>
          </a:r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68239E06-21CD-4544-A189-54181DE155D2}" type="parTrans" cxnId="{79A73BD8-0FBF-4617-9895-76DD5AE87A41}">
      <dgm:prSet/>
      <dgm:spPr/>
      <dgm:t>
        <a:bodyPr/>
        <a:lstStyle/>
        <a:p>
          <a:endParaRPr lang="ru-RU"/>
        </a:p>
      </dgm:t>
    </dgm:pt>
    <dgm:pt modelId="{C7B3D67F-78DC-4040-B5CC-73DE5F4C85C8}" type="sibTrans" cxnId="{79A73BD8-0FBF-4617-9895-76DD5AE87A41}">
      <dgm:prSet/>
      <dgm:spPr/>
      <dgm:t>
        <a:bodyPr/>
        <a:lstStyle/>
        <a:p>
          <a:endParaRPr lang="ru-RU"/>
        </a:p>
      </dgm:t>
    </dgm:pt>
    <dgm:pt modelId="{275B297C-37AD-464B-B78F-267F3F549BFC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 –</a:t>
          </a:r>
        </a:p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71 996,8 т.р</a:t>
          </a:r>
          <a:r>
            <a:rPr lang="ru-RU" dirty="0"/>
            <a:t>. </a:t>
          </a:r>
        </a:p>
      </dgm:t>
    </dgm:pt>
    <dgm:pt modelId="{BD98C033-5683-41B9-8CE3-68A03842DEF0}" type="parTrans" cxnId="{A5A0BFE5-270F-4BA2-B120-6812687E3A34}">
      <dgm:prSet/>
      <dgm:spPr/>
      <dgm:t>
        <a:bodyPr/>
        <a:lstStyle/>
        <a:p>
          <a:endParaRPr lang="ru-RU"/>
        </a:p>
      </dgm:t>
    </dgm:pt>
    <dgm:pt modelId="{CD307023-A85D-4249-9FED-5ED6C5A3D6E8}" type="sibTrans" cxnId="{A5A0BFE5-270F-4BA2-B120-6812687E3A34}">
      <dgm:prSet/>
      <dgm:spPr/>
      <dgm:t>
        <a:bodyPr/>
        <a:lstStyle/>
        <a:p>
          <a:endParaRPr lang="ru-RU"/>
        </a:p>
      </dgm:t>
    </dgm:pt>
    <dgm:pt modelId="{C78465C0-188E-4190-9629-68382F656706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На комплектование книжных фондов библиотек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228,9 т.р.</a:t>
          </a:r>
        </a:p>
      </dgm:t>
    </dgm:pt>
    <dgm:pt modelId="{DA33D7BB-7F45-466A-8B00-7332FFB637DE}" type="parTrans" cxnId="{750017A0-BD98-4A3D-8C7E-4C4008B4817B}">
      <dgm:prSet/>
      <dgm:spPr/>
      <dgm:t>
        <a:bodyPr/>
        <a:lstStyle/>
        <a:p>
          <a:endParaRPr lang="ru-RU"/>
        </a:p>
      </dgm:t>
    </dgm:pt>
    <dgm:pt modelId="{C9F8A064-DD92-40FC-B409-720780D94F25}" type="sibTrans" cxnId="{750017A0-BD98-4A3D-8C7E-4C4008B4817B}">
      <dgm:prSet/>
      <dgm:spPr/>
      <dgm:t>
        <a:bodyPr/>
        <a:lstStyle/>
        <a:p>
          <a:endParaRPr lang="ru-RU"/>
        </a:p>
      </dgm:t>
    </dgm:pt>
    <dgm:pt modelId="{BA5FE775-CF06-4652-87C2-1616EEFBFB93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Прочие субсидии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40 870,9 т.р.</a:t>
          </a:r>
        </a:p>
      </dgm:t>
    </dgm:pt>
    <dgm:pt modelId="{1721EA63-F243-4881-9B69-CBC8722B53EF}" type="parTrans" cxnId="{8B6EEDE6-B52B-43C0-8EC7-E8007335F9DB}">
      <dgm:prSet/>
      <dgm:spPr/>
      <dgm:t>
        <a:bodyPr/>
        <a:lstStyle/>
        <a:p>
          <a:endParaRPr lang="ru-RU"/>
        </a:p>
      </dgm:t>
    </dgm:pt>
    <dgm:pt modelId="{830D1CD2-C684-47F1-99BD-5D3C8E71E10E}" type="sibTrans" cxnId="{8B6EEDE6-B52B-43C0-8EC7-E8007335F9DB}">
      <dgm:prSet/>
      <dgm:spPr/>
      <dgm:t>
        <a:bodyPr/>
        <a:lstStyle/>
        <a:p>
          <a:endParaRPr lang="ru-RU"/>
        </a:p>
      </dgm:t>
    </dgm:pt>
    <dgm:pt modelId="{2E9BB4FC-8192-4BCF-8DFC-628CBB2DBE43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Прочие субвенции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1 025 189,8 т.р.</a:t>
          </a:r>
        </a:p>
      </dgm:t>
    </dgm:pt>
    <dgm:pt modelId="{227E13EE-464D-46AA-9868-34D0FF77BB1C}" type="parTrans" cxnId="{7FB1C99D-F5F1-45EF-B3E2-5485CA6DE0FC}">
      <dgm:prSet/>
      <dgm:spPr/>
      <dgm:t>
        <a:bodyPr/>
        <a:lstStyle/>
        <a:p>
          <a:endParaRPr lang="ru-RU"/>
        </a:p>
      </dgm:t>
    </dgm:pt>
    <dgm:pt modelId="{6B6592E0-C481-4E50-9ECF-0422B4F3D447}" type="sibTrans" cxnId="{7FB1C99D-F5F1-45EF-B3E2-5485CA6DE0FC}">
      <dgm:prSet/>
      <dgm:spPr/>
      <dgm:t>
        <a:bodyPr/>
        <a:lstStyle/>
        <a:p>
          <a:endParaRPr lang="ru-RU"/>
        </a:p>
      </dgm:t>
    </dgm:pt>
    <dgm:pt modelId="{39AB7CC1-7609-4C41-B87D-F187C74E724F}">
      <dgm:prSet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МБТ, передаваемые бюджетам районов из бюджетов поселений на осуществление части полномочий по решению вопросов местного значения в соответствии с заключенными соглашениями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14 656,3 т.р.</a:t>
          </a:r>
        </a:p>
      </dgm:t>
    </dgm:pt>
    <dgm:pt modelId="{56AE9179-A873-410A-84CA-86DE43D594B0}" type="parTrans" cxnId="{5317B74D-1C50-4923-B337-18F825C4773C}">
      <dgm:prSet/>
      <dgm:spPr/>
      <dgm:t>
        <a:bodyPr/>
        <a:lstStyle/>
        <a:p>
          <a:endParaRPr lang="ru-RU"/>
        </a:p>
      </dgm:t>
    </dgm:pt>
    <dgm:pt modelId="{58A5485E-47A1-4474-8472-19AD3DF7D47D}" type="sibTrans" cxnId="{5317B74D-1C50-4923-B337-18F825C4773C}">
      <dgm:prSet/>
      <dgm:spPr/>
      <dgm:t>
        <a:bodyPr/>
        <a:lstStyle/>
        <a:p>
          <a:endParaRPr lang="ru-RU"/>
        </a:p>
      </dgm:t>
    </dgm:pt>
    <dgm:pt modelId="{282BAC8A-323D-4266-8C93-D5C24F8BAAE1}">
      <dgm:prSet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МБТ на проведение мероприятий по обеспечению деятельности советников директора по воспитанию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2 850,7 т.р</a:t>
          </a:r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F5828D3E-A69E-45F5-B540-F37A30A2D97C}" type="parTrans" cxnId="{C1153EF7-DE56-4028-A2E9-AEF4F55E1C27}">
      <dgm:prSet/>
      <dgm:spPr/>
      <dgm:t>
        <a:bodyPr/>
        <a:lstStyle/>
        <a:p>
          <a:endParaRPr lang="ru-RU"/>
        </a:p>
      </dgm:t>
    </dgm:pt>
    <dgm:pt modelId="{624A4D4B-214C-42FD-A768-DB43AFCAA220}" type="sibTrans" cxnId="{C1153EF7-DE56-4028-A2E9-AEF4F55E1C27}">
      <dgm:prSet/>
      <dgm:spPr/>
      <dgm:t>
        <a:bodyPr/>
        <a:lstStyle/>
        <a:p>
          <a:endParaRPr lang="ru-RU"/>
        </a:p>
      </dgm:t>
    </dgm:pt>
    <dgm:pt modelId="{893DC545-7ABE-4D17-96CF-E5E77F35C545}">
      <dgm:prSet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МБТ на ежемесячное вознаграждение за классное руководство педагогическим работникам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53 117,0 т.р.</a:t>
          </a:r>
        </a:p>
      </dgm:t>
    </dgm:pt>
    <dgm:pt modelId="{695F4651-82CC-4499-9E12-40146456E583}" type="parTrans" cxnId="{72F237C1-B2A3-4C1D-8AE2-295CC0D2E4F3}">
      <dgm:prSet/>
      <dgm:spPr/>
      <dgm:t>
        <a:bodyPr/>
        <a:lstStyle/>
        <a:p>
          <a:endParaRPr lang="ru-RU"/>
        </a:p>
      </dgm:t>
    </dgm:pt>
    <dgm:pt modelId="{E8883C00-5155-4CD0-A6AA-0D66CCD2A88E}" type="sibTrans" cxnId="{72F237C1-B2A3-4C1D-8AE2-295CC0D2E4F3}">
      <dgm:prSet/>
      <dgm:spPr/>
      <dgm:t>
        <a:bodyPr/>
        <a:lstStyle/>
        <a:p>
          <a:endParaRPr lang="ru-RU"/>
        </a:p>
      </dgm:t>
    </dgm:pt>
    <dgm:pt modelId="{C5B0E75E-6735-48D6-B7CD-BDFD5D9F72AA}">
      <dgm:prSet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МБТ на обеспечение выплат денежного вознаграждения советникам директоров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878,9 т.р.</a:t>
          </a:r>
        </a:p>
      </dgm:t>
    </dgm:pt>
    <dgm:pt modelId="{2A05A4C0-4674-4CC3-B7E5-1546EDB95FB0}" type="parTrans" cxnId="{337C6BFE-63D8-4F20-965E-8E1A8DD5DB06}">
      <dgm:prSet/>
      <dgm:spPr/>
      <dgm:t>
        <a:bodyPr/>
        <a:lstStyle/>
        <a:p>
          <a:endParaRPr lang="ru-RU"/>
        </a:p>
      </dgm:t>
    </dgm:pt>
    <dgm:pt modelId="{DA2760CA-3E14-4D9A-83A7-9C141E5397EB}" type="sibTrans" cxnId="{337C6BFE-63D8-4F20-965E-8E1A8DD5DB06}">
      <dgm:prSet/>
      <dgm:spPr/>
      <dgm:t>
        <a:bodyPr/>
        <a:lstStyle/>
        <a:p>
          <a:endParaRPr lang="ru-RU"/>
        </a:p>
      </dgm:t>
    </dgm:pt>
    <dgm:pt modelId="{C91B73F4-6E3C-493B-87F9-6AE6B76A0223}">
      <dgm:prSet phldrT="[Текст]"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Единая субвенция </a:t>
          </a:r>
          <a:r>
            <a:rPr lang="ru-RU" sz="120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1200" b="1">
              <a:latin typeface="Arial" panose="020B0604020202020204" pitchFamily="34" charset="0"/>
              <a:cs typeface="Arial" panose="020B0604020202020204" pitchFamily="34" charset="0"/>
            </a:rPr>
            <a:t>6 165,8 т.р.</a:t>
          </a:r>
          <a:endParaRPr lang="ru-RU" sz="1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5D8E45-8699-452A-A69D-8B1D9881A567}" type="parTrans" cxnId="{11E96C49-C8DB-4BEA-81B3-CC77862EE780}">
      <dgm:prSet/>
      <dgm:spPr/>
      <dgm:t>
        <a:bodyPr/>
        <a:lstStyle/>
        <a:p>
          <a:endParaRPr lang="ru-RU"/>
        </a:p>
      </dgm:t>
    </dgm:pt>
    <dgm:pt modelId="{7876620D-7A87-4A2F-A723-0B415CF17CA7}" type="sibTrans" cxnId="{11E96C49-C8DB-4BEA-81B3-CC77862EE780}">
      <dgm:prSet/>
      <dgm:spPr/>
      <dgm:t>
        <a:bodyPr/>
        <a:lstStyle/>
        <a:p>
          <a:endParaRPr lang="ru-RU"/>
        </a:p>
      </dgm:t>
    </dgm:pt>
    <dgm:pt modelId="{85E173BD-605B-43B3-8697-6F10D3B22A0E}">
      <dgm:prSet custT="1"/>
      <dgm:spPr/>
      <dgm:t>
        <a:bodyPr/>
        <a:lstStyle/>
        <a:p>
          <a:r>
            <a:rPr lang="ru-RU" sz="1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Прочие БП- 482,2 т.р. </a:t>
          </a:r>
        </a:p>
      </dgm:t>
    </dgm:pt>
    <dgm:pt modelId="{EFD73D91-40FC-4A14-BD4E-621F37FF4781}" type="parTrans" cxnId="{DBB3B0D9-AA77-4A7A-BDCD-17B3BA11B617}">
      <dgm:prSet/>
      <dgm:spPr/>
      <dgm:t>
        <a:bodyPr/>
        <a:lstStyle/>
        <a:p>
          <a:endParaRPr lang="ru-RU"/>
        </a:p>
      </dgm:t>
    </dgm:pt>
    <dgm:pt modelId="{77C4361C-824C-4BD1-8190-537E53D504FD}" type="sibTrans" cxnId="{DBB3B0D9-AA77-4A7A-BDCD-17B3BA11B617}">
      <dgm:prSet/>
      <dgm:spPr/>
      <dgm:t>
        <a:bodyPr/>
        <a:lstStyle/>
        <a:p>
          <a:endParaRPr lang="ru-RU"/>
        </a:p>
      </dgm:t>
    </dgm:pt>
    <dgm:pt modelId="{375DC764-8C55-4FF9-9A3C-94E4CBD090AD}">
      <dgm:prSet custT="1"/>
      <dgm:spPr/>
      <dgm:t>
        <a:bodyPr/>
        <a:lstStyle/>
        <a:p>
          <a:r>
            <a:rPr lang="ru-RU" sz="1200" dirty="0">
              <a:latin typeface="Arial" panose="020B0604020202020204" pitchFamily="34" charset="0"/>
              <a:cs typeface="Arial" panose="020B0604020202020204" pitchFamily="34" charset="0"/>
            </a:rPr>
            <a:t>Безвозмездные поступления от физических и юридических лиц на финансовое обеспечение дорожной деятельности, в том числе пожертвования в отношении автомобильных дорог общего пользования местного значения – </a:t>
          </a:r>
          <a:r>
            <a:rPr lang="ru-RU" sz="1200" b="1" dirty="0">
              <a:latin typeface="Arial" panose="020B0604020202020204" pitchFamily="34" charset="0"/>
              <a:cs typeface="Arial" panose="020B0604020202020204" pitchFamily="34" charset="0"/>
            </a:rPr>
            <a:t>482,2 т.р.</a:t>
          </a:r>
        </a:p>
      </dgm:t>
    </dgm:pt>
    <dgm:pt modelId="{E18F45DD-D537-423C-B733-BA64E24786D2}" type="parTrans" cxnId="{F5B2B338-99BA-4CCD-80D5-52B4D80FAB03}">
      <dgm:prSet/>
      <dgm:spPr/>
      <dgm:t>
        <a:bodyPr/>
        <a:lstStyle/>
        <a:p>
          <a:endParaRPr lang="ru-RU"/>
        </a:p>
      </dgm:t>
    </dgm:pt>
    <dgm:pt modelId="{B0463724-1F2C-49AB-9376-D0A04990DEDB}" type="sibTrans" cxnId="{F5B2B338-99BA-4CCD-80D5-52B4D80FAB03}">
      <dgm:prSet/>
      <dgm:spPr/>
      <dgm:t>
        <a:bodyPr/>
        <a:lstStyle/>
        <a:p>
          <a:endParaRPr lang="ru-RU"/>
        </a:p>
      </dgm:t>
    </dgm:pt>
    <dgm:pt modelId="{E5D40557-83F4-4A81-94DA-496BD667E738}" type="pres">
      <dgm:prSet presAssocID="{EF07E6ED-6343-410B-8577-3FC7F5D116AC}" presName="linearFlow" presStyleCnt="0">
        <dgm:presLayoutVars>
          <dgm:dir/>
          <dgm:animLvl val="lvl"/>
          <dgm:resizeHandles val="exact"/>
        </dgm:presLayoutVars>
      </dgm:prSet>
      <dgm:spPr/>
    </dgm:pt>
    <dgm:pt modelId="{5E5CDD7F-D6BA-46D5-812C-C500F3C14303}" type="pres">
      <dgm:prSet presAssocID="{D4608359-CEB8-41BE-B902-8EBA18F6F02E}" presName="composite" presStyleCnt="0"/>
      <dgm:spPr/>
    </dgm:pt>
    <dgm:pt modelId="{AF0C6FA0-7FF7-417A-B4FC-68E28EA8D675}" type="pres">
      <dgm:prSet presAssocID="{D4608359-CEB8-41BE-B902-8EBA18F6F02E}" presName="parentText" presStyleLbl="alignNode1" presStyleIdx="0" presStyleCnt="5" custLinFactNeighborX="2386" custLinFactNeighborY="11122">
        <dgm:presLayoutVars>
          <dgm:chMax val="1"/>
          <dgm:bulletEnabled val="1"/>
        </dgm:presLayoutVars>
      </dgm:prSet>
      <dgm:spPr/>
    </dgm:pt>
    <dgm:pt modelId="{C1F035B7-2439-45F2-AD0F-2D20D3421D69}" type="pres">
      <dgm:prSet presAssocID="{D4608359-CEB8-41BE-B902-8EBA18F6F02E}" presName="descendantText" presStyleLbl="alignAcc1" presStyleIdx="0" presStyleCnt="5" custScaleY="100000" custLinFactNeighborX="274" custLinFactNeighborY="29448">
        <dgm:presLayoutVars>
          <dgm:bulletEnabled val="1"/>
        </dgm:presLayoutVars>
      </dgm:prSet>
      <dgm:spPr/>
    </dgm:pt>
    <dgm:pt modelId="{2DFF44E8-3BCE-45C2-9F35-A6FF8E7254EA}" type="pres">
      <dgm:prSet presAssocID="{DE6811D5-D931-4C0A-8AE1-51D51E027E85}" presName="sp" presStyleCnt="0"/>
      <dgm:spPr/>
    </dgm:pt>
    <dgm:pt modelId="{DE77E81D-39F5-4119-A588-F56083400569}" type="pres">
      <dgm:prSet presAssocID="{C6891638-0D10-46A3-A5BD-6AC452F5B2B9}" presName="composite" presStyleCnt="0"/>
      <dgm:spPr/>
    </dgm:pt>
    <dgm:pt modelId="{8DFBF9DD-A355-4D05-8E95-9282D9E32F71}" type="pres">
      <dgm:prSet presAssocID="{C6891638-0D10-46A3-A5BD-6AC452F5B2B9}" presName="parentText" presStyleLbl="alignNode1" presStyleIdx="1" presStyleCnt="5" custLinFactNeighborX="-2386" custLinFactNeighborY="9874">
        <dgm:presLayoutVars>
          <dgm:chMax val="1"/>
          <dgm:bulletEnabled val="1"/>
        </dgm:presLayoutVars>
      </dgm:prSet>
      <dgm:spPr/>
    </dgm:pt>
    <dgm:pt modelId="{1BA48017-BB3C-43EA-80E8-ED9FB91CBC77}" type="pres">
      <dgm:prSet presAssocID="{C6891638-0D10-46A3-A5BD-6AC452F5B2B9}" presName="descendantText" presStyleLbl="alignAcc1" presStyleIdx="1" presStyleCnt="5" custScaleX="100481" custScaleY="96765" custLinFactNeighborX="548" custLinFactNeighborY="6517">
        <dgm:presLayoutVars>
          <dgm:bulletEnabled val="1"/>
        </dgm:presLayoutVars>
      </dgm:prSet>
      <dgm:spPr/>
    </dgm:pt>
    <dgm:pt modelId="{2E220614-A289-42B0-B7EE-52428874C40B}" type="pres">
      <dgm:prSet presAssocID="{AFA5DE90-02B7-41F6-9C59-989BB2E7159F}" presName="sp" presStyleCnt="0"/>
      <dgm:spPr/>
    </dgm:pt>
    <dgm:pt modelId="{4242731F-7AE9-4B4C-A6CF-B95AF73ED03A}" type="pres">
      <dgm:prSet presAssocID="{7749026E-DE4C-4ED4-A6CA-F8DF6D8C6A78}" presName="composite" presStyleCnt="0"/>
      <dgm:spPr/>
    </dgm:pt>
    <dgm:pt modelId="{E488158B-3EC0-4A9D-88E0-7659CC5ED0F1}" type="pres">
      <dgm:prSet presAssocID="{7749026E-DE4C-4ED4-A6CA-F8DF6D8C6A78}" presName="parentText" presStyleLbl="alignNode1" presStyleIdx="2" presStyleCnt="5" custLinFactNeighborX="-2349" custLinFactNeighborY="-2269">
        <dgm:presLayoutVars>
          <dgm:chMax val="1"/>
          <dgm:bulletEnabled val="1"/>
        </dgm:presLayoutVars>
      </dgm:prSet>
      <dgm:spPr/>
    </dgm:pt>
    <dgm:pt modelId="{9004A8A9-A5A3-4CD0-B261-81EAD2C924ED}" type="pres">
      <dgm:prSet presAssocID="{7749026E-DE4C-4ED4-A6CA-F8DF6D8C6A78}" presName="descendantText" presStyleLbl="alignAcc1" presStyleIdx="2" presStyleCnt="5" custScaleY="120635" custLinFactNeighborX="274" custLinFactNeighborY="-16013">
        <dgm:presLayoutVars>
          <dgm:bulletEnabled val="1"/>
        </dgm:presLayoutVars>
      </dgm:prSet>
      <dgm:spPr/>
    </dgm:pt>
    <dgm:pt modelId="{79C1EE3C-2665-4779-8BAE-5058BF094A5A}" type="pres">
      <dgm:prSet presAssocID="{EA8F6180-3E3D-4DFB-A5F8-42CD080683A8}" presName="sp" presStyleCnt="0"/>
      <dgm:spPr/>
    </dgm:pt>
    <dgm:pt modelId="{853AF4F2-E847-4823-B244-DD988FEA699B}" type="pres">
      <dgm:prSet presAssocID="{275B297C-37AD-464B-B78F-267F3F549BFC}" presName="composite" presStyleCnt="0"/>
      <dgm:spPr/>
    </dgm:pt>
    <dgm:pt modelId="{A071CE01-57D7-4791-9BAC-9F4AA0B8FDBB}" type="pres">
      <dgm:prSet presAssocID="{275B297C-37AD-464B-B78F-267F3F549BFC}" presName="parentText" presStyleLbl="alignNode1" presStyleIdx="3" presStyleCnt="5" custLinFactNeighborX="-1174" custLinFactNeighborY="-17711">
        <dgm:presLayoutVars>
          <dgm:chMax val="1"/>
          <dgm:bulletEnabled val="1"/>
        </dgm:presLayoutVars>
      </dgm:prSet>
      <dgm:spPr/>
    </dgm:pt>
    <dgm:pt modelId="{A4F4B266-A272-431D-8BF3-25CBCEB9112B}" type="pres">
      <dgm:prSet presAssocID="{275B297C-37AD-464B-B78F-267F3F549BFC}" presName="descendantText" presStyleLbl="alignAcc1" presStyleIdx="3" presStyleCnt="5" custScaleX="100872" custScaleY="170574" custLinFactNeighborX="137" custLinFactNeighborY="-20462">
        <dgm:presLayoutVars>
          <dgm:bulletEnabled val="1"/>
        </dgm:presLayoutVars>
      </dgm:prSet>
      <dgm:spPr/>
    </dgm:pt>
    <dgm:pt modelId="{6D76A26A-F6B8-42D6-87B3-904B338686E2}" type="pres">
      <dgm:prSet presAssocID="{CD307023-A85D-4249-9FED-5ED6C5A3D6E8}" presName="sp" presStyleCnt="0"/>
      <dgm:spPr/>
    </dgm:pt>
    <dgm:pt modelId="{3241E4B2-F504-480F-88F9-2B480BE2026F}" type="pres">
      <dgm:prSet presAssocID="{85E173BD-605B-43B3-8697-6F10D3B22A0E}" presName="composite" presStyleCnt="0"/>
      <dgm:spPr/>
    </dgm:pt>
    <dgm:pt modelId="{688C60D5-1DB3-4CC3-979F-D0D34034960F}" type="pres">
      <dgm:prSet presAssocID="{85E173BD-605B-43B3-8697-6F10D3B22A0E}" presName="parentText" presStyleLbl="alignNode1" presStyleIdx="4" presStyleCnt="5" custLinFactNeighborX="4698" custLinFactNeighborY="-6286">
        <dgm:presLayoutVars>
          <dgm:chMax val="1"/>
          <dgm:bulletEnabled val="1"/>
        </dgm:presLayoutVars>
      </dgm:prSet>
      <dgm:spPr/>
    </dgm:pt>
    <dgm:pt modelId="{66146ECE-51F7-426D-8537-3E29E2019A09}" type="pres">
      <dgm:prSet presAssocID="{85E173BD-605B-43B3-8697-6F10D3B22A0E}" presName="descendantText" presStyleLbl="alignAcc1" presStyleIdx="4" presStyleCnt="5" custLinFactNeighborX="1039" custLinFactNeighborY="-6424">
        <dgm:presLayoutVars>
          <dgm:bulletEnabled val="1"/>
        </dgm:presLayoutVars>
      </dgm:prSet>
      <dgm:spPr/>
    </dgm:pt>
  </dgm:ptLst>
  <dgm:cxnLst>
    <dgm:cxn modelId="{B99D6818-5FD6-44FD-9FB2-A953B624CF1B}" type="presOf" srcId="{BA5FE775-CF06-4652-87C2-1616EEFBFB93}" destId="{1BA48017-BB3C-43EA-80E8-ED9FB91CBC77}" srcOrd="0" destOrd="2" presId="urn:microsoft.com/office/officeart/2005/8/layout/chevron2"/>
    <dgm:cxn modelId="{A849701B-D05E-4E70-AFCA-D7303CE70292}" type="presOf" srcId="{EF07E6ED-6343-410B-8577-3FC7F5D116AC}" destId="{E5D40557-83F4-4A81-94DA-496BD667E738}" srcOrd="0" destOrd="0" presId="urn:microsoft.com/office/officeart/2005/8/layout/chevron2"/>
    <dgm:cxn modelId="{BD17C32F-C312-42F5-B102-F338F7292498}" type="presOf" srcId="{67549F63-AFB8-46FB-9021-573877C59150}" destId="{1BA48017-BB3C-43EA-80E8-ED9FB91CBC77}" srcOrd="0" destOrd="0" presId="urn:microsoft.com/office/officeart/2005/8/layout/chevron2"/>
    <dgm:cxn modelId="{BFC3AB31-7D09-4050-B7FF-AB7D6AC076D5}" type="presOf" srcId="{85E173BD-605B-43B3-8697-6F10D3B22A0E}" destId="{688C60D5-1DB3-4CC3-979F-D0D34034960F}" srcOrd="0" destOrd="0" presId="urn:microsoft.com/office/officeart/2005/8/layout/chevron2"/>
    <dgm:cxn modelId="{F5B2B338-99BA-4CCD-80D5-52B4D80FAB03}" srcId="{85E173BD-605B-43B3-8697-6F10D3B22A0E}" destId="{375DC764-8C55-4FF9-9A3C-94E4CBD090AD}" srcOrd="0" destOrd="0" parTransId="{E18F45DD-D537-423C-B733-BA64E24786D2}" sibTransId="{B0463724-1F2C-49AB-9376-D0A04990DEDB}"/>
    <dgm:cxn modelId="{11E96C49-C8DB-4BEA-81B3-CC77862EE780}" srcId="{7749026E-DE4C-4ED4-A6CA-F8DF6D8C6A78}" destId="{C91B73F4-6E3C-493B-87F9-6AE6B76A0223}" srcOrd="2" destOrd="0" parTransId="{BD5D8E45-8699-452A-A69D-8B1D9881A567}" sibTransId="{7876620D-7A87-4A2F-A723-0B415CF17CA7}"/>
    <dgm:cxn modelId="{5317B74D-1C50-4923-B337-18F825C4773C}" srcId="{275B297C-37AD-464B-B78F-267F3F549BFC}" destId="{39AB7CC1-7609-4C41-B87D-F187C74E724F}" srcOrd="0" destOrd="0" parTransId="{56AE9179-A873-410A-84CA-86DE43D594B0}" sibTransId="{58A5485E-47A1-4474-8472-19AD3DF7D47D}"/>
    <dgm:cxn modelId="{CDB37772-C390-4BF8-A1EE-592F6B32CFF0}" type="presOf" srcId="{C6891638-0D10-46A3-A5BD-6AC452F5B2B9}" destId="{8DFBF9DD-A355-4D05-8E95-9282D9E32F71}" srcOrd="0" destOrd="0" presId="urn:microsoft.com/office/officeart/2005/8/layout/chevron2"/>
    <dgm:cxn modelId="{49E24D56-7ABA-4D10-A3E6-F213AC59E56C}" srcId="{7749026E-DE4C-4ED4-A6CA-F8DF6D8C6A78}" destId="{8A196095-150F-42FB-B4D4-E80AFC3BC3F0}" srcOrd="0" destOrd="0" parTransId="{17EE7E30-61C6-4220-A515-2A7D6D806AAF}" sibTransId="{3D1A402C-4AA6-4461-991C-66CDEE662A19}"/>
    <dgm:cxn modelId="{6D3F4A57-7418-448B-A83A-265CF1176D24}" srcId="{D4608359-CEB8-41BE-B902-8EBA18F6F02E}" destId="{98C08EA0-7F01-42EF-B1DB-7D752600554B}" srcOrd="0" destOrd="0" parTransId="{BB5EABD6-7D12-476C-815F-9C1B7B1E1742}" sibTransId="{60C9EDCA-21B6-4FF0-835D-8770FDFCABEF}"/>
    <dgm:cxn modelId="{3293B379-7CE0-427F-98BD-86765E899CC0}" srcId="{D4608359-CEB8-41BE-B902-8EBA18F6F02E}" destId="{8F00DB79-EB44-47FB-B9F2-3617CD84F2F1}" srcOrd="1" destOrd="0" parTransId="{ECCE1518-1BD4-451C-BA12-F051DBE2B5A8}" sibTransId="{E8207BF0-69A2-4096-9DDE-EA9236B1265A}"/>
    <dgm:cxn modelId="{84DF567C-070E-40C2-B59C-A066FE2BF955}" type="presOf" srcId="{98C08EA0-7F01-42EF-B1DB-7D752600554B}" destId="{C1F035B7-2439-45F2-AD0F-2D20D3421D69}" srcOrd="0" destOrd="0" presId="urn:microsoft.com/office/officeart/2005/8/layout/chevron2"/>
    <dgm:cxn modelId="{6C029D80-0B13-4017-A672-AAE4BB387E8D}" type="presOf" srcId="{C91B73F4-6E3C-493B-87F9-6AE6B76A0223}" destId="{9004A8A9-A5A3-4CD0-B261-81EAD2C924ED}" srcOrd="0" destOrd="2" presId="urn:microsoft.com/office/officeart/2005/8/layout/chevron2"/>
    <dgm:cxn modelId="{E9828986-5681-448A-B52E-DEB7F76734A1}" srcId="{EF07E6ED-6343-410B-8577-3FC7F5D116AC}" destId="{7749026E-DE4C-4ED4-A6CA-F8DF6D8C6A78}" srcOrd="2" destOrd="0" parTransId="{153942DC-A20E-4A56-B06B-495ED9D7D84C}" sibTransId="{EA8F6180-3E3D-4DFB-A5F8-42CD080683A8}"/>
    <dgm:cxn modelId="{5D35099B-D2C3-4490-87A5-FC98559C861D}" srcId="{EF07E6ED-6343-410B-8577-3FC7F5D116AC}" destId="{C6891638-0D10-46A3-A5BD-6AC452F5B2B9}" srcOrd="1" destOrd="0" parTransId="{25CFEC9B-3F05-4F00-92A4-B7F22F00CEF1}" sibTransId="{AFA5DE90-02B7-41F6-9C59-989BB2E7159F}"/>
    <dgm:cxn modelId="{7FB1C99D-F5F1-45EF-B3E2-5485CA6DE0FC}" srcId="{7749026E-DE4C-4ED4-A6CA-F8DF6D8C6A78}" destId="{2E9BB4FC-8192-4BCF-8DFC-628CBB2DBE43}" srcOrd="3" destOrd="0" parTransId="{227E13EE-464D-46AA-9868-34D0FF77BB1C}" sibTransId="{6B6592E0-C481-4E50-9ECF-0422B4F3D447}"/>
    <dgm:cxn modelId="{750017A0-BD98-4A3D-8C7E-4C4008B4817B}" srcId="{C6891638-0D10-46A3-A5BD-6AC452F5B2B9}" destId="{C78465C0-188E-4190-9629-68382F656706}" srcOrd="1" destOrd="0" parTransId="{DA33D7BB-7F45-466A-8B00-7332FFB637DE}" sibTransId="{C9F8A064-DD92-40FC-B409-720780D94F25}"/>
    <dgm:cxn modelId="{6BE246A7-1C68-4892-9AC2-83D1FCD50353}" srcId="{EF07E6ED-6343-410B-8577-3FC7F5D116AC}" destId="{D4608359-CEB8-41BE-B902-8EBA18F6F02E}" srcOrd="0" destOrd="0" parTransId="{5E714428-AEEC-4724-BDF6-DD9D0C56CDAB}" sibTransId="{DE6811D5-D931-4C0A-8AE1-51D51E027E85}"/>
    <dgm:cxn modelId="{9B9A42A8-3F96-4D08-9E9D-3D5C2B9D1091}" type="presOf" srcId="{39AB7CC1-7609-4C41-B87D-F187C74E724F}" destId="{A4F4B266-A272-431D-8BF3-25CBCEB9112B}" srcOrd="0" destOrd="0" presId="urn:microsoft.com/office/officeart/2005/8/layout/chevron2"/>
    <dgm:cxn modelId="{CC3315A9-E576-408C-9CE6-565047D94C70}" type="presOf" srcId="{C78465C0-188E-4190-9629-68382F656706}" destId="{1BA48017-BB3C-43EA-80E8-ED9FB91CBC77}" srcOrd="0" destOrd="1" presId="urn:microsoft.com/office/officeart/2005/8/layout/chevron2"/>
    <dgm:cxn modelId="{C9E25DAD-01F9-43A5-9B77-BCED4CB2E05B}" type="presOf" srcId="{C5B0E75E-6735-48D6-B7CD-BDFD5D9F72AA}" destId="{A4F4B266-A272-431D-8BF3-25CBCEB9112B}" srcOrd="0" destOrd="3" presId="urn:microsoft.com/office/officeart/2005/8/layout/chevron2"/>
    <dgm:cxn modelId="{0993CDB7-0C7D-4FAC-A36F-00E7E71340F5}" type="presOf" srcId="{7749026E-DE4C-4ED4-A6CA-F8DF6D8C6A78}" destId="{E488158B-3EC0-4A9D-88E0-7659CC5ED0F1}" srcOrd="0" destOrd="0" presId="urn:microsoft.com/office/officeart/2005/8/layout/chevron2"/>
    <dgm:cxn modelId="{A07E91BA-7826-4EE2-8EE2-B3E7FB54BB1F}" type="presOf" srcId="{375DC764-8C55-4FF9-9A3C-94E4CBD090AD}" destId="{66146ECE-51F7-426D-8537-3E29E2019A09}" srcOrd="0" destOrd="0" presId="urn:microsoft.com/office/officeart/2005/8/layout/chevron2"/>
    <dgm:cxn modelId="{54A059BD-2532-482E-84B2-79C43C751CEA}" type="presOf" srcId="{2E9BB4FC-8192-4BCF-8DFC-628CBB2DBE43}" destId="{9004A8A9-A5A3-4CD0-B261-81EAD2C924ED}" srcOrd="0" destOrd="3" presId="urn:microsoft.com/office/officeart/2005/8/layout/chevron2"/>
    <dgm:cxn modelId="{139763BF-D4A4-427A-B175-6BCA00D1B462}" type="presOf" srcId="{282BAC8A-323D-4266-8C93-D5C24F8BAAE1}" destId="{A4F4B266-A272-431D-8BF3-25CBCEB9112B}" srcOrd="0" destOrd="1" presId="urn:microsoft.com/office/officeart/2005/8/layout/chevron2"/>
    <dgm:cxn modelId="{72F237C1-B2A3-4C1D-8AE2-295CC0D2E4F3}" srcId="{275B297C-37AD-464B-B78F-267F3F549BFC}" destId="{893DC545-7ABE-4D17-96CF-E5E77F35C545}" srcOrd="2" destOrd="0" parTransId="{695F4651-82CC-4499-9E12-40146456E583}" sibTransId="{E8883C00-5155-4CD0-A6AA-0D66CCD2A88E}"/>
    <dgm:cxn modelId="{F3F79CD0-08DA-4F5D-9773-E37FA6AA85B2}" type="presOf" srcId="{D4608359-CEB8-41BE-B902-8EBA18F6F02E}" destId="{AF0C6FA0-7FF7-417A-B4FC-68E28EA8D675}" srcOrd="0" destOrd="0" presId="urn:microsoft.com/office/officeart/2005/8/layout/chevron2"/>
    <dgm:cxn modelId="{8FE634D4-2A00-4C97-BA35-461B3397755F}" type="presOf" srcId="{8A196095-150F-42FB-B4D4-E80AFC3BC3F0}" destId="{9004A8A9-A5A3-4CD0-B261-81EAD2C924ED}" srcOrd="0" destOrd="0" presId="urn:microsoft.com/office/officeart/2005/8/layout/chevron2"/>
    <dgm:cxn modelId="{79A73BD8-0FBF-4617-9895-76DD5AE87A41}" srcId="{7749026E-DE4C-4ED4-A6CA-F8DF6D8C6A78}" destId="{201512AF-6AD8-4F04-A45D-0530D919C43B}" srcOrd="1" destOrd="0" parTransId="{68239E06-21CD-4544-A189-54181DE155D2}" sibTransId="{C7B3D67F-78DC-4040-B5CC-73DE5F4C85C8}"/>
    <dgm:cxn modelId="{DBB3B0D9-AA77-4A7A-BDCD-17B3BA11B617}" srcId="{EF07E6ED-6343-410B-8577-3FC7F5D116AC}" destId="{85E173BD-605B-43B3-8697-6F10D3B22A0E}" srcOrd="4" destOrd="0" parTransId="{EFD73D91-40FC-4A14-BD4E-621F37FF4781}" sibTransId="{77C4361C-824C-4BD1-8190-537E53D504FD}"/>
    <dgm:cxn modelId="{CA18E4E2-B5C7-4496-8053-F77EC422B89D}" srcId="{C6891638-0D10-46A3-A5BD-6AC452F5B2B9}" destId="{67549F63-AFB8-46FB-9021-573877C59150}" srcOrd="0" destOrd="0" parTransId="{254FA38F-5894-4CBE-B918-0D1A7F011C2C}" sibTransId="{524233B3-E18F-4BA8-B8E2-F65031084801}"/>
    <dgm:cxn modelId="{C033E0E3-7657-4B27-94E1-252CB86B6CED}" type="presOf" srcId="{8F00DB79-EB44-47FB-B9F2-3617CD84F2F1}" destId="{C1F035B7-2439-45F2-AD0F-2D20D3421D69}" srcOrd="0" destOrd="1" presId="urn:microsoft.com/office/officeart/2005/8/layout/chevron2"/>
    <dgm:cxn modelId="{382FCBE4-7270-4393-B4B8-07F6AB4B0E73}" type="presOf" srcId="{893DC545-7ABE-4D17-96CF-E5E77F35C545}" destId="{A4F4B266-A272-431D-8BF3-25CBCEB9112B}" srcOrd="0" destOrd="2" presId="urn:microsoft.com/office/officeart/2005/8/layout/chevron2"/>
    <dgm:cxn modelId="{A5A0BFE5-270F-4BA2-B120-6812687E3A34}" srcId="{EF07E6ED-6343-410B-8577-3FC7F5D116AC}" destId="{275B297C-37AD-464B-B78F-267F3F549BFC}" srcOrd="3" destOrd="0" parTransId="{BD98C033-5683-41B9-8CE3-68A03842DEF0}" sibTransId="{CD307023-A85D-4249-9FED-5ED6C5A3D6E8}"/>
    <dgm:cxn modelId="{8B6EEDE6-B52B-43C0-8EC7-E8007335F9DB}" srcId="{C6891638-0D10-46A3-A5BD-6AC452F5B2B9}" destId="{BA5FE775-CF06-4652-87C2-1616EEFBFB93}" srcOrd="2" destOrd="0" parTransId="{1721EA63-F243-4881-9B69-CBC8722B53EF}" sibTransId="{830D1CD2-C684-47F1-99BD-5D3C8E71E10E}"/>
    <dgm:cxn modelId="{80F153EC-7BAC-4F82-A1E5-51B5B7C54A93}" type="presOf" srcId="{201512AF-6AD8-4F04-A45D-0530D919C43B}" destId="{9004A8A9-A5A3-4CD0-B261-81EAD2C924ED}" srcOrd="0" destOrd="1" presId="urn:microsoft.com/office/officeart/2005/8/layout/chevron2"/>
    <dgm:cxn modelId="{C1153EF7-DE56-4028-A2E9-AEF4F55E1C27}" srcId="{275B297C-37AD-464B-B78F-267F3F549BFC}" destId="{282BAC8A-323D-4266-8C93-D5C24F8BAAE1}" srcOrd="1" destOrd="0" parTransId="{F5828D3E-A69E-45F5-B540-F37A30A2D97C}" sibTransId="{624A4D4B-214C-42FD-A768-DB43AFCAA220}"/>
    <dgm:cxn modelId="{337C6BFE-63D8-4F20-965E-8E1A8DD5DB06}" srcId="{275B297C-37AD-464B-B78F-267F3F549BFC}" destId="{C5B0E75E-6735-48D6-B7CD-BDFD5D9F72AA}" srcOrd="3" destOrd="0" parTransId="{2A05A4C0-4674-4CC3-B7E5-1546EDB95FB0}" sibTransId="{DA2760CA-3E14-4D9A-83A7-9C141E5397EB}"/>
    <dgm:cxn modelId="{173DBFFF-9EAD-4D01-86DF-2A778A28E024}" type="presOf" srcId="{275B297C-37AD-464B-B78F-267F3F549BFC}" destId="{A071CE01-57D7-4791-9BAC-9F4AA0B8FDBB}" srcOrd="0" destOrd="0" presId="urn:microsoft.com/office/officeart/2005/8/layout/chevron2"/>
    <dgm:cxn modelId="{63F69B69-ADA0-4CC3-A22A-7198112F31BE}" type="presParOf" srcId="{E5D40557-83F4-4A81-94DA-496BD667E738}" destId="{5E5CDD7F-D6BA-46D5-812C-C500F3C14303}" srcOrd="0" destOrd="0" presId="urn:microsoft.com/office/officeart/2005/8/layout/chevron2"/>
    <dgm:cxn modelId="{22610AD8-9414-478D-B984-42C47EC00F29}" type="presParOf" srcId="{5E5CDD7F-D6BA-46D5-812C-C500F3C14303}" destId="{AF0C6FA0-7FF7-417A-B4FC-68E28EA8D675}" srcOrd="0" destOrd="0" presId="urn:microsoft.com/office/officeart/2005/8/layout/chevron2"/>
    <dgm:cxn modelId="{F620029E-6401-4988-8CA2-23AB602131F8}" type="presParOf" srcId="{5E5CDD7F-D6BA-46D5-812C-C500F3C14303}" destId="{C1F035B7-2439-45F2-AD0F-2D20D3421D69}" srcOrd="1" destOrd="0" presId="urn:microsoft.com/office/officeart/2005/8/layout/chevron2"/>
    <dgm:cxn modelId="{FB604168-6F7C-4F57-B6BF-78A885C84396}" type="presParOf" srcId="{E5D40557-83F4-4A81-94DA-496BD667E738}" destId="{2DFF44E8-3BCE-45C2-9F35-A6FF8E7254EA}" srcOrd="1" destOrd="0" presId="urn:microsoft.com/office/officeart/2005/8/layout/chevron2"/>
    <dgm:cxn modelId="{F13ACC86-E716-4E50-B4E7-6062B3397DFD}" type="presParOf" srcId="{E5D40557-83F4-4A81-94DA-496BD667E738}" destId="{DE77E81D-39F5-4119-A588-F56083400569}" srcOrd="2" destOrd="0" presId="urn:microsoft.com/office/officeart/2005/8/layout/chevron2"/>
    <dgm:cxn modelId="{99FF6048-082C-4BA3-ACD0-2ED8021C1DFC}" type="presParOf" srcId="{DE77E81D-39F5-4119-A588-F56083400569}" destId="{8DFBF9DD-A355-4D05-8E95-9282D9E32F71}" srcOrd="0" destOrd="0" presId="urn:microsoft.com/office/officeart/2005/8/layout/chevron2"/>
    <dgm:cxn modelId="{8AC73DB1-E743-42B3-A639-B329EA95DAAB}" type="presParOf" srcId="{DE77E81D-39F5-4119-A588-F56083400569}" destId="{1BA48017-BB3C-43EA-80E8-ED9FB91CBC77}" srcOrd="1" destOrd="0" presId="urn:microsoft.com/office/officeart/2005/8/layout/chevron2"/>
    <dgm:cxn modelId="{F5EE7421-6BAE-499F-A3E7-A29F80E71200}" type="presParOf" srcId="{E5D40557-83F4-4A81-94DA-496BD667E738}" destId="{2E220614-A289-42B0-B7EE-52428874C40B}" srcOrd="3" destOrd="0" presId="urn:microsoft.com/office/officeart/2005/8/layout/chevron2"/>
    <dgm:cxn modelId="{9D1B3B74-3314-4B75-8A24-606A9A290D80}" type="presParOf" srcId="{E5D40557-83F4-4A81-94DA-496BD667E738}" destId="{4242731F-7AE9-4B4C-A6CF-B95AF73ED03A}" srcOrd="4" destOrd="0" presId="urn:microsoft.com/office/officeart/2005/8/layout/chevron2"/>
    <dgm:cxn modelId="{028EBBFB-B11F-414D-B6C9-C61F40EE2A79}" type="presParOf" srcId="{4242731F-7AE9-4B4C-A6CF-B95AF73ED03A}" destId="{E488158B-3EC0-4A9D-88E0-7659CC5ED0F1}" srcOrd="0" destOrd="0" presId="urn:microsoft.com/office/officeart/2005/8/layout/chevron2"/>
    <dgm:cxn modelId="{C64E6B79-E2D5-4DA4-8765-38E6A5F15A8D}" type="presParOf" srcId="{4242731F-7AE9-4B4C-A6CF-B95AF73ED03A}" destId="{9004A8A9-A5A3-4CD0-B261-81EAD2C924ED}" srcOrd="1" destOrd="0" presId="urn:microsoft.com/office/officeart/2005/8/layout/chevron2"/>
    <dgm:cxn modelId="{A3C0FC01-6985-4CFB-AF74-9BA13033DE37}" type="presParOf" srcId="{E5D40557-83F4-4A81-94DA-496BD667E738}" destId="{79C1EE3C-2665-4779-8BAE-5058BF094A5A}" srcOrd="5" destOrd="0" presId="urn:microsoft.com/office/officeart/2005/8/layout/chevron2"/>
    <dgm:cxn modelId="{F11AE370-6DB2-49FC-A8CB-D36BBD5426E3}" type="presParOf" srcId="{E5D40557-83F4-4A81-94DA-496BD667E738}" destId="{853AF4F2-E847-4823-B244-DD988FEA699B}" srcOrd="6" destOrd="0" presId="urn:microsoft.com/office/officeart/2005/8/layout/chevron2"/>
    <dgm:cxn modelId="{83847396-CEFA-4673-AA12-DF102C55134B}" type="presParOf" srcId="{853AF4F2-E847-4823-B244-DD988FEA699B}" destId="{A071CE01-57D7-4791-9BAC-9F4AA0B8FDBB}" srcOrd="0" destOrd="0" presId="urn:microsoft.com/office/officeart/2005/8/layout/chevron2"/>
    <dgm:cxn modelId="{A1477650-DBDE-4FC0-947B-64DF7F6A4925}" type="presParOf" srcId="{853AF4F2-E847-4823-B244-DD988FEA699B}" destId="{A4F4B266-A272-431D-8BF3-25CBCEB9112B}" srcOrd="1" destOrd="0" presId="urn:microsoft.com/office/officeart/2005/8/layout/chevron2"/>
    <dgm:cxn modelId="{93781F91-36E1-4407-8428-392D4E737E3F}" type="presParOf" srcId="{E5D40557-83F4-4A81-94DA-496BD667E738}" destId="{6D76A26A-F6B8-42D6-87B3-904B338686E2}" srcOrd="7" destOrd="0" presId="urn:microsoft.com/office/officeart/2005/8/layout/chevron2"/>
    <dgm:cxn modelId="{8BE36A55-24FD-4910-9E3B-FCEE79F48C98}" type="presParOf" srcId="{E5D40557-83F4-4A81-94DA-496BD667E738}" destId="{3241E4B2-F504-480F-88F9-2B480BE2026F}" srcOrd="8" destOrd="0" presId="urn:microsoft.com/office/officeart/2005/8/layout/chevron2"/>
    <dgm:cxn modelId="{76B10B5C-3311-41A6-8AF2-36A656018C78}" type="presParOf" srcId="{3241E4B2-F504-480F-88F9-2B480BE2026F}" destId="{688C60D5-1DB3-4CC3-979F-D0D34034960F}" srcOrd="0" destOrd="0" presId="urn:microsoft.com/office/officeart/2005/8/layout/chevron2"/>
    <dgm:cxn modelId="{A5C53EBB-937B-4CB4-8A57-1D9F8222E974}" type="presParOf" srcId="{3241E4B2-F504-480F-88F9-2B480BE2026F}" destId="{66146ECE-51F7-426D-8537-3E29E2019A0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0C6FA0-7FF7-417A-B4FC-68E28EA8D675}">
      <dsp:nvSpPr>
        <dsp:cNvPr id="0" name=""/>
        <dsp:cNvSpPr/>
      </dsp:nvSpPr>
      <dsp:spPr>
        <a:xfrm rot="5400000">
          <a:off x="-174677" y="335523"/>
          <a:ext cx="1191673" cy="8341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 –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313 655,6 т.р.</a:t>
          </a:r>
        </a:p>
      </dsp:txBody>
      <dsp:txXfrm rot="-5400000">
        <a:off x="4075" y="573858"/>
        <a:ext cx="834171" cy="357502"/>
      </dsp:txXfrm>
    </dsp:sp>
    <dsp:sp modelId="{C1F035B7-2439-45F2-AD0F-2D20D3421D69}">
      <dsp:nvSpPr>
        <dsp:cNvPr id="0" name=""/>
        <dsp:cNvSpPr/>
      </dsp:nvSpPr>
      <dsp:spPr>
        <a:xfrm rot="5400000">
          <a:off x="4077479" y="-2990973"/>
          <a:ext cx="774587" cy="726120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На выравнивание бюджетной обеспеченности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219 753,3 т.р.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На поддержку мер по обеспечению сбалансированности бюджетов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95 902,3 т.р.</a:t>
          </a:r>
        </a:p>
      </dsp:txBody>
      <dsp:txXfrm rot="-5400000">
        <a:off x="834171" y="290147"/>
        <a:ext cx="7223392" cy="698963"/>
      </dsp:txXfrm>
    </dsp:sp>
    <dsp:sp modelId="{8DFBF9DD-A355-4D05-8E95-9282D9E32F71}">
      <dsp:nvSpPr>
        <dsp:cNvPr id="0" name=""/>
        <dsp:cNvSpPr/>
      </dsp:nvSpPr>
      <dsp:spPr>
        <a:xfrm rot="5400000">
          <a:off x="-194580" y="1404665"/>
          <a:ext cx="1191673" cy="8341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 –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69 452,9 т.р.</a:t>
          </a:r>
        </a:p>
      </dsp:txBody>
      <dsp:txXfrm rot="-5400000">
        <a:off x="-15828" y="1643000"/>
        <a:ext cx="834171" cy="357502"/>
      </dsp:txXfrm>
    </dsp:sp>
    <dsp:sp modelId="{1BA48017-BB3C-43EA-80E8-ED9FB91CBC77}">
      <dsp:nvSpPr>
        <dsp:cNvPr id="0" name=""/>
        <dsp:cNvSpPr/>
      </dsp:nvSpPr>
      <dsp:spPr>
        <a:xfrm rot="5400000">
          <a:off x="4074179" y="-2102042"/>
          <a:ext cx="749529" cy="72961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На организацию бесплатного горячего питания обучающихся, получающих начальное общее образование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28 353,1 т.р</a:t>
          </a: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На комплектование книжных фондов библиотек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228,9 т.р.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Прочие субсидии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40 870,9 т.р.</a:t>
          </a:r>
        </a:p>
      </dsp:txBody>
      <dsp:txXfrm rot="-5400000">
        <a:off x="800879" y="1207847"/>
        <a:ext cx="7259542" cy="676351"/>
      </dsp:txXfrm>
    </dsp:sp>
    <dsp:sp modelId="{E488158B-3EC0-4A9D-88E0-7659CC5ED0F1}">
      <dsp:nvSpPr>
        <dsp:cNvPr id="0" name=""/>
        <dsp:cNvSpPr/>
      </dsp:nvSpPr>
      <dsp:spPr>
        <a:xfrm rot="5400000">
          <a:off x="-194580" y="2423893"/>
          <a:ext cx="1191673" cy="8341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Субвенции-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1 262 179,5 т.р.</a:t>
          </a:r>
        </a:p>
      </dsp:txBody>
      <dsp:txXfrm rot="-5400000">
        <a:off x="-15828" y="2662228"/>
        <a:ext cx="834171" cy="357502"/>
      </dsp:txXfrm>
    </dsp:sp>
    <dsp:sp modelId="{9004A8A9-A5A3-4CD0-B261-81EAD2C924ED}">
      <dsp:nvSpPr>
        <dsp:cNvPr id="0" name=""/>
        <dsp:cNvSpPr/>
      </dsp:nvSpPr>
      <dsp:spPr>
        <a:xfrm rot="5400000">
          <a:off x="3997561" y="-1095161"/>
          <a:ext cx="934423" cy="726120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На выполнение передаваемых полномочий субъектов РФ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236 853,1 т.р.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На осуществление полномочий по составлению (изменению) списков кандидатов в присяжные заседатели  федеральных судов общей юрисдикции в РФ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11,2 т.р</a:t>
          </a: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Единая субвенция </a:t>
          </a:r>
          <a:r>
            <a:rPr lang="ru-RU" sz="1200" kern="120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1200" b="1" kern="1200">
              <a:latin typeface="Arial" panose="020B0604020202020204" pitchFamily="34" charset="0"/>
              <a:cs typeface="Arial" panose="020B0604020202020204" pitchFamily="34" charset="0"/>
            </a:rPr>
            <a:t>6 165,8 т.р.</a:t>
          </a:r>
          <a:endParaRPr lang="ru-RU" sz="1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Прочие субвенции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1 025 189,8 т.р.</a:t>
          </a:r>
        </a:p>
      </dsp:txBody>
      <dsp:txXfrm rot="-5400000">
        <a:off x="834171" y="2113844"/>
        <a:ext cx="7215589" cy="843193"/>
      </dsp:txXfrm>
    </dsp:sp>
    <dsp:sp modelId="{A071CE01-57D7-4791-9BAC-9F4AA0B8FDBB}">
      <dsp:nvSpPr>
        <dsp:cNvPr id="0" name=""/>
        <dsp:cNvSpPr/>
      </dsp:nvSpPr>
      <dsp:spPr>
        <a:xfrm rot="5400000">
          <a:off x="-194580" y="3597218"/>
          <a:ext cx="1191673" cy="8341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 –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71 996,8 т.р</a:t>
          </a:r>
          <a:r>
            <a:rPr lang="ru-RU" sz="900" kern="1200" dirty="0"/>
            <a:t>. </a:t>
          </a:r>
        </a:p>
      </dsp:txBody>
      <dsp:txXfrm rot="-5400000">
        <a:off x="-15828" y="3835553"/>
        <a:ext cx="834171" cy="357502"/>
      </dsp:txXfrm>
    </dsp:sp>
    <dsp:sp modelId="{A4F4B266-A272-431D-8BF3-25CBCEB9112B}">
      <dsp:nvSpPr>
        <dsp:cNvPr id="0" name=""/>
        <dsp:cNvSpPr/>
      </dsp:nvSpPr>
      <dsp:spPr>
        <a:xfrm rot="5400000">
          <a:off x="3788321" y="196061"/>
          <a:ext cx="1321244" cy="73245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МБТ, передаваемые бюджетам районов из бюджетов поселений на осуществление части полномочий по решению вопросов местного значения в соответствии с заключенными соглашениями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14 656,3 т.р.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МБТ на проведение мероприятий по обеспечению деятельности советников директора по воспитанию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2 850,7 т.р</a:t>
          </a: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МБТ на ежемесячное вознаграждение за классное руководство педагогическим работникам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53 117,0 т.р.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МБТ на обеспечение выплат денежного вознаграждения советникам директоров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878,9 т.р.</a:t>
          </a:r>
        </a:p>
      </dsp:txBody>
      <dsp:txXfrm rot="-5400000">
        <a:off x="786682" y="3262198"/>
        <a:ext cx="7260024" cy="1192248"/>
      </dsp:txXfrm>
    </dsp:sp>
    <dsp:sp modelId="{688C60D5-1DB3-4CC3-979F-D0D34034960F}">
      <dsp:nvSpPr>
        <dsp:cNvPr id="0" name=""/>
        <dsp:cNvSpPr/>
      </dsp:nvSpPr>
      <dsp:spPr>
        <a:xfrm rot="5400000">
          <a:off x="-155391" y="4817381"/>
          <a:ext cx="1191673" cy="8341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Прочие БП- 482,2 т.р. </a:t>
          </a:r>
        </a:p>
      </dsp:txBody>
      <dsp:txXfrm rot="-5400000">
        <a:off x="23361" y="5055716"/>
        <a:ext cx="834171" cy="357502"/>
      </dsp:txXfrm>
    </dsp:sp>
    <dsp:sp modelId="{66146ECE-51F7-426D-8537-3E29E2019A09}">
      <dsp:nvSpPr>
        <dsp:cNvPr id="0" name=""/>
        <dsp:cNvSpPr/>
      </dsp:nvSpPr>
      <dsp:spPr>
        <a:xfrm rot="5400000">
          <a:off x="4077479" y="1420471"/>
          <a:ext cx="774587" cy="726120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Arial" panose="020B0604020202020204" pitchFamily="34" charset="0"/>
              <a:cs typeface="Arial" panose="020B0604020202020204" pitchFamily="34" charset="0"/>
            </a:rPr>
            <a:t>Безвозмездные поступления от физических и юридических лиц на финансовое обеспечение дорожной деятельности, в том числе пожертвования в отношении автомобильных дорог общего пользования местного значения – </a:t>
          </a:r>
          <a:r>
            <a:rPr lang="ru-RU" sz="1200" b="1" kern="1200" dirty="0">
              <a:latin typeface="Arial" panose="020B0604020202020204" pitchFamily="34" charset="0"/>
              <a:cs typeface="Arial" panose="020B0604020202020204" pitchFamily="34" charset="0"/>
            </a:rPr>
            <a:t>482,2 т.р.</a:t>
          </a:r>
        </a:p>
      </dsp:txBody>
      <dsp:txXfrm rot="-5400000">
        <a:off x="834171" y="4701591"/>
        <a:ext cx="7223392" cy="6989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0.16613</cdr:x>
      <cdr:y>0.24886</cdr:y>
    </cdr:from>
    <cdr:to>
      <cdr:x>0.31453</cdr:x>
      <cdr:y>0.34709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95E28C0E-5719-4943-8D3B-39FCAE42041A}"/>
            </a:ext>
          </a:extLst>
        </cdr:cNvPr>
        <cdr:cNvSpPr txBox="1"/>
      </cdr:nvSpPr>
      <cdr:spPr>
        <a:xfrm xmlns:a="http://schemas.openxmlformats.org/drawingml/2006/main">
          <a:off x="1023625" y="671203"/>
          <a:ext cx="914400" cy="2649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Прогноз</a:t>
          </a:r>
        </a:p>
      </cdr:txBody>
    </cdr:sp>
  </cdr:relSizeAnchor>
  <cdr:relSizeAnchor xmlns:cdr="http://schemas.openxmlformats.org/drawingml/2006/chartDrawing">
    <cdr:from>
      <cdr:x>0.16207</cdr:x>
      <cdr:y>0.63698</cdr:y>
    </cdr:from>
    <cdr:to>
      <cdr:x>0.31048</cdr:x>
      <cdr:y>0.7352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515B822B-BDC8-4EF4-AED8-248EA6FEEA1D}"/>
            </a:ext>
          </a:extLst>
        </cdr:cNvPr>
        <cdr:cNvSpPr txBox="1"/>
      </cdr:nvSpPr>
      <cdr:spPr>
        <a:xfrm xmlns:a="http://schemas.openxmlformats.org/drawingml/2006/main">
          <a:off x="1365124" y="1644773"/>
          <a:ext cx="1250094" cy="2536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Прогноз</a:t>
          </a:r>
        </a:p>
      </cdr:txBody>
    </cdr:sp>
  </cdr:relSizeAnchor>
  <cdr:relSizeAnchor xmlns:cdr="http://schemas.openxmlformats.org/drawingml/2006/chartDrawing">
    <cdr:from>
      <cdr:x>0.16812</cdr:x>
      <cdr:y>0.36079</cdr:y>
    </cdr:from>
    <cdr:to>
      <cdr:x>0.31652</cdr:x>
      <cdr:y>0.46482</cdr:y>
    </cdr:to>
    <cdr:sp macro="" textlink="">
      <cdr:nvSpPr>
        <cdr:cNvPr id="4" name="TextBox 3">
          <a:extLst xmlns:a="http://schemas.openxmlformats.org/drawingml/2006/main">
            <a:ext uri="{FF2B5EF4-FFF2-40B4-BE49-F238E27FC236}">
              <a16:creationId xmlns:a16="http://schemas.microsoft.com/office/drawing/2014/main" id="{E475C757-EA73-42E0-9AF0-E5C2FE0495AD}"/>
            </a:ext>
          </a:extLst>
        </cdr:cNvPr>
        <cdr:cNvSpPr txBox="1"/>
      </cdr:nvSpPr>
      <cdr:spPr>
        <a:xfrm xmlns:a="http://schemas.openxmlformats.org/drawingml/2006/main">
          <a:off x="1416132" y="931597"/>
          <a:ext cx="1250009" cy="2686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</a:t>
          </a:r>
        </a:p>
      </cdr:txBody>
    </cdr:sp>
  </cdr:relSizeAnchor>
  <cdr:relSizeAnchor xmlns:cdr="http://schemas.openxmlformats.org/drawingml/2006/chartDrawing">
    <cdr:from>
      <cdr:x>0.16744</cdr:x>
      <cdr:y>0.73463</cdr:y>
    </cdr:from>
    <cdr:to>
      <cdr:x>0.31584</cdr:x>
      <cdr:y>0.83866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id="{9389E2AB-C425-4870-B6E1-0F6A4CDB1F60}"/>
            </a:ext>
          </a:extLst>
        </cdr:cNvPr>
        <cdr:cNvSpPr txBox="1"/>
      </cdr:nvSpPr>
      <cdr:spPr>
        <a:xfrm xmlns:a="http://schemas.openxmlformats.org/drawingml/2006/main">
          <a:off x="1410388" y="1896916"/>
          <a:ext cx="1250010" cy="2686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0.14391</cdr:x>
      <cdr:y>0.71488</cdr:y>
    </cdr:from>
    <cdr:to>
      <cdr:x>0.18787</cdr:x>
      <cdr:y>0.86797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9C4CAE32-A43F-4B64-A744-6194980B4EF0}"/>
            </a:ext>
          </a:extLst>
        </cdr:cNvPr>
        <cdr:cNvSpPr txBox="1"/>
      </cdr:nvSpPr>
      <cdr:spPr>
        <a:xfrm xmlns:a="http://schemas.openxmlformats.org/drawingml/2006/main">
          <a:off x="1617784" y="1542530"/>
          <a:ext cx="494146" cy="330343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>
              <a:highlight>
                <a:srgbClr val="00FFFF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-6,5</a:t>
          </a:r>
        </a:p>
      </cdr:txBody>
    </cdr:sp>
  </cdr:relSizeAnchor>
  <cdr:relSizeAnchor xmlns:cdr="http://schemas.openxmlformats.org/drawingml/2006/chartDrawing">
    <cdr:from>
      <cdr:x>0.36562</cdr:x>
      <cdr:y>0.6605</cdr:y>
    </cdr:from>
    <cdr:to>
      <cdr:x>0.41922</cdr:x>
      <cdr:y>0.81472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17D7F6B5-0D89-4F18-B1F2-820910C8551E}"/>
            </a:ext>
          </a:extLst>
        </cdr:cNvPr>
        <cdr:cNvSpPr txBox="1"/>
      </cdr:nvSpPr>
      <cdr:spPr>
        <a:xfrm xmlns:a="http://schemas.openxmlformats.org/drawingml/2006/main">
          <a:off x="4109997" y="1425204"/>
          <a:ext cx="602520" cy="332770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>
              <a:highlight>
                <a:srgbClr val="00FFFF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+15,9</a:t>
          </a:r>
        </a:p>
      </cdr:txBody>
    </cdr:sp>
  </cdr:relSizeAnchor>
  <cdr:relSizeAnchor xmlns:cdr="http://schemas.openxmlformats.org/drawingml/2006/chartDrawing">
    <cdr:from>
      <cdr:x>0.58545</cdr:x>
      <cdr:y>0.45369</cdr:y>
    </cdr:from>
    <cdr:to>
      <cdr:x>0.62966</cdr:x>
      <cdr:y>0.62779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17D7F6B5-0D89-4F18-B1F2-820910C8551E}"/>
            </a:ext>
          </a:extLst>
        </cdr:cNvPr>
        <cdr:cNvSpPr txBox="1"/>
      </cdr:nvSpPr>
      <cdr:spPr>
        <a:xfrm xmlns:a="http://schemas.openxmlformats.org/drawingml/2006/main">
          <a:off x="6581189" y="978953"/>
          <a:ext cx="497024" cy="3756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>
              <a:highlight>
                <a:srgbClr val="00FFFF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-2,3</a:t>
          </a:r>
        </a:p>
      </cdr:txBody>
    </cdr:sp>
  </cdr:relSizeAnchor>
  <cdr:relSizeAnchor xmlns:cdr="http://schemas.openxmlformats.org/drawingml/2006/chartDrawing">
    <cdr:from>
      <cdr:x>0.80653</cdr:x>
      <cdr:y>0.58472</cdr:y>
    </cdr:from>
    <cdr:to>
      <cdr:x>0.8528</cdr:x>
      <cdr:y>0.7268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id="{17D7F6B5-0D89-4F18-B1F2-820910C8551E}"/>
            </a:ext>
          </a:extLst>
        </cdr:cNvPr>
        <cdr:cNvSpPr txBox="1"/>
      </cdr:nvSpPr>
      <cdr:spPr>
        <a:xfrm xmlns:a="http://schemas.openxmlformats.org/drawingml/2006/main">
          <a:off x="9066404" y="1261695"/>
          <a:ext cx="520117" cy="3065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>
              <a:highlight>
                <a:srgbClr val="00FFFF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+5,5</a:t>
          </a:r>
        </a:p>
      </cdr:txBody>
    </cdr:sp>
  </cdr:relSizeAnchor>
  <cdr:relSizeAnchor xmlns:cdr="http://schemas.openxmlformats.org/drawingml/2006/chartDrawing">
    <cdr:from>
      <cdr:x>0.2406</cdr:x>
      <cdr:y>0.04969</cdr:y>
    </cdr:from>
    <cdr:to>
      <cdr:x>0.25</cdr:x>
      <cdr:y>0.09414</cdr:y>
    </cdr:to>
    <cdr:sp macro="" textlink="">
      <cdr:nvSpPr>
        <cdr:cNvPr id="6" name="Прямоугольник 5">
          <a:extLst xmlns:a="http://schemas.openxmlformats.org/drawingml/2006/main">
            <a:ext uri="{FF2B5EF4-FFF2-40B4-BE49-F238E27FC236}">
              <a16:creationId xmlns:a16="http://schemas.microsoft.com/office/drawing/2014/main" id="{7BFBE143-75D2-4F15-98E6-4E08ED7C3479}"/>
            </a:ext>
          </a:extLst>
        </cdr:cNvPr>
        <cdr:cNvSpPr/>
      </cdr:nvSpPr>
      <cdr:spPr>
        <a:xfrm xmlns:a="http://schemas.openxmlformats.org/drawingml/2006/main">
          <a:off x="2704697" y="107221"/>
          <a:ext cx="105616" cy="95902"/>
        </a:xfrm>
        <a:prstGeom xmlns:a="http://schemas.openxmlformats.org/drawingml/2006/main" prst="rect">
          <a:avLst/>
        </a:prstGeom>
        <a:solidFill xmlns:a="http://schemas.openxmlformats.org/drawingml/2006/main">
          <a:srgbClr val="07E4E9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0.24887</cdr:x>
      <cdr:y>0</cdr:y>
    </cdr:from>
    <cdr:to>
      <cdr:x>0.41399</cdr:x>
      <cdr:y>0.11004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DF90F7D5-D494-4933-ACE2-AA0A7A0DD8FE}"/>
            </a:ext>
          </a:extLst>
        </cdr:cNvPr>
        <cdr:cNvSpPr txBox="1"/>
      </cdr:nvSpPr>
      <cdr:spPr>
        <a:xfrm xmlns:a="http://schemas.openxmlformats.org/drawingml/2006/main">
          <a:off x="2797610" y="0"/>
          <a:ext cx="1856184" cy="2374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 (-)/профицит (+) 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0.38992</cdr:x>
      <cdr:y>0.356</cdr:y>
    </cdr:from>
    <cdr:to>
      <cdr:x>0.81067</cdr:x>
      <cdr:y>0.644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F912C29-B8C4-4979-9736-723D40CF61A3}"/>
            </a:ext>
          </a:extLst>
        </cdr:cNvPr>
        <cdr:cNvSpPr txBox="1"/>
      </cdr:nvSpPr>
      <cdr:spPr>
        <a:xfrm xmlns:a="http://schemas.openxmlformats.org/drawingml/2006/main">
          <a:off x="840099" y="600467"/>
          <a:ext cx="906526" cy="4857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/>
            <a:t>21%</a:t>
          </a:r>
          <a:endParaRPr lang="ru-RU" sz="18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0.4429</cdr:x>
      <cdr:y>0.34888</cdr:y>
    </cdr:from>
    <cdr:to>
      <cdr:x>0.72584</cdr:x>
      <cdr:y>0.63689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F912C29-B8C4-4979-9736-723D40CF61A3}"/>
            </a:ext>
          </a:extLst>
        </cdr:cNvPr>
        <cdr:cNvSpPr txBox="1"/>
      </cdr:nvSpPr>
      <cdr:spPr>
        <a:xfrm xmlns:a="http://schemas.openxmlformats.org/drawingml/2006/main">
          <a:off x="954250" y="588464"/>
          <a:ext cx="609600" cy="4857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/>
            <a:t>1%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0.38433</cdr:x>
      <cdr:y>0.44028</cdr:y>
    </cdr:from>
    <cdr:to>
      <cdr:x>0.74712</cdr:x>
      <cdr:y>0.72828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F912C29-B8C4-4979-9736-723D40CF61A3}"/>
            </a:ext>
          </a:extLst>
        </cdr:cNvPr>
        <cdr:cNvSpPr txBox="1"/>
      </cdr:nvSpPr>
      <cdr:spPr>
        <a:xfrm xmlns:a="http://schemas.openxmlformats.org/drawingml/2006/main">
          <a:off x="828056" y="742625"/>
          <a:ext cx="781647" cy="4857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/>
            <a:t>78%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794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420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5357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342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26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7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309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251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653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908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935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414913-14E3-4EB6-92D2-17F034F6BCA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53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image" Target="../media/image7.svg"/><Relationship Id="rId7" Type="http://schemas.openxmlformats.org/officeDocument/2006/relationships/chart" Target="../charts/chart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10" Type="http://schemas.openxmlformats.org/officeDocument/2006/relationships/chart" Target="../charts/chart10.xml"/><Relationship Id="rId4" Type="http://schemas.openxmlformats.org/officeDocument/2006/relationships/chart" Target="../charts/chart4.xml"/><Relationship Id="rId9" Type="http://schemas.openxmlformats.org/officeDocument/2006/relationships/chart" Target="../charts/chart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5.xml"/><Relationship Id="rId3" Type="http://schemas.openxmlformats.org/officeDocument/2006/relationships/image" Target="../media/image7.svg"/><Relationship Id="rId7" Type="http://schemas.openxmlformats.org/officeDocument/2006/relationships/chart" Target="../charts/chart1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3.xml"/><Relationship Id="rId5" Type="http://schemas.openxmlformats.org/officeDocument/2006/relationships/chart" Target="../charts/chart12.xml"/><Relationship Id="rId10" Type="http://schemas.openxmlformats.org/officeDocument/2006/relationships/chart" Target="../charts/chart17.xml"/><Relationship Id="rId4" Type="http://schemas.openxmlformats.org/officeDocument/2006/relationships/chart" Target="../charts/chart11.xml"/><Relationship Id="rId9" Type="http://schemas.openxmlformats.org/officeDocument/2006/relationships/chart" Target="../charts/chart1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2.xml"/><Relationship Id="rId3" Type="http://schemas.openxmlformats.org/officeDocument/2006/relationships/image" Target="../media/image7.svg"/><Relationship Id="rId7" Type="http://schemas.openxmlformats.org/officeDocument/2006/relationships/chart" Target="../charts/chart2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0.xml"/><Relationship Id="rId5" Type="http://schemas.openxmlformats.org/officeDocument/2006/relationships/chart" Target="../charts/chart19.xml"/><Relationship Id="rId10" Type="http://schemas.openxmlformats.org/officeDocument/2006/relationships/chart" Target="../charts/chart24.xml"/><Relationship Id="rId4" Type="http://schemas.openxmlformats.org/officeDocument/2006/relationships/chart" Target="../charts/chart18.xml"/><Relationship Id="rId9" Type="http://schemas.openxmlformats.org/officeDocument/2006/relationships/chart" Target="../charts/chart2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5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Relationship Id="rId9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f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27DC0E1D-184C-4FDC-A629-1975493F1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96817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613B25-DF7C-48FE-AFAE-2E6398C5F9AD}"/>
              </a:ext>
            </a:extLst>
          </p:cNvPr>
          <p:cNvSpPr txBox="1"/>
          <p:nvPr/>
        </p:nvSpPr>
        <p:spPr>
          <a:xfrm>
            <a:off x="1649895" y="93922"/>
            <a:ext cx="7565080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</a:p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БЮДЖЕТА </a:t>
            </a:r>
          </a:p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СЛЮДЯНСКОГО МУНИЦИПАЛЬНОГО РАЙОНА </a:t>
            </a:r>
          </a:p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за</a:t>
            </a:r>
            <a:r>
              <a:rPr lang="ru-RU" sz="8000" b="1" dirty="0">
                <a:latin typeface="Arial" panose="020B0604020202020204" pitchFamily="34" charset="0"/>
                <a:cs typeface="Arial" panose="020B0604020202020204" pitchFamily="34" charset="0"/>
              </a:rPr>
              <a:t> 2025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9FAC58-E084-41D5-A9E6-60CDCEF1F6FB}"/>
              </a:ext>
            </a:extLst>
          </p:cNvPr>
          <p:cNvSpPr txBox="1"/>
          <p:nvPr/>
        </p:nvSpPr>
        <p:spPr>
          <a:xfrm>
            <a:off x="2547730" y="6042847"/>
            <a:ext cx="7096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материалам отчета об исполнении бюджета Слюдянского муниципального района за 2025 год</a:t>
            </a:r>
          </a:p>
        </p:txBody>
      </p:sp>
      <p:pic>
        <p:nvPicPr>
          <p:cNvPr id="8" name="Рисунок 7" descr="Слюдянский р-н (герб вч)">
            <a:extLst>
              <a:ext uri="{FF2B5EF4-FFF2-40B4-BE49-F238E27FC236}">
                <a16:creationId xmlns:a16="http://schemas.microsoft.com/office/drawing/2014/main" id="{E2FB4D10-A135-4164-9E84-F405649D234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1" y="93922"/>
            <a:ext cx="1024972" cy="13054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7711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486457B2-1FB2-48BA-99B9-BA41652714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3775547"/>
              </p:ext>
            </p:extLst>
          </p:nvPr>
        </p:nvGraphicFramePr>
        <p:xfrm>
          <a:off x="469785" y="4294332"/>
          <a:ext cx="8423245" cy="2582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4306296-DC35-44D7-A97B-97754063FDD8}"/>
              </a:ext>
            </a:extLst>
          </p:cNvPr>
          <p:cNvSpPr txBox="1"/>
          <p:nvPr/>
        </p:nvSpPr>
        <p:spPr>
          <a:xfrm>
            <a:off x="1689102" y="95508"/>
            <a:ext cx="914190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ОСНОВНЫХ ПАРАМЕТРОВ БЮДЖЕТА РАЙОНА, млн. руб.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7EDCEEED-5AC9-4E09-9183-9E1D912E9A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755583"/>
              </p:ext>
            </p:extLst>
          </p:nvPr>
        </p:nvGraphicFramePr>
        <p:xfrm>
          <a:off x="446712" y="500799"/>
          <a:ext cx="11241249" cy="2157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935CB65-C418-4157-B7BF-B040C62EE342}"/>
              </a:ext>
            </a:extLst>
          </p:cNvPr>
          <p:cNvSpPr txBox="1"/>
          <p:nvPr/>
        </p:nvSpPr>
        <p:spPr>
          <a:xfrm>
            <a:off x="1384183" y="2649708"/>
            <a:ext cx="40351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</a:t>
            </a:r>
          </a:p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Денежные средства, которые поступают в бюджет в безвозмездном и безвозвратном порядке в соответствии с бюджетным законодательством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solidFill>
                  <a:srgbClr val="FF7C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</a:t>
            </a:r>
          </a:p>
          <a:p>
            <a:r>
              <a:rPr lang="ru-RU" sz="1200" b="1" dirty="0">
                <a:solidFill>
                  <a:srgbClr val="FF7C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выплачиваемые из бюджета денежные средства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37A3B3-F005-440D-9B15-313F89E4D9E9}"/>
              </a:ext>
            </a:extLst>
          </p:cNvPr>
          <p:cNvSpPr txBox="1"/>
          <p:nvPr/>
        </p:nvSpPr>
        <p:spPr>
          <a:xfrm>
            <a:off x="7055842" y="2649708"/>
            <a:ext cx="39672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00CC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</a:t>
            </a:r>
          </a:p>
          <a:p>
            <a:r>
              <a:rPr lang="ru-RU" sz="1200" b="1" dirty="0">
                <a:solidFill>
                  <a:srgbClr val="00CC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превышение расходы бюджета над поступлениями доходов в бюджет</a:t>
            </a:r>
          </a:p>
          <a:p>
            <a:endParaRPr lang="ru-RU" sz="1200" b="1" dirty="0">
              <a:solidFill>
                <a:srgbClr val="00CC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solidFill>
                  <a:srgbClr val="00CC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БЮДЖЕТА</a:t>
            </a:r>
          </a:p>
          <a:p>
            <a:r>
              <a:rPr lang="ru-RU" sz="1200" b="1" dirty="0">
                <a:solidFill>
                  <a:srgbClr val="00CC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превышение поступлений доходов в бюджет над расходами бюджета</a:t>
            </a:r>
          </a:p>
          <a:p>
            <a:endParaRPr lang="ru-RU" sz="12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82AD96-465C-4C7A-ABB7-A82CC958DC79}"/>
              </a:ext>
            </a:extLst>
          </p:cNvPr>
          <p:cNvSpPr txBox="1"/>
          <p:nvPr/>
        </p:nvSpPr>
        <p:spPr>
          <a:xfrm>
            <a:off x="732114" y="4256433"/>
            <a:ext cx="8705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РАЙОНА В 2025 ГОДУ, млн. руб.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551995-1E92-4E93-8922-E4F26A5D16F6}"/>
              </a:ext>
            </a:extLst>
          </p:cNvPr>
          <p:cNvSpPr txBox="1"/>
          <p:nvPr/>
        </p:nvSpPr>
        <p:spPr>
          <a:xfrm>
            <a:off x="7092885" y="5023116"/>
            <a:ext cx="12625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+5,5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профицит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F5689C4-9D69-4E03-9525-F0E6D7D0396E}"/>
              </a:ext>
            </a:extLst>
          </p:cNvPr>
          <p:cNvSpPr txBox="1"/>
          <p:nvPr/>
        </p:nvSpPr>
        <p:spPr>
          <a:xfrm>
            <a:off x="7092885" y="5688396"/>
            <a:ext cx="13554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-43,3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запланированный дефицит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0FCB3A8-8CAE-47B8-A6C4-AACBABB76FB4}"/>
              </a:ext>
            </a:extLst>
          </p:cNvPr>
          <p:cNvSpPr/>
          <p:nvPr/>
        </p:nvSpPr>
        <p:spPr>
          <a:xfrm>
            <a:off x="9163570" y="5262230"/>
            <a:ext cx="27364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на 01.01.2026 года отсутствует</a:t>
            </a: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EDE4782F-D9B7-4B5D-B3C8-6808500C317E}"/>
              </a:ext>
            </a:extLst>
          </p:cNvPr>
          <p:cNvCxnSpPr>
            <a:cxnSpLocks/>
          </p:cNvCxnSpPr>
          <p:nvPr/>
        </p:nvCxnSpPr>
        <p:spPr>
          <a:xfrm flipV="1">
            <a:off x="6822344" y="4936845"/>
            <a:ext cx="0" cy="1415906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873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5">
            <a:extLst>
              <a:ext uri="{FF2B5EF4-FFF2-40B4-BE49-F238E27FC236}">
                <a16:creationId xmlns:a16="http://schemas.microsoft.com/office/drawing/2014/main" id="{CDE77191-CCF5-47C0-9C35-7647E2416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3654" y="1190373"/>
            <a:ext cx="5811844" cy="3016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r>
              <a:rPr lang="ru-RU" altLang="ru-RU" sz="1600" b="1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Доходы за 2025 год исполнены в сумме 2 202 176,5 т.р. из них:</a:t>
            </a:r>
          </a:p>
          <a:p>
            <a:pPr marL="285750" indent="-285750">
              <a:buFontTx/>
              <a:buChar char="-"/>
            </a:pPr>
            <a:r>
              <a:rPr lang="ru-RU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налоговые – 460 69</a:t>
            </a:r>
            <a:r>
              <a:rPr lang="en-US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4</a:t>
            </a:r>
            <a:r>
              <a:rPr lang="ru-RU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 т.р., </a:t>
            </a:r>
          </a:p>
          <a:p>
            <a:pPr marL="285750" indent="-285750">
              <a:buFontTx/>
              <a:buChar char="-"/>
            </a:pPr>
            <a:r>
              <a:rPr lang="ru-RU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неналоговые – 23 71</a:t>
            </a:r>
            <a:r>
              <a:rPr lang="en-US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6</a:t>
            </a:r>
            <a:r>
              <a:rPr lang="ru-RU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 т.р., </a:t>
            </a:r>
          </a:p>
          <a:p>
            <a:pPr marL="285750" indent="-285750">
              <a:buFontTx/>
              <a:buChar char="-"/>
            </a:pPr>
            <a:r>
              <a:rPr lang="ru-RU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безвозмездные поступления – 1 717 76</a:t>
            </a:r>
            <a:r>
              <a:rPr lang="en-US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7</a:t>
            </a:r>
            <a:r>
              <a:rPr lang="ru-RU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 т.р. </a:t>
            </a:r>
          </a:p>
          <a:p>
            <a:r>
              <a:rPr lang="ru-RU" altLang="ru-RU" sz="1600" dirty="0">
                <a:solidFill>
                  <a:prstClr val="black"/>
                </a:solidFill>
                <a:ea typeface="Tahoma" panose="020B060403050404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Снижение доходов в 2025 году к 2024 году составило -8,4</a:t>
            </a:r>
            <a:r>
              <a:rPr 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% или -201 32</a:t>
            </a:r>
            <a:r>
              <a:rPr lang="en-US" sz="1600" b="1" dirty="0">
                <a:ea typeface="Tahoma" panose="020B0604030504040204" pitchFamily="34" charset="0"/>
                <a:cs typeface="Arial" panose="020B0604020202020204" pitchFamily="34" charset="0"/>
              </a:rPr>
              <a:t>7</a:t>
            </a:r>
            <a:r>
              <a:rPr 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 тыс. руб. 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в том числе по:</a:t>
            </a:r>
          </a:p>
          <a:p>
            <a:pPr marL="285750" indent="-285750">
              <a:buFontTx/>
              <a:buChar char="-"/>
            </a:pP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налоговым доходам на 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+19% </a:t>
            </a: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или 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+73 751,2 </a:t>
            </a: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т.р.;</a:t>
            </a:r>
          </a:p>
          <a:p>
            <a:pPr marL="285750" indent="-285750">
              <a:buFontTx/>
              <a:buChar char="-"/>
            </a:pP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неналоговым доходам на 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-46% </a:t>
            </a: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или 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-19 621,2 </a:t>
            </a: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т.р.;</a:t>
            </a:r>
          </a:p>
          <a:p>
            <a:pPr marL="285750" indent="-285750">
              <a:buFontTx/>
              <a:buChar char="-"/>
            </a:pP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безвозмездным поступлениям на 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-13%</a:t>
            </a: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 или -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255 45</a:t>
            </a:r>
            <a:r>
              <a:rPr lang="en-US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7</a:t>
            </a:r>
            <a:r>
              <a:rPr lang="ru-RU" altLang="ru-RU" sz="1600" b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dirty="0">
                <a:ea typeface="Tahoma" panose="020B0604030504040204" pitchFamily="34" charset="0"/>
                <a:cs typeface="Arial" panose="020B0604020202020204" pitchFamily="34" charset="0"/>
              </a:rPr>
              <a:t>т.р.</a:t>
            </a:r>
          </a:p>
          <a:p>
            <a:endParaRPr lang="ru-RU" altLang="ru-RU" sz="14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60AD0037-8FCE-462A-B30D-8D03157732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4360788"/>
              </p:ext>
            </p:extLst>
          </p:nvPr>
        </p:nvGraphicFramePr>
        <p:xfrm>
          <a:off x="241852" y="1093306"/>
          <a:ext cx="4260574" cy="3438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91B8233-AF7A-4AD7-AFC5-077034AA8B22}"/>
              </a:ext>
            </a:extLst>
          </p:cNvPr>
          <p:cNvSpPr txBox="1"/>
          <p:nvPr/>
        </p:nvSpPr>
        <p:spPr>
          <a:xfrm>
            <a:off x="1680445" y="1289765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-201 32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т.р. -8,4%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1BE656-BF91-4755-B81C-797F0825D946}"/>
              </a:ext>
            </a:extLst>
          </p:cNvPr>
          <p:cNvSpPr txBox="1"/>
          <p:nvPr/>
        </p:nvSpPr>
        <p:spPr>
          <a:xfrm>
            <a:off x="616226" y="268356"/>
            <a:ext cx="10954386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ДОХОДОВ БЮДЖЕТА СЛЮДЯНСКОГО МУНИЦИПАЛЬНОГО РАЙОНА, тыс. руб.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001D89-4BD3-4656-BDB1-7A305D2E1C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904" y="4020147"/>
            <a:ext cx="3770244" cy="26921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117091-6EFE-48F5-B682-3201AE900178}"/>
              </a:ext>
            </a:extLst>
          </p:cNvPr>
          <p:cNvSpPr txBox="1"/>
          <p:nvPr/>
        </p:nvSpPr>
        <p:spPr>
          <a:xfrm>
            <a:off x="4979503" y="4532244"/>
            <a:ext cx="33651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структуре платежей, поступивших в бюджет СМР в 2025 году, доля налоговых доходов составила 21%, неналоговых доходов 1%, безвозмездных поступлений 78%. В составе бюджета сохраняется высокая доля межбюджетных трансфертов (в 2024 году – 82%).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324D48B-A031-4E6A-B1CF-9E2E71B32F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153" y="5003272"/>
            <a:ext cx="2408354" cy="158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585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3C1AA6-39C4-46C6-8331-833EB2B8B702}"/>
              </a:ext>
            </a:extLst>
          </p:cNvPr>
          <p:cNvSpPr txBox="1"/>
          <p:nvPr/>
        </p:nvSpPr>
        <p:spPr>
          <a:xfrm>
            <a:off x="190033" y="121444"/>
            <a:ext cx="7824252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 БЮДЖЕТА СЛЮДЯНСКОГО МУНИЦИПАЛЬНОГО РАЙОНА, тыс. руб.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B7FB21-C36D-48A1-8E53-ED4CD6B2B5C3}"/>
              </a:ext>
            </a:extLst>
          </p:cNvPr>
          <p:cNvSpPr txBox="1"/>
          <p:nvPr/>
        </p:nvSpPr>
        <p:spPr>
          <a:xfrm>
            <a:off x="203431" y="787185"/>
            <a:ext cx="3974286" cy="1015663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безвозмездные и 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безвозвратные платежи физических и юридических лиц, поступающие в бюджеты</a:t>
            </a:r>
          </a:p>
        </p:txBody>
      </p:sp>
      <p:pic>
        <p:nvPicPr>
          <p:cNvPr id="7" name="Рисунок 6" descr="Лампочка и шестеренка">
            <a:extLst>
              <a:ext uri="{FF2B5EF4-FFF2-40B4-BE49-F238E27FC236}">
                <a16:creationId xmlns:a16="http://schemas.microsoft.com/office/drawing/2014/main" id="{486EEFCA-CFD3-435A-9751-3D70E02CE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5510" y="771446"/>
            <a:ext cx="821073" cy="821073"/>
          </a:xfrm>
          <a:prstGeom prst="rect">
            <a:avLst/>
          </a:prstGeom>
        </p:spPr>
      </p:pic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1FBBEA8E-F271-41E2-8008-85948106F0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4885488"/>
              </p:ext>
            </p:extLst>
          </p:nvPr>
        </p:nvGraphicFramePr>
        <p:xfrm>
          <a:off x="7894332" y="238302"/>
          <a:ext cx="2154543" cy="1686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26A9072-E9C8-48D6-B27C-34FF6BBB6852}"/>
              </a:ext>
            </a:extLst>
          </p:cNvPr>
          <p:cNvSpPr txBox="1"/>
          <p:nvPr/>
        </p:nvSpPr>
        <p:spPr>
          <a:xfrm>
            <a:off x="9891519" y="541708"/>
            <a:ext cx="215454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ДОХОДОВ В ОБЩЕМ ОБЪЕМЕ ДОХОДОВ БЮДЖЕТА В 2025 ГОДУ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3EF880-DA47-48FD-821B-655809B8101A}"/>
              </a:ext>
            </a:extLst>
          </p:cNvPr>
          <p:cNvSpPr txBox="1"/>
          <p:nvPr/>
        </p:nvSpPr>
        <p:spPr>
          <a:xfrm>
            <a:off x="336607" y="1925008"/>
            <a:ext cx="11598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 ДИНАМИКА ПОСТУПЛЕНИЙ НАЛОГОВЫХ ДОХОДОВ БЮДЖЕТА РАЙОНА</a:t>
            </a:r>
          </a:p>
        </p:txBody>
      </p:sp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07D11B91-B6C2-4630-8DAB-CC0773CC99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530808"/>
              </p:ext>
            </p:extLst>
          </p:nvPr>
        </p:nvGraphicFramePr>
        <p:xfrm>
          <a:off x="1281264" y="2294340"/>
          <a:ext cx="9911899" cy="10776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7BAD1E2-90FF-4D9C-A3C8-8D59805F992E}"/>
              </a:ext>
            </a:extLst>
          </p:cNvPr>
          <p:cNvSpPr txBox="1"/>
          <p:nvPr/>
        </p:nvSpPr>
        <p:spPr>
          <a:xfrm>
            <a:off x="-61839" y="2589073"/>
            <a:ext cx="1674633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числе: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на доходы физических лиц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Упрощенная система налогообложения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пошлина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Патентная системы налогообложения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налоговые доходы (в т.ч. ЕНВД, ЕСХН, АКЦИЗЫ)</a:t>
            </a:r>
          </a:p>
        </p:txBody>
      </p:sp>
      <p:graphicFrame>
        <p:nvGraphicFramePr>
          <p:cNvPr id="26" name="Диаграмма 25">
            <a:extLst>
              <a:ext uri="{FF2B5EF4-FFF2-40B4-BE49-F238E27FC236}">
                <a16:creationId xmlns:a16="http://schemas.microsoft.com/office/drawing/2014/main" id="{1EC655CC-E7AE-460A-AFBD-1B612CBE8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3675370"/>
              </p:ext>
            </p:extLst>
          </p:nvPr>
        </p:nvGraphicFramePr>
        <p:xfrm>
          <a:off x="775478" y="3080765"/>
          <a:ext cx="10923473" cy="1112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id="{A765B93C-581A-416B-8CD4-48A0FA3F81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8409565"/>
              </p:ext>
            </p:extLst>
          </p:nvPr>
        </p:nvGraphicFramePr>
        <p:xfrm>
          <a:off x="775478" y="4278021"/>
          <a:ext cx="10923473" cy="536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90C344DC-18B1-4257-93BC-2B5DD8DFD4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2000545"/>
              </p:ext>
            </p:extLst>
          </p:nvPr>
        </p:nvGraphicFramePr>
        <p:xfrm>
          <a:off x="775478" y="4899985"/>
          <a:ext cx="10923473" cy="536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12B72DC6-A0D6-4336-98FA-F21FB8B57C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5366329"/>
              </p:ext>
            </p:extLst>
          </p:nvPr>
        </p:nvGraphicFramePr>
        <p:xfrm>
          <a:off x="775478" y="5412659"/>
          <a:ext cx="10923473" cy="536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32" name="Диаграмма 31">
            <a:extLst>
              <a:ext uri="{FF2B5EF4-FFF2-40B4-BE49-F238E27FC236}">
                <a16:creationId xmlns:a16="http://schemas.microsoft.com/office/drawing/2014/main" id="{1674A487-21D3-4D54-8925-5AE469F0D7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2063972"/>
              </p:ext>
            </p:extLst>
          </p:nvPr>
        </p:nvGraphicFramePr>
        <p:xfrm>
          <a:off x="775478" y="6193687"/>
          <a:ext cx="10923473" cy="536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59FF25C-B084-422B-92FC-A81B2A34F998}"/>
              </a:ext>
            </a:extLst>
          </p:cNvPr>
          <p:cNvSpPr/>
          <p:nvPr/>
        </p:nvSpPr>
        <p:spPr>
          <a:xfrm>
            <a:off x="7334250" y="2221067"/>
            <a:ext cx="4837807" cy="4509329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B80E3554-5003-4ABE-99E4-D2F3E39FF5BA}"/>
              </a:ext>
            </a:extLst>
          </p:cNvPr>
          <p:cNvSpPr/>
          <p:nvPr/>
        </p:nvSpPr>
        <p:spPr>
          <a:xfrm>
            <a:off x="7496175" y="2338478"/>
            <a:ext cx="4534026" cy="4391918"/>
          </a:xfrm>
          <a:prstGeom prst="rect">
            <a:avLst/>
          </a:prstGeom>
          <a:noFill/>
          <a:ln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id="{E836B4E5-E834-4774-8207-69E738E363B9}"/>
              </a:ext>
            </a:extLst>
          </p:cNvPr>
          <p:cNvCxnSpPr/>
          <p:nvPr/>
        </p:nvCxnSpPr>
        <p:spPr>
          <a:xfrm flipV="1">
            <a:off x="11258550" y="3611714"/>
            <a:ext cx="0" cy="36933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DF66CD10-FDE6-41B9-9913-4E0E68C6E143}"/>
              </a:ext>
            </a:extLst>
          </p:cNvPr>
          <p:cNvCxnSpPr>
            <a:cxnSpLocks/>
          </p:cNvCxnSpPr>
          <p:nvPr/>
        </p:nvCxnSpPr>
        <p:spPr>
          <a:xfrm>
            <a:off x="11277600" y="4343400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122EE248-5AF9-46D2-9AC5-CAA3BEA74D46}"/>
              </a:ext>
            </a:extLst>
          </p:cNvPr>
          <p:cNvCxnSpPr/>
          <p:nvPr/>
        </p:nvCxnSpPr>
        <p:spPr>
          <a:xfrm flipV="1">
            <a:off x="11277600" y="5043327"/>
            <a:ext cx="0" cy="36933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id="{7D164AC1-CAA9-45EF-8358-6C8520E5E262}"/>
              </a:ext>
            </a:extLst>
          </p:cNvPr>
          <p:cNvCxnSpPr>
            <a:cxnSpLocks/>
          </p:cNvCxnSpPr>
          <p:nvPr/>
        </p:nvCxnSpPr>
        <p:spPr>
          <a:xfrm>
            <a:off x="11277600" y="6274236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BF6D2E83-FBD9-4E0A-AF3E-664A3BD36F04}"/>
              </a:ext>
            </a:extLst>
          </p:cNvPr>
          <p:cNvCxnSpPr/>
          <p:nvPr/>
        </p:nvCxnSpPr>
        <p:spPr>
          <a:xfrm flipV="1">
            <a:off x="11277600" y="5580036"/>
            <a:ext cx="0" cy="36933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142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3C1AA6-39C4-46C6-8331-833EB2B8B702}"/>
              </a:ext>
            </a:extLst>
          </p:cNvPr>
          <p:cNvSpPr txBox="1"/>
          <p:nvPr/>
        </p:nvSpPr>
        <p:spPr>
          <a:xfrm>
            <a:off x="195043" y="62347"/>
            <a:ext cx="7509264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БЮДЖЕТА СЛЮДЯНСКОГО МУНИЦИПАЛЬНОГО РАЙОНА, тыс. руб.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B7FB21-C36D-48A1-8E53-ED4CD6B2B5C3}"/>
              </a:ext>
            </a:extLst>
          </p:cNvPr>
          <p:cNvSpPr txBox="1"/>
          <p:nvPr/>
        </p:nvSpPr>
        <p:spPr>
          <a:xfrm>
            <a:off x="336607" y="763959"/>
            <a:ext cx="5611188" cy="123110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Доходы от использования и продажи имущества, находящегося в государственной и муниципальной собственности, административные платежи, штрафы, санкции, плата за негативное воздействие на окружающую среду и т.д.</a:t>
            </a:r>
          </a:p>
        </p:txBody>
      </p:sp>
      <p:pic>
        <p:nvPicPr>
          <p:cNvPr id="7" name="Рисунок 6" descr="Лампочка и шестеренка">
            <a:extLst>
              <a:ext uri="{FF2B5EF4-FFF2-40B4-BE49-F238E27FC236}">
                <a16:creationId xmlns:a16="http://schemas.microsoft.com/office/drawing/2014/main" id="{486EEFCA-CFD3-435A-9751-3D70E02CE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6608" y="671119"/>
            <a:ext cx="821073" cy="821073"/>
          </a:xfrm>
          <a:prstGeom prst="rect">
            <a:avLst/>
          </a:prstGeom>
        </p:spPr>
      </p:pic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1FBBEA8E-F271-41E2-8008-85948106F0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1175507"/>
              </p:ext>
            </p:extLst>
          </p:nvPr>
        </p:nvGraphicFramePr>
        <p:xfrm>
          <a:off x="7894332" y="238302"/>
          <a:ext cx="2154543" cy="1686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26A9072-E9C8-48D6-B27C-34FF6BBB6852}"/>
              </a:ext>
            </a:extLst>
          </p:cNvPr>
          <p:cNvSpPr txBox="1"/>
          <p:nvPr/>
        </p:nvSpPr>
        <p:spPr>
          <a:xfrm>
            <a:off x="9886950" y="568536"/>
            <a:ext cx="23050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НЕНАЛОГОВЫХ ДОХОДОВ В ОБЩЕМ ОБЪЕМЕ ДОХОДОВ БЮДЖЕТА В 2025 ГОДУ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3EF880-DA47-48FD-821B-655809B8101A}"/>
              </a:ext>
            </a:extLst>
          </p:cNvPr>
          <p:cNvSpPr txBox="1"/>
          <p:nvPr/>
        </p:nvSpPr>
        <p:spPr>
          <a:xfrm>
            <a:off x="336607" y="1925008"/>
            <a:ext cx="11598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 ДИНАМИКА ПОСТУПЛЕНИЙ НЕНАЛОГОВЫХ ДОХОДОВ БЮДЖЕТА РАЙОНА</a:t>
            </a:r>
          </a:p>
        </p:txBody>
      </p:sp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07D11B91-B6C2-4630-8DAB-CC0773CC99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9184481"/>
              </p:ext>
            </p:extLst>
          </p:nvPr>
        </p:nvGraphicFramePr>
        <p:xfrm>
          <a:off x="1287404" y="2338478"/>
          <a:ext cx="9899622" cy="1404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7BAD1E2-90FF-4D9C-A3C8-8D59805F992E}"/>
              </a:ext>
            </a:extLst>
          </p:cNvPr>
          <p:cNvSpPr txBox="1"/>
          <p:nvPr/>
        </p:nvSpPr>
        <p:spPr>
          <a:xfrm>
            <a:off x="19943" y="2626829"/>
            <a:ext cx="15655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Всего,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числе:</a:t>
            </a: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использования имущества</a:t>
            </a:r>
          </a:p>
          <a:p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Плата НВОС</a:t>
            </a:r>
          </a:p>
          <a:p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компенсации затрат государства</a:t>
            </a:r>
          </a:p>
          <a:p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Штрафы, санкции, возмещение ущерба</a:t>
            </a:r>
          </a:p>
          <a:p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неналоговые доходы (продажа имущества, инициативные платежи в т.ч.)</a:t>
            </a:r>
          </a:p>
        </p:txBody>
      </p:sp>
      <p:graphicFrame>
        <p:nvGraphicFramePr>
          <p:cNvPr id="26" name="Диаграмма 25">
            <a:extLst>
              <a:ext uri="{FF2B5EF4-FFF2-40B4-BE49-F238E27FC236}">
                <a16:creationId xmlns:a16="http://schemas.microsoft.com/office/drawing/2014/main" id="{1EC655CC-E7AE-460A-AFBD-1B612CBE8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5511473"/>
              </p:ext>
            </p:extLst>
          </p:nvPr>
        </p:nvGraphicFramePr>
        <p:xfrm>
          <a:off x="775478" y="3187028"/>
          <a:ext cx="10923473" cy="1112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id="{A765B93C-581A-416B-8CD4-48A0FA3F81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5310570"/>
              </p:ext>
            </p:extLst>
          </p:nvPr>
        </p:nvGraphicFramePr>
        <p:xfrm>
          <a:off x="775478" y="4278021"/>
          <a:ext cx="10923473" cy="536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90C344DC-18B1-4257-93BC-2B5DD8DFD4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2568327"/>
              </p:ext>
            </p:extLst>
          </p:nvPr>
        </p:nvGraphicFramePr>
        <p:xfrm>
          <a:off x="775478" y="4759550"/>
          <a:ext cx="10923473" cy="536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12B72DC6-A0D6-4336-98FA-F21FB8B57C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7510573"/>
              </p:ext>
            </p:extLst>
          </p:nvPr>
        </p:nvGraphicFramePr>
        <p:xfrm>
          <a:off x="775478" y="5197499"/>
          <a:ext cx="10923473" cy="536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32" name="Диаграмма 31">
            <a:extLst>
              <a:ext uri="{FF2B5EF4-FFF2-40B4-BE49-F238E27FC236}">
                <a16:creationId xmlns:a16="http://schemas.microsoft.com/office/drawing/2014/main" id="{1674A487-21D3-4D54-8925-5AE469F0D7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9062965"/>
              </p:ext>
            </p:extLst>
          </p:nvPr>
        </p:nvGraphicFramePr>
        <p:xfrm>
          <a:off x="839423" y="6045979"/>
          <a:ext cx="10923473" cy="37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59FF25C-B084-422B-92FC-A81B2A34F998}"/>
              </a:ext>
            </a:extLst>
          </p:cNvPr>
          <p:cNvSpPr/>
          <p:nvPr/>
        </p:nvSpPr>
        <p:spPr>
          <a:xfrm>
            <a:off x="7334250" y="2221067"/>
            <a:ext cx="4837807" cy="4509329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B80E3554-5003-4ABE-99E4-D2F3E39FF5BA}"/>
              </a:ext>
            </a:extLst>
          </p:cNvPr>
          <p:cNvSpPr/>
          <p:nvPr/>
        </p:nvSpPr>
        <p:spPr>
          <a:xfrm>
            <a:off x="7496174" y="2338478"/>
            <a:ext cx="4609139" cy="4391918"/>
          </a:xfrm>
          <a:prstGeom prst="rect">
            <a:avLst/>
          </a:prstGeom>
          <a:noFill/>
          <a:ln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id="{E836B4E5-E834-4774-8207-69E738E363B9}"/>
              </a:ext>
            </a:extLst>
          </p:cNvPr>
          <p:cNvCxnSpPr/>
          <p:nvPr/>
        </p:nvCxnSpPr>
        <p:spPr>
          <a:xfrm flipV="1">
            <a:off x="11258550" y="3804661"/>
            <a:ext cx="0" cy="36933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id="{7D164AC1-CAA9-45EF-8358-6C8520E5E262}"/>
              </a:ext>
            </a:extLst>
          </p:cNvPr>
          <p:cNvCxnSpPr>
            <a:cxnSpLocks/>
          </p:cNvCxnSpPr>
          <p:nvPr/>
        </p:nvCxnSpPr>
        <p:spPr>
          <a:xfrm>
            <a:off x="11258550" y="4840099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0EAE9292-E4CD-46DC-85EC-281D853044B5}"/>
              </a:ext>
            </a:extLst>
          </p:cNvPr>
          <p:cNvCxnSpPr/>
          <p:nvPr/>
        </p:nvCxnSpPr>
        <p:spPr>
          <a:xfrm flipV="1">
            <a:off x="11258550" y="4390218"/>
            <a:ext cx="0" cy="36933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49BD38A4-DBBF-4B0F-BBFE-5A6D58FDED6C}"/>
              </a:ext>
            </a:extLst>
          </p:cNvPr>
          <p:cNvCxnSpPr>
            <a:cxnSpLocks/>
          </p:cNvCxnSpPr>
          <p:nvPr/>
        </p:nvCxnSpPr>
        <p:spPr>
          <a:xfrm>
            <a:off x="11258550" y="6042253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4A7744A7-D31C-4453-BF70-37623619209F}"/>
              </a:ext>
            </a:extLst>
          </p:cNvPr>
          <p:cNvCxnSpPr/>
          <p:nvPr/>
        </p:nvCxnSpPr>
        <p:spPr>
          <a:xfrm flipV="1">
            <a:off x="11259378" y="5364876"/>
            <a:ext cx="0" cy="36933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193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3C1AA6-39C4-46C6-8331-833EB2B8B702}"/>
              </a:ext>
            </a:extLst>
          </p:cNvPr>
          <p:cNvSpPr txBox="1"/>
          <p:nvPr/>
        </p:nvSpPr>
        <p:spPr>
          <a:xfrm>
            <a:off x="112743" y="-38457"/>
            <a:ext cx="7480410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СЛЮДЯНСКОГО МУНИЦИПАЛЬНОГО РАЙОНА, тыс. руб.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B7FB21-C36D-48A1-8E53-ED4CD6B2B5C3}"/>
              </a:ext>
            </a:extLst>
          </p:cNvPr>
          <p:cNvSpPr txBox="1"/>
          <p:nvPr/>
        </p:nvSpPr>
        <p:spPr>
          <a:xfrm>
            <a:off x="91200" y="623325"/>
            <a:ext cx="3498570" cy="144655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включают в себя межбюджетные 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трансферты, а также безвозмездные 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от физических 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юридических лиц</a:t>
            </a:r>
          </a:p>
        </p:txBody>
      </p:sp>
      <p:pic>
        <p:nvPicPr>
          <p:cNvPr id="7" name="Рисунок 6" descr="Лампочка и шестеренка">
            <a:extLst>
              <a:ext uri="{FF2B5EF4-FFF2-40B4-BE49-F238E27FC236}">
                <a16:creationId xmlns:a16="http://schemas.microsoft.com/office/drawing/2014/main" id="{486EEFCA-CFD3-435A-9751-3D70E02CE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545" y="608600"/>
            <a:ext cx="821073" cy="821073"/>
          </a:xfrm>
          <a:prstGeom prst="rect">
            <a:avLst/>
          </a:prstGeom>
        </p:spPr>
      </p:pic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1FBBEA8E-F271-41E2-8008-85948106F0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2442773"/>
              </p:ext>
            </p:extLst>
          </p:nvPr>
        </p:nvGraphicFramePr>
        <p:xfrm>
          <a:off x="7894332" y="238302"/>
          <a:ext cx="2154543" cy="1686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26A9072-E9C8-48D6-B27C-34FF6BBB6852}"/>
              </a:ext>
            </a:extLst>
          </p:cNvPr>
          <p:cNvSpPr txBox="1"/>
          <p:nvPr/>
        </p:nvSpPr>
        <p:spPr>
          <a:xfrm>
            <a:off x="9805214" y="585859"/>
            <a:ext cx="23867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БЕЗВОЗМЕЗДНЫХ ПОСТУПЛЕНИЙ В ОБЩЕМ ОБЪЕМЕ ДОХОДОВ БЮДЖЕТА В 2025 ГОДУ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3EF880-DA47-48FD-821B-655809B8101A}"/>
              </a:ext>
            </a:extLst>
          </p:cNvPr>
          <p:cNvSpPr txBox="1"/>
          <p:nvPr/>
        </p:nvSpPr>
        <p:spPr>
          <a:xfrm>
            <a:off x="317238" y="2026106"/>
            <a:ext cx="11598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 ДИНАМИКА БЕЗВОЗМЕЗДНЫХ ПОСТУПЛЕНИЙ БЮДЖЕТА РАЙОНА</a:t>
            </a:r>
          </a:p>
        </p:txBody>
      </p:sp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07D11B91-B6C2-4630-8DAB-CC0773CC99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2194061"/>
              </p:ext>
            </p:extLst>
          </p:nvPr>
        </p:nvGraphicFramePr>
        <p:xfrm>
          <a:off x="1166536" y="2341709"/>
          <a:ext cx="9899622" cy="1446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7BAD1E2-90FF-4D9C-A3C8-8D59805F992E}"/>
              </a:ext>
            </a:extLst>
          </p:cNvPr>
          <p:cNvSpPr txBox="1"/>
          <p:nvPr/>
        </p:nvSpPr>
        <p:spPr>
          <a:xfrm>
            <a:off x="19943" y="2626829"/>
            <a:ext cx="151106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Всего,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числе: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Возврат остатков межбюджетных трансфертов прошлых лет</a:t>
            </a:r>
          </a:p>
          <a:p>
            <a:endParaRPr lang="ru-RU" sz="1200" b="1" dirty="0"/>
          </a:p>
        </p:txBody>
      </p:sp>
      <p:graphicFrame>
        <p:nvGraphicFramePr>
          <p:cNvPr id="26" name="Диаграмма 25">
            <a:extLst>
              <a:ext uri="{FF2B5EF4-FFF2-40B4-BE49-F238E27FC236}">
                <a16:creationId xmlns:a16="http://schemas.microsoft.com/office/drawing/2014/main" id="{1EC655CC-E7AE-460A-AFBD-1B612CBE8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8490789"/>
              </p:ext>
            </p:extLst>
          </p:nvPr>
        </p:nvGraphicFramePr>
        <p:xfrm>
          <a:off x="756977" y="3179676"/>
          <a:ext cx="10861774" cy="699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id="{A765B93C-581A-416B-8CD4-48A0FA3F81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9869498"/>
              </p:ext>
            </p:extLst>
          </p:nvPr>
        </p:nvGraphicFramePr>
        <p:xfrm>
          <a:off x="743381" y="3710011"/>
          <a:ext cx="10923473" cy="809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90C344DC-18B1-4257-93BC-2B5DD8DFD4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4778801"/>
              </p:ext>
            </p:extLst>
          </p:nvPr>
        </p:nvGraphicFramePr>
        <p:xfrm>
          <a:off x="735566" y="4061855"/>
          <a:ext cx="10923473" cy="1061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32" name="Диаграмма 31">
            <a:extLst>
              <a:ext uri="{FF2B5EF4-FFF2-40B4-BE49-F238E27FC236}">
                <a16:creationId xmlns:a16="http://schemas.microsoft.com/office/drawing/2014/main" id="{1674A487-21D3-4D54-8925-5AE469F0D7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797460"/>
              </p:ext>
            </p:extLst>
          </p:nvPr>
        </p:nvGraphicFramePr>
        <p:xfrm>
          <a:off x="735566" y="5211066"/>
          <a:ext cx="10923473" cy="466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59FF25C-B084-422B-92FC-A81B2A34F998}"/>
              </a:ext>
            </a:extLst>
          </p:cNvPr>
          <p:cNvSpPr/>
          <p:nvPr/>
        </p:nvSpPr>
        <p:spPr>
          <a:xfrm>
            <a:off x="7334250" y="2221067"/>
            <a:ext cx="4837807" cy="4509329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B80E3554-5003-4ABE-99E4-D2F3E39FF5BA}"/>
              </a:ext>
            </a:extLst>
          </p:cNvPr>
          <p:cNvSpPr/>
          <p:nvPr/>
        </p:nvSpPr>
        <p:spPr>
          <a:xfrm>
            <a:off x="7496174" y="2338478"/>
            <a:ext cx="4645319" cy="4391918"/>
          </a:xfrm>
          <a:prstGeom prst="rect">
            <a:avLst/>
          </a:prstGeom>
          <a:noFill/>
          <a:ln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DF66CD10-FDE6-41B9-9913-4E0E68C6E143}"/>
              </a:ext>
            </a:extLst>
          </p:cNvPr>
          <p:cNvCxnSpPr>
            <a:cxnSpLocks/>
          </p:cNvCxnSpPr>
          <p:nvPr/>
        </p:nvCxnSpPr>
        <p:spPr>
          <a:xfrm>
            <a:off x="11254586" y="4100121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id="{7D164AC1-CAA9-45EF-8358-6C8520E5E262}"/>
              </a:ext>
            </a:extLst>
          </p:cNvPr>
          <p:cNvCxnSpPr>
            <a:cxnSpLocks/>
          </p:cNvCxnSpPr>
          <p:nvPr/>
        </p:nvCxnSpPr>
        <p:spPr>
          <a:xfrm>
            <a:off x="11254586" y="4676943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68740A36-9CBF-4535-8CEF-A61D070C6C99}"/>
              </a:ext>
            </a:extLst>
          </p:cNvPr>
          <p:cNvSpPr txBox="1"/>
          <p:nvPr/>
        </p:nvSpPr>
        <p:spPr>
          <a:xfrm>
            <a:off x="3589770" y="617399"/>
            <a:ext cx="4003383" cy="144655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бюджетам бюджетной системы РФ другому бюджету бюджетной системы РФ (включают в себя дотации, субсидии, субвенции и иные межбюджетные трансферты)</a:t>
            </a:r>
          </a:p>
        </p:txBody>
      </p: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7839AC26-B580-4423-8B0F-B97C25D0E681}"/>
              </a:ext>
            </a:extLst>
          </p:cNvPr>
          <p:cNvCxnSpPr>
            <a:cxnSpLocks/>
          </p:cNvCxnSpPr>
          <p:nvPr/>
        </p:nvCxnSpPr>
        <p:spPr>
          <a:xfrm>
            <a:off x="11248137" y="5402480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Диаграмма 26">
            <a:extLst>
              <a:ext uri="{FF2B5EF4-FFF2-40B4-BE49-F238E27FC236}">
                <a16:creationId xmlns:a16="http://schemas.microsoft.com/office/drawing/2014/main" id="{51D59064-76BC-47DF-A292-81AA1E55C0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6315063"/>
              </p:ext>
            </p:extLst>
          </p:nvPr>
        </p:nvGraphicFramePr>
        <p:xfrm>
          <a:off x="690584" y="6009999"/>
          <a:ext cx="10940441" cy="5732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1CA920BE-919E-4051-9946-B4261A443665}"/>
              </a:ext>
            </a:extLst>
          </p:cNvPr>
          <p:cNvCxnSpPr>
            <a:cxnSpLocks/>
          </p:cNvCxnSpPr>
          <p:nvPr/>
        </p:nvCxnSpPr>
        <p:spPr>
          <a:xfrm>
            <a:off x="11248137" y="3412649"/>
            <a:ext cx="0" cy="3756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166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87FB66C-1766-4463-A65F-F0F2910F7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4763" y="143929"/>
            <a:ext cx="3553013" cy="212967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3D29E2A-B556-4C55-8DE4-FC1FCE998177}"/>
              </a:ext>
            </a:extLst>
          </p:cNvPr>
          <p:cNvSpPr txBox="1"/>
          <p:nvPr/>
        </p:nvSpPr>
        <p:spPr>
          <a:xfrm>
            <a:off x="19944" y="-1641"/>
            <a:ext cx="710231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СЛЮДЯНСКОГО МУНИЦИПАЛЬНОГО РАЙОНА 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9E73A5DA-C1B8-4184-9758-F8C25001C339}"/>
              </a:ext>
            </a:extLst>
          </p:cNvPr>
          <p:cNvGraphicFramePr/>
          <p:nvPr>
            <p:extLst/>
          </p:nvPr>
        </p:nvGraphicFramePr>
        <p:xfrm>
          <a:off x="194224" y="802535"/>
          <a:ext cx="8095376" cy="5929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392C19F1-7417-42D3-B81F-5671D9963BAA}"/>
              </a:ext>
            </a:extLst>
          </p:cNvPr>
          <p:cNvGraphicFramePr/>
          <p:nvPr>
            <p:extLst/>
          </p:nvPr>
        </p:nvGraphicFramePr>
        <p:xfrm>
          <a:off x="7841117" y="2047462"/>
          <a:ext cx="4353339" cy="3718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537658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384080185"/>
              </p:ext>
            </p:extLst>
          </p:nvPr>
        </p:nvGraphicFramePr>
        <p:xfrm>
          <a:off x="42725" y="900672"/>
          <a:ext cx="5054692" cy="57747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2ABB9BE-4584-4BE6-8365-E2C024D433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811954"/>
              </p:ext>
            </p:extLst>
          </p:nvPr>
        </p:nvGraphicFramePr>
        <p:xfrm>
          <a:off x="5232805" y="686083"/>
          <a:ext cx="6797008" cy="604951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285552">
                  <a:extLst>
                    <a:ext uri="{9D8B030D-6E8A-4147-A177-3AD203B41FA5}">
                      <a16:colId xmlns:a16="http://schemas.microsoft.com/office/drawing/2014/main" val="664598321"/>
                    </a:ext>
                  </a:extLst>
                </a:gridCol>
                <a:gridCol w="631441">
                  <a:extLst>
                    <a:ext uri="{9D8B030D-6E8A-4147-A177-3AD203B41FA5}">
                      <a16:colId xmlns:a16="http://schemas.microsoft.com/office/drawing/2014/main" val="1263391755"/>
                    </a:ext>
                  </a:extLst>
                </a:gridCol>
                <a:gridCol w="994736">
                  <a:extLst>
                    <a:ext uri="{9D8B030D-6E8A-4147-A177-3AD203B41FA5}">
                      <a16:colId xmlns:a16="http://schemas.microsoft.com/office/drawing/2014/main" val="4067808386"/>
                    </a:ext>
                  </a:extLst>
                </a:gridCol>
                <a:gridCol w="596841">
                  <a:extLst>
                    <a:ext uri="{9D8B030D-6E8A-4147-A177-3AD203B41FA5}">
                      <a16:colId xmlns:a16="http://schemas.microsoft.com/office/drawing/2014/main" val="789800728"/>
                    </a:ext>
                  </a:extLst>
                </a:gridCol>
                <a:gridCol w="931062">
                  <a:extLst>
                    <a:ext uri="{9D8B030D-6E8A-4147-A177-3AD203B41FA5}">
                      <a16:colId xmlns:a16="http://schemas.microsoft.com/office/drawing/2014/main" val="554614566"/>
                    </a:ext>
                  </a:extLst>
                </a:gridCol>
                <a:gridCol w="678688">
                  <a:extLst>
                    <a:ext uri="{9D8B030D-6E8A-4147-A177-3AD203B41FA5}">
                      <a16:colId xmlns:a16="http://schemas.microsoft.com/office/drawing/2014/main" val="1070297620"/>
                    </a:ext>
                  </a:extLst>
                </a:gridCol>
                <a:gridCol w="678688">
                  <a:extLst>
                    <a:ext uri="{9D8B030D-6E8A-4147-A177-3AD203B41FA5}">
                      <a16:colId xmlns:a16="http://schemas.microsoft.com/office/drawing/2014/main" val="3448092941"/>
                    </a:ext>
                  </a:extLst>
                </a:gridCol>
              </a:tblGrid>
              <a:tr h="252820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 роста к 2024 году %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512550"/>
                  </a:ext>
                </a:extLst>
              </a:tr>
              <a:tr h="7290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593888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171 405,30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173 715,40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7,9%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414001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1 444,90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114,70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0,01%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026065"/>
                  </a:ext>
                </a:extLst>
              </a:tr>
              <a:tr h="49584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21 666,00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23 784,50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031977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85 356,10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30 060,10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009681"/>
                  </a:ext>
                </a:extLst>
              </a:tr>
              <a:tr h="49584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185 546,00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7,70%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3 246,20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370592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0600 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3 492,10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10 280,00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294%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4019438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1 587 012,00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1 560 074,40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0548681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69 830,50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82 960,00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0065044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Здравоохранение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299,2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0,01%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347,70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28842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26 726,20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30 415,30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7152755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2 170,20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2 522,70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466908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12 151,10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11 266,00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3130949"/>
                  </a:ext>
                </a:extLst>
              </a:tr>
              <a:tr h="49584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3956730"/>
                  </a:ext>
                </a:extLst>
              </a:tr>
              <a:tr h="73887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РФ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8000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238 658,80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9,90%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267 897,40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12,2%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8044045"/>
                  </a:ext>
                </a:extLst>
              </a:tr>
              <a:tr h="25282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2 405 764,80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2 196 684,40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8" marR="7368" marT="7368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5577252"/>
                  </a:ext>
                </a:extLst>
              </a:tr>
            </a:tbl>
          </a:graphicData>
        </a:graphic>
      </p:graphicFrame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0CF45EAE-BACB-4AB6-867C-C44428DFE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87" y="44057"/>
            <a:ext cx="11867626" cy="619349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СТРУКТУРА РАСХОДОВ БЮДЖЕТА СЛЮДЯНСКОГО МУНИЦИПАЛЬНОГО РАЙОНА </a:t>
            </a:r>
            <a:b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 2025 год, тыс. руб.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359786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093" y="53599"/>
            <a:ext cx="12029813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РАСХОДЫ БЮДЖЕТА СЛЮДЯНСКОГО МУНИЦИПАЛЬНОГО РАЙОНА </a:t>
            </a:r>
          </a:p>
          <a:p>
            <a:pPr algn="ctr" eaLnBrk="1" hangingPunct="1">
              <a:defRPr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2025 ГОД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СТРУКТУРА РАСХОДОВ БЮДЖЕТА СЛЮДЯНСКОГО МУНИЦИПАЛЬНОГО РАЙОНА ЗА 2025 год, тыс. руб.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013" y="1149551"/>
            <a:ext cx="7093370" cy="1815882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социально-значимых расходов за 2025 год – 1 672 307 тыс. рублей с темпом роста к предыдущему периоду 102%,  составил 76,1% от общих расходов бюджета, в том числе: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 оплату труда и начисления на нее 72,2%  от общих расходов бюджета или 1 585 614,8 тыс. рублей, что выше расходов 2024 года на + 32 422,1 тыс. рублей;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коммунальные услуги 3,3%  от общих расходов бюджета или 72 791,2 тыс. рублей с темпом роста 107%;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прочую социальную помощь 0,6% от общих расходов бюджета или 13 901,2 тыс. рублей с темпом роста 122%.</a:t>
            </a:r>
          </a:p>
        </p:txBody>
      </p:sp>
      <p:sp>
        <p:nvSpPr>
          <p:cNvPr id="26631" name="Номер слайда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fld id="{3BAD49E1-901F-4515-9C83-3FEB70AAC6DE}" type="slidenum">
              <a:rPr lang="es-ES" altLang="ru-RU" sz="1400"/>
              <a:pPr/>
              <a:t>9</a:t>
            </a:fld>
            <a:endParaRPr lang="es-ES" altLang="ru-RU" sz="1400"/>
          </a:p>
        </p:txBody>
      </p:sp>
      <p:sp>
        <p:nvSpPr>
          <p:cNvPr id="4" name="TextBox 3"/>
          <p:cNvSpPr txBox="1"/>
          <p:nvPr/>
        </p:nvSpPr>
        <p:spPr>
          <a:xfrm>
            <a:off x="7581497" y="1239406"/>
            <a:ext cx="3656320" cy="523220"/>
          </a:xfrm>
          <a:prstGeom prst="rect">
            <a:avLst/>
          </a:prstGeom>
          <a:solidFill>
            <a:srgbClr val="CCCC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от общего объема социально-значимых расходов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742754902"/>
              </p:ext>
            </p:extLst>
          </p:nvPr>
        </p:nvGraphicFramePr>
        <p:xfrm>
          <a:off x="1067318" y="3276753"/>
          <a:ext cx="5616178" cy="3442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02376711"/>
              </p:ext>
            </p:extLst>
          </p:nvPr>
        </p:nvGraphicFramePr>
        <p:xfrm>
          <a:off x="6795246" y="1599569"/>
          <a:ext cx="5145741" cy="4863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97783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1625" y="0"/>
            <a:ext cx="9688749" cy="13234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РАСХОДОВ, ПРОИЗВЕДЕННЫХ В РАМКАХ РЕАЛИЗАЦИИ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общей сумме расходов местного бюджета по итогам 2025 года составляет 99,2%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(12 программ)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243F219D-6C6A-4A2E-96AB-FF1B47CF5D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758221"/>
              </p:ext>
            </p:extLst>
          </p:nvPr>
        </p:nvGraphicFramePr>
        <p:xfrm>
          <a:off x="244084" y="1499608"/>
          <a:ext cx="11703830" cy="4632968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7897967">
                  <a:extLst>
                    <a:ext uri="{9D8B030D-6E8A-4147-A177-3AD203B41FA5}">
                      <a16:colId xmlns:a16="http://schemas.microsoft.com/office/drawing/2014/main" val="967727869"/>
                    </a:ext>
                  </a:extLst>
                </a:gridCol>
                <a:gridCol w="1468877">
                  <a:extLst>
                    <a:ext uri="{9D8B030D-6E8A-4147-A177-3AD203B41FA5}">
                      <a16:colId xmlns:a16="http://schemas.microsoft.com/office/drawing/2014/main" val="1211216573"/>
                    </a:ext>
                  </a:extLst>
                </a:gridCol>
                <a:gridCol w="1352144">
                  <a:extLst>
                    <a:ext uri="{9D8B030D-6E8A-4147-A177-3AD203B41FA5}">
                      <a16:colId xmlns:a16="http://schemas.microsoft.com/office/drawing/2014/main" val="2582787639"/>
                    </a:ext>
                  </a:extLst>
                </a:gridCol>
                <a:gridCol w="984842">
                  <a:extLst>
                    <a:ext uri="{9D8B030D-6E8A-4147-A177-3AD203B41FA5}">
                      <a16:colId xmlns:a16="http://schemas.microsoft.com/office/drawing/2014/main" val="1940620034"/>
                    </a:ext>
                  </a:extLst>
                </a:gridCol>
              </a:tblGrid>
              <a:tr h="3292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Уточненные плановые назначения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409164"/>
                  </a:ext>
                </a:extLst>
              </a:tr>
              <a:tr h="1155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образования в Слюдянском муниципальном районе"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1 425 943,7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1 417 046,6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914777"/>
                  </a:ext>
                </a:extLst>
              </a:tr>
              <a:tr h="3465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системы гражданской обороны, защиты населения и территории от чрезвычайных ситуаций и обеспечения пожарной безопасности на территории Слюдянского муниципального района"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24 346,2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23 286,0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8080310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культуры, физической культуры, спорта и молодежной политики, досуга и отдыха детей в Слюдянском муниципальном районе"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79 538,7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79 332,9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6050282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"Социальная поддержка населения Слюдянского муниципального района"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29 714,2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28 992,0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707154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"Содействие развитию предпринимательства и туризма в Слюдянском муниципальном районе"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243,9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237089"/>
                  </a:ext>
                </a:extLst>
              </a:tr>
              <a:tr h="1155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сельского хозяйства в Слюдянском муниципальном районе"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16 079,4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15 217,1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2731556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"Комфортная и безопасная среда для жизни и экологическое благополучие Слюдянского муниципального района"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105 259,9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33 901,4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526693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"Организация муниципального управления в Слюдянском муниципальном районе"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107 873,0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105 064,7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3460420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"Управление муниципальными финансами Слюдянского муниципального района"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318 279,7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316 405,5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0852622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"Управление имущественным комплексом  и земельными ресурсами Слюдянского муниципального района"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18 076,2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17 747,7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304415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"Управление учреждениями социальной сферы Слюдянского муниципального района"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143 157,8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142 006,9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9565024"/>
                  </a:ext>
                </a:extLst>
              </a:tr>
              <a:tr h="23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"Реализация государственной национальной политики в Слюдянском муниципальном районе"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0" marR="108000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914,7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7734921"/>
                  </a:ext>
                </a:extLst>
              </a:tr>
              <a:tr h="1155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2 269 618,8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2 180 159,4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96%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76" marR="5776" marT="5776" marB="0"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757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8208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5838" y="48938"/>
            <a:ext cx="11096136" cy="570296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ru-RU" sz="2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СОЦИАЛЬНУЮ СФЕРУ В 2025 ГОДУ составили </a:t>
            </a:r>
            <a:br>
              <a:rPr lang="ru-RU" sz="2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1 631 965,7 тыс. руб., в том числе: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6467" y="2023639"/>
            <a:ext cx="3912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работников муниципальных учреждений, тыс.рублей</a:t>
            </a: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6037662A-2E10-45D5-92B0-5287BBFABE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2487841"/>
              </p:ext>
            </p:extLst>
          </p:nvPr>
        </p:nvGraphicFramePr>
        <p:xfrm>
          <a:off x="98487" y="2617365"/>
          <a:ext cx="5142356" cy="3976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B735878-F9A2-4495-8FDF-2DEF967A7956}"/>
              </a:ext>
            </a:extLst>
          </p:cNvPr>
          <p:cNvSpPr txBox="1"/>
          <p:nvPr/>
        </p:nvSpPr>
        <p:spPr>
          <a:xfrm>
            <a:off x="96395" y="928381"/>
            <a:ext cx="5142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оплату труда с начислениями работников учреждений социальной сферы в 2025 году составили 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1 296,2 млн. руб.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2E216A-0B1B-479B-91B5-6CF0F2F51D9B}"/>
              </a:ext>
            </a:extLst>
          </p:cNvPr>
          <p:cNvSpPr txBox="1"/>
          <p:nvPr/>
        </p:nvSpPr>
        <p:spPr>
          <a:xfrm>
            <a:off x="5528341" y="765559"/>
            <a:ext cx="656726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415" marR="6350" algn="just">
              <a:lnSpc>
                <a:spcPts val="1370"/>
              </a:lnSpc>
              <a:spcBef>
                <a:spcPts val="25"/>
              </a:spcBef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питание детей различных категорий с учетом </a:t>
            </a:r>
            <a:r>
              <a:rPr lang="ru-RU" sz="1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из местного бюджета направлено 55 929,8 рублей или 100% от плановых назначений,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том числе: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CE795850-F579-45E1-BEC1-EB03A90E13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183794"/>
              </p:ext>
            </p:extLst>
          </p:nvPr>
        </p:nvGraphicFramePr>
        <p:xfrm>
          <a:off x="5611011" y="1542826"/>
          <a:ext cx="6267802" cy="485284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3872710">
                  <a:extLst>
                    <a:ext uri="{9D8B030D-6E8A-4147-A177-3AD203B41FA5}">
                      <a16:colId xmlns:a16="http://schemas.microsoft.com/office/drawing/2014/main" val="2926916166"/>
                    </a:ext>
                  </a:extLst>
                </a:gridCol>
                <a:gridCol w="598773">
                  <a:extLst>
                    <a:ext uri="{9D8B030D-6E8A-4147-A177-3AD203B41FA5}">
                      <a16:colId xmlns:a16="http://schemas.microsoft.com/office/drawing/2014/main" val="3070095990"/>
                    </a:ext>
                  </a:extLst>
                </a:gridCol>
                <a:gridCol w="598773">
                  <a:extLst>
                    <a:ext uri="{9D8B030D-6E8A-4147-A177-3AD203B41FA5}">
                      <a16:colId xmlns:a16="http://schemas.microsoft.com/office/drawing/2014/main" val="1975358127"/>
                    </a:ext>
                  </a:extLst>
                </a:gridCol>
                <a:gridCol w="598773">
                  <a:extLst>
                    <a:ext uri="{9D8B030D-6E8A-4147-A177-3AD203B41FA5}">
                      <a16:colId xmlns:a16="http://schemas.microsoft.com/office/drawing/2014/main" val="1370507198"/>
                    </a:ext>
                  </a:extLst>
                </a:gridCol>
                <a:gridCol w="598773">
                  <a:extLst>
                    <a:ext uri="{9D8B030D-6E8A-4147-A177-3AD203B41FA5}">
                      <a16:colId xmlns:a16="http://schemas.microsoft.com/office/drawing/2014/main" val="789785618"/>
                    </a:ext>
                  </a:extLst>
                </a:gridCol>
              </a:tblGrid>
              <a:tr h="7444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МБТ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на 2025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2025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детей, обеспеченных питанием*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949238"/>
                  </a:ext>
                </a:extLst>
              </a:tr>
              <a:tr h="2612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бесплатного горячего питания обучающихся, получающих начальное общее образование в муниципальных образовательных организациях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00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28 643,6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28 639,4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1677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6236191"/>
                  </a:ext>
                </a:extLst>
              </a:tr>
              <a:tr h="5224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Софинансирование</a:t>
                      </a:r>
                      <a:r>
                        <a:rPr lang="ru-RU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расходных обязательств муниципальных образований Иркутской области по обеспечению бесплатным двухразовым питанием обучающихся с ограниченными возможностями здоровья в муниципальных общеобразовательных организациях Иркутской области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00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10 220,4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10 220,3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7460569"/>
                  </a:ext>
                </a:extLst>
              </a:tr>
              <a:tr h="1371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бесплатным двухразовым питанием детей-инвалидов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00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1 178,0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1 178,0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783437"/>
                  </a:ext>
                </a:extLst>
              </a:tr>
              <a:tr h="2612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льготных  и других категорий детей в дошкольных учреждениях (местный бюджет)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00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4 933,8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4 797,6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790739"/>
                  </a:ext>
                </a:extLst>
              </a:tr>
              <a:tr h="6530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субвенции бюджетам муниципальных районов на выполнение передаваемых полномочий субъектов РФ по обеспечению бесплатным питанием обучающихся, пребывающих на полном государственном обеспечении в организациях социального обслуживания, находящихся в ведении Иркутской области, посещающих муниципальные общеобразовательные организации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00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16,4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9713332"/>
                  </a:ext>
                </a:extLst>
              </a:tr>
              <a:tr h="3918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субвенции бюджетам муниципальных районов на выполнение передаваемых полномочий субъектов РФ по обеспечению бесплатным питанием отдельных категорий обучающихся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600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11 078,1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11 078,1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9546291"/>
                  </a:ext>
                </a:extLst>
              </a:tr>
              <a:tr h="1306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56 070,4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55 929,8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2 913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30" marR="6530" marT="6530" marB="0"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010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9152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10AF7B-9BA8-4E1E-B835-C4B7039EE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845"/>
            <a:ext cx="10515600" cy="570296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МЕРОПРИЯТИЙ ПЕРЕЧНЯ ПРОЕКТОВ НАРОДНЫХ ИНИЦИАТИВ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DA1F0BD-4985-4508-A6E2-D0A585D63721}"/>
              </a:ext>
            </a:extLst>
          </p:cNvPr>
          <p:cNvSpPr/>
          <p:nvPr/>
        </p:nvSpPr>
        <p:spPr>
          <a:xfrm>
            <a:off x="236983" y="1136002"/>
            <a:ext cx="3835574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Проведение капитального ремонта </a:t>
            </a:r>
            <a:r>
              <a:rPr lang="ru-RU" sz="1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кровли здания </a:t>
            </a:r>
            <a:r>
              <a:rPr lang="ru-RU" sz="1800" b="0" i="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пристроя</a:t>
            </a:r>
            <a:r>
              <a:rPr lang="ru-RU" sz="1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 спортивного зала МБОУ СОШ № 4 г. Слюдянки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Проведение капитального ремонта </a:t>
            </a:r>
            <a:r>
              <a:rPr lang="ru-RU" sz="1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внутренних тепловых сетей с сопутствующим ремонтом стен и полов и наружных тепловых сетей с восстановлением дорог, тротуаров муниципального бюджетного учреждения культуры «Дом культуры «Перевал» Слюдянского муниципального района»</a:t>
            </a:r>
            <a:endParaRPr 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C9B5FBF-FC1F-4964-B7A2-0D5D29C169EC}"/>
              </a:ext>
            </a:extLst>
          </p:cNvPr>
          <p:cNvSpPr txBox="1"/>
          <p:nvPr/>
        </p:nvSpPr>
        <p:spPr>
          <a:xfrm>
            <a:off x="6360076" y="760083"/>
            <a:ext cx="3323437" cy="369332"/>
          </a:xfrm>
          <a:prstGeom prst="rect">
            <a:avLst/>
          </a:prstGeom>
          <a:solidFill>
            <a:srgbClr val="99CC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№ 4 г. Слюдянки</a:t>
            </a:r>
            <a:endParaRPr lang="ru-RU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36D88AA-6ABC-4A11-89CC-C46048B1FDFF}"/>
              </a:ext>
            </a:extLst>
          </p:cNvPr>
          <p:cNvSpPr txBox="1"/>
          <p:nvPr/>
        </p:nvSpPr>
        <p:spPr>
          <a:xfrm>
            <a:off x="4345497" y="3421243"/>
            <a:ext cx="7097086" cy="369332"/>
          </a:xfrm>
          <a:prstGeom prst="rect">
            <a:avLst/>
          </a:prstGeom>
          <a:solidFill>
            <a:srgbClr val="99CCFF"/>
          </a:solidFill>
        </p:spPr>
        <p:txBody>
          <a:bodyPr wrap="square">
            <a:spAutoFit/>
          </a:bodyPr>
          <a:lstStyle/>
          <a:p>
            <a:pPr algn="ctr"/>
            <a:r>
              <a:rPr lang="ru-RU" sz="1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Дом культуры «Перевал» Слюдянского муниципального района</a:t>
            </a:r>
            <a:endParaRPr lang="ru-RU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3B293BA-A84E-4479-8EFD-34BBE7A7BF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577" y="1226357"/>
            <a:ext cx="2941217" cy="201921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2D0C374-040F-4DA8-8A0D-45489BC16B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9444" y="1226357"/>
            <a:ext cx="2692866" cy="201921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EB8DC88-DFA4-40BA-948C-4774E7948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5497" y="3966246"/>
            <a:ext cx="2550254" cy="2476497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E3C31BBF-1115-4A2A-857B-01BAA08A5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9069" y="3986344"/>
            <a:ext cx="1895206" cy="2476497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0810C1D-18CD-46D7-A868-A93929376E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7593" y="3966246"/>
            <a:ext cx="2877424" cy="247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6014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10AF7B-9BA8-4E1E-B835-C4B7039EE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3468"/>
            <a:ext cx="10515600" cy="570296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МЕРОПРИЯТИЙ ПЕРЕЧНЯ ПРОЕКТОВ НАРОДНЫХ ИНИЦИАТИВ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DA1F0BD-4985-4508-A6E2-D0A585D63721}"/>
              </a:ext>
            </a:extLst>
          </p:cNvPr>
          <p:cNvSpPr/>
          <p:nvPr/>
        </p:nvSpPr>
        <p:spPr>
          <a:xfrm>
            <a:off x="194959" y="1273696"/>
            <a:ext cx="4100796" cy="4447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Проведение капитального ремонта </a:t>
            </a:r>
            <a:r>
              <a:rPr lang="ru-RU" sz="1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тепловых сетей с сопутствующим ремонтом полов и стен в здании муниципального бюджетного учреждения дополнительного образования «Детская школа искусств </a:t>
            </a:r>
          </a:p>
          <a:p>
            <a:r>
              <a:rPr lang="ru-RU" sz="1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г. Слюдянки»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C6C1CE1-1132-44D9-996B-1839D805D3E4}"/>
              </a:ext>
            </a:extLst>
          </p:cNvPr>
          <p:cNvSpPr txBox="1"/>
          <p:nvPr/>
        </p:nvSpPr>
        <p:spPr>
          <a:xfrm>
            <a:off x="5746459" y="980081"/>
            <a:ext cx="5553512" cy="369332"/>
          </a:xfrm>
          <a:prstGeom prst="rect">
            <a:avLst/>
          </a:prstGeom>
          <a:solidFill>
            <a:srgbClr val="99CCFF"/>
          </a:solidFill>
        </p:spPr>
        <p:txBody>
          <a:bodyPr wrap="square">
            <a:spAutoFit/>
          </a:bodyPr>
          <a:lstStyle/>
          <a:p>
            <a:r>
              <a:rPr lang="ru-RU" sz="1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</a:rPr>
              <a:t>МБУ ДО «Детская школа искусств г. Слюдянки»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FF880B2-D421-46AA-BBFA-51808760F3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450" y="1518406"/>
            <a:ext cx="3531765" cy="244119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157A14F-0691-4517-81FA-59F9B4A11C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7598" y="1518407"/>
            <a:ext cx="2686574" cy="358209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4EA9A1E-13D8-4DA0-A152-F4FBB14E18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7050" y="4128596"/>
            <a:ext cx="1646165" cy="219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63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33A491-D58F-49C8-9CFD-FF3D5209A85C}"/>
              </a:ext>
            </a:extLst>
          </p:cNvPr>
          <p:cNvSpPr txBox="1"/>
          <p:nvPr/>
        </p:nvSpPr>
        <p:spPr>
          <a:xfrm>
            <a:off x="4103596" y="146578"/>
            <a:ext cx="3903633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ИНИЦИАТИВНЫЕ ПРОЕКТЫ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6439997-62BB-4902-9AC0-AB64212C209C}"/>
              </a:ext>
            </a:extLst>
          </p:cNvPr>
          <p:cNvSpPr/>
          <p:nvPr/>
        </p:nvSpPr>
        <p:spPr>
          <a:xfrm>
            <a:off x="-1" y="359939"/>
            <a:ext cx="120633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«Моя малая Родина» </a:t>
            </a:r>
          </a:p>
          <a:p>
            <a:r>
              <a:rPr lang="ru-RU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"Моя малая Родина" - это серия культурно-массовых, спортивных и образовательных мероприятий, посвященных 95-летию Слюдянского района.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BB0A097-ACD4-43E9-AF5C-3CC2BD1713A8}"/>
              </a:ext>
            </a:extLst>
          </p:cNvPr>
          <p:cNvSpPr txBox="1"/>
          <p:nvPr/>
        </p:nvSpPr>
        <p:spPr>
          <a:xfrm>
            <a:off x="111818" y="4336895"/>
            <a:ext cx="7983557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«Обновление центрального крыльца Дома культуры «Перевал»» 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проведению текущего ремонта крыльца, получателям услуг (более 9000 человек жителей г. Слюдянка) Дома культуры стало удобно и комфортно попадать в здание, исчезла перспектива падений и несчастных случаев в осенне-зимний период, увеличилась доступность для лиц с ОВЗ, детей и пенсионеров.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E751A1-8C2F-4F0C-950E-6440991E7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54" y="1327352"/>
            <a:ext cx="1713979" cy="251481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6676A07-7881-4D41-B727-2E2A8C3F4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8319" y="1312811"/>
            <a:ext cx="3220998" cy="251481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8AFAECC-5372-4023-AFB5-FA0B603546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0024" y="1310324"/>
            <a:ext cx="3220998" cy="252102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7A0FC63-FD1F-4768-AAD5-D5F25EBC54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1730" y="1312811"/>
            <a:ext cx="3220997" cy="251481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0A1BDA6-638A-4093-AA2B-C17AE2A369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9922" y="4336895"/>
            <a:ext cx="3365827" cy="229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78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33A491-D58F-49C8-9CFD-FF3D5209A85C}"/>
              </a:ext>
            </a:extLst>
          </p:cNvPr>
          <p:cNvSpPr txBox="1"/>
          <p:nvPr/>
        </p:nvSpPr>
        <p:spPr>
          <a:xfrm>
            <a:off x="4224912" y="82219"/>
            <a:ext cx="3903633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ИНИЦИАТИВНЫЕ ПРОЕКТЫ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67971AC-68FD-4033-A3C9-41C2A57D106A}"/>
              </a:ext>
            </a:extLst>
          </p:cNvPr>
          <p:cNvSpPr/>
          <p:nvPr/>
        </p:nvSpPr>
        <p:spPr>
          <a:xfrm>
            <a:off x="40591" y="450309"/>
            <a:ext cx="12091851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«Казаком быть-России служить»</a:t>
            </a:r>
          </a:p>
          <a:p>
            <a:pPr fontAlgn="base"/>
            <a:r>
              <a:rPr lang="ru-RU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 позволит возродить культуру казачества в Слюдянском районе через мероприятия, проведенные совместно с Центром казачьей культуры, Центральной библиотекой и кадетско-казачьим классом МБОУ ООШ №1 г. Слюдянки.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BCE0CE-6EC1-44CF-95FB-1E77871CB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9" y="1677728"/>
            <a:ext cx="2303627" cy="307150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36A99A9-679A-4159-8084-F269FC86D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753" y="3572683"/>
            <a:ext cx="2042983" cy="163672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589403D-6F4F-4F24-B962-3B45049B4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753" y="1692366"/>
            <a:ext cx="2042983" cy="176864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9BAB4E7-8DE3-476B-901D-CCC5EC5F61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9392" y="1805252"/>
            <a:ext cx="3673050" cy="5004594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4AC506F-8E63-4B56-8322-9E823783BD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9306" y="1805252"/>
            <a:ext cx="3607962" cy="5004594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9DCF3F47-C05A-4808-AD16-EE6DA34307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59912" y="5352279"/>
            <a:ext cx="2467270" cy="136087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00C3D8-35E5-48CE-84D4-DD84D06004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3439" y="3642198"/>
            <a:ext cx="983547" cy="11070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3EE3D34-B570-45C0-8284-9A542F675D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3224" y="4568656"/>
            <a:ext cx="1843403" cy="224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306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609B2EE-0238-4B80-920D-CD5424C95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836" y="0"/>
            <a:ext cx="11962700" cy="106031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того, ЗА СЧЕТ ЦЕЛЕВЫХ СРЕДСТВ ОБЛАСТНОГО И ФЕДЕРАЛЬНОГО БЮДЖЕТОВ, С УЧАСТИЕМ МЕСТНОГО БЮДЖЕТА, выполнены следующие мероприятия: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59E74BD-E10D-4FFE-BD17-A1E4A5FC567A}"/>
              </a:ext>
            </a:extLst>
          </p:cNvPr>
          <p:cNvSpPr/>
          <p:nvPr/>
        </p:nvSpPr>
        <p:spPr>
          <a:xfrm>
            <a:off x="11186" y="1308639"/>
            <a:ext cx="8529699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проведены мероприятия по обеспечению деятельности советников директора по воспитанию и взаимодействию с детскими общественными объединениями в общеобразовательных организациях;</a:t>
            </a:r>
          </a:p>
          <a:p>
            <a:pPr marL="285750" lvl="0" indent="-285750">
              <a:buFontTx/>
              <a:buChar char="-"/>
            </a:pP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и обучающее оборудование, игровая мебель, игрушки, канцелярские товары, мебель, наглядные пособия, столы логопедический с зеркалом и подсветкой, интерактивная доска, спортивные модули, пособия и игрушки для учебного процесса в учреждения дошкольного образования;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приобретено учебное оборудование, аттестаты, канцелярские товары, бумага, мебель, полиграфическая продукция, учебные пособия, спортивный инвентарь и оборудование, учебная литература, наглядные пособия, компьютерная техника, оборудование для оснащения предметных кабинетов для учреждений общего образования;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приобретена литература для пополнения библиотечного фонда библиотек Слюдянского района;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организации отдыха детей в каникулярное время направлены средства на оплату стоимости набора продуктов питания в лагерях с дневным пребыванием детей. Обеспечено питанием 1000 детей, находящихся в трудной жизненной ситуации и стоящих на учете в учреждениях системы профилактики, детей-инвалидов (лагеря дневного пребывания);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материально-технической базы муниципальных учреждений, оказывающих услуги по организации отдыха и оздоровления детей в Иркутской области (ДОЛ "Юный Горняк"). Средства направлены на капитальный ремонт силовых и осветительных сетей зданий, приобретены мебель, матрасы, подушки  и игра дартс, мячи, ракетки, обручи гимнастические, шахматы.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2094CA0-3483-423C-839D-875335D0A7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48" t="1898" r="14427" b="-1898"/>
          <a:stretch/>
        </p:blipFill>
        <p:spPr>
          <a:xfrm>
            <a:off x="8813259" y="1060315"/>
            <a:ext cx="3025303" cy="25622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99F958-9BBE-4405-9A68-E23AD94DCD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3259" y="3769839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342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4339"/>
            <a:ext cx="12192000" cy="57029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r>
              <a:rPr lang="ru-RU" sz="2000" b="1" dirty="0">
                <a:ln w="5080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КАПИТАЛЬНЫЕ ВЛОЖЕНИЯ В 2025 ГОДУ</a:t>
            </a:r>
            <a:r>
              <a:rPr lang="ru-RU" sz="1800" b="1" dirty="0">
                <a:ln w="5080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составили 9 800,0 тыс. рублей или 12% от плановых назначений</a:t>
            </a:r>
            <a:endParaRPr lang="ru-RU" sz="1800" b="1" dirty="0">
              <a:ln w="50800"/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86791" y="1050272"/>
            <a:ext cx="566412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дорожного хозяйства: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6 114,4 тыс. рублей направлено на корректировку проектно-сметной документации  и сопровождающей экспертизы достоверности определения сметной стоимости, капитальный ремонт автомобильной дороги категории IVБ-п подъезд к рекреационной зоне 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Слюдянском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D3C6EF1-8611-49D1-9EB1-A4CEB4717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474" y="1050272"/>
            <a:ext cx="3859389" cy="23061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307180E-D1B6-460C-91C3-65806629AE28}"/>
              </a:ext>
            </a:extLst>
          </p:cNvPr>
          <p:cNvSpPr txBox="1"/>
          <p:nvPr/>
        </p:nvSpPr>
        <p:spPr>
          <a:xfrm>
            <a:off x="28131" y="3857368"/>
            <a:ext cx="416073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образования: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оплату охраны объекта «Школа на 725 мест микрорайон "Рудоуправление" г. Слюдянка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1 685,6 тыс. рублей; 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объекту Спортивно-оздоровительный комплекс (I, II этапы строительства) средства в сумме 2 000,0 тыс. рублей направлены на получение положительного заключения государственной экспертизы проекта, документации и результата изыскательской экспертизы о достижении определения сметной стоимости объекта.</a:t>
            </a:r>
          </a:p>
        </p:txBody>
      </p:sp>
      <p:pic>
        <p:nvPicPr>
          <p:cNvPr id="12" name="Picture 4" descr="Страсти по бассейну - 982729561618">
            <a:extLst>
              <a:ext uri="{FF2B5EF4-FFF2-40B4-BE49-F238E27FC236}">
                <a16:creationId xmlns:a16="http://schemas.microsoft.com/office/drawing/2014/main" id="{88B07209-214A-4B68-A8DD-6E7E428D5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080" y="3971568"/>
            <a:ext cx="3691515" cy="252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F32251-1368-4577-A9A8-F12BBAC233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460" y="2710904"/>
            <a:ext cx="3781994" cy="25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20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545" y="122133"/>
            <a:ext cx="11648573" cy="590931"/>
          </a:xfr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rtlCol="0" anchor="ctr" anchorCtr="0">
            <a:sp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СОДЕРЖАНИЕ ОРГАНОВ МЕСТНОГО САМОУПРАВЛЕНИЯ В 2025 ГОДУ </a:t>
            </a:r>
            <a:br>
              <a:rPr lang="ru-RU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составили 489 025,6 тыс. руб. или 98,5% от плановых назначений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545" y="637491"/>
            <a:ext cx="11648573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осуществлено за счет 3 источников финансирования: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областного и федерального бюджетов в сумме 230 757,0 </a:t>
            </a:r>
            <a:r>
              <a:rPr lang="ru-RU" sz="14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(100% от плановых назначений), в том числе :</a:t>
            </a:r>
          </a:p>
          <a:p>
            <a:pPr marL="179388" indent="-179388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 по расчету и предоставлению дотаций на выравнивание бюджетной обеспеченности бюджетам поселений 222 940,4 тыс. рублей. </a:t>
            </a:r>
          </a:p>
          <a:p>
            <a:pPr marL="179388" indent="-179388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 на оплату труда муниципальных служащих Слюдянского муниципального района для осуществления государственных полномочий по расчету и предоставлению дотации на выравнивание бюджетной обеспеченности поселений, входящих в состав муниципального района 34,8 тыс. рублей;</a:t>
            </a:r>
          </a:p>
          <a:p>
            <a:pPr marL="179388" indent="-179388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по хранению, комплектованию, учету и использованию архивных документов 619,2 тыс. рублей; </a:t>
            </a:r>
          </a:p>
          <a:p>
            <a:pPr marL="171450" indent="-1714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труда 1 114,8 тыс. рублей;</a:t>
            </a:r>
          </a:p>
          <a:p>
            <a:pPr marL="171450" indent="-1714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определению персонального состава и обеспечению деятельности районных (городских), районных в городах комиссий по делам несовершеннолетних и защите их прав 2 308,4 тыс. рублей;</a:t>
            </a:r>
          </a:p>
          <a:p>
            <a:pPr marL="171450" indent="-1714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определению персонального состава и обеспечению деятельности административных комиссий 2 122,8 тыс. рублей;</a:t>
            </a:r>
          </a:p>
          <a:p>
            <a:pPr marL="171450" indent="-1714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определению лиц, составляющих протоколы административных правонарушений 0,7 тыс. рублей;</a:t>
            </a:r>
          </a:p>
          <a:p>
            <a:pPr marL="171450" indent="-1714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составлению (изменению) списков кандидатов в присяжные заседатели 11,2 тыс. рублей;</a:t>
            </a:r>
          </a:p>
          <a:p>
            <a:pPr marL="171450" indent="-1714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организации проведения мероприятий по отлову и содержанию безнадзорных собак и кошек в границах населенных пунктов 1 604,7 тыс. руб.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трансферты, передаваемые бюджету муниципального района из бюджетов поселений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осуществление части полномочий по решению вопросов местного значения в соответствии с заключенными соглашениями исполнено </a:t>
            </a:r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9 928,2 тыс. руб.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 бюджета Слюдянского муниципального района в сумме  248 340,4 тыс. руб.,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них: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предоставление дотации на выравнивание бюджетной обеспеченности поселений из бюджета муниципального района 24 957,0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предоставление иных межбюджетных трансфертов на поддержку мер по обеспечению сбалансированности местных бюджетов 20 000,0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повышение качества управления муниципальным  имуществом и земельными ресурсами 1 126,7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выполнение муниципального задания МАУ «Славное море» в сумме 11 015,4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развитие информационного пространства в сумме 7 108,8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функционирование органов местного самоуправления (администрация района, Комитет финансов, Комитет по социальной политике и культуре, Комитет по управлению муниципальным имуществом и земельными отношениями) направлено 161 195,2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функционирование контрольно-счетной палаты Слюдянского муниципального района 10 376,4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 функционирование центрального аппарата представительного органа Слюдянского муниципального района 3 293,9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мобилизационная подготовка экономики 114,6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выборы депутатов думы Слюдянского муниципального района 430,7 тыс. руб.;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обеспечение выплаты муниципальных пенсий 8 721,7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187982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9037" y="0"/>
            <a:ext cx="6277925" cy="570296"/>
          </a:xfr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ЕЖБЮДЖЕТНЫЕ ОТНОШЕНИЯ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A7F8E3F6-DE14-48B2-B2BC-6FABA9630FB8}" type="slidenum">
              <a:rPr lang="ru-RU" smtClean="0"/>
              <a:t>19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8115" y="729618"/>
            <a:ext cx="4882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области межбюджетных отношений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обязательства района по представлению дотации на выравнивание уровня бюджетной обеспеченности и иных МБТ на поддержку мер по обеспечению сбалансированности местных бюджетов исполнены в полном объеме </a:t>
            </a:r>
          </a:p>
        </p:txBody>
      </p:sp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411BC9A7-5CD0-41CB-947F-9EDC3379B0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6653695"/>
              </p:ext>
            </p:extLst>
          </p:nvPr>
        </p:nvGraphicFramePr>
        <p:xfrm>
          <a:off x="104236" y="2643266"/>
          <a:ext cx="5047997" cy="3992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5847D45-5209-492A-90DC-06F6193B53CE}"/>
              </a:ext>
            </a:extLst>
          </p:cNvPr>
          <p:cNvSpPr/>
          <p:nvPr/>
        </p:nvSpPr>
        <p:spPr>
          <a:xfrm>
            <a:off x="5203959" y="729618"/>
            <a:ext cx="6837038" cy="2893100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marL="179388" indent="-179388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Поселениям Слюдянского района в 2025 году оказана финансовая помощь за счет: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бюджета за счет субвенции бюджетам муниципальных районов на выполнение передаваемых полномочий субъектов Российской Федерации по расчету и предоставлению дотаций на выравнивание бюджетной обеспеченности, входящих в состав муниципального района Иркутской области, бюджетам поселений 222 940,4 тыс. рублей, из них направлено поселениям 222 940,4 тыс. рублей; 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Районного бюджета в сумме 44 957,0 тыс. рублей, в том числе: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на предоставление дотации на выравнивание бюджетной обеспеченности           поселений из бюджета муниципального района (софинансирование) в сумме 24 957,0 тыс. руб.;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на предоставление иных межбюджетных трансфертов на поддержку мер по обеспечению сбалансированности местных бюджетов в сумме 20 000,0 тыс. руб.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ADCAF7-D1F6-4E66-8329-EFA2CCB6516F}"/>
              </a:ext>
            </a:extLst>
          </p:cNvPr>
          <p:cNvSpPr txBox="1"/>
          <p:nvPr/>
        </p:nvSpPr>
        <p:spPr>
          <a:xfrm>
            <a:off x="5697263" y="3622718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Общий объем МБТ из бюджета района 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BE2F2861-912C-4554-8BF7-A219E8D3EC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167381"/>
              </p:ext>
            </p:extLst>
          </p:nvPr>
        </p:nvGraphicFramePr>
        <p:xfrm>
          <a:off x="5448132" y="4071268"/>
          <a:ext cx="6592864" cy="2512412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2885519">
                  <a:extLst>
                    <a:ext uri="{9D8B030D-6E8A-4147-A177-3AD203B41FA5}">
                      <a16:colId xmlns:a16="http://schemas.microsoft.com/office/drawing/2014/main" val="3179351976"/>
                    </a:ext>
                  </a:extLst>
                </a:gridCol>
                <a:gridCol w="1881066">
                  <a:extLst>
                    <a:ext uri="{9D8B030D-6E8A-4147-A177-3AD203B41FA5}">
                      <a16:colId xmlns:a16="http://schemas.microsoft.com/office/drawing/2014/main" val="3912277480"/>
                    </a:ext>
                  </a:extLst>
                </a:gridCol>
                <a:gridCol w="1826279">
                  <a:extLst>
                    <a:ext uri="{9D8B030D-6E8A-4147-A177-3AD203B41FA5}">
                      <a16:colId xmlns:a16="http://schemas.microsoft.com/office/drawing/2014/main" val="1489586718"/>
                    </a:ext>
                  </a:extLst>
                </a:gridCol>
              </a:tblGrid>
              <a:tr h="5699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сельского/ городского поселения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2024 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2025 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5003825"/>
                  </a:ext>
                </a:extLst>
              </a:tr>
              <a:tr h="38248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поселениям: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238 658,80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267 897,40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4074864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Слюдянское ГП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57 287,00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70 074,30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5076085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Байкальское ГП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95 087,20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97 331,80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452069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Култукское ГП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30 402,60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41 281,30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521136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Портбайкальское СП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12 012,40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13 887,50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67267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Быстринское СП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12 525,80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13 973,70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3468050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Утуликское СП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17 285,10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16 076,20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5929463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Маритуйское СП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3 496,10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3 835,90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96063"/>
                  </a:ext>
                </a:extLst>
              </a:tr>
              <a:tr h="1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Новоснежнинское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10 562,60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11 436,70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60" marR="9260" marT="9260" marB="0" anchor="ctr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2498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4334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496A5B5-63BF-42E1-BC7E-F4EB1F1C04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5534" y="3320795"/>
            <a:ext cx="2511479" cy="165988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83509F-14B1-4B76-81AC-26038F62B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99" y="152474"/>
            <a:ext cx="12038202" cy="731134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ИСПОЛНЕНИЕ ПУБЛИЧНЫХ ОБЯЗАТЕЛЬСТВ, НА СОЦИАЛЬНУЮ ПОЛИТИКУ В ЧАСТИ МЕР ПОДДЕРЖКИ ГРАЖДАН И РАСХОДОВ НА НЕКОММЕРЧЕСКИЕ ОРГАНИЗАЦИИ направлено 7 107,7 тыс. рублей или 92% плановых назначений из них: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81A97C4-E17B-481F-834B-9DE0CE2DD76E}"/>
              </a:ext>
            </a:extLst>
          </p:cNvPr>
          <p:cNvSpPr/>
          <p:nvPr/>
        </p:nvSpPr>
        <p:spPr>
          <a:xfrm>
            <a:off x="0" y="1307600"/>
            <a:ext cx="7633983" cy="5166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180340" algn="l"/>
              </a:tabLs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исполнение публичных обязательств направлено 3 513,9 тыс. рублей из них  выплаты почетным гражданам 524,7 тыс. рублей, 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выплаты единовременного денежного пособия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молодым специалистам и денежной компенсации по найму жилого помещения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молодым специалистам в области медицины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2 139,2 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 рублей,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оказание социальной помощи молодым специалистам педагогического образования,  предоставление единовременных денежных пособий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молодым специалистам  и предоставление денежной компенсации расходов по найму жилого помещения 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молодым специалистам в возрасте до 35 лет в сфере образования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850,0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тыс. рублей; </a:t>
            </a:r>
          </a:p>
          <a:p>
            <a:pPr marL="285750" indent="-285750" algn="just">
              <a:lnSpc>
                <a:spcPct val="115000"/>
              </a:lnSpc>
              <a:buFontTx/>
              <a:buChar char="-"/>
              <a:tabLst>
                <a:tab pos="180340" algn="l"/>
              </a:tabLs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оказание адресной материальной помощи гражданам, оказавшимся в трудной жизненной ситуации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657,8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тыс. рублей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lnSpc>
                <a:spcPct val="115000"/>
              </a:lnSpc>
              <a:buFontTx/>
              <a:buChar char="-"/>
              <a:tabLst>
                <a:tab pos="180340" algn="l"/>
              </a:tabLst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ежемесячная социальная стипендия гражданам, поступившим по целевому набору очной формы обучения в государственные образовательные учреждения высшего образования предоставлена 1 студенту в сумме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lnSpc>
                <a:spcPct val="115000"/>
              </a:lnSpc>
              <a:buFontTx/>
              <a:buChar char="-"/>
              <a:tabLst>
                <a:tab pos="180340" algn="l"/>
              </a:tabLs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компенсационные выплаты многодетным семьям, имеющим 4-х и более детей до 18 лет в размере 30% оплаты электроэнергии в сумме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24,5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тыс.рублей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lnSpc>
                <a:spcPct val="115000"/>
              </a:lnSpc>
              <a:buFontTx/>
              <a:buChar char="-"/>
              <a:tabLst>
                <a:tab pos="180340" algn="l"/>
              </a:tabLs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субсидии на оказание содействия социально-ориентированным некоммерческим организациям и иные меры поддержки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2 786,6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тыс. рублей.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mage 7 of 89">
            <a:extLst>
              <a:ext uri="{FF2B5EF4-FFF2-40B4-BE49-F238E27FC236}">
                <a16:creationId xmlns:a16="http://schemas.microsoft.com/office/drawing/2014/main" id="{9C77D3BE-AC69-401E-8543-0BB28C5ED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375" y="1160477"/>
            <a:ext cx="2428011" cy="226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5ED4B96E-52C9-49A6-BD23-21C487066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543" y="5097531"/>
            <a:ext cx="3812360" cy="16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D430DFFB-5E56-43D4-99CE-4455806B5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274" y="2009812"/>
            <a:ext cx="1796317" cy="135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3073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Picture background">
            <a:extLst>
              <a:ext uri="{FF2B5EF4-FFF2-40B4-BE49-F238E27FC236}">
                <a16:creationId xmlns:a16="http://schemas.microsoft.com/office/drawing/2014/main" id="{9EB98F08-20CB-4DF8-9B02-53036F949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7620" y="4674046"/>
            <a:ext cx="2944380" cy="207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369A95-8529-4881-B47B-8ABA4CD39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675"/>
            <a:ext cx="12192000" cy="570296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РАМКАХ НАЦИОНАЛЬНОЙ ЭКОНОМИКИ составили 22 155 тыс. рублей или 86,2% от плановых назначений в том числе расходы: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ED85FA8-9556-4675-B358-2D06184600C6}"/>
              </a:ext>
            </a:extLst>
          </p:cNvPr>
          <p:cNvSpPr/>
          <p:nvPr/>
        </p:nvSpPr>
        <p:spPr>
          <a:xfrm>
            <a:off x="0" y="757525"/>
            <a:ext cx="763139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социально-значимых пригородных маршрутов, межпоселенческих перевозок </a:t>
            </a:r>
          </a:p>
          <a:p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4 721 тыс. руб.;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использования туристского потенциала района 20,0 тыс. руб.;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приведение в надлежащие состояние объектов электросетевого хозяйства садоводческим некоммерческим объединениям с последующей передачей электрических сетей территориальным сетевым организациям с учетом софинансирования из бюджета Слюдянского муниципального района исполнено 7 208,7 тыс. рублей. Средства направлены на проведение   капитального ремонта линий электропередач СНТ «Источник» и «Строитель»;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предоставление субсидии садоводческим и огородническим некоммерческим товариществам на развитие инженерной инфраструктуры объектов общего пользования 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1 200,0 тыс. рублей (100% плановых назначений). Субсидии предоставлены 4 садоводческим товариществам «Источник», «Кедр», «Солзан», «Локомотив».; 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проведение в августе месяце выставки-ярмарки «В гостях у садоводств» направлено 267,0 тыс. </a:t>
            </a:r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оплату пищевого производственного оборудования в рамках лизинговых платежей направлено 3 426,9 тыс. рублей;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 автономной некоммерческой организации "Развитие здорового образа жизни и заботы о животных« 106,9 тыс. рублей;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осуществление градостроительной деятельности 55,0 тыс. рублей. Средства направлены на выполнение кадастровых и геодезических работ по установлению публичного сервитута в отношении земельного участка, в целях размежевания объекта недвижимости -пешеходный мост ч/з р. Снежная в п. Новоснежная;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обеспечение полномочий в сфере дорожного хозяйства 5 149,8 тыс. рублей. Проведены работы по содержанию и ремонту автомобильных дорог общего пользования местного значения, из них на ремонт участка автомобильных дорог ул. Островная п. Утулик направлено 2 337,6 тыс. рублей.</a:t>
            </a:r>
          </a:p>
        </p:txBody>
      </p:sp>
      <p:pic>
        <p:nvPicPr>
          <p:cNvPr id="6" name="Picture 2" descr="Picture background">
            <a:extLst>
              <a:ext uri="{FF2B5EF4-FFF2-40B4-BE49-F238E27FC236}">
                <a16:creationId xmlns:a16="http://schemas.microsoft.com/office/drawing/2014/main" id="{7A8882E9-0722-43A6-8E04-CB5B9208D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847" y="682971"/>
            <a:ext cx="4491945" cy="245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Picture background">
            <a:extLst>
              <a:ext uri="{FF2B5EF4-FFF2-40B4-BE49-F238E27FC236}">
                <a16:creationId xmlns:a16="http://schemas.microsoft.com/office/drawing/2014/main" id="{723C5B48-4403-49E4-A727-323BDED26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195" y="3071297"/>
            <a:ext cx="2371615" cy="166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FB4F289-12FC-4913-B01E-60031F2716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1395" y="4942911"/>
            <a:ext cx="1854776" cy="172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9832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DAF450-506D-4210-8C8A-0132E2BB8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5941"/>
            <a:ext cx="12192000" cy="864294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области национальной безопасности и правоохранительной деятельности составили 23 286,0 тыс. рублей или 95,6% от плановых назначений в том числе: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C9D3A57-6949-4B69-BAAE-23EAE35F4B80}"/>
              </a:ext>
            </a:extLst>
          </p:cNvPr>
          <p:cNvSpPr/>
          <p:nvPr/>
        </p:nvSpPr>
        <p:spPr>
          <a:xfrm>
            <a:off x="6786694" y="1110290"/>
            <a:ext cx="51592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/>
              <a:t>    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функционирование муниципального учреждения "Управление по делам гражданской обороны и чрезвычайных ситуаций Слюдянского муниципального района" направлено 23 214,3 тыс. рублей, в том числе за счет преданных полномочий из бюджетов поселений  на осуществление части полномочий по решению вопросов местного значения в соответствии с заключенными соглашениями 4 436,8 тыс. рублей. Расходы на оплату каналов связи (системы оповещения) составили 480,5 тыс. рублей, на оплату использования специальных каналов связи 49,8 тыс. рублей.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 рамках организация и осуществление мероприятий по защите населения и территории Слюдянского муниципального района от чрезвычайных ситуаций природного и техногенного характера расходы составили 71,6 тыс. рублей,  в том числе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на восстановление резерва материальных ресурсов 42,6 тыс. рублей,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на оплату интернет ресурсов 29,0 тыс. рублей. </a:t>
            </a: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E417B3F6-5EDB-418B-9A64-A140D71092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2" t="18413" r="15466" b="16289"/>
          <a:stretch/>
        </p:blipFill>
        <p:spPr bwMode="auto">
          <a:xfrm>
            <a:off x="3463715" y="1793846"/>
            <a:ext cx="2509246" cy="163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5F825119-63C5-4F32-B4E9-036DF0548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97" y="1793846"/>
            <a:ext cx="3073636" cy="163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>
            <a:extLst>
              <a:ext uri="{FF2B5EF4-FFF2-40B4-BE49-F238E27FC236}">
                <a16:creationId xmlns:a16="http://schemas.microsoft.com/office/drawing/2014/main" id="{71367501-798A-4683-AB6E-0242714F3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11" y="3864890"/>
            <a:ext cx="5247872" cy="2817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1949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E38F759-CE47-45F7-AAF0-53C64D17A17E}"/>
              </a:ext>
            </a:extLst>
          </p:cNvPr>
          <p:cNvSpPr/>
          <p:nvPr/>
        </p:nvSpPr>
        <p:spPr>
          <a:xfrm>
            <a:off x="3715965" y="3681552"/>
            <a:ext cx="81435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Для реализации мероприятий по выявлению и оценке объектов накопленного вреда окружающей среде и иных природоохранных мероприятий  (далее – мероприятия) предусмотрено  15 506,0 тыс. рублей, из них в соответствии с Правилами предоставления иных межбюджетных трансфертов бюджетам городских, сельских поселений Слюдянского района на реализацию мероприятий по выявлению и оценке объектов накопленного вреда окружающей среде и иных природоохранных мероприятий в 2025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годуСлюдянскому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Байкальскому,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Култукскому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Новоснежнинскому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Утуликскому муниципальным образованиям направлены бюджетные ассигнования в сумме 10 024,3 тыс. рублей.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На исполнение мероприятий в муниципальном районе направлено 255,8 тыс. рублей.       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F15BC-9EEA-4A06-99DE-63142F708741}"/>
              </a:ext>
            </a:extLst>
          </p:cNvPr>
          <p:cNvSpPr txBox="1"/>
          <p:nvPr/>
        </p:nvSpPr>
        <p:spPr>
          <a:xfrm>
            <a:off x="5330578" y="3176448"/>
            <a:ext cx="5070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области охраны окружающей среды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1415BA-F502-437D-B97C-8A2455AE52A8}"/>
              </a:ext>
            </a:extLst>
          </p:cNvPr>
          <p:cNvSpPr txBox="1"/>
          <p:nvPr/>
        </p:nvSpPr>
        <p:spPr>
          <a:xfrm>
            <a:off x="191272" y="255583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области жилищно-коммунального хозяйства составили 3 064,4 тыс. рублей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33F41D-CDBD-47CC-B769-5958BA6E906B}"/>
              </a:ext>
            </a:extLst>
          </p:cNvPr>
          <p:cNvSpPr txBox="1"/>
          <p:nvPr/>
        </p:nvSpPr>
        <p:spPr>
          <a:xfrm>
            <a:off x="191272" y="901914"/>
            <a:ext cx="424735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направлены на обслуживание объектов тепло-водоснабжения сельских поселений, расходы по подготовке объектов к отопительному сезону, приобретение угля для котельных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Утуликского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Портбайкальского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поселения</a:t>
            </a:r>
          </a:p>
        </p:txBody>
      </p:sp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26E0CB25-874E-4FF5-9A32-4BBB17123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783" y="614731"/>
            <a:ext cx="6900818" cy="225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>
            <a:extLst>
              <a:ext uri="{FF2B5EF4-FFF2-40B4-BE49-F238E27FC236}">
                <a16:creationId xmlns:a16="http://schemas.microsoft.com/office/drawing/2014/main" id="{073EE052-0F21-4D1E-9419-E9E5545DB4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9" r="5801"/>
          <a:stretch/>
        </p:blipFill>
        <p:spPr bwMode="auto">
          <a:xfrm>
            <a:off x="89334" y="3681552"/>
            <a:ext cx="3626631" cy="288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051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63759" y="2598003"/>
            <a:ext cx="633744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014670572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10722</TotalTime>
  <Words>3842</Words>
  <Application>Microsoft Office PowerPoint</Application>
  <PresentationFormat>Широкоэкранный</PresentationFormat>
  <Paragraphs>542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Corbel</vt:lpstr>
      <vt:lpstr>Gill Sans MT</vt:lpstr>
      <vt:lpstr>Times New Roman</vt:lpstr>
      <vt:lpstr>Посылка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СТРУКТУРА РАСХОДОВ БЮДЖЕТА СЛЮДЯНСКОГО МУНИЦИПАЛЬНОГО РАЙОНА  ЗА 2025 год, тыс. руб.</vt:lpstr>
      <vt:lpstr>Презентация PowerPoint</vt:lpstr>
      <vt:lpstr>Презентация PowerPoint</vt:lpstr>
      <vt:lpstr>РАСХОДЫ НА СОЦИАЛЬНУЮ СФЕРУ В 2025 ГОДУ составили  1 631 965,7 тыс. руб., в том числе:</vt:lpstr>
      <vt:lpstr>РЕАЛИЗАЦИЯ МЕРОПРИЯТИЙ ПЕРЕЧНЯ ПРОЕКТОВ НАРОДНЫХ ИНИЦИАТИВ</vt:lpstr>
      <vt:lpstr>РЕАЛИЗАЦИЯ МЕРОПРИЯТИЙ ПЕРЕЧНЯ ПРОЕКТОВ НАРОДНЫХ ИНИЦИАТИВ</vt:lpstr>
      <vt:lpstr>Презентация PowerPoint</vt:lpstr>
      <vt:lpstr>Презентация PowerPoint</vt:lpstr>
      <vt:lpstr>Кроме того, ЗА СЧЕТ ЦЕЛЕВЫХ СРЕДСТВ ОБЛАСТНОГО И ФЕДЕРАЛЬНОГО БЮДЖЕТОВ, С УЧАСТИЕМ МЕСТНОГО БЮДЖЕТА, выполнены следующие мероприятия:</vt:lpstr>
      <vt:lpstr>РАСХОДЫ НА КАПИТАЛЬНЫЕ ВЛОЖЕНИЯ В 2025 ГОДУ составили 9 800,0 тыс. рублей или 12% от плановых назначений</vt:lpstr>
      <vt:lpstr>РАСХОДЫ НА СОДЕРЖАНИЕ ОРГАНОВ МЕСТНОГО САМОУПРАВЛЕНИЯ В 2025 ГОДУ  составили 489 025,6 тыс. руб. или 98,5% от плановых назначений</vt:lpstr>
      <vt:lpstr>МЕЖБЮДЖЕТНЫЕ ОТНОШЕНИЯ</vt:lpstr>
      <vt:lpstr>РАСХОДЫ НА ИСПОЛНЕНИЕ ПУБЛИЧНЫХ ОБЯЗАТЕЛЬСТВ, НА СОЦИАЛЬНУЮ ПОЛИТИКУ В ЧАСТИ МЕР ПОДДЕРЖКИ ГРАЖДАН И РАСХОДОВ НА НЕКОММЕРЧЕСКИЕ ОРГАНИЗАЦИИ направлено 7 107,7 тыс. рублей или 92% плановых назначений из них:</vt:lpstr>
      <vt:lpstr>РАСХОДЫ В РАМКАХ НАЦИОНАЛЬНОЙ ЭКОНОМИКИ составили 22 155 тыс. рублей или 86,2% от плановых назначений в том числе расходы:</vt:lpstr>
      <vt:lpstr>Расходы в области национальной безопасности и правоохранительной деятельности составили 23 286,0 тыс. рублей или 95,6% от плановых назначений в том числе: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 об исполнении бюджета муниципального образования Слюдянский район  за 1 квартал 2021 года</dc:title>
  <dc:creator>econ11</dc:creator>
  <cp:lastModifiedBy>cbar</cp:lastModifiedBy>
  <cp:revision>514</cp:revision>
  <cp:lastPrinted>2023-05-02T08:58:59Z</cp:lastPrinted>
  <dcterms:created xsi:type="dcterms:W3CDTF">2021-04-26T08:10:48Z</dcterms:created>
  <dcterms:modified xsi:type="dcterms:W3CDTF">2026-05-05T05:37:35Z</dcterms:modified>
</cp:coreProperties>
</file>