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drawings/drawing10.xml" ContentType="application/vnd.openxmlformats-officedocument.drawingml.chartshapes+xml"/>
  <Override PartName="/ppt/charts/chart13.xml" ContentType="application/vnd.openxmlformats-officedocument.drawingml.chart+xml"/>
  <Override PartName="/ppt/drawings/drawing11.xml" ContentType="application/vnd.openxmlformats-officedocument.drawingml.chartshapes+xml"/>
  <Override PartName="/ppt/charts/chart14.xml" ContentType="application/vnd.openxmlformats-officedocument.drawingml.chart+xml"/>
  <Override PartName="/ppt/drawings/drawing1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5.xml" ContentType="application/vnd.openxmlformats-officedocument.drawingml.chart+xml"/>
  <Override PartName="/ppt/drawings/drawing13.xml" ContentType="application/vnd.openxmlformats-officedocument.drawingml.chartshapes+xml"/>
  <Override PartName="/ppt/charts/chart16.xml" ContentType="application/vnd.openxmlformats-officedocument.drawingml.chart+xml"/>
  <Override PartName="/ppt/drawings/drawing14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15.xml" ContentType="application/vnd.openxmlformats-officedocument.drawingml.chartshapes+xml"/>
  <Override PartName="/ppt/charts/chart21.xml" ContentType="application/vnd.openxmlformats-officedocument.drawingml.chart+xml"/>
  <Override PartName="/ppt/drawings/drawing16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handoutMasterIdLst>
    <p:handoutMasterId r:id="rId28"/>
  </p:handoutMasterIdLst>
  <p:sldIdLst>
    <p:sldId id="327" r:id="rId2"/>
    <p:sldId id="352" r:id="rId3"/>
    <p:sldId id="328" r:id="rId4"/>
    <p:sldId id="329" r:id="rId5"/>
    <p:sldId id="330" r:id="rId6"/>
    <p:sldId id="331" r:id="rId7"/>
    <p:sldId id="332" r:id="rId8"/>
    <p:sldId id="333" r:id="rId9"/>
    <p:sldId id="335" r:id="rId10"/>
    <p:sldId id="336" r:id="rId11"/>
    <p:sldId id="339" r:id="rId12"/>
    <p:sldId id="340" r:id="rId13"/>
    <p:sldId id="342" r:id="rId14"/>
    <p:sldId id="343" r:id="rId15"/>
    <p:sldId id="344" r:id="rId16"/>
    <p:sldId id="345" r:id="rId17"/>
    <p:sldId id="303" r:id="rId18"/>
    <p:sldId id="353" r:id="rId19"/>
    <p:sldId id="304" r:id="rId20"/>
    <p:sldId id="323" r:id="rId21"/>
    <p:sldId id="315" r:id="rId22"/>
    <p:sldId id="314" r:id="rId23"/>
    <p:sldId id="306" r:id="rId24"/>
    <p:sldId id="319" r:id="rId25"/>
    <p:sldId id="322" r:id="rId2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DCAD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0" autoAdjust="0"/>
  </p:normalViewPr>
  <p:slideViewPr>
    <p:cSldViewPr>
      <p:cViewPr varScale="1">
        <p:scale>
          <a:sx n="108" d="100"/>
          <a:sy n="108" d="100"/>
        </p:scale>
        <p:origin x="16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3"/>
    </p:cViewPr>
  </p:sorterViewPr>
  <p:notesViewPr>
    <p:cSldViewPr>
      <p:cViewPr varScale="1">
        <p:scale>
          <a:sx n="19" d="100"/>
          <a:sy n="19" d="100"/>
        </p:scale>
        <p:origin x="-610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727274367425608E-5"/>
          <c:y val="1.7103739315160287E-2"/>
          <c:w val="0.96604938271604934"/>
          <c:h val="0.748152161208564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Факт 2012</c:v>
                </c:pt>
                <c:pt idx="1">
                  <c:v>Первоначальный план 2013</c:v>
                </c:pt>
                <c:pt idx="2">
                  <c:v>Уточненный план 2013</c:v>
                </c:pt>
                <c:pt idx="3">
                  <c:v>Факт 2013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214</c:v>
                </c:pt>
                <c:pt idx="1">
                  <c:v>191</c:v>
                </c:pt>
                <c:pt idx="2">
                  <c:v>195</c:v>
                </c:pt>
                <c:pt idx="3">
                  <c:v>199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Факт 2012</c:v>
                </c:pt>
                <c:pt idx="1">
                  <c:v>Первоначальный план 2013</c:v>
                </c:pt>
                <c:pt idx="2">
                  <c:v>Уточненный план 2013</c:v>
                </c:pt>
                <c:pt idx="3">
                  <c:v>Факт 2013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560</c:v>
                </c:pt>
                <c:pt idx="1">
                  <c:v>332</c:v>
                </c:pt>
                <c:pt idx="2">
                  <c:v>481</c:v>
                </c:pt>
                <c:pt idx="3">
                  <c:v>481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3843104"/>
        <c:axId val="293843496"/>
      </c:barChart>
      <c:catAx>
        <c:axId val="293843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93843496"/>
        <c:crosses val="autoZero"/>
        <c:auto val="1"/>
        <c:lblAlgn val="ctr"/>
        <c:lblOffset val="100"/>
        <c:noMultiLvlLbl val="0"/>
      </c:catAx>
      <c:valAx>
        <c:axId val="293843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938431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250656167979029"/>
          <c:y val="0"/>
          <c:w val="0.54920963004624435"/>
          <c:h val="0.824544082189066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2012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0.1375082617938874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6 592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850340545965696E-2"/>
                  <c:y val="4.76673762975285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622740599443753E-2"/>
                  <c:y val="-2.3833688148764262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2 302,3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процентов по выданным кредитам</c:v>
                </c:pt>
                <c:pt idx="1">
                  <c:v>Арендная плата за земельные участки</c:v>
                </c:pt>
                <c:pt idx="2">
                  <c:v>Доходы от прибыли МУП</c:v>
                </c:pt>
                <c:pt idx="3">
                  <c:v>Арендная плата от использования имущества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6592</c:v>
                </c:pt>
                <c:pt idx="2">
                  <c:v>9</c:v>
                </c:pt>
                <c:pt idx="3">
                  <c:v>2302.3000000000002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7828960623960796E-2"/>
                  <c:y val="2.38336881487642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25617115988997"/>
                  <c:y val="-4.766737629752852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8 907,6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323615643459592E-2"/>
                  <c:y val="-2.38336881487642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40563666183983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2 208,7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процентов по выданным кредитам</c:v>
                </c:pt>
                <c:pt idx="1">
                  <c:v>Арендная плата за земельные участки</c:v>
                </c:pt>
                <c:pt idx="2">
                  <c:v>Доходы от прибыли МУП</c:v>
                </c:pt>
                <c:pt idx="3">
                  <c:v>Арендная плата от использования имущества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63.4</c:v>
                </c:pt>
                <c:pt idx="1">
                  <c:v>8907.6</c:v>
                </c:pt>
                <c:pt idx="2">
                  <c:v>10.3</c:v>
                </c:pt>
                <c:pt idx="3">
                  <c:v>2208.6999999999998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9323615643459592E-2"/>
                  <c:y val="7.1501064446292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174344093594124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9 055,5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323615643459592E-2"/>
                  <c:y val="2.38336881487642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014188630641793"/>
                  <c:y val="4.7667376297528524E-3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2 291,7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процентов по выданным кредитам</c:v>
                </c:pt>
                <c:pt idx="1">
                  <c:v>Арендная плата за земельные участки</c:v>
                </c:pt>
                <c:pt idx="2">
                  <c:v>Доходы от прибыли МУП</c:v>
                </c:pt>
                <c:pt idx="3">
                  <c:v>Арендная плата от использования имущества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63.4</c:v>
                </c:pt>
                <c:pt idx="1">
                  <c:v>9055.5</c:v>
                </c:pt>
                <c:pt idx="2">
                  <c:v>10.3</c:v>
                </c:pt>
                <c:pt idx="3">
                  <c:v>2291.6999999999998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250424"/>
        <c:axId val="329250032"/>
      </c:barChart>
      <c:catAx>
        <c:axId val="3292504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9250032"/>
        <c:crosses val="autoZero"/>
        <c:auto val="1"/>
        <c:lblAlgn val="ctr"/>
        <c:lblOffset val="100"/>
        <c:noMultiLvlLbl val="0"/>
      </c:catAx>
      <c:valAx>
        <c:axId val="329250032"/>
        <c:scaling>
          <c:logBase val="10"/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292504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8762029746281267E-4"/>
          <c:y val="0.93309208136032928"/>
          <c:w val="0.99971237970253679"/>
          <c:h val="6.690791863967066E-2"/>
        </c:manualLayout>
      </c:layout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84646150427787E-3"/>
          <c:y val="2.6576194730265887E-2"/>
          <c:w val="0.96766562974484338"/>
          <c:h val="0.8426247920702878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Плата за негативное воздействие на окружающую среду</c:v>
                </c:pt>
              </c:strCache>
            </c:strRef>
          </c:tx>
          <c:dLbls>
            <c:dLbl>
              <c:idx val="0"/>
              <c:layout>
                <c:manualLayout>
                  <c:x val="-7.0547716920342216E-2"/>
                  <c:y val="6.3086045994889456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1 075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21334666518536E-2"/>
                  <c:y val="-6.977141428730142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4 157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273858460171115E-2"/>
                  <c:y val="-8.5948089101210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046161537606943E-2"/>
                  <c:y val="-6.5779496722586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1 025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1075</c:v>
                </c:pt>
                <c:pt idx="1">
                  <c:v>4157</c:v>
                </c:pt>
                <c:pt idx="2">
                  <c:v>646.70000000000005</c:v>
                </c:pt>
                <c:pt idx="3">
                  <c:v>1025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5476328"/>
        <c:axId val="333094296"/>
      </c:lineChart>
      <c:catAx>
        <c:axId val="335476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3094296"/>
        <c:crosses val="autoZero"/>
        <c:auto val="1"/>
        <c:lblAlgn val="ctr"/>
        <c:lblOffset val="100"/>
        <c:noMultiLvlLbl val="0"/>
      </c:catAx>
      <c:valAx>
        <c:axId val="333094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35476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4 275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5 708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8 629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4 418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4275</c:v>
                </c:pt>
                <c:pt idx="1">
                  <c:v>5708</c:v>
                </c:pt>
                <c:pt idx="2">
                  <c:v>8629</c:v>
                </c:pt>
                <c:pt idx="3">
                  <c:v>4418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3095080"/>
        <c:axId val="333095472"/>
      </c:lineChart>
      <c:catAx>
        <c:axId val="333095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3095472"/>
        <c:crosses val="autoZero"/>
        <c:auto val="1"/>
        <c:lblAlgn val="ctr"/>
        <c:lblOffset val="100"/>
        <c:noMultiLvlLbl val="0"/>
      </c:catAx>
      <c:valAx>
        <c:axId val="3330954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33095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65190924837664E-2"/>
          <c:y val="1.7560407687218269E-2"/>
          <c:w val="0.77162415331339385"/>
          <c:h val="0.8591413329363423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81 454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85 338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88 379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81454</c:v>
                </c:pt>
                <c:pt idx="1">
                  <c:v>85338</c:v>
                </c:pt>
                <c:pt idx="2">
                  <c:v>88379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154 195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151 636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102 000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154195</c:v>
                </c:pt>
                <c:pt idx="1">
                  <c:v>151636</c:v>
                </c:pt>
                <c:pt idx="2">
                  <c:v>102000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220 193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316 </a:t>
                    </a:r>
                    <a:r>
                      <a:rPr lang="en-US" sz="1600" b="1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681</a:t>
                    </a:r>
                    <a:endParaRPr lang="en-US"/>
                  </a:p>
                </c:rich>
              </c:tx>
              <c:numFmt formatCode="#,##0.0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289 256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220193</c:v>
                </c:pt>
                <c:pt idx="1">
                  <c:v>316681</c:v>
                </c:pt>
                <c:pt idx="2">
                  <c:v>289256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41 685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412977312094159E-3"/>
                  <c:y val="-2.1744159324763011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6 804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6412977312094159E-3"/>
                  <c:y val="-1.9328141622011564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3 290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41685</c:v>
                </c:pt>
                <c:pt idx="1">
                  <c:v>6804</c:v>
                </c:pt>
                <c:pt idx="2">
                  <c:v>3290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3096256"/>
        <c:axId val="333096648"/>
        <c:axId val="0"/>
      </c:bar3DChart>
      <c:catAx>
        <c:axId val="33309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3096648"/>
        <c:crosses val="autoZero"/>
        <c:auto val="1"/>
        <c:lblAlgn val="ctr"/>
        <c:lblOffset val="100"/>
        <c:noMultiLvlLbl val="0"/>
      </c:catAx>
      <c:valAx>
        <c:axId val="333096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33096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17125255713015"/>
          <c:y val="0.34332867124353023"/>
          <c:w val="0.18505706786198564"/>
          <c:h val="0.26985433886341398"/>
        </c:manualLayout>
      </c:layout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8666687035244E-3"/>
          <c:y val="3.2334370255156848E-2"/>
          <c:w val="0.96766488881420409"/>
          <c:h val="0.7624328778283896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 на выравнивание БО</c:v>
                </c:pt>
              </c:strCache>
            </c:strRef>
          </c:tx>
          <c:dLbls>
            <c:dLbl>
              <c:idx val="0"/>
              <c:layout>
                <c:manualLayout>
                  <c:x val="-5.1442222341038908E-2"/>
                  <c:y val="-4.0477446950338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093333435176248E-2"/>
                  <c:y val="-4.1602784875754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623555654003664E-2"/>
                  <c:y val="-5.1326704440247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442222341038915E-2"/>
                  <c:y val="-4.6577463615153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49411</c:v>
                </c:pt>
                <c:pt idx="1">
                  <c:v>81454</c:v>
                </c:pt>
                <c:pt idx="2">
                  <c:v>69927</c:v>
                </c:pt>
                <c:pt idx="3">
                  <c:v>66747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 на сбалансированность</c:v>
                </c:pt>
              </c:strCache>
            </c:strRef>
          </c:tx>
          <c:dLbls>
            <c:dLbl>
              <c:idx val="0"/>
              <c:layout>
                <c:manualLayout>
                  <c:x val="-4.2623555654003664E-2"/>
                  <c:y val="-4.4092323075213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623555654003664E-2"/>
                  <c:y val="-4.4092323075213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623555654003664E-2"/>
                  <c:y val="-6.1729252305299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442222341038915E-2"/>
                  <c:y val="-5.8789764100285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Лист1!$C$2:$C$5</c:f>
              <c:numCache>
                <c:formatCode>#,##0</c:formatCode>
                <c:ptCount val="4"/>
                <c:pt idx="0">
                  <c:v>9315</c:v>
                </c:pt>
                <c:pt idx="1">
                  <c:v>25416</c:v>
                </c:pt>
                <c:pt idx="2">
                  <c:v>15411</c:v>
                </c:pt>
                <c:pt idx="3">
                  <c:v>21631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813536"/>
        <c:axId val="331253528"/>
      </c:lineChart>
      <c:catAx>
        <c:axId val="33181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1253528"/>
        <c:crosses val="autoZero"/>
        <c:auto val="1"/>
        <c:lblAlgn val="ctr"/>
        <c:lblOffset val="100"/>
        <c:noMultiLvlLbl val="0"/>
      </c:catAx>
      <c:valAx>
        <c:axId val="33125352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3318135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dPt>
            <c:idx val="0"/>
            <c:bubble3D val="0"/>
            <c:explosion val="1"/>
          </c:dPt>
          <c:dLbls>
            <c:dLbl>
              <c:idx val="0"/>
              <c:layout>
                <c:manualLayout>
                  <c:x val="0.20897537995311447"/>
                  <c:y val="-0.326871088397585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8081557698070894"/>
                  <c:y val="0.181072473428878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0601119016654548"/>
                  <c:y val="5.87897641002851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54920321644934"/>
                  <c:y val="-9.171203199644482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2083213909939048"/>
                  <c:y val="-0.181072473428878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114055487765597E-2"/>
                  <c:y val="-0.164611524645409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4820948932844999"/>
                  <c:y val="-0.1552049772247527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Культура</c:v>
                </c:pt>
                <c:pt idx="2">
                  <c:v>Общегосударственные вопросы</c:v>
                </c:pt>
                <c:pt idx="3">
                  <c:v>Физ.культура и спорт</c:v>
                </c:pt>
                <c:pt idx="4">
                  <c:v>Межбюджетные трансферты</c:v>
                </c:pt>
                <c:pt idx="5">
                  <c:v>Социальная политика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447592</c:v>
                </c:pt>
                <c:pt idx="1">
                  <c:v>33611</c:v>
                </c:pt>
                <c:pt idx="2">
                  <c:v>83347</c:v>
                </c:pt>
                <c:pt idx="3">
                  <c:v>54931</c:v>
                </c:pt>
                <c:pt idx="4">
                  <c:v>18489</c:v>
                </c:pt>
                <c:pt idx="5">
                  <c:v>53018</c:v>
                </c:pt>
                <c:pt idx="6">
                  <c:v>3745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316211242229126E-2"/>
          <c:y val="5.6340190596106614E-2"/>
          <c:w val="0.65819365481130132"/>
          <c:h val="0.825757207532496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расходы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39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186 256       28%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88888888888892E-2"/>
                  <c:y val="-1.122413312352158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220 204       28%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345679012345682E-2"/>
                  <c:y val="-1.122413312352158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159 308       23%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 formatCode="#,##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186256</c:v>
                </c:pt>
                <c:pt idx="1">
                  <c:v>220204</c:v>
                </c:pt>
                <c:pt idx="2">
                  <c:v>159308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Социально-значимые расходы (тыс.рублей)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7179935841371E-3"/>
                  <c:y val="6.7344798741129558E-2"/>
                </c:manualLayout>
              </c:layout>
              <c:tx>
                <c:rich>
                  <a:bodyPr/>
                  <a:lstStyle/>
                  <a:p>
                    <a:r>
                      <a:rPr lang="en-US" b="1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481</a:t>
                    </a:r>
                    <a:r>
                      <a:rPr lang="en-US" b="1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467       72% </a:t>
                    </a:r>
                    <a:endParaRPr lang="en-US" b="1" i="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endParaRPr lang="en-US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604938271604947E-2"/>
                  <c:y val="-5.0508599055847134E-2"/>
                </c:manualLayout>
              </c:layout>
              <c:tx>
                <c:rich>
                  <a:bodyPr/>
                  <a:lstStyle/>
                  <a:p>
                    <a:r>
                      <a:rPr lang="en-US" b="1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558 655       72%</a:t>
                    </a:r>
                    <a:endParaRPr lang="en-US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345679012345682E-2"/>
                  <c:y val="-8.4180998426411895E-3"/>
                </c:manualLayout>
              </c:layout>
              <c:tx>
                <c:rich>
                  <a:bodyPr/>
                  <a:lstStyle/>
                  <a:p>
                    <a:pPr>
                      <a:defRPr b="1" i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b="1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535 427       77%</a:t>
                    </a:r>
                    <a:endParaRPr lang="en-US" b="1" i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i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 formatCode="#,##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481467</c:v>
                </c:pt>
                <c:pt idx="1">
                  <c:v>558655</c:v>
                </c:pt>
                <c:pt idx="2">
                  <c:v>535425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5173400"/>
        <c:axId val="335172616"/>
        <c:axId val="0"/>
      </c:bar3DChart>
      <c:catAx>
        <c:axId val="335173400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335172616"/>
        <c:crosses val="autoZero"/>
        <c:auto val="1"/>
        <c:lblAlgn val="ctr"/>
        <c:lblOffset val="100"/>
        <c:noMultiLvlLbl val="0"/>
      </c:catAx>
      <c:valAx>
        <c:axId val="335172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351734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effectLst>
      <a:glow rad="127000">
        <a:schemeClr val="accent2">
          <a:lumMod val="40000"/>
          <a:lumOff val="60000"/>
        </a:schemeClr>
      </a:glo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6496524739963063"/>
          <c:y val="1.924029129094022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Социально-значимые расходы</c:v>
                </c:pt>
              </c:strCache>
            </c:strRef>
          </c:tx>
          <c:dLbls>
            <c:dLbl>
              <c:idx val="0"/>
              <c:layout>
                <c:manualLayout>
                  <c:x val="-0.23289916885389333"/>
                  <c:y val="-0.23735247531902398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/>
                      <a:t>363 </a:t>
                    </a:r>
                    <a:r>
                      <a:rPr lang="ru-RU" sz="1800" b="1" dirty="0" smtClean="0"/>
                      <a:t>813 </a:t>
                    </a:r>
                    <a:r>
                      <a:rPr lang="ru-RU" sz="1800" b="1" dirty="0" err="1" smtClean="0"/>
                      <a:t>т.р</a:t>
                    </a:r>
                    <a:r>
                      <a:rPr lang="ru-RU" sz="1800" b="1" dirty="0" smtClean="0"/>
                      <a:t>.;</a:t>
                    </a:r>
                  </a:p>
                  <a:p>
                    <a:r>
                      <a:rPr lang="ru-RU" sz="1800" b="1" dirty="0" smtClean="0"/>
                      <a:t> 68%</a:t>
                    </a:r>
                    <a:endParaRPr lang="ru-RU" sz="1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345679012345678"/>
                  <c:y val="2.702124688702440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101 </a:t>
                    </a:r>
                    <a:r>
                      <a:rPr lang="ru-RU" b="1" dirty="0" smtClean="0"/>
                      <a:t>120 </a:t>
                    </a:r>
                    <a:r>
                      <a:rPr lang="ru-RU" b="1" dirty="0" err="1" smtClean="0"/>
                      <a:t>т.р</a:t>
                    </a:r>
                    <a:r>
                      <a:rPr lang="ru-RU" b="1" dirty="0" smtClean="0"/>
                      <a:t>.;</a:t>
                    </a:r>
                  </a:p>
                  <a:p>
                    <a:r>
                      <a:rPr lang="ru-RU" b="1" dirty="0" smtClean="0"/>
                      <a:t> 19%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52425391270536E-3"/>
                  <c:y val="-7.2466713917320819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27 </a:t>
                    </a:r>
                    <a:r>
                      <a:rPr lang="ru-RU" sz="1000" b="1" dirty="0" smtClean="0"/>
                      <a:t>271 </a:t>
                    </a:r>
                    <a:r>
                      <a:rPr lang="ru-RU" sz="1000" b="1" dirty="0" err="1" smtClean="0"/>
                      <a:t>т.р</a:t>
                    </a:r>
                    <a:r>
                      <a:rPr lang="ru-RU" sz="1000" b="1" dirty="0" smtClean="0"/>
                      <a:t>.;</a:t>
                    </a:r>
                  </a:p>
                  <a:p>
                    <a:r>
                      <a:rPr lang="ru-RU" sz="1000" b="1" dirty="0" smtClean="0"/>
                      <a:t> 5%</a:t>
                    </a:r>
                    <a:endParaRPr lang="ru-RU" sz="1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4179790026246731E-2"/>
                  <c:y val="-4.1595136296759025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 dirty="0">
                        <a:latin typeface="Times New Roman" panose="02020603050405020304" pitchFamily="18" charset="0"/>
                      </a:rPr>
                      <a:t>43 </a:t>
                    </a:r>
                    <a:r>
                      <a:rPr lang="ru-RU" sz="1200" b="1" baseline="0" dirty="0" smtClean="0">
                        <a:latin typeface="Times New Roman" panose="02020603050405020304" pitchFamily="18" charset="0"/>
                      </a:rPr>
                      <a:t>221 </a:t>
                    </a:r>
                    <a:r>
                      <a:rPr lang="ru-RU" sz="1200" b="1" baseline="0" dirty="0" err="1" smtClean="0">
                        <a:latin typeface="Times New Roman" panose="02020603050405020304" pitchFamily="18" charset="0"/>
                      </a:rPr>
                      <a:t>т.р</a:t>
                    </a:r>
                    <a:r>
                      <a:rPr lang="ru-RU" sz="1200" b="1" baseline="0" dirty="0" smtClean="0">
                        <a:latin typeface="Times New Roman" panose="02020603050405020304" pitchFamily="18" charset="0"/>
                      </a:rPr>
                      <a:t>.;</a:t>
                    </a:r>
                  </a:p>
                  <a:p>
                    <a:r>
                      <a:rPr lang="ru-RU" sz="1200" b="1" baseline="0" dirty="0" smtClean="0">
                        <a:latin typeface="Times New Roman" panose="02020603050405020304" pitchFamily="18" charset="0"/>
                      </a:rPr>
                      <a:t> 8%</a:t>
                    </a:r>
                    <a:endParaRPr lang="ru-RU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оплата труда</c:v>
                </c:pt>
                <c:pt idx="1">
                  <c:v>начисления на оплату труда</c:v>
                </c:pt>
                <c:pt idx="2">
                  <c:v>коммунальные услуги</c:v>
                </c:pt>
                <c:pt idx="3">
                  <c:v>социальное обеспечение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363813</c:v>
                </c:pt>
                <c:pt idx="1">
                  <c:v>101120</c:v>
                </c:pt>
                <c:pt idx="2">
                  <c:v>27271</c:v>
                </c:pt>
                <c:pt idx="3">
                  <c:v>43221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541824633031982"/>
          <c:y val="0.17679578870018564"/>
          <c:w val="0.25532249441042099"/>
          <c:h val="0.7821929418919174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пед.работники дошкольного образования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pPr>
              <a:ln>
                <a:solidFill>
                  <a:schemeClr val="accent5"/>
                </a:solidFill>
              </a:ln>
            </c:spPr>
          </c:marker>
          <c:dLbls>
            <c:dLbl>
              <c:idx val="0"/>
              <c:layout>
                <c:manualLayout>
                  <c:x val="-2.6234567901234573E-2"/>
                  <c:y val="3.647843265144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864197530864199E-2"/>
                  <c:y val="5.0508599055847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234567901234573E-2"/>
                  <c:y val="4.209049921320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320987654320989E-2"/>
                  <c:y val="4.209049921320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4691358024691364E-2"/>
                  <c:y val="3.647843265144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77777777777779E-2"/>
                  <c:y val="3.647843265144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3148148148148199E-2"/>
                  <c:y val="3.3672399370564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777777777777779E-2"/>
                  <c:y val="3.3672399370564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864197530864199E-2"/>
                  <c:y val="3.647843265144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234567901234573E-2"/>
                  <c:y val="4.4896532494086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9320987654320989E-2"/>
                  <c:y val="-2.806033280880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4691358024691364E-2"/>
                  <c:y val="-2.806033280880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7037037037037042E-2"/>
                  <c:y val="-4.2090499213205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3148148148148032E-2"/>
                  <c:y val="-3.3672399370564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2011 год</c:v>
                </c:pt>
                <c:pt idx="1">
                  <c:v>2012 год</c:v>
                </c:pt>
                <c:pt idx="2">
                  <c:v>янв.13</c:v>
                </c:pt>
                <c:pt idx="3">
                  <c:v>фев.13</c:v>
                </c:pt>
                <c:pt idx="4">
                  <c:v>мар.13</c:v>
                </c:pt>
                <c:pt idx="5">
                  <c:v>апр.13</c:v>
                </c:pt>
                <c:pt idx="6">
                  <c:v>май.13</c:v>
                </c:pt>
                <c:pt idx="7">
                  <c:v>июн.13</c:v>
                </c:pt>
                <c:pt idx="8">
                  <c:v>июл.13</c:v>
                </c:pt>
                <c:pt idx="9">
                  <c:v>авг.13</c:v>
                </c:pt>
                <c:pt idx="10">
                  <c:v>сен.13</c:v>
                </c:pt>
                <c:pt idx="11">
                  <c:v>окт.13</c:v>
                </c:pt>
                <c:pt idx="12">
                  <c:v>ноя.13</c:v>
                </c:pt>
                <c:pt idx="13">
                  <c:v>дек.13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8.8000000000000007</c:v>
                </c:pt>
                <c:pt idx="1">
                  <c:v>12.3</c:v>
                </c:pt>
                <c:pt idx="2">
                  <c:v>17.3</c:v>
                </c:pt>
                <c:pt idx="3">
                  <c:v>17.3</c:v>
                </c:pt>
                <c:pt idx="4">
                  <c:v>17.899999999999999</c:v>
                </c:pt>
                <c:pt idx="5">
                  <c:v>17.899999999999999</c:v>
                </c:pt>
                <c:pt idx="6">
                  <c:v>18.7</c:v>
                </c:pt>
                <c:pt idx="7">
                  <c:v>19.600000000000001</c:v>
                </c:pt>
                <c:pt idx="8">
                  <c:v>18.8</c:v>
                </c:pt>
                <c:pt idx="9">
                  <c:v>19.3</c:v>
                </c:pt>
                <c:pt idx="10">
                  <c:v>23.1</c:v>
                </c:pt>
                <c:pt idx="11">
                  <c:v>23.1</c:v>
                </c:pt>
                <c:pt idx="12">
                  <c:v>24.1</c:v>
                </c:pt>
                <c:pt idx="13">
                  <c:v>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пед.работники дополнительного образования</c:v>
                </c:pt>
              </c:strCache>
            </c:strRef>
          </c:tx>
          <c:dLbls>
            <c:dLbl>
              <c:idx val="0"/>
              <c:layout>
                <c:manualLayout>
                  <c:x val="-5.2469135802469126E-2"/>
                  <c:y val="-1.9642232966162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839506172839497E-2"/>
                  <c:y val="-3.9284465932325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234567901234573E-2"/>
                  <c:y val="-3.9284465932325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320987654320989E-2"/>
                  <c:y val="-4.4896532494086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4691358024691364E-2"/>
                  <c:y val="-3.9284465932325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0061728395061731E-2"/>
                  <c:y val="-3.3672399370564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3148148148148199E-2"/>
                  <c:y val="-3.9284465932325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777777777777779E-2"/>
                  <c:y val="-3.6478432651445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864197530864199E-2"/>
                  <c:y val="-4.209049921320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234567901234573E-2"/>
                  <c:y val="-3.9284465932325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1604938271604947E-2"/>
                  <c:y val="4.7702565774966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4691358024691364E-2"/>
                  <c:y val="4.209049921320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0061728395061731E-2"/>
                  <c:y val="4.209049921320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3148148148148032E-2"/>
                  <c:y val="5.3314632336727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2011 год</c:v>
                </c:pt>
                <c:pt idx="1">
                  <c:v>2012 год</c:v>
                </c:pt>
                <c:pt idx="2">
                  <c:v>янв.13</c:v>
                </c:pt>
                <c:pt idx="3">
                  <c:v>фев.13</c:v>
                </c:pt>
                <c:pt idx="4">
                  <c:v>мар.13</c:v>
                </c:pt>
                <c:pt idx="5">
                  <c:v>апр.13</c:v>
                </c:pt>
                <c:pt idx="6">
                  <c:v>май.13</c:v>
                </c:pt>
                <c:pt idx="7">
                  <c:v>июн.13</c:v>
                </c:pt>
                <c:pt idx="8">
                  <c:v>июл.13</c:v>
                </c:pt>
                <c:pt idx="9">
                  <c:v>авг.13</c:v>
                </c:pt>
                <c:pt idx="10">
                  <c:v>сен.13</c:v>
                </c:pt>
                <c:pt idx="11">
                  <c:v>окт.13</c:v>
                </c:pt>
                <c:pt idx="12">
                  <c:v>ноя.13</c:v>
                </c:pt>
                <c:pt idx="13">
                  <c:v>дек.13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11.8</c:v>
                </c:pt>
                <c:pt idx="1">
                  <c:v>16.100000000000001</c:v>
                </c:pt>
                <c:pt idx="2">
                  <c:v>18</c:v>
                </c:pt>
                <c:pt idx="3">
                  <c:v>18.5</c:v>
                </c:pt>
                <c:pt idx="4">
                  <c:v>22.5</c:v>
                </c:pt>
                <c:pt idx="5">
                  <c:v>21.9</c:v>
                </c:pt>
                <c:pt idx="6">
                  <c:v>22.4</c:v>
                </c:pt>
                <c:pt idx="7">
                  <c:v>22.7</c:v>
                </c:pt>
                <c:pt idx="8">
                  <c:v>26.8</c:v>
                </c:pt>
                <c:pt idx="9">
                  <c:v>24.2</c:v>
                </c:pt>
                <c:pt idx="10">
                  <c:v>20.3</c:v>
                </c:pt>
                <c:pt idx="11">
                  <c:v>20.9</c:v>
                </c:pt>
                <c:pt idx="12">
                  <c:v>21.9</c:v>
                </c:pt>
                <c:pt idx="13">
                  <c:v>26.1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>
              <a:solidFill>
                <a:schemeClr val="bg1">
                  <a:lumMod val="50000"/>
                </a:schemeClr>
              </a:solidFill>
            </a:ln>
          </c:spPr>
        </c:dropLines>
        <c:marker val="1"/>
        <c:smooth val="0"/>
        <c:axId val="337774984"/>
        <c:axId val="337775376"/>
      </c:lineChart>
      <c:catAx>
        <c:axId val="337774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2820000"/>
          <a:lstStyle/>
          <a:p>
            <a:pPr>
              <a:defRPr sz="1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7775376"/>
        <c:crosses val="autoZero"/>
        <c:auto val="1"/>
        <c:lblAlgn val="ctr"/>
        <c:lblOffset val="100"/>
        <c:noMultiLvlLbl val="0"/>
      </c:catAx>
      <c:valAx>
        <c:axId val="337775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37774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1978545089539"/>
          <c:y val="9.7002841343069274E-2"/>
          <c:w val="0.7805927157135395"/>
          <c:h val="0.5688379934507459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777777777777779E-2"/>
                  <c:y val="-0.178124114638997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8 270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061728395061731E-2"/>
                  <c:y val="-0.2137489375667966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24 413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432098765432102E-3"/>
                  <c:y val="-5.34372343916991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217 327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232188855127549E-3"/>
                  <c:y val="-7.93659610988748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231 759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8270</c:v>
                </c:pt>
                <c:pt idx="1">
                  <c:v>24413</c:v>
                </c:pt>
                <c:pt idx="2">
                  <c:v>217327</c:v>
                </c:pt>
                <c:pt idx="3">
                  <c:v>231759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7776160"/>
        <c:axId val="331810792"/>
      </c:lineChart>
      <c:catAx>
        <c:axId val="33777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1810792"/>
        <c:crosses val="autoZero"/>
        <c:auto val="1"/>
        <c:lblAlgn val="ctr"/>
        <c:lblOffset val="100"/>
        <c:noMultiLvlLbl val="0"/>
      </c:catAx>
      <c:valAx>
        <c:axId val="3318107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3777616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50769217950177892"/>
          <c:w val="0.14077390702732578"/>
          <c:h val="0.196259674850942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бюджета муниципального образования Слюдянский район за 2013 год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4853905121653149"/>
                  <c:y val="8.751382696608589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26%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506329261639629E-3"/>
                  <c:y val="-0.1203948579909939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3,3%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052189812709891"/>
                  <c:y val="-0.25047478621538039"/>
                </c:manualLayout>
              </c:layout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70,7%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</c:v>
                </c:pt>
                <c:pt idx="1">
                  <c:v>3.3</c:v>
                </c:pt>
                <c:pt idx="2">
                  <c:v>70.7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4.9144516155534557E-2"/>
          <c:y val="0.85693336811207776"/>
          <c:w val="0.91653191662177613"/>
          <c:h val="0.12773017168784789"/>
        </c:manualLayout>
      </c:layout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15"/>
      <c:rAngAx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rgbClr val="CCFF99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1836</c:v>
                </c:pt>
                <c:pt idx="1">
                  <c:v>1387</c:v>
                </c:pt>
                <c:pt idx="2">
                  <c:v>3318</c:v>
                </c:pt>
                <c:pt idx="3">
                  <c:v>1844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Обслуживание АПС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225</c:v>
                </c:pt>
                <c:pt idx="1">
                  <c:v>753</c:v>
                </c:pt>
                <c:pt idx="2">
                  <c:v>1259</c:v>
                </c:pt>
                <c:pt idx="3">
                  <c:v>981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Огнезащитная обработка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599</c:v>
                </c:pt>
                <c:pt idx="1">
                  <c:v>643</c:v>
                </c:pt>
                <c:pt idx="2">
                  <c:v>866</c:v>
                </c:pt>
                <c:pt idx="3">
                  <c:v>284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Установка дверей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2">
                  <c:v>636</c:v>
                </c:pt>
                <c:pt idx="3">
                  <c:v>628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1812752"/>
        <c:axId val="331810008"/>
        <c:axId val="0"/>
      </c:bar3DChart>
      <c:catAx>
        <c:axId val="33181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1810008"/>
        <c:crosses val="autoZero"/>
        <c:auto val="1"/>
        <c:lblAlgn val="ctr"/>
        <c:lblOffset val="100"/>
        <c:noMultiLvlLbl val="0"/>
      </c:catAx>
      <c:valAx>
        <c:axId val="331810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318127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6188879167881788E-4"/>
          <c:y val="0.86660003242882955"/>
          <c:w val="0.99673301254009938"/>
          <c:h val="0.11909975468191224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441862828838171E-2"/>
          <c:y val="0.12972291857510071"/>
          <c:w val="0.85672658922130662"/>
          <c:h val="0.73749558657363901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dLbls>
            <c:dLbl>
              <c:idx val="0"/>
              <c:layout>
                <c:manualLayout>
                  <c:x val="-8.8818476481053982E-2"/>
                  <c:y val="-5.7133714407319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2535089126194038E-2"/>
                  <c:y val="-8.4458534341254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4015397067544947E-3"/>
                  <c:y val="-6.4585938025665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4707</c:v>
                </c:pt>
                <c:pt idx="1">
                  <c:v>10205</c:v>
                </c:pt>
                <c:pt idx="2">
                  <c:v>15648</c:v>
                </c:pt>
                <c:pt idx="3" formatCode="#,##0">
                  <c:v>18344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5110304"/>
        <c:axId val="335108736"/>
      </c:lineChart>
      <c:catAx>
        <c:axId val="335110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5108736"/>
        <c:crosses val="autoZero"/>
        <c:auto val="1"/>
        <c:lblAlgn val="ctr"/>
        <c:lblOffset val="100"/>
        <c:noMultiLvlLbl val="0"/>
      </c:catAx>
      <c:valAx>
        <c:axId val="3351087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3511030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802985475936879E-2"/>
          <c:y val="0.1842195546347746"/>
          <c:w val="0.74753995587791811"/>
          <c:h val="0.725955723229500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bubble3D val="0"/>
            <c:explosion val="29"/>
          </c:dPt>
          <c:dLbls>
            <c:dLbl>
              <c:idx val="0"/>
              <c:layout>
                <c:manualLayout>
                  <c:x val="-1.6892905923618202E-2"/>
                  <c:y val="-6.55967490707982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104537404340707E-2"/>
                  <c:y val="-0.2006580642311910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671292358738885E-2"/>
                  <c:y val="-0.1759482006955379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504481294795439"/>
                  <c:y val="-0.136938618713726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962885309662139"/>
                  <c:y val="-7.790546746762096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2312693547589021"/>
                  <c:y val="8.216927383655334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3955321490889435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8185304340600816"/>
                  <c:y val="6.32543175953845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30473458131169384"/>
                  <c:y val="6.978489088066991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Госпошлина</c:v>
                </c:pt>
                <c:pt idx="4">
                  <c:v>Доходы от использования имущества</c:v>
                </c:pt>
                <c:pt idx="5">
                  <c:v>Плата за НВОС</c:v>
                </c:pt>
                <c:pt idx="6">
                  <c:v>Доходы от продажи материальных  и нематериальных активов</c:v>
                </c:pt>
                <c:pt idx="7">
                  <c:v>Штрафы, санкции, возмещение ущерба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151297</c:v>
                </c:pt>
                <c:pt idx="1">
                  <c:v>7354</c:v>
                </c:pt>
                <c:pt idx="2">
                  <c:v>14007</c:v>
                </c:pt>
                <c:pt idx="3">
                  <c:v>4361</c:v>
                </c:pt>
                <c:pt idx="4">
                  <c:v>11421</c:v>
                </c:pt>
                <c:pt idx="5">
                  <c:v>1025</c:v>
                </c:pt>
                <c:pt idx="6">
                  <c:v>5128</c:v>
                </c:pt>
                <c:pt idx="7">
                  <c:v>4418</c:v>
                </c:pt>
                <c:pt idx="8">
                  <c:v>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284093568891519E-2"/>
          <c:y val="0.10778123418385614"/>
          <c:w val="0.88216802771644542"/>
          <c:h val="0.892218765816143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199 </a:t>
                    </a:r>
                    <a:r>
                      <a:rPr lang="en-US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181 </a:t>
                    </a:r>
                    <a:r>
                      <a:rPr lang="en-US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199187</c:v>
                </c:pt>
                <c:pt idx="1">
                  <c:v>181649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/>
                      <a:t>31 931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31931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434648"/>
        <c:axId val="331435040"/>
      </c:barChart>
      <c:catAx>
        <c:axId val="331434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1435040"/>
        <c:crosses val="autoZero"/>
        <c:auto val="1"/>
        <c:lblAlgn val="ctr"/>
        <c:lblOffset val="100"/>
        <c:noMultiLvlLbl val="0"/>
      </c:catAx>
      <c:valAx>
        <c:axId val="331435040"/>
        <c:scaling>
          <c:orientation val="minMax"/>
          <c:max val="213580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331434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3379642868862835"/>
          <c:y val="0"/>
          <c:w val="0.6174293377900113"/>
          <c:h val="0.895499484696562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502180198526008E-3"/>
                  <c:y val="2.21514615778538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Госпошлина</c:v>
                </c:pt>
                <c:pt idx="4">
                  <c:v>Аренда земельных участков</c:v>
                </c:pt>
                <c:pt idx="5">
                  <c:v>Аренда имущества</c:v>
                </c:pt>
                <c:pt idx="6">
                  <c:v>Плата за НВОС</c:v>
                </c:pt>
                <c:pt idx="7">
                  <c:v>Доходы от реализации имущества</c:v>
                </c:pt>
                <c:pt idx="8">
                  <c:v>Доходы от продажи земли</c:v>
                </c:pt>
                <c:pt idx="9">
                  <c:v>Штрафы</c:v>
                </c:pt>
                <c:pt idx="10">
                  <c:v>Прочие налоговые и 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#,##0</c:formatCode>
                <c:ptCount val="11"/>
                <c:pt idx="0">
                  <c:v>167165</c:v>
                </c:pt>
                <c:pt idx="1">
                  <c:v>6873</c:v>
                </c:pt>
                <c:pt idx="2">
                  <c:v>14192</c:v>
                </c:pt>
                <c:pt idx="3">
                  <c:v>3916</c:v>
                </c:pt>
                <c:pt idx="4">
                  <c:v>6593</c:v>
                </c:pt>
                <c:pt idx="5">
                  <c:v>2302</c:v>
                </c:pt>
                <c:pt idx="6">
                  <c:v>647</c:v>
                </c:pt>
                <c:pt idx="7">
                  <c:v>1063</c:v>
                </c:pt>
                <c:pt idx="8">
                  <c:v>1695</c:v>
                </c:pt>
                <c:pt idx="9">
                  <c:v>8629</c:v>
                </c:pt>
                <c:pt idx="10">
                  <c:v>505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4653112122675339E-3"/>
                  <c:y val="-1.1075730788926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5.9537482830234918E-3"/>
                  <c:y val="-6.6454384733561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7.4421853537792234E-3"/>
                  <c:y val="-2.21514615778538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Госпошлина</c:v>
                </c:pt>
                <c:pt idx="4">
                  <c:v>Аренда земельных участков</c:v>
                </c:pt>
                <c:pt idx="5">
                  <c:v>Аренда имущества</c:v>
                </c:pt>
                <c:pt idx="6">
                  <c:v>Плата за НВОС</c:v>
                </c:pt>
                <c:pt idx="7">
                  <c:v>Доходы от реализации имущества</c:v>
                </c:pt>
                <c:pt idx="8">
                  <c:v>Доходы от продажи земли</c:v>
                </c:pt>
                <c:pt idx="9">
                  <c:v>Штрафы</c:v>
                </c:pt>
                <c:pt idx="10">
                  <c:v>Прочие налоговые и неналоговые доходы</c:v>
                </c:pt>
              </c:strCache>
            </c:strRef>
          </c:cat>
          <c:val>
            <c:numRef>
              <c:f>Лист1!$C$2:$C$12</c:f>
              <c:numCache>
                <c:formatCode>#,##0</c:formatCode>
                <c:ptCount val="11"/>
                <c:pt idx="0">
                  <c:v>151297</c:v>
                </c:pt>
                <c:pt idx="1">
                  <c:v>7354</c:v>
                </c:pt>
                <c:pt idx="2">
                  <c:v>14007</c:v>
                </c:pt>
                <c:pt idx="3">
                  <c:v>4361</c:v>
                </c:pt>
                <c:pt idx="4">
                  <c:v>9056</c:v>
                </c:pt>
                <c:pt idx="5">
                  <c:v>2292</c:v>
                </c:pt>
                <c:pt idx="6">
                  <c:v>1025</c:v>
                </c:pt>
                <c:pt idx="7">
                  <c:v>3191</c:v>
                </c:pt>
                <c:pt idx="8">
                  <c:v>1937</c:v>
                </c:pt>
                <c:pt idx="9">
                  <c:v>4418</c:v>
                </c:pt>
                <c:pt idx="10">
                  <c:v>249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1435824"/>
        <c:axId val="331436216"/>
        <c:axId val="0"/>
      </c:bar3DChart>
      <c:catAx>
        <c:axId val="3314358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1436216"/>
        <c:crossesAt val="10"/>
        <c:auto val="1"/>
        <c:lblAlgn val="ctr"/>
        <c:lblOffset val="100"/>
        <c:noMultiLvlLbl val="0"/>
      </c:catAx>
      <c:valAx>
        <c:axId val="331436216"/>
        <c:scaling>
          <c:logBase val="1000"/>
          <c:orientation val="minMax"/>
          <c:max val="170000"/>
          <c:min val="1"/>
        </c:scaling>
        <c:delete val="1"/>
        <c:axPos val="b"/>
        <c:numFmt formatCode="#,##0" sourceLinked="1"/>
        <c:majorTickMark val="none"/>
        <c:minorTickMark val="none"/>
        <c:tickLblPos val="none"/>
        <c:crossAx val="331435824"/>
        <c:crosses val="autoZero"/>
        <c:crossBetween val="between"/>
        <c:majorUnit val="200000"/>
        <c:minorUnit val="100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0705302716594373E-2"/>
          <c:y val="0.42863636300210572"/>
          <c:w val="9.3131507517193207E-2"/>
          <c:h val="0.25337260363046782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441205214486537E-2"/>
          <c:y val="3.1161141360742141E-2"/>
          <c:w val="0.95028777405147069"/>
          <c:h val="0.728103015616963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241982529248163E-2"/>
                  <c:y val="5.0930330716303035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139 626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914362622608792E-2"/>
                  <c:y val="5.0930330716303035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148 651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935860233985308E-2"/>
                  <c:y val="-1.782561575070605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151 297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2012</c:v>
                </c:pt>
                <c:pt idx="1">
                  <c:v>Утвержденный план 2013</c:v>
                </c:pt>
                <c:pt idx="2">
                  <c:v>Факт 2013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139626</c:v>
                </c:pt>
                <c:pt idx="1">
                  <c:v>148651</c:v>
                </c:pt>
                <c:pt idx="2">
                  <c:v>151297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поступления от ОАО "БЦБК"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1.6441205214486537E-2"/>
                  <c:y val="-2.5465165358151283E-3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27 539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2012</c:v>
                </c:pt>
                <c:pt idx="1">
                  <c:v>Утвержденный план 2013</c:v>
                </c:pt>
                <c:pt idx="2">
                  <c:v>Факт 2013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27539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1437000"/>
        <c:axId val="331437392"/>
        <c:axId val="0"/>
      </c:bar3DChart>
      <c:catAx>
        <c:axId val="331437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1437392"/>
        <c:crosses val="autoZero"/>
        <c:auto val="1"/>
        <c:lblAlgn val="ctr"/>
        <c:lblOffset val="100"/>
        <c:noMultiLvlLbl val="0"/>
      </c:catAx>
      <c:valAx>
        <c:axId val="33143739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331437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8452313318160947"/>
          <c:w val="0.88037699201030373"/>
          <c:h val="0.10465144031572449"/>
        </c:manualLayout>
      </c:layout>
      <c:overlay val="0"/>
      <c:txPr>
        <a:bodyPr/>
        <a:lstStyle/>
        <a:p>
          <a:pPr>
            <a:defRPr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683824402652589E-2"/>
          <c:y val="2.0395278141398146E-2"/>
          <c:w val="0.9662465664734573"/>
          <c:h val="0.6664319906483825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ЕНВД (норматив отчислений 100%)</c:v>
                </c:pt>
              </c:strCache>
            </c:strRef>
          </c:tx>
          <c:marker>
            <c:symbol val="square"/>
            <c:size val="5"/>
          </c:marker>
          <c:dLbls>
            <c:dLbl>
              <c:idx val="0"/>
              <c:layout>
                <c:manualLayout>
                  <c:x val="-5.1694447743354174E-2"/>
                  <c:y val="-6.0254194417433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9296572411494511E-2"/>
                  <c:y val="-5.774360298337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051473207957725E-2"/>
                  <c:y val="-5.0211828681194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531048274329697E-2"/>
                  <c:y val="-4.7701237247134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11115</c:v>
                </c:pt>
                <c:pt idx="1">
                  <c:v>12500</c:v>
                </c:pt>
                <c:pt idx="2">
                  <c:v>14192</c:v>
                </c:pt>
                <c:pt idx="3">
                  <c:v>14007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УСН (норматив отчислений 50%)</c:v>
                </c:pt>
              </c:strCache>
            </c:strRef>
          </c:tx>
          <c:marker>
            <c:symbol val="circle"/>
            <c:size val="5"/>
          </c:marker>
          <c:dLbls>
            <c:dLbl>
              <c:idx val="0"/>
              <c:layout>
                <c:manualLayout>
                  <c:x val="-2.5847223871677105E-2"/>
                  <c:y val="-5.021182868119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051473207957725E-2"/>
                  <c:y val="-5.021182868119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0174022809726132E-2"/>
                  <c:y val="-3.2637688642776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8653597876098076E-2"/>
                  <c:y val="-5.021182868119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Лист1!$C$2:$C$5</c:f>
              <c:numCache>
                <c:formatCode>#,##0.0</c:formatCode>
                <c:ptCount val="4"/>
                <c:pt idx="1">
                  <c:v>4990</c:v>
                </c:pt>
                <c:pt idx="2">
                  <c:v>6873</c:v>
                </c:pt>
                <c:pt idx="3">
                  <c:v>7354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9249248"/>
        <c:axId val="329249640"/>
      </c:lineChart>
      <c:catAx>
        <c:axId val="32924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9249640"/>
        <c:crosses val="autoZero"/>
        <c:auto val="1"/>
        <c:lblAlgn val="ctr"/>
        <c:lblOffset val="100"/>
        <c:noMultiLvlLbl val="0"/>
      </c:catAx>
      <c:valAx>
        <c:axId val="32924964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32924924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5980982955916781E-2"/>
          <c:y val="0.87117373431937561"/>
          <c:w val="0.96577391784054689"/>
          <c:h val="8.0736996964495059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сельскохозяйственный налог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ЕСХН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0.1</c:v>
                </c:pt>
                <c:pt idx="1">
                  <c:v>2</c:v>
                </c:pt>
                <c:pt idx="2">
                  <c:v>3.3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9251992"/>
        <c:axId val="333445000"/>
        <c:axId val="0"/>
      </c:bar3DChart>
      <c:catAx>
        <c:axId val="329251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3445000"/>
        <c:crosses val="autoZero"/>
        <c:auto val="1"/>
        <c:lblAlgn val="ctr"/>
        <c:lblOffset val="100"/>
        <c:noMultiLvlLbl val="0"/>
      </c:catAx>
      <c:valAx>
        <c:axId val="333445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9251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в связи с применением патентной системы налогообложения</a:t>
            </a:r>
          </a:p>
        </c:rich>
      </c:tx>
      <c:layout/>
      <c:overlay val="0"/>
    </c:title>
    <c:autoTitleDeleted val="0"/>
    <c:view3D>
      <c:rotX val="0"/>
      <c:rotY val="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971299485242392E-2"/>
          <c:y val="0.25397178091323186"/>
          <c:w val="0.93533125948968654"/>
          <c:h val="0.650703457191625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Налог, взимаемый в связи с применением патентной системы налогообложения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273858460171115E-2"/>
                  <c:y val="-6.41342881094025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455393845128333E-2"/>
                  <c:y val="-6.41342881094017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12.1</c:v>
                </c:pt>
                <c:pt idx="1">
                  <c:v>30.5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3445784"/>
        <c:axId val="333446176"/>
        <c:axId val="0"/>
      </c:bar3DChart>
      <c:catAx>
        <c:axId val="333445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3446176"/>
        <c:crosses val="autoZero"/>
        <c:auto val="1"/>
        <c:lblAlgn val="ctr"/>
        <c:lblOffset val="100"/>
        <c:noMultiLvlLbl val="0"/>
      </c:catAx>
      <c:valAx>
        <c:axId val="333446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33445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561612-7C6F-433A-A1EE-C87386A3C575}" type="doc">
      <dgm:prSet loTypeId="urn:microsoft.com/office/officeart/2005/8/layout/cycle6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1B2BFE3-259A-4770-A967-6A65743EF97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Субсидии на государственную поддержку малого и среднего предпринимательства –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600 т.р.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(100% от плана)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3FB11D-F3B0-4CE1-A1A2-DA001619BF92}" type="parTrans" cxnId="{A0932235-DC32-43D5-9D4E-902FF32DE36F}">
      <dgm:prSet/>
      <dgm:spPr/>
      <dgm:t>
        <a:bodyPr/>
        <a:lstStyle/>
        <a:p>
          <a:endParaRPr lang="ru-RU"/>
        </a:p>
      </dgm:t>
    </dgm:pt>
    <dgm:pt modelId="{3EE63FAA-3191-4F77-AB62-43195D11BF51}" type="sibTrans" cxnId="{A0932235-DC32-43D5-9D4E-902FF32DE36F}">
      <dgm:prSet/>
      <dgm:spPr/>
      <dgm:t>
        <a:bodyPr/>
        <a:lstStyle/>
        <a:p>
          <a:endParaRPr lang="ru-RU"/>
        </a:p>
      </dgm:t>
    </dgm:pt>
    <dgm:pt modelId="{953E05BF-B298-4C68-B2EC-9E04277FB652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Субсидии на реализацию программы энергосбережения и повышения энергетической эффективности –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2 033 т.р.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(100% от плана)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A662B-5E8A-435B-AAAA-B68DA4116F0A}" type="parTrans" cxnId="{09B935BA-38D7-4B83-9F8F-D7FC005B6389}">
      <dgm:prSet/>
      <dgm:spPr/>
      <dgm:t>
        <a:bodyPr/>
        <a:lstStyle/>
        <a:p>
          <a:endParaRPr lang="ru-RU"/>
        </a:p>
      </dgm:t>
    </dgm:pt>
    <dgm:pt modelId="{3BF6BA9F-B99C-4B3C-A7A4-EE807BFDACF6}" type="sibTrans" cxnId="{09B935BA-38D7-4B83-9F8F-D7FC005B6389}">
      <dgm:prSet/>
      <dgm:spPr/>
      <dgm:t>
        <a:bodyPr/>
        <a:lstStyle/>
        <a:p>
          <a:endParaRPr lang="ru-RU"/>
        </a:p>
      </dgm:t>
    </dgm:pt>
    <dgm:pt modelId="{495E8DE2-59F8-48D0-8714-6571CDC11E9A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субсидии –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48 367,6 т.р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(99,9% от плана)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16291C-B49C-41C5-A618-46D90A6F8135}" type="parTrans" cxnId="{AAB2B115-07B8-4A78-B608-9EDBF81291CE}">
      <dgm:prSet/>
      <dgm:spPr/>
      <dgm:t>
        <a:bodyPr/>
        <a:lstStyle/>
        <a:p>
          <a:endParaRPr lang="ru-RU"/>
        </a:p>
      </dgm:t>
    </dgm:pt>
    <dgm:pt modelId="{7B4F478C-CD58-48F1-B00C-6AD73C2BA9A5}" type="sibTrans" cxnId="{AAB2B115-07B8-4A78-B608-9EDBF81291CE}">
      <dgm:prSet/>
      <dgm:spPr/>
      <dgm:t>
        <a:bodyPr/>
        <a:lstStyle/>
        <a:p>
          <a:endParaRPr lang="ru-RU"/>
        </a:p>
      </dgm:t>
    </dgm:pt>
    <dgm:pt modelId="{CBC7EDF9-85F0-48F1-86D9-4075F760640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Субсидии на софинансирование капитальных вложений в объекты мун-ой собственности –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51 000 т.р.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(100% от плана)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4F3333-8268-4524-867D-3E5ECCBEED7E}" type="parTrans" cxnId="{BA945ABA-21E4-4F6E-A5EC-6C83BE8648B3}">
      <dgm:prSet/>
      <dgm:spPr/>
      <dgm:t>
        <a:bodyPr/>
        <a:lstStyle/>
        <a:p>
          <a:endParaRPr lang="ru-RU"/>
        </a:p>
      </dgm:t>
    </dgm:pt>
    <dgm:pt modelId="{2452DA8D-C1C2-4346-8611-5E8EB9C08055}" type="sibTrans" cxnId="{BA945ABA-21E4-4F6E-A5EC-6C83BE8648B3}">
      <dgm:prSet/>
      <dgm:spPr/>
      <dgm:t>
        <a:bodyPr/>
        <a:lstStyle/>
        <a:p>
          <a:endParaRPr lang="ru-RU"/>
        </a:p>
      </dgm:t>
    </dgm:pt>
    <dgm:pt modelId="{D20AA7BF-8949-4E6F-89FE-A61295F81AC5}" type="pres">
      <dgm:prSet presAssocID="{35561612-7C6F-433A-A1EE-C87386A3C57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CA7D6F-C2E4-44E4-A2A3-6A753903F29D}" type="pres">
      <dgm:prSet presAssocID="{41B2BFE3-259A-4770-A967-6A65743EF975}" presName="node" presStyleLbl="node1" presStyleIdx="0" presStyleCnt="4" custScaleX="192480" custScaleY="131484" custRadScaleRad="100290" custRadScaleInc="-8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6DFE8-D22F-4D8E-8345-650B1C69AD89}" type="pres">
      <dgm:prSet presAssocID="{41B2BFE3-259A-4770-A967-6A65743EF975}" presName="spNode" presStyleCnt="0"/>
      <dgm:spPr/>
    </dgm:pt>
    <dgm:pt modelId="{2E945E98-7D4F-4045-BA77-1AD897C49023}" type="pres">
      <dgm:prSet presAssocID="{3EE63FAA-3191-4F77-AB62-43195D11BF51}" presName="sibTrans" presStyleLbl="sibTrans1D1" presStyleIdx="0" presStyleCnt="4"/>
      <dgm:spPr/>
      <dgm:t>
        <a:bodyPr/>
        <a:lstStyle/>
        <a:p>
          <a:endParaRPr lang="ru-RU"/>
        </a:p>
      </dgm:t>
    </dgm:pt>
    <dgm:pt modelId="{C3E812F3-CFE8-40AF-BD39-305A2D4E3C85}" type="pres">
      <dgm:prSet presAssocID="{953E05BF-B298-4C68-B2EC-9E04277FB652}" presName="node" presStyleLbl="node1" presStyleIdx="1" presStyleCnt="4" custScaleX="160106" custScaleY="177096" custRadScaleRad="121922" custRadScaleInc="8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067AB-A94D-4420-B9DB-C5025BB419E9}" type="pres">
      <dgm:prSet presAssocID="{953E05BF-B298-4C68-B2EC-9E04277FB652}" presName="spNode" presStyleCnt="0"/>
      <dgm:spPr/>
    </dgm:pt>
    <dgm:pt modelId="{CC461ACF-6956-4439-BB92-11FFC24E9873}" type="pres">
      <dgm:prSet presAssocID="{3BF6BA9F-B99C-4B3C-A7A4-EE807BFDACF6}" presName="sibTrans" presStyleLbl="sibTrans1D1" presStyleIdx="1" presStyleCnt="4"/>
      <dgm:spPr/>
      <dgm:t>
        <a:bodyPr/>
        <a:lstStyle/>
        <a:p>
          <a:endParaRPr lang="ru-RU"/>
        </a:p>
      </dgm:t>
    </dgm:pt>
    <dgm:pt modelId="{ECD780FB-3C83-4DFA-B973-31ED74162946}" type="pres">
      <dgm:prSet presAssocID="{495E8DE2-59F8-48D0-8714-6571CDC11E9A}" presName="node" presStyleLbl="node1" presStyleIdx="2" presStyleCnt="4" custScaleX="129372" custScaleY="121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4DC42-F411-4038-A9A7-437C9FFDA463}" type="pres">
      <dgm:prSet presAssocID="{495E8DE2-59F8-48D0-8714-6571CDC11E9A}" presName="spNode" presStyleCnt="0"/>
      <dgm:spPr/>
    </dgm:pt>
    <dgm:pt modelId="{C178F792-97C6-4505-B76C-10681DEB8CCA}" type="pres">
      <dgm:prSet presAssocID="{7B4F478C-CD58-48F1-B00C-6AD73C2BA9A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6033385B-855D-4BFA-AEC8-D38F0D50B5CD}" type="pres">
      <dgm:prSet presAssocID="{CBC7EDF9-85F0-48F1-86D9-4075F7606408}" presName="node" presStyleLbl="node1" presStyleIdx="3" presStyleCnt="4" custScaleX="158203" custScaleY="166943" custRadScaleRad="119363" custRadScaleInc="-7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021BE-39C1-4264-85B3-B1FA55D58D73}" type="pres">
      <dgm:prSet presAssocID="{CBC7EDF9-85F0-48F1-86D9-4075F7606408}" presName="spNode" presStyleCnt="0"/>
      <dgm:spPr/>
    </dgm:pt>
    <dgm:pt modelId="{B59B51B6-DBEC-4A91-87D4-11287ED0B2DF}" type="pres">
      <dgm:prSet presAssocID="{2452DA8D-C1C2-4346-8611-5E8EB9C08055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21352D91-03F2-4915-85AF-CD2087095227}" type="presOf" srcId="{495E8DE2-59F8-48D0-8714-6571CDC11E9A}" destId="{ECD780FB-3C83-4DFA-B973-31ED74162946}" srcOrd="0" destOrd="0" presId="urn:microsoft.com/office/officeart/2005/8/layout/cycle6"/>
    <dgm:cxn modelId="{961244C4-A20D-4875-906F-F83B793D391B}" type="presOf" srcId="{CBC7EDF9-85F0-48F1-86D9-4075F7606408}" destId="{6033385B-855D-4BFA-AEC8-D38F0D50B5CD}" srcOrd="0" destOrd="0" presId="urn:microsoft.com/office/officeart/2005/8/layout/cycle6"/>
    <dgm:cxn modelId="{AAB2B115-07B8-4A78-B608-9EDBF81291CE}" srcId="{35561612-7C6F-433A-A1EE-C87386A3C575}" destId="{495E8DE2-59F8-48D0-8714-6571CDC11E9A}" srcOrd="2" destOrd="0" parTransId="{4F16291C-B49C-41C5-A618-46D90A6F8135}" sibTransId="{7B4F478C-CD58-48F1-B00C-6AD73C2BA9A5}"/>
    <dgm:cxn modelId="{A5417611-C16E-4786-8A14-DCF9D08DB5DA}" type="presOf" srcId="{3EE63FAA-3191-4F77-AB62-43195D11BF51}" destId="{2E945E98-7D4F-4045-BA77-1AD897C49023}" srcOrd="0" destOrd="0" presId="urn:microsoft.com/office/officeart/2005/8/layout/cycle6"/>
    <dgm:cxn modelId="{BA945ABA-21E4-4F6E-A5EC-6C83BE8648B3}" srcId="{35561612-7C6F-433A-A1EE-C87386A3C575}" destId="{CBC7EDF9-85F0-48F1-86D9-4075F7606408}" srcOrd="3" destOrd="0" parTransId="{F74F3333-8268-4524-867D-3E5ECCBEED7E}" sibTransId="{2452DA8D-C1C2-4346-8611-5E8EB9C08055}"/>
    <dgm:cxn modelId="{08589821-8119-4B2E-8087-D6EC81C90602}" type="presOf" srcId="{3BF6BA9F-B99C-4B3C-A7A4-EE807BFDACF6}" destId="{CC461ACF-6956-4439-BB92-11FFC24E9873}" srcOrd="0" destOrd="0" presId="urn:microsoft.com/office/officeart/2005/8/layout/cycle6"/>
    <dgm:cxn modelId="{09B935BA-38D7-4B83-9F8F-D7FC005B6389}" srcId="{35561612-7C6F-433A-A1EE-C87386A3C575}" destId="{953E05BF-B298-4C68-B2EC-9E04277FB652}" srcOrd="1" destOrd="0" parTransId="{790A662B-5E8A-435B-AAAA-B68DA4116F0A}" sibTransId="{3BF6BA9F-B99C-4B3C-A7A4-EE807BFDACF6}"/>
    <dgm:cxn modelId="{A0932235-DC32-43D5-9D4E-902FF32DE36F}" srcId="{35561612-7C6F-433A-A1EE-C87386A3C575}" destId="{41B2BFE3-259A-4770-A967-6A65743EF975}" srcOrd="0" destOrd="0" parTransId="{DB3FB11D-F3B0-4CE1-A1A2-DA001619BF92}" sibTransId="{3EE63FAA-3191-4F77-AB62-43195D11BF51}"/>
    <dgm:cxn modelId="{911A9027-F9F0-442F-8179-025246F9C95D}" type="presOf" srcId="{35561612-7C6F-433A-A1EE-C87386A3C575}" destId="{D20AA7BF-8949-4E6F-89FE-A61295F81AC5}" srcOrd="0" destOrd="0" presId="urn:microsoft.com/office/officeart/2005/8/layout/cycle6"/>
    <dgm:cxn modelId="{613EA720-234D-4FD5-97B0-D92E0E9B816A}" type="presOf" srcId="{7B4F478C-CD58-48F1-B00C-6AD73C2BA9A5}" destId="{C178F792-97C6-4505-B76C-10681DEB8CCA}" srcOrd="0" destOrd="0" presId="urn:microsoft.com/office/officeart/2005/8/layout/cycle6"/>
    <dgm:cxn modelId="{02BC3A67-73A2-4AE6-99C5-0595CBABF134}" type="presOf" srcId="{41B2BFE3-259A-4770-A967-6A65743EF975}" destId="{23CA7D6F-C2E4-44E4-A2A3-6A753903F29D}" srcOrd="0" destOrd="0" presId="urn:microsoft.com/office/officeart/2005/8/layout/cycle6"/>
    <dgm:cxn modelId="{57351606-4B58-489F-932B-F0873F5775FD}" type="presOf" srcId="{2452DA8D-C1C2-4346-8611-5E8EB9C08055}" destId="{B59B51B6-DBEC-4A91-87D4-11287ED0B2DF}" srcOrd="0" destOrd="0" presId="urn:microsoft.com/office/officeart/2005/8/layout/cycle6"/>
    <dgm:cxn modelId="{B3617D2A-58CF-429A-AA00-057FCC9E381F}" type="presOf" srcId="{953E05BF-B298-4C68-B2EC-9E04277FB652}" destId="{C3E812F3-CFE8-40AF-BD39-305A2D4E3C85}" srcOrd="0" destOrd="0" presId="urn:microsoft.com/office/officeart/2005/8/layout/cycle6"/>
    <dgm:cxn modelId="{83D9F563-EE6B-451C-9F8C-C36638E06F01}" type="presParOf" srcId="{D20AA7BF-8949-4E6F-89FE-A61295F81AC5}" destId="{23CA7D6F-C2E4-44E4-A2A3-6A753903F29D}" srcOrd="0" destOrd="0" presId="urn:microsoft.com/office/officeart/2005/8/layout/cycle6"/>
    <dgm:cxn modelId="{84CD2461-60D0-420D-8D73-8702CB2163A2}" type="presParOf" srcId="{D20AA7BF-8949-4E6F-89FE-A61295F81AC5}" destId="{3986DFE8-D22F-4D8E-8345-650B1C69AD89}" srcOrd="1" destOrd="0" presId="urn:microsoft.com/office/officeart/2005/8/layout/cycle6"/>
    <dgm:cxn modelId="{818F9209-2C91-4AA7-8C7B-406E8146B11E}" type="presParOf" srcId="{D20AA7BF-8949-4E6F-89FE-A61295F81AC5}" destId="{2E945E98-7D4F-4045-BA77-1AD897C49023}" srcOrd="2" destOrd="0" presId="urn:microsoft.com/office/officeart/2005/8/layout/cycle6"/>
    <dgm:cxn modelId="{57FD42C7-06F7-4A55-9CF8-F34531626038}" type="presParOf" srcId="{D20AA7BF-8949-4E6F-89FE-A61295F81AC5}" destId="{C3E812F3-CFE8-40AF-BD39-305A2D4E3C85}" srcOrd="3" destOrd="0" presId="urn:microsoft.com/office/officeart/2005/8/layout/cycle6"/>
    <dgm:cxn modelId="{206F167C-0385-48A2-9EEF-A0A0B5BBD374}" type="presParOf" srcId="{D20AA7BF-8949-4E6F-89FE-A61295F81AC5}" destId="{E23067AB-A94D-4420-B9DB-C5025BB419E9}" srcOrd="4" destOrd="0" presId="urn:microsoft.com/office/officeart/2005/8/layout/cycle6"/>
    <dgm:cxn modelId="{81B5CA66-4027-4738-A50C-AE2DA1C61B6F}" type="presParOf" srcId="{D20AA7BF-8949-4E6F-89FE-A61295F81AC5}" destId="{CC461ACF-6956-4439-BB92-11FFC24E9873}" srcOrd="5" destOrd="0" presId="urn:microsoft.com/office/officeart/2005/8/layout/cycle6"/>
    <dgm:cxn modelId="{66AC401F-0EEE-48D4-A780-CE8902FB6341}" type="presParOf" srcId="{D20AA7BF-8949-4E6F-89FE-A61295F81AC5}" destId="{ECD780FB-3C83-4DFA-B973-31ED74162946}" srcOrd="6" destOrd="0" presId="urn:microsoft.com/office/officeart/2005/8/layout/cycle6"/>
    <dgm:cxn modelId="{FEAEC1B8-264E-45EA-BD38-FC7067195CC3}" type="presParOf" srcId="{D20AA7BF-8949-4E6F-89FE-A61295F81AC5}" destId="{FFA4DC42-F411-4038-A9A7-437C9FFDA463}" srcOrd="7" destOrd="0" presId="urn:microsoft.com/office/officeart/2005/8/layout/cycle6"/>
    <dgm:cxn modelId="{47F23FDD-10DD-45CC-BDD7-7F8090A584EE}" type="presParOf" srcId="{D20AA7BF-8949-4E6F-89FE-A61295F81AC5}" destId="{C178F792-97C6-4505-B76C-10681DEB8CCA}" srcOrd="8" destOrd="0" presId="urn:microsoft.com/office/officeart/2005/8/layout/cycle6"/>
    <dgm:cxn modelId="{63F01317-06E6-45BC-AE6D-52A3222462EC}" type="presParOf" srcId="{D20AA7BF-8949-4E6F-89FE-A61295F81AC5}" destId="{6033385B-855D-4BFA-AEC8-D38F0D50B5CD}" srcOrd="9" destOrd="0" presId="urn:microsoft.com/office/officeart/2005/8/layout/cycle6"/>
    <dgm:cxn modelId="{93D4D293-FA17-4428-8FA8-89830E730DB1}" type="presParOf" srcId="{D20AA7BF-8949-4E6F-89FE-A61295F81AC5}" destId="{DF4021BE-39C1-4264-85B3-B1FA55D58D73}" srcOrd="10" destOrd="0" presId="urn:microsoft.com/office/officeart/2005/8/layout/cycle6"/>
    <dgm:cxn modelId="{75D650FB-8926-4306-B675-9B9368D18767}" type="presParOf" srcId="{D20AA7BF-8949-4E6F-89FE-A61295F81AC5}" destId="{B59B51B6-DBEC-4A91-87D4-11287ED0B2DF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F328CB-1811-4622-8D63-069324160808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5C0DEB-F1E9-41AD-8173-848AF88D8C6A}">
      <dgm:prSet phldrT="[Текст]" custT="1"/>
      <dgm:spPr>
        <a:solidFill>
          <a:schemeClr val="accent3">
            <a:lumMod val="60000"/>
            <a:lumOff val="40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7 189 </a:t>
          </a:r>
          <a:r>
            <a:rPr lang="ru-RU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2F7C61-AD41-4641-BFF2-B53A0128B9BC}" type="parTrans" cxnId="{02F1FDC9-8E11-4064-A5ED-A7E06BFC0240}">
      <dgm:prSet/>
      <dgm:spPr/>
      <dgm:t>
        <a:bodyPr/>
        <a:lstStyle/>
        <a:p>
          <a:endParaRPr lang="ru-RU"/>
        </a:p>
      </dgm:t>
    </dgm:pt>
    <dgm:pt modelId="{B65B0500-C424-4148-93FB-2797E90F2085}" type="sibTrans" cxnId="{02F1FDC9-8E11-4064-A5ED-A7E06BFC0240}">
      <dgm:prSet/>
      <dgm:spPr/>
      <dgm:t>
        <a:bodyPr/>
        <a:lstStyle/>
        <a:p>
          <a:endParaRPr lang="ru-RU"/>
        </a:p>
      </dgm:t>
    </dgm:pt>
    <dgm:pt modelId="{EB5FF190-598C-466A-A22D-C495B848B55D}">
      <dgm:prSet phldrT="[Текст]" custT="1"/>
      <dgm:spPr>
        <a:solidFill>
          <a:schemeClr val="accent1">
            <a:lumMod val="40000"/>
            <a:lumOff val="60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62 513 </a:t>
          </a:r>
          <a:r>
            <a:rPr lang="ru-RU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408904-AE15-492F-A1E1-9AD966F88CAD}" type="parTrans" cxnId="{F703A433-47AC-4406-838B-2024C12EFDFF}">
      <dgm:prSet/>
      <dgm:spPr/>
      <dgm:t>
        <a:bodyPr/>
        <a:lstStyle/>
        <a:p>
          <a:endParaRPr lang="ru-RU"/>
        </a:p>
      </dgm:t>
    </dgm:pt>
    <dgm:pt modelId="{BD562926-C0F6-443B-879D-743DA39E4958}" type="sibTrans" cxnId="{F703A433-47AC-4406-838B-2024C12EFDFF}">
      <dgm:prSet/>
      <dgm:spPr/>
      <dgm:t>
        <a:bodyPr/>
        <a:lstStyle/>
        <a:p>
          <a:endParaRPr lang="ru-RU"/>
        </a:p>
      </dgm:t>
    </dgm:pt>
    <dgm:pt modelId="{34669C8A-C51F-454F-A119-1FCAC7DCFB09}">
      <dgm:prSet phldrT="[Текст]" custT="1"/>
      <dgm:spPr>
        <a:solidFill>
          <a:schemeClr val="accent2">
            <a:lumMod val="60000"/>
            <a:lumOff val="40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92 153 </a:t>
          </a:r>
          <a:r>
            <a:rPr lang="ru-RU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73454D-1985-4B18-9475-F6ECB1AF78B7}" type="parTrans" cxnId="{58B711B8-13BD-45E2-9C9E-53B3F712C3B7}">
      <dgm:prSet/>
      <dgm:spPr/>
      <dgm:t>
        <a:bodyPr/>
        <a:lstStyle/>
        <a:p>
          <a:endParaRPr lang="ru-RU"/>
        </a:p>
      </dgm:t>
    </dgm:pt>
    <dgm:pt modelId="{8F8E7271-D70F-48CB-86B8-D30E4519695D}" type="sibTrans" cxnId="{58B711B8-13BD-45E2-9C9E-53B3F712C3B7}">
      <dgm:prSet/>
      <dgm:spPr/>
      <dgm:t>
        <a:bodyPr/>
        <a:lstStyle/>
        <a:p>
          <a:endParaRPr lang="ru-RU"/>
        </a:p>
      </dgm:t>
    </dgm:pt>
    <dgm:pt modelId="{D9AB00A3-FB82-4B49-B826-D1DDB141C0DF}">
      <dgm:prSet phldrT="[Текст]" custT="1"/>
      <dgm:spPr>
        <a:solidFill>
          <a:srgbClr val="FFFF0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54 187 </a:t>
          </a:r>
          <a:r>
            <a:rPr lang="ru-RU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287752-DF85-4A0A-894A-A20D821351E3}" type="parTrans" cxnId="{1D570260-5697-4629-8080-885FA77EE9C8}">
      <dgm:prSet/>
      <dgm:spPr/>
      <dgm:t>
        <a:bodyPr/>
        <a:lstStyle/>
        <a:p>
          <a:endParaRPr lang="ru-RU"/>
        </a:p>
      </dgm:t>
    </dgm:pt>
    <dgm:pt modelId="{5BD7B408-CB6D-4D58-9317-833350CC22E0}" type="sibTrans" cxnId="{1D570260-5697-4629-8080-885FA77EE9C8}">
      <dgm:prSet/>
      <dgm:spPr/>
      <dgm:t>
        <a:bodyPr/>
        <a:lstStyle/>
        <a:p>
          <a:endParaRPr lang="ru-RU"/>
        </a:p>
      </dgm:t>
    </dgm:pt>
    <dgm:pt modelId="{D52EF260-B076-49CF-88FD-0D700EE760B3}">
      <dgm:prSet custT="1"/>
      <dgm:spPr>
        <a:solidFill>
          <a:srgbClr val="86DCAD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216 042 </a:t>
          </a:r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4CD50B-FD19-4196-84FD-28F73130EEB8}" type="parTrans" cxnId="{7A4981CE-6B34-4F9E-BC35-4085F579FDF0}">
      <dgm:prSet/>
      <dgm:spPr/>
      <dgm:t>
        <a:bodyPr/>
        <a:lstStyle/>
        <a:p>
          <a:endParaRPr lang="ru-RU"/>
        </a:p>
      </dgm:t>
    </dgm:pt>
    <dgm:pt modelId="{52DC6B77-F587-41E6-AB44-09FC9D678236}" type="sibTrans" cxnId="{7A4981CE-6B34-4F9E-BC35-4085F579FDF0}">
      <dgm:prSet/>
      <dgm:spPr/>
      <dgm:t>
        <a:bodyPr/>
        <a:lstStyle/>
        <a:p>
          <a:endParaRPr lang="ru-RU"/>
        </a:p>
      </dgm:t>
    </dgm:pt>
    <dgm:pt modelId="{0AE598FA-FB94-4CAC-A486-98491137E5DA}" type="pres">
      <dgm:prSet presAssocID="{C1F328CB-1811-4622-8D63-06932416080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4D8A9D-79F5-4DD7-9792-6068905A8E08}" type="pres">
      <dgm:prSet presAssocID="{C1F328CB-1811-4622-8D63-069324160808}" presName="cycle" presStyleCnt="0"/>
      <dgm:spPr/>
    </dgm:pt>
    <dgm:pt modelId="{7C56BC1E-0CC5-440A-85DB-1E854D9E95F1}" type="pres">
      <dgm:prSet presAssocID="{C1F328CB-1811-4622-8D63-069324160808}" presName="centerShape" presStyleCnt="0"/>
      <dgm:spPr/>
    </dgm:pt>
    <dgm:pt modelId="{A238926E-605D-4D9D-AC73-C519A59B8829}" type="pres">
      <dgm:prSet presAssocID="{C1F328CB-1811-4622-8D63-069324160808}" presName="connSite" presStyleLbl="node1" presStyleIdx="0" presStyleCnt="6"/>
      <dgm:spPr/>
    </dgm:pt>
    <dgm:pt modelId="{9DC23682-C301-462B-BDA7-054FBC8D780B}" type="pres">
      <dgm:prSet presAssocID="{C1F328CB-1811-4622-8D63-069324160808}" presName="visible" presStyleLbl="node1" presStyleIdx="0" presStyleCnt="6" custLinFactNeighborX="-25012" custLinFactNeighborY="-53856"/>
      <dgm:spPr/>
      <dgm:t>
        <a:bodyPr/>
        <a:lstStyle/>
        <a:p>
          <a:endParaRPr lang="ru-RU"/>
        </a:p>
      </dgm:t>
    </dgm:pt>
    <dgm:pt modelId="{BF8A65E1-304C-4511-8CBA-961C214668A0}" type="pres">
      <dgm:prSet presAssocID="{E54CD50B-FD19-4196-84FD-28F73130EEB8}" presName="Name25" presStyleLbl="parChTrans1D1" presStyleIdx="0" presStyleCnt="5"/>
      <dgm:spPr/>
      <dgm:t>
        <a:bodyPr/>
        <a:lstStyle/>
        <a:p>
          <a:endParaRPr lang="ru-RU"/>
        </a:p>
      </dgm:t>
    </dgm:pt>
    <dgm:pt modelId="{54EFD7B8-F1AD-4932-B799-D936C364CC61}" type="pres">
      <dgm:prSet presAssocID="{D52EF260-B076-49CF-88FD-0D700EE760B3}" presName="node" presStyleCnt="0"/>
      <dgm:spPr/>
    </dgm:pt>
    <dgm:pt modelId="{C05365B9-66C4-46F9-9040-BE069761DE3C}" type="pres">
      <dgm:prSet presAssocID="{D52EF260-B076-49CF-88FD-0D700EE760B3}" presName="parentNode" presStyleLbl="node1" presStyleIdx="1" presStyleCnt="6" custScaleX="265464" custScaleY="248233" custLinFactX="-92813" custLinFactY="80588" custLinFactNeighborX="-10000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48434-79D1-4C27-8BB3-A48872350C81}" type="pres">
      <dgm:prSet presAssocID="{D52EF260-B076-49CF-88FD-0D700EE760B3}" presName="childNode" presStyleLbl="revTx" presStyleIdx="0" presStyleCnt="0">
        <dgm:presLayoutVars>
          <dgm:bulletEnabled val="1"/>
        </dgm:presLayoutVars>
      </dgm:prSet>
      <dgm:spPr/>
    </dgm:pt>
    <dgm:pt modelId="{3984A0C0-2CCC-4604-AD79-2B300182A5BB}" type="pres">
      <dgm:prSet presAssocID="{FF2F7C61-AD41-4641-BFF2-B53A0128B9BC}" presName="Name25" presStyleLbl="parChTrans1D1" presStyleIdx="1" presStyleCnt="5"/>
      <dgm:spPr/>
      <dgm:t>
        <a:bodyPr/>
        <a:lstStyle/>
        <a:p>
          <a:endParaRPr lang="ru-RU"/>
        </a:p>
      </dgm:t>
    </dgm:pt>
    <dgm:pt modelId="{2B04BBB8-C017-4830-A4EB-0CC968F656AA}" type="pres">
      <dgm:prSet presAssocID="{C25C0DEB-F1E9-41AD-8173-848AF88D8C6A}" presName="node" presStyleCnt="0"/>
      <dgm:spPr/>
    </dgm:pt>
    <dgm:pt modelId="{8E86790B-30DA-40CD-A9FF-1BBED0E44E93}" type="pres">
      <dgm:prSet presAssocID="{C25C0DEB-F1E9-41AD-8173-848AF88D8C6A}" presName="parentNode" presStyleLbl="node1" presStyleIdx="2" presStyleCnt="6" custScaleX="125958" custScaleY="92068" custLinFactX="-100000" custLinFactY="-22457" custLinFactNeighborX="-129548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27097-E8C9-4A8A-B49E-0E0DC0F2E6F5}" type="pres">
      <dgm:prSet presAssocID="{C25C0DEB-F1E9-41AD-8173-848AF88D8C6A}" presName="childNode" presStyleLbl="revTx" presStyleIdx="0" presStyleCnt="0">
        <dgm:presLayoutVars>
          <dgm:bulletEnabled val="1"/>
        </dgm:presLayoutVars>
      </dgm:prSet>
      <dgm:spPr/>
    </dgm:pt>
    <dgm:pt modelId="{F6804D50-1C2E-4D02-89B8-2DDBAF8A01F5}" type="pres">
      <dgm:prSet presAssocID="{33408904-AE15-492F-A1E1-9AD966F88CAD}" presName="Name25" presStyleLbl="parChTrans1D1" presStyleIdx="2" presStyleCnt="5"/>
      <dgm:spPr/>
      <dgm:t>
        <a:bodyPr/>
        <a:lstStyle/>
        <a:p>
          <a:endParaRPr lang="ru-RU"/>
        </a:p>
      </dgm:t>
    </dgm:pt>
    <dgm:pt modelId="{F8B63C14-1EB5-47AB-9138-4BC16A94DB1F}" type="pres">
      <dgm:prSet presAssocID="{EB5FF190-598C-466A-A22D-C495B848B55D}" presName="node" presStyleCnt="0"/>
      <dgm:spPr/>
    </dgm:pt>
    <dgm:pt modelId="{A58A8377-4AA7-4B52-A600-743F9A9FCDCC}" type="pres">
      <dgm:prSet presAssocID="{EB5FF190-598C-466A-A22D-C495B848B55D}" presName="parentNode" presStyleLbl="node1" presStyleIdx="3" presStyleCnt="6" custScaleX="155015" custScaleY="136819" custLinFactY="-100000" custLinFactNeighborX="-88583" custLinFactNeighborY="-1024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45384-5753-4C5F-ADFA-90C91E8E6639}" type="pres">
      <dgm:prSet presAssocID="{EB5FF190-598C-466A-A22D-C495B848B55D}" presName="childNode" presStyleLbl="revTx" presStyleIdx="0" presStyleCnt="0">
        <dgm:presLayoutVars>
          <dgm:bulletEnabled val="1"/>
        </dgm:presLayoutVars>
      </dgm:prSet>
      <dgm:spPr/>
    </dgm:pt>
    <dgm:pt modelId="{60774F97-9830-4D10-BB1A-CDD4B6BAE916}" type="pres">
      <dgm:prSet presAssocID="{B273454D-1985-4B18-9475-F6ECB1AF78B7}" presName="Name25" presStyleLbl="parChTrans1D1" presStyleIdx="3" presStyleCnt="5"/>
      <dgm:spPr/>
      <dgm:t>
        <a:bodyPr/>
        <a:lstStyle/>
        <a:p>
          <a:endParaRPr lang="ru-RU"/>
        </a:p>
      </dgm:t>
    </dgm:pt>
    <dgm:pt modelId="{C0551382-D57F-4E18-93F1-F60EF95EA919}" type="pres">
      <dgm:prSet presAssocID="{34669C8A-C51F-454F-A119-1FCAC7DCFB09}" presName="node" presStyleCnt="0"/>
      <dgm:spPr/>
    </dgm:pt>
    <dgm:pt modelId="{22EFE291-FFC2-4B32-AACC-933117FF9B37}" type="pres">
      <dgm:prSet presAssocID="{34669C8A-C51F-454F-A119-1FCAC7DCFB09}" presName="parentNode" presStyleLbl="node1" presStyleIdx="4" presStyleCnt="6" custScaleX="203612" custScaleY="182009" custLinFactX="41640" custLinFactY="-100000" custLinFactNeighborX="100000" custLinFactNeighborY="-1961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E0CB1-CEEE-47F5-941E-EDC9FC91A7FF}" type="pres">
      <dgm:prSet presAssocID="{34669C8A-C51F-454F-A119-1FCAC7DCFB09}" presName="childNode" presStyleLbl="revTx" presStyleIdx="0" presStyleCnt="0">
        <dgm:presLayoutVars>
          <dgm:bulletEnabled val="1"/>
        </dgm:presLayoutVars>
      </dgm:prSet>
      <dgm:spPr/>
    </dgm:pt>
    <dgm:pt modelId="{77508E10-4245-41EF-840B-28957A0F9AF0}" type="pres">
      <dgm:prSet presAssocID="{1C287752-DF85-4A0A-894A-A20D821351E3}" presName="Name25" presStyleLbl="parChTrans1D1" presStyleIdx="4" presStyleCnt="5"/>
      <dgm:spPr/>
      <dgm:t>
        <a:bodyPr/>
        <a:lstStyle/>
        <a:p>
          <a:endParaRPr lang="ru-RU"/>
        </a:p>
      </dgm:t>
    </dgm:pt>
    <dgm:pt modelId="{D839B55F-BEB8-434A-9D97-D7372029AA9B}" type="pres">
      <dgm:prSet presAssocID="{D9AB00A3-FB82-4B49-B826-D1DDB141C0DF}" presName="node" presStyleCnt="0"/>
      <dgm:spPr/>
    </dgm:pt>
    <dgm:pt modelId="{56954027-87DA-4C6D-8506-27880EFFA291}" type="pres">
      <dgm:prSet presAssocID="{D9AB00A3-FB82-4B49-B826-D1DDB141C0DF}" presName="parentNode" presStyleLbl="node1" presStyleIdx="5" presStyleCnt="6" custScaleX="137629" custScaleY="131724" custLinFactX="100000" custLinFactY="-42650" custLinFactNeighborX="12742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4735E-AE11-4A84-A82A-1C72FA36DEA2}" type="pres">
      <dgm:prSet presAssocID="{D9AB00A3-FB82-4B49-B826-D1DDB141C0D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2ACAEAA9-089C-4B35-ADA3-BCBF4D1ACC77}" type="presOf" srcId="{34669C8A-C51F-454F-A119-1FCAC7DCFB09}" destId="{22EFE291-FFC2-4B32-AACC-933117FF9B37}" srcOrd="0" destOrd="0" presId="urn:microsoft.com/office/officeart/2005/8/layout/radial2"/>
    <dgm:cxn modelId="{27B0CB92-C717-404E-957E-A2865B9A2886}" type="presOf" srcId="{B273454D-1985-4B18-9475-F6ECB1AF78B7}" destId="{60774F97-9830-4D10-BB1A-CDD4B6BAE916}" srcOrd="0" destOrd="0" presId="urn:microsoft.com/office/officeart/2005/8/layout/radial2"/>
    <dgm:cxn modelId="{D4591203-122A-42F3-9B57-1AC945ACAA28}" type="presOf" srcId="{D9AB00A3-FB82-4B49-B826-D1DDB141C0DF}" destId="{56954027-87DA-4C6D-8506-27880EFFA291}" srcOrd="0" destOrd="0" presId="urn:microsoft.com/office/officeart/2005/8/layout/radial2"/>
    <dgm:cxn modelId="{D57E9E3C-4652-4DDD-98B9-33EC5C8A1D39}" type="presOf" srcId="{EB5FF190-598C-466A-A22D-C495B848B55D}" destId="{A58A8377-4AA7-4B52-A600-743F9A9FCDCC}" srcOrd="0" destOrd="0" presId="urn:microsoft.com/office/officeart/2005/8/layout/radial2"/>
    <dgm:cxn modelId="{58B711B8-13BD-45E2-9C9E-53B3F712C3B7}" srcId="{C1F328CB-1811-4622-8D63-069324160808}" destId="{34669C8A-C51F-454F-A119-1FCAC7DCFB09}" srcOrd="3" destOrd="0" parTransId="{B273454D-1985-4B18-9475-F6ECB1AF78B7}" sibTransId="{8F8E7271-D70F-48CB-86B8-D30E4519695D}"/>
    <dgm:cxn modelId="{546A0EC8-6D20-4A57-8A3E-2CE63BF018CC}" type="presOf" srcId="{D52EF260-B076-49CF-88FD-0D700EE760B3}" destId="{C05365B9-66C4-46F9-9040-BE069761DE3C}" srcOrd="0" destOrd="0" presId="urn:microsoft.com/office/officeart/2005/8/layout/radial2"/>
    <dgm:cxn modelId="{147B6AC4-1019-4F70-BD0B-55BB75961FCE}" type="presOf" srcId="{E54CD50B-FD19-4196-84FD-28F73130EEB8}" destId="{BF8A65E1-304C-4511-8CBA-961C214668A0}" srcOrd="0" destOrd="0" presId="urn:microsoft.com/office/officeart/2005/8/layout/radial2"/>
    <dgm:cxn modelId="{BAD75251-AD80-409F-A0EC-E2933D25A33D}" type="presOf" srcId="{FF2F7C61-AD41-4641-BFF2-B53A0128B9BC}" destId="{3984A0C0-2CCC-4604-AD79-2B300182A5BB}" srcOrd="0" destOrd="0" presId="urn:microsoft.com/office/officeart/2005/8/layout/radial2"/>
    <dgm:cxn modelId="{3BCABCF1-632A-4314-A469-16E037D9F2F2}" type="presOf" srcId="{33408904-AE15-492F-A1E1-9AD966F88CAD}" destId="{F6804D50-1C2E-4D02-89B8-2DDBAF8A01F5}" srcOrd="0" destOrd="0" presId="urn:microsoft.com/office/officeart/2005/8/layout/radial2"/>
    <dgm:cxn modelId="{0AC7E142-3C65-4700-9DD8-9C9F30B63451}" type="presOf" srcId="{C25C0DEB-F1E9-41AD-8173-848AF88D8C6A}" destId="{8E86790B-30DA-40CD-A9FF-1BBED0E44E93}" srcOrd="0" destOrd="0" presId="urn:microsoft.com/office/officeart/2005/8/layout/radial2"/>
    <dgm:cxn modelId="{8A3E34DD-D086-46BF-A190-5D16EF305D21}" type="presOf" srcId="{1C287752-DF85-4A0A-894A-A20D821351E3}" destId="{77508E10-4245-41EF-840B-28957A0F9AF0}" srcOrd="0" destOrd="0" presId="urn:microsoft.com/office/officeart/2005/8/layout/radial2"/>
    <dgm:cxn modelId="{1D570260-5697-4629-8080-885FA77EE9C8}" srcId="{C1F328CB-1811-4622-8D63-069324160808}" destId="{D9AB00A3-FB82-4B49-B826-D1DDB141C0DF}" srcOrd="4" destOrd="0" parTransId="{1C287752-DF85-4A0A-894A-A20D821351E3}" sibTransId="{5BD7B408-CB6D-4D58-9317-833350CC22E0}"/>
    <dgm:cxn modelId="{F703A433-47AC-4406-838B-2024C12EFDFF}" srcId="{C1F328CB-1811-4622-8D63-069324160808}" destId="{EB5FF190-598C-466A-A22D-C495B848B55D}" srcOrd="2" destOrd="0" parTransId="{33408904-AE15-492F-A1E1-9AD966F88CAD}" sibTransId="{BD562926-C0F6-443B-879D-743DA39E4958}"/>
    <dgm:cxn modelId="{7A4981CE-6B34-4F9E-BC35-4085F579FDF0}" srcId="{C1F328CB-1811-4622-8D63-069324160808}" destId="{D52EF260-B076-49CF-88FD-0D700EE760B3}" srcOrd="0" destOrd="0" parTransId="{E54CD50B-FD19-4196-84FD-28F73130EEB8}" sibTransId="{52DC6B77-F587-41E6-AB44-09FC9D678236}"/>
    <dgm:cxn modelId="{4551C943-C1D1-4AAA-9749-59040ED98FE7}" type="presOf" srcId="{C1F328CB-1811-4622-8D63-069324160808}" destId="{0AE598FA-FB94-4CAC-A486-98491137E5DA}" srcOrd="0" destOrd="0" presId="urn:microsoft.com/office/officeart/2005/8/layout/radial2"/>
    <dgm:cxn modelId="{02F1FDC9-8E11-4064-A5ED-A7E06BFC0240}" srcId="{C1F328CB-1811-4622-8D63-069324160808}" destId="{C25C0DEB-F1E9-41AD-8173-848AF88D8C6A}" srcOrd="1" destOrd="0" parTransId="{FF2F7C61-AD41-4641-BFF2-B53A0128B9BC}" sibTransId="{B65B0500-C424-4148-93FB-2797E90F2085}"/>
    <dgm:cxn modelId="{4C6F75CF-72FE-403C-8270-318D74E25E2D}" type="presParOf" srcId="{0AE598FA-FB94-4CAC-A486-98491137E5DA}" destId="{814D8A9D-79F5-4DD7-9792-6068905A8E08}" srcOrd="0" destOrd="0" presId="urn:microsoft.com/office/officeart/2005/8/layout/radial2"/>
    <dgm:cxn modelId="{F388A3AE-5AF3-4056-8905-682295B599C2}" type="presParOf" srcId="{814D8A9D-79F5-4DD7-9792-6068905A8E08}" destId="{7C56BC1E-0CC5-440A-85DB-1E854D9E95F1}" srcOrd="0" destOrd="0" presId="urn:microsoft.com/office/officeart/2005/8/layout/radial2"/>
    <dgm:cxn modelId="{8B1A1E63-DB76-481A-981F-EE30559A987F}" type="presParOf" srcId="{7C56BC1E-0CC5-440A-85DB-1E854D9E95F1}" destId="{A238926E-605D-4D9D-AC73-C519A59B8829}" srcOrd="0" destOrd="0" presId="urn:microsoft.com/office/officeart/2005/8/layout/radial2"/>
    <dgm:cxn modelId="{1B102F9F-02F0-4C77-B97C-D6E58846D422}" type="presParOf" srcId="{7C56BC1E-0CC5-440A-85DB-1E854D9E95F1}" destId="{9DC23682-C301-462B-BDA7-054FBC8D780B}" srcOrd="1" destOrd="0" presId="urn:microsoft.com/office/officeart/2005/8/layout/radial2"/>
    <dgm:cxn modelId="{CE42ED35-ECF1-43FA-A13A-D48A3EE25D3E}" type="presParOf" srcId="{814D8A9D-79F5-4DD7-9792-6068905A8E08}" destId="{BF8A65E1-304C-4511-8CBA-961C214668A0}" srcOrd="1" destOrd="0" presId="urn:microsoft.com/office/officeart/2005/8/layout/radial2"/>
    <dgm:cxn modelId="{51C83AE7-23A5-4F57-A8CE-34DC7B97D349}" type="presParOf" srcId="{814D8A9D-79F5-4DD7-9792-6068905A8E08}" destId="{54EFD7B8-F1AD-4932-B799-D936C364CC61}" srcOrd="2" destOrd="0" presId="urn:microsoft.com/office/officeart/2005/8/layout/radial2"/>
    <dgm:cxn modelId="{82402DE4-321C-4AC8-A29A-0BABF677C671}" type="presParOf" srcId="{54EFD7B8-F1AD-4932-B799-D936C364CC61}" destId="{C05365B9-66C4-46F9-9040-BE069761DE3C}" srcOrd="0" destOrd="0" presId="urn:microsoft.com/office/officeart/2005/8/layout/radial2"/>
    <dgm:cxn modelId="{503BCC15-6666-42BF-B51A-17AD4D2A65A7}" type="presParOf" srcId="{54EFD7B8-F1AD-4932-B799-D936C364CC61}" destId="{A9A48434-79D1-4C27-8BB3-A48872350C81}" srcOrd="1" destOrd="0" presId="urn:microsoft.com/office/officeart/2005/8/layout/radial2"/>
    <dgm:cxn modelId="{CE3BA9BC-2018-47B9-B85F-CC664B7BD406}" type="presParOf" srcId="{814D8A9D-79F5-4DD7-9792-6068905A8E08}" destId="{3984A0C0-2CCC-4604-AD79-2B300182A5BB}" srcOrd="3" destOrd="0" presId="urn:microsoft.com/office/officeart/2005/8/layout/radial2"/>
    <dgm:cxn modelId="{34AAE24E-3450-42C5-9BED-01C8559C9397}" type="presParOf" srcId="{814D8A9D-79F5-4DD7-9792-6068905A8E08}" destId="{2B04BBB8-C017-4830-A4EB-0CC968F656AA}" srcOrd="4" destOrd="0" presId="urn:microsoft.com/office/officeart/2005/8/layout/radial2"/>
    <dgm:cxn modelId="{C51C40A6-3D2A-4C97-AD5F-654A5DDE9CA8}" type="presParOf" srcId="{2B04BBB8-C017-4830-A4EB-0CC968F656AA}" destId="{8E86790B-30DA-40CD-A9FF-1BBED0E44E93}" srcOrd="0" destOrd="0" presId="urn:microsoft.com/office/officeart/2005/8/layout/radial2"/>
    <dgm:cxn modelId="{672A84F8-4B3C-40A2-989D-10A9A0B0FAEC}" type="presParOf" srcId="{2B04BBB8-C017-4830-A4EB-0CC968F656AA}" destId="{50C27097-E8C9-4A8A-B49E-0E0DC0F2E6F5}" srcOrd="1" destOrd="0" presId="urn:microsoft.com/office/officeart/2005/8/layout/radial2"/>
    <dgm:cxn modelId="{BEB7922F-C07F-4764-B984-F53299DC9551}" type="presParOf" srcId="{814D8A9D-79F5-4DD7-9792-6068905A8E08}" destId="{F6804D50-1C2E-4D02-89B8-2DDBAF8A01F5}" srcOrd="5" destOrd="0" presId="urn:microsoft.com/office/officeart/2005/8/layout/radial2"/>
    <dgm:cxn modelId="{B6022FCB-94B8-4A7E-8EFE-02E9ABCDF446}" type="presParOf" srcId="{814D8A9D-79F5-4DD7-9792-6068905A8E08}" destId="{F8B63C14-1EB5-47AB-9138-4BC16A94DB1F}" srcOrd="6" destOrd="0" presId="urn:microsoft.com/office/officeart/2005/8/layout/radial2"/>
    <dgm:cxn modelId="{84CC3A31-9ADD-439E-B5BF-8FD0E10B2727}" type="presParOf" srcId="{F8B63C14-1EB5-47AB-9138-4BC16A94DB1F}" destId="{A58A8377-4AA7-4B52-A600-743F9A9FCDCC}" srcOrd="0" destOrd="0" presId="urn:microsoft.com/office/officeart/2005/8/layout/radial2"/>
    <dgm:cxn modelId="{038DCD68-F189-4818-9514-A1F042370653}" type="presParOf" srcId="{F8B63C14-1EB5-47AB-9138-4BC16A94DB1F}" destId="{27F45384-5753-4C5F-ADFA-90C91E8E6639}" srcOrd="1" destOrd="0" presId="urn:microsoft.com/office/officeart/2005/8/layout/radial2"/>
    <dgm:cxn modelId="{7E47A9F8-FD67-4716-8A71-1683DB6CC409}" type="presParOf" srcId="{814D8A9D-79F5-4DD7-9792-6068905A8E08}" destId="{60774F97-9830-4D10-BB1A-CDD4B6BAE916}" srcOrd="7" destOrd="0" presId="urn:microsoft.com/office/officeart/2005/8/layout/radial2"/>
    <dgm:cxn modelId="{43F18A75-D80D-4D6C-9842-F3DC0107E538}" type="presParOf" srcId="{814D8A9D-79F5-4DD7-9792-6068905A8E08}" destId="{C0551382-D57F-4E18-93F1-F60EF95EA919}" srcOrd="8" destOrd="0" presId="urn:microsoft.com/office/officeart/2005/8/layout/radial2"/>
    <dgm:cxn modelId="{A74D4C5E-4705-4FE7-AE04-D0AFDDE3D81F}" type="presParOf" srcId="{C0551382-D57F-4E18-93F1-F60EF95EA919}" destId="{22EFE291-FFC2-4B32-AACC-933117FF9B37}" srcOrd="0" destOrd="0" presId="urn:microsoft.com/office/officeart/2005/8/layout/radial2"/>
    <dgm:cxn modelId="{51A3834A-C463-465B-9BC4-A0CA6D98A109}" type="presParOf" srcId="{C0551382-D57F-4E18-93F1-F60EF95EA919}" destId="{BA3E0CB1-CEEE-47F5-941E-EDC9FC91A7FF}" srcOrd="1" destOrd="0" presId="urn:microsoft.com/office/officeart/2005/8/layout/radial2"/>
    <dgm:cxn modelId="{160F42C3-8FC7-47C9-95B8-87512EE48471}" type="presParOf" srcId="{814D8A9D-79F5-4DD7-9792-6068905A8E08}" destId="{77508E10-4245-41EF-840B-28957A0F9AF0}" srcOrd="9" destOrd="0" presId="urn:microsoft.com/office/officeart/2005/8/layout/radial2"/>
    <dgm:cxn modelId="{EB570E00-B863-46C3-B334-91CEA1C78325}" type="presParOf" srcId="{814D8A9D-79F5-4DD7-9792-6068905A8E08}" destId="{D839B55F-BEB8-434A-9D97-D7372029AA9B}" srcOrd="10" destOrd="0" presId="urn:microsoft.com/office/officeart/2005/8/layout/radial2"/>
    <dgm:cxn modelId="{6720E53F-ACCB-466C-B0B6-43B3C0D6A876}" type="presParOf" srcId="{D839B55F-BEB8-434A-9D97-D7372029AA9B}" destId="{56954027-87DA-4C6D-8506-27880EFFA291}" srcOrd="0" destOrd="0" presId="urn:microsoft.com/office/officeart/2005/8/layout/radial2"/>
    <dgm:cxn modelId="{C5988CC2-8052-485F-9DAD-D3FFC357EE28}" type="presParOf" srcId="{D839B55F-BEB8-434A-9D97-D7372029AA9B}" destId="{C9B4735E-AE11-4A84-A82A-1C72FA36DEA2}" srcOrd="1" destOrd="0" presId="urn:microsoft.com/office/officeart/2005/8/layout/radial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04AF6A-AD19-4731-8492-7CF5AE68B3A2}" type="doc">
      <dgm:prSet loTypeId="urn:microsoft.com/office/officeart/2005/8/layout/chevronAccent+Icon" loCatId="officeonline" qsTypeId="urn:microsoft.com/office/officeart/2005/8/quickstyle/simple1" qsCatId="simple" csTypeId="urn:microsoft.com/office/officeart/2005/8/colors/accent1_2" csCatId="accent1" phldr="1"/>
      <dgm:spPr/>
    </dgm:pt>
    <dgm:pt modelId="{979E2C7F-417F-44EF-91D8-7AE48E8BF6C7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01.01.20</a:t>
          </a:r>
          <a:r>
            <a:rPr lang="ru-RU" sz="16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г. =</a:t>
          </a:r>
        </a:p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89 390 тыс.руб.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3128EA-84DE-42D7-A7CD-DDD3CEDA935C}" type="parTrans" cxnId="{EB1080F6-A255-4174-83EF-7A60B60F59C7}">
      <dgm:prSet/>
      <dgm:spPr/>
      <dgm:t>
        <a:bodyPr/>
        <a:lstStyle/>
        <a:p>
          <a:endParaRPr lang="ru-RU"/>
        </a:p>
      </dgm:t>
    </dgm:pt>
    <dgm:pt modelId="{D84D23BA-48CA-407E-A94D-A655038279B1}" type="sibTrans" cxnId="{EB1080F6-A255-4174-83EF-7A60B60F59C7}">
      <dgm:prSet/>
      <dgm:spPr/>
      <dgm:t>
        <a:bodyPr/>
        <a:lstStyle/>
        <a:p>
          <a:endParaRPr lang="ru-RU"/>
        </a:p>
      </dgm:t>
    </dgm:pt>
    <dgm:pt modelId="{916772B6-F183-44DB-8900-246EC1BF6D5B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01.01.2013 г. = </a:t>
          </a:r>
        </a:p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11 710 тыс.руб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EA65CD-C06C-41D0-9046-8EC25911F5E9}" type="parTrans" cxnId="{824496C0-B434-4BFB-96BB-76838C0D7279}">
      <dgm:prSet/>
      <dgm:spPr/>
      <dgm:t>
        <a:bodyPr/>
        <a:lstStyle/>
        <a:p>
          <a:endParaRPr lang="ru-RU"/>
        </a:p>
      </dgm:t>
    </dgm:pt>
    <dgm:pt modelId="{50F4E9B3-B237-4493-8807-FF064A600B87}" type="sibTrans" cxnId="{824496C0-B434-4BFB-96BB-76838C0D7279}">
      <dgm:prSet/>
      <dgm:spPr/>
      <dgm:t>
        <a:bodyPr/>
        <a:lstStyle/>
        <a:p>
          <a:endParaRPr lang="ru-RU"/>
        </a:p>
      </dgm:t>
    </dgm:pt>
    <dgm:pt modelId="{9BDDB790-7B08-4072-B61D-FEB2CB128552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01.01.2014 г. =</a:t>
          </a:r>
        </a:p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8 107 тыс.руб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AB320D-C0F6-40E2-99D0-2FD60AC78635}" type="parTrans" cxnId="{D226DC2A-CDC9-4BD2-9D35-0CCCDDFB8051}">
      <dgm:prSet/>
      <dgm:spPr/>
      <dgm:t>
        <a:bodyPr/>
        <a:lstStyle/>
        <a:p>
          <a:endParaRPr lang="ru-RU"/>
        </a:p>
      </dgm:t>
    </dgm:pt>
    <dgm:pt modelId="{619A54C1-8E1F-4554-8274-0F97B12CCBA9}" type="sibTrans" cxnId="{D226DC2A-CDC9-4BD2-9D35-0CCCDDFB8051}">
      <dgm:prSet/>
      <dgm:spPr/>
      <dgm:t>
        <a:bodyPr/>
        <a:lstStyle/>
        <a:p>
          <a:endParaRPr lang="ru-RU"/>
        </a:p>
      </dgm:t>
    </dgm:pt>
    <dgm:pt modelId="{68BD4072-6BA6-4178-A545-3F750F888C7C}" type="pres">
      <dgm:prSet presAssocID="{4F04AF6A-AD19-4731-8492-7CF5AE68B3A2}" presName="Name0" presStyleCnt="0">
        <dgm:presLayoutVars>
          <dgm:dir/>
          <dgm:resizeHandles val="exact"/>
        </dgm:presLayoutVars>
      </dgm:prSet>
      <dgm:spPr/>
    </dgm:pt>
    <dgm:pt modelId="{8E52816D-2705-4989-AEB3-5C19471BD3C2}" type="pres">
      <dgm:prSet presAssocID="{979E2C7F-417F-44EF-91D8-7AE48E8BF6C7}" presName="composite" presStyleCnt="0"/>
      <dgm:spPr/>
    </dgm:pt>
    <dgm:pt modelId="{1DD41FE5-C34C-4D36-BDCE-48BAD03CADAE}" type="pres">
      <dgm:prSet presAssocID="{979E2C7F-417F-44EF-91D8-7AE48E8BF6C7}" presName="bgChev" presStyleLbl="node1" presStyleIdx="0" presStyleCnt="3" custScaleY="155963"/>
      <dgm:spPr/>
    </dgm:pt>
    <dgm:pt modelId="{30A43165-AFFC-4E90-9AC9-6C2D2DB42C86}" type="pres">
      <dgm:prSet presAssocID="{979E2C7F-417F-44EF-91D8-7AE48E8BF6C7}" presName="txNode" presStyleLbl="fgAcc1" presStyleIdx="0" presStyleCnt="3" custScaleY="148240" custLinFactNeighborX="209" custLinFactNeighborY="-25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C4984-6DD1-4131-A56F-A8DD1ABCE53E}" type="pres">
      <dgm:prSet presAssocID="{D84D23BA-48CA-407E-A94D-A655038279B1}" presName="compositeSpace" presStyleCnt="0"/>
      <dgm:spPr/>
    </dgm:pt>
    <dgm:pt modelId="{7CD4C6A6-9FDD-497F-BF2C-F197A4FE3274}" type="pres">
      <dgm:prSet presAssocID="{916772B6-F183-44DB-8900-246EC1BF6D5B}" presName="composite" presStyleCnt="0"/>
      <dgm:spPr/>
    </dgm:pt>
    <dgm:pt modelId="{180FAA29-4875-4892-9F52-9846E4376188}" type="pres">
      <dgm:prSet presAssocID="{916772B6-F183-44DB-8900-246EC1BF6D5B}" presName="bgChev" presStyleLbl="node1" presStyleIdx="1" presStyleCnt="3" custScaleX="88354" custLinFactNeighborX="2764" custLinFactNeighborY="25370"/>
      <dgm:spPr/>
    </dgm:pt>
    <dgm:pt modelId="{7D43A48C-F0E3-4062-8595-A59ADE705D8B}" type="pres">
      <dgm:prSet presAssocID="{916772B6-F183-44DB-8900-246EC1BF6D5B}" presName="txNode" presStyleLbl="fgAcc1" presStyleIdx="1" presStyleCnt="3" custScaleX="76600" custScaleY="99186" custLinFactNeighborX="-1714" custLinFactNeighborY="-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B9860-2C27-4B3E-8028-174C92B16B44}" type="pres">
      <dgm:prSet presAssocID="{50F4E9B3-B237-4493-8807-FF064A600B87}" presName="compositeSpace" presStyleCnt="0"/>
      <dgm:spPr/>
    </dgm:pt>
    <dgm:pt modelId="{429C0334-B578-4B52-ABB6-F42D3DB656E9}" type="pres">
      <dgm:prSet presAssocID="{9BDDB790-7B08-4072-B61D-FEB2CB128552}" presName="composite" presStyleCnt="0"/>
      <dgm:spPr/>
    </dgm:pt>
    <dgm:pt modelId="{CD0BB153-3B6D-4680-A776-B077CAB16865}" type="pres">
      <dgm:prSet presAssocID="{9BDDB790-7B08-4072-B61D-FEB2CB128552}" presName="bgChev" presStyleLbl="node1" presStyleIdx="2" presStyleCnt="3" custScaleX="81210" custScaleY="73178" custLinFactNeighborX="2340" custLinFactNeighborY="39792"/>
      <dgm:spPr/>
    </dgm:pt>
    <dgm:pt modelId="{9787F899-1049-4C2C-968C-03DCA433849B}" type="pres">
      <dgm:prSet presAssocID="{9BDDB790-7B08-4072-B61D-FEB2CB128552}" presName="txNode" presStyleLbl="fgAcc1" presStyleIdx="2" presStyleCnt="3" custScaleX="72636" custScaleY="73797" custLinFactNeighborX="-6247" custLinFactNeighborY="15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CC3530-27DA-4395-B0A6-C579AA840A28}" type="presOf" srcId="{916772B6-F183-44DB-8900-246EC1BF6D5B}" destId="{7D43A48C-F0E3-4062-8595-A59ADE705D8B}" srcOrd="0" destOrd="0" presId="urn:microsoft.com/office/officeart/2005/8/layout/chevronAccent+Icon"/>
    <dgm:cxn modelId="{824496C0-B434-4BFB-96BB-76838C0D7279}" srcId="{4F04AF6A-AD19-4731-8492-7CF5AE68B3A2}" destId="{916772B6-F183-44DB-8900-246EC1BF6D5B}" srcOrd="1" destOrd="0" parTransId="{D8EA65CD-C06C-41D0-9046-8EC25911F5E9}" sibTransId="{50F4E9B3-B237-4493-8807-FF064A600B87}"/>
    <dgm:cxn modelId="{F4749F7B-7029-481D-ABEF-4FEF2A8778C1}" type="presOf" srcId="{4F04AF6A-AD19-4731-8492-7CF5AE68B3A2}" destId="{68BD4072-6BA6-4178-A545-3F750F888C7C}" srcOrd="0" destOrd="0" presId="urn:microsoft.com/office/officeart/2005/8/layout/chevronAccent+Icon"/>
    <dgm:cxn modelId="{D226DC2A-CDC9-4BD2-9D35-0CCCDDFB8051}" srcId="{4F04AF6A-AD19-4731-8492-7CF5AE68B3A2}" destId="{9BDDB790-7B08-4072-B61D-FEB2CB128552}" srcOrd="2" destOrd="0" parTransId="{CCAB320D-C0F6-40E2-99D0-2FD60AC78635}" sibTransId="{619A54C1-8E1F-4554-8274-0F97B12CCBA9}"/>
    <dgm:cxn modelId="{EB1080F6-A255-4174-83EF-7A60B60F59C7}" srcId="{4F04AF6A-AD19-4731-8492-7CF5AE68B3A2}" destId="{979E2C7F-417F-44EF-91D8-7AE48E8BF6C7}" srcOrd="0" destOrd="0" parTransId="{913128EA-84DE-42D7-A7CD-DDD3CEDA935C}" sibTransId="{D84D23BA-48CA-407E-A94D-A655038279B1}"/>
    <dgm:cxn modelId="{AEF07B1D-8343-4E4F-9A1E-D51B567AE283}" type="presOf" srcId="{979E2C7F-417F-44EF-91D8-7AE48E8BF6C7}" destId="{30A43165-AFFC-4E90-9AC9-6C2D2DB42C86}" srcOrd="0" destOrd="0" presId="urn:microsoft.com/office/officeart/2005/8/layout/chevronAccent+Icon"/>
    <dgm:cxn modelId="{9874741A-218F-4D05-AA21-B7C606E0F9F3}" type="presOf" srcId="{9BDDB790-7B08-4072-B61D-FEB2CB128552}" destId="{9787F899-1049-4C2C-968C-03DCA433849B}" srcOrd="0" destOrd="0" presId="urn:microsoft.com/office/officeart/2005/8/layout/chevronAccent+Icon"/>
    <dgm:cxn modelId="{869566C5-AF7D-406B-A72D-5556C663F381}" type="presParOf" srcId="{68BD4072-6BA6-4178-A545-3F750F888C7C}" destId="{8E52816D-2705-4989-AEB3-5C19471BD3C2}" srcOrd="0" destOrd="0" presId="urn:microsoft.com/office/officeart/2005/8/layout/chevronAccent+Icon"/>
    <dgm:cxn modelId="{6DD07C2F-251C-40F3-AD62-73D187965EAB}" type="presParOf" srcId="{8E52816D-2705-4989-AEB3-5C19471BD3C2}" destId="{1DD41FE5-C34C-4D36-BDCE-48BAD03CADAE}" srcOrd="0" destOrd="0" presId="urn:microsoft.com/office/officeart/2005/8/layout/chevronAccent+Icon"/>
    <dgm:cxn modelId="{C28B538C-A925-41CD-932D-930969F046EA}" type="presParOf" srcId="{8E52816D-2705-4989-AEB3-5C19471BD3C2}" destId="{30A43165-AFFC-4E90-9AC9-6C2D2DB42C86}" srcOrd="1" destOrd="0" presId="urn:microsoft.com/office/officeart/2005/8/layout/chevronAccent+Icon"/>
    <dgm:cxn modelId="{B9589B2C-2124-4BD0-AF6E-F009AEDBBBA2}" type="presParOf" srcId="{68BD4072-6BA6-4178-A545-3F750F888C7C}" destId="{16BC4984-6DD1-4131-A56F-A8DD1ABCE53E}" srcOrd="1" destOrd="0" presId="urn:microsoft.com/office/officeart/2005/8/layout/chevronAccent+Icon"/>
    <dgm:cxn modelId="{E0E4C1B1-48D6-4641-991C-C5DF4C372E39}" type="presParOf" srcId="{68BD4072-6BA6-4178-A545-3F750F888C7C}" destId="{7CD4C6A6-9FDD-497F-BF2C-F197A4FE3274}" srcOrd="2" destOrd="0" presId="urn:microsoft.com/office/officeart/2005/8/layout/chevronAccent+Icon"/>
    <dgm:cxn modelId="{03A22386-8B7A-447A-932A-8400DA3EDFF0}" type="presParOf" srcId="{7CD4C6A6-9FDD-497F-BF2C-F197A4FE3274}" destId="{180FAA29-4875-4892-9F52-9846E4376188}" srcOrd="0" destOrd="0" presId="urn:microsoft.com/office/officeart/2005/8/layout/chevronAccent+Icon"/>
    <dgm:cxn modelId="{FB509D8E-1704-44E2-B68D-A759D41F5B82}" type="presParOf" srcId="{7CD4C6A6-9FDD-497F-BF2C-F197A4FE3274}" destId="{7D43A48C-F0E3-4062-8595-A59ADE705D8B}" srcOrd="1" destOrd="0" presId="urn:microsoft.com/office/officeart/2005/8/layout/chevronAccent+Icon"/>
    <dgm:cxn modelId="{8C8430C8-D527-426D-A812-8A8C2139A58C}" type="presParOf" srcId="{68BD4072-6BA6-4178-A545-3F750F888C7C}" destId="{6B4B9860-2C27-4B3E-8028-174C92B16B44}" srcOrd="3" destOrd="0" presId="urn:microsoft.com/office/officeart/2005/8/layout/chevronAccent+Icon"/>
    <dgm:cxn modelId="{E0170058-4B34-4F4B-B198-E48F3100997D}" type="presParOf" srcId="{68BD4072-6BA6-4178-A545-3F750F888C7C}" destId="{429C0334-B578-4B52-ABB6-F42D3DB656E9}" srcOrd="4" destOrd="0" presId="urn:microsoft.com/office/officeart/2005/8/layout/chevronAccent+Icon"/>
    <dgm:cxn modelId="{1AEBB770-DF8A-4E5C-A43B-6940FACAA0D0}" type="presParOf" srcId="{429C0334-B578-4B52-ABB6-F42D3DB656E9}" destId="{CD0BB153-3B6D-4680-A776-B077CAB16865}" srcOrd="0" destOrd="0" presId="urn:microsoft.com/office/officeart/2005/8/layout/chevronAccent+Icon"/>
    <dgm:cxn modelId="{94790957-BE63-4E06-8EA5-64F966E9A36D}" type="presParOf" srcId="{429C0334-B578-4B52-ABB6-F42D3DB656E9}" destId="{9787F899-1049-4C2C-968C-03DCA433849B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A7D6F-C2E4-44E4-A2A3-6A753903F29D}">
      <dsp:nvSpPr>
        <dsp:cNvPr id="0" name=""/>
        <dsp:cNvSpPr/>
      </dsp:nvSpPr>
      <dsp:spPr>
        <a:xfrm>
          <a:off x="2774662" y="-139723"/>
          <a:ext cx="3129778" cy="13896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Субсидии на государственную поддержку малого и среднего предпринимательства – 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600 т.р.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(100% от плана)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42500" y="-71885"/>
        <a:ext cx="2994102" cy="1254002"/>
      </dsp:txXfrm>
    </dsp:sp>
    <dsp:sp modelId="{2E945E98-7D4F-4045-BA77-1AD897C49023}">
      <dsp:nvSpPr>
        <dsp:cNvPr id="0" name=""/>
        <dsp:cNvSpPr/>
      </dsp:nvSpPr>
      <dsp:spPr>
        <a:xfrm>
          <a:off x="2436968" y="944917"/>
          <a:ext cx="3495740" cy="3495740"/>
        </a:xfrm>
        <a:custGeom>
          <a:avLst/>
          <a:gdLst/>
          <a:ahLst/>
          <a:cxnLst/>
          <a:rect l="0" t="0" r="0" b="0"/>
          <a:pathLst>
            <a:path>
              <a:moveTo>
                <a:pt x="2737189" y="306934"/>
              </a:moveTo>
              <a:arcTo wR="1747870" hR="1747870" stAng="18268366" swAng="64793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812F3-CFE8-40AF-BD39-305A2D4E3C85}">
      <dsp:nvSpPr>
        <dsp:cNvPr id="0" name=""/>
        <dsp:cNvSpPr/>
      </dsp:nvSpPr>
      <dsp:spPr>
        <a:xfrm>
          <a:off x="5247694" y="1465117"/>
          <a:ext cx="2603368" cy="18717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Субсидии на реализацию программы энергосбережения и повышения энергетической эффективности – 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2 033 т.р.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(100% от плана)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9066" y="1556489"/>
        <a:ext cx="2420624" cy="1689015"/>
      </dsp:txXfrm>
    </dsp:sp>
    <dsp:sp modelId="{CC461ACF-6956-4439-BB92-11FFC24E9873}">
      <dsp:nvSpPr>
        <dsp:cNvPr id="0" name=""/>
        <dsp:cNvSpPr/>
      </dsp:nvSpPr>
      <dsp:spPr>
        <a:xfrm>
          <a:off x="3441636" y="226265"/>
          <a:ext cx="3495740" cy="3495740"/>
        </a:xfrm>
        <a:custGeom>
          <a:avLst/>
          <a:gdLst/>
          <a:ahLst/>
          <a:cxnLst/>
          <a:rect l="0" t="0" r="0" b="0"/>
          <a:pathLst>
            <a:path>
              <a:moveTo>
                <a:pt x="2835451" y="3116159"/>
              </a:moveTo>
              <a:arcTo wR="1747870" hR="1747870" stAng="3091240" swAng="173240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780FB-3C83-4DFA-B973-31ED74162946}">
      <dsp:nvSpPr>
        <dsp:cNvPr id="0" name=""/>
        <dsp:cNvSpPr/>
      </dsp:nvSpPr>
      <dsp:spPr>
        <a:xfrm>
          <a:off x="3368783" y="3407451"/>
          <a:ext cx="2103624" cy="128680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субсидии – 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48 367,6 т.р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(99,9% от плана)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31600" y="3470268"/>
        <a:ext cx="1977990" cy="1161174"/>
      </dsp:txXfrm>
    </dsp:sp>
    <dsp:sp modelId="{C178F792-97C6-4505-B76C-10681DEB8CCA}">
      <dsp:nvSpPr>
        <dsp:cNvPr id="0" name=""/>
        <dsp:cNvSpPr/>
      </dsp:nvSpPr>
      <dsp:spPr>
        <a:xfrm>
          <a:off x="2026119" y="250836"/>
          <a:ext cx="3495740" cy="3495740"/>
        </a:xfrm>
        <a:custGeom>
          <a:avLst/>
          <a:gdLst/>
          <a:ahLst/>
          <a:cxnLst/>
          <a:rect l="0" t="0" r="0" b="0"/>
          <a:pathLst>
            <a:path>
              <a:moveTo>
                <a:pt x="1333822" y="3445990"/>
              </a:moveTo>
              <a:arcTo wR="1747870" hR="1747870" stAng="6222172" swAng="177369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3385B-855D-4BFA-AEC8-D38F0D50B5CD}">
      <dsp:nvSpPr>
        <dsp:cNvPr id="0" name=""/>
        <dsp:cNvSpPr/>
      </dsp:nvSpPr>
      <dsp:spPr>
        <a:xfrm>
          <a:off x="1049609" y="1500802"/>
          <a:ext cx="2572425" cy="17644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Субсидии на софинансирование капитальных вложений в объекты мун-ой собственности – 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51 000 т.р.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(100% от плана)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35742" y="1586935"/>
        <a:ext cx="2400159" cy="1592184"/>
      </dsp:txXfrm>
    </dsp:sp>
    <dsp:sp modelId="{B59B51B6-DBEC-4A91-87D4-11287ED0B2DF}">
      <dsp:nvSpPr>
        <dsp:cNvPr id="0" name=""/>
        <dsp:cNvSpPr/>
      </dsp:nvSpPr>
      <dsp:spPr>
        <a:xfrm>
          <a:off x="2863804" y="911452"/>
          <a:ext cx="3495740" cy="3495740"/>
        </a:xfrm>
        <a:custGeom>
          <a:avLst/>
          <a:gdLst/>
          <a:ahLst/>
          <a:cxnLst/>
          <a:rect l="0" t="0" r="0" b="0"/>
          <a:pathLst>
            <a:path>
              <a:moveTo>
                <a:pt x="441569" y="586565"/>
              </a:moveTo>
              <a:arcTo wR="1747870" hR="1747870" stAng="13298231" swAng="71880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08E10-4245-41EF-840B-28957A0F9AF0}">
      <dsp:nvSpPr>
        <dsp:cNvPr id="0" name=""/>
        <dsp:cNvSpPr/>
      </dsp:nvSpPr>
      <dsp:spPr>
        <a:xfrm rot="872345">
          <a:off x="2720832" y="3212569"/>
          <a:ext cx="2342671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2342671" y="1586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74F97-9830-4D10-BB1A-CDD4B6BAE916}">
      <dsp:nvSpPr>
        <dsp:cNvPr id="0" name=""/>
        <dsp:cNvSpPr/>
      </dsp:nvSpPr>
      <dsp:spPr>
        <a:xfrm rot="20144076">
          <a:off x="2667081" y="2133454"/>
          <a:ext cx="2065936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2065936" y="1586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04D50-1C2E-4D02-89B8-2DDBAF8A01F5}">
      <dsp:nvSpPr>
        <dsp:cNvPr id="0" name=""/>
        <dsp:cNvSpPr/>
      </dsp:nvSpPr>
      <dsp:spPr>
        <a:xfrm rot="18577473">
          <a:off x="2489184" y="1892504"/>
          <a:ext cx="1003890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1003890" y="1586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4A0C0-2CCC-4604-AD79-2B300182A5BB}">
      <dsp:nvSpPr>
        <dsp:cNvPr id="0" name=""/>
        <dsp:cNvSpPr/>
      </dsp:nvSpPr>
      <dsp:spPr>
        <a:xfrm rot="16256142">
          <a:off x="1619393" y="1629071"/>
          <a:ext cx="1300276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1300276" y="1586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A65E1-304C-4511-8CBA-961C214668A0}">
      <dsp:nvSpPr>
        <dsp:cNvPr id="0" name=""/>
        <dsp:cNvSpPr/>
      </dsp:nvSpPr>
      <dsp:spPr>
        <a:xfrm rot="3035736">
          <a:off x="1638568" y="2691570"/>
          <a:ext cx="1067569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1067569" y="1586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23682-C301-462B-BDA7-054FBC8D780B}">
      <dsp:nvSpPr>
        <dsp:cNvPr id="0" name=""/>
        <dsp:cNvSpPr/>
      </dsp:nvSpPr>
      <dsp:spPr>
        <a:xfrm>
          <a:off x="1162477" y="1296142"/>
          <a:ext cx="1450627" cy="14506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5365B9-66C4-46F9-9040-BE069761DE3C}">
      <dsp:nvSpPr>
        <dsp:cNvPr id="0" name=""/>
        <dsp:cNvSpPr/>
      </dsp:nvSpPr>
      <dsp:spPr>
        <a:xfrm>
          <a:off x="652132" y="1182922"/>
          <a:ext cx="2310536" cy="2160562"/>
        </a:xfrm>
        <a:prstGeom prst="ellipse">
          <a:avLst/>
        </a:prstGeom>
        <a:solidFill>
          <a:srgbClr val="86DCAD"/>
        </a:solidFill>
        <a:ln w="28575">
          <a:solidFill>
            <a:schemeClr val="tx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216 042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0502" y="1499329"/>
        <a:ext cx="1633796" cy="1527748"/>
      </dsp:txXfrm>
    </dsp:sp>
    <dsp:sp modelId="{8E86790B-30DA-40CD-A9FF-1BBED0E44E93}">
      <dsp:nvSpPr>
        <dsp:cNvPr id="0" name=""/>
        <dsp:cNvSpPr/>
      </dsp:nvSpPr>
      <dsp:spPr>
        <a:xfrm>
          <a:off x="1738537" y="193573"/>
          <a:ext cx="1096309" cy="801338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8575">
          <a:solidFill>
            <a:schemeClr val="tx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7 189 </a:t>
          </a:r>
          <a:r>
            <a:rPr lang="ru-RU" sz="1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99088" y="310926"/>
        <a:ext cx="775207" cy="566632"/>
      </dsp:txXfrm>
    </dsp:sp>
    <dsp:sp modelId="{A58A8377-4AA7-4B52-A600-743F9A9FCDCC}">
      <dsp:nvSpPr>
        <dsp:cNvPr id="0" name=""/>
        <dsp:cNvSpPr/>
      </dsp:nvSpPr>
      <dsp:spPr>
        <a:xfrm>
          <a:off x="3034680" y="445600"/>
          <a:ext cx="1349214" cy="119084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8575">
          <a:solidFill>
            <a:schemeClr val="tx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62 513 </a:t>
          </a:r>
          <a:r>
            <a:rPr lang="ru-RU" sz="1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32268" y="619994"/>
        <a:ext cx="954038" cy="842052"/>
      </dsp:txXfrm>
    </dsp:sp>
    <dsp:sp modelId="{22EFE291-FFC2-4B32-AACC-933117FF9B37}">
      <dsp:nvSpPr>
        <dsp:cNvPr id="0" name=""/>
        <dsp:cNvSpPr/>
      </dsp:nvSpPr>
      <dsp:spPr>
        <a:xfrm>
          <a:off x="4546845" y="576066"/>
          <a:ext cx="1772191" cy="1584163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8575">
          <a:solidFill>
            <a:schemeClr val="tx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92 153 </a:t>
          </a:r>
          <a:r>
            <a:rPr lang="ru-RU" sz="1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6376" y="808061"/>
        <a:ext cx="1253129" cy="1120173"/>
      </dsp:txXfrm>
    </dsp:sp>
    <dsp:sp modelId="{56954027-87DA-4C6D-8506-27880EFFA291}">
      <dsp:nvSpPr>
        <dsp:cNvPr id="0" name=""/>
        <dsp:cNvSpPr/>
      </dsp:nvSpPr>
      <dsp:spPr>
        <a:xfrm>
          <a:off x="5005146" y="3099165"/>
          <a:ext cx="1197890" cy="1146494"/>
        </a:xfrm>
        <a:prstGeom prst="ellipse">
          <a:avLst/>
        </a:prstGeom>
        <a:solidFill>
          <a:srgbClr val="FFFF00"/>
        </a:solidFill>
        <a:ln w="28575">
          <a:solidFill>
            <a:schemeClr val="tx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54 187 </a:t>
          </a:r>
          <a:r>
            <a:rPr lang="ru-RU" sz="1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80573" y="3267065"/>
        <a:ext cx="847036" cy="810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41FE5-C34C-4D36-BDCE-48BAD03CADAE}">
      <dsp:nvSpPr>
        <dsp:cNvPr id="0" name=""/>
        <dsp:cNvSpPr/>
      </dsp:nvSpPr>
      <dsp:spPr>
        <a:xfrm>
          <a:off x="1351" y="1334633"/>
          <a:ext cx="2716009" cy="163508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43165-AFFC-4E90-9AC9-6C2D2DB42C86}">
      <dsp:nvSpPr>
        <dsp:cNvPr id="0" name=""/>
        <dsp:cNvSpPr/>
      </dsp:nvSpPr>
      <dsp:spPr>
        <a:xfrm>
          <a:off x="730414" y="1371803"/>
          <a:ext cx="2293518" cy="1554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01.01.20</a:t>
          </a:r>
          <a:r>
            <a:rPr lang="ru-RU" sz="16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г. =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89 390 тыс.руб.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933" y="1417322"/>
        <a:ext cx="2202480" cy="1463079"/>
      </dsp:txXfrm>
    </dsp:sp>
    <dsp:sp modelId="{180FAA29-4875-4892-9F52-9846E4376188}">
      <dsp:nvSpPr>
        <dsp:cNvPr id="0" name=""/>
        <dsp:cNvSpPr/>
      </dsp:nvSpPr>
      <dsp:spPr>
        <a:xfrm>
          <a:off x="3178708" y="1875851"/>
          <a:ext cx="2399702" cy="104837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3A48C-F0E3-4062-8595-A59ADE705D8B}">
      <dsp:nvSpPr>
        <dsp:cNvPr id="0" name=""/>
        <dsp:cNvSpPr/>
      </dsp:nvSpPr>
      <dsp:spPr>
        <a:xfrm>
          <a:off x="3898784" y="1875851"/>
          <a:ext cx="1756835" cy="1039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01.01.2013 г. =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11 710 тыс.руб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9240" y="1906307"/>
        <a:ext cx="1695923" cy="978933"/>
      </dsp:txXfrm>
    </dsp:sp>
    <dsp:sp modelId="{CD0BB153-3B6D-4680-A776-B077CAB16865}">
      <dsp:nvSpPr>
        <dsp:cNvPr id="0" name=""/>
        <dsp:cNvSpPr/>
      </dsp:nvSpPr>
      <dsp:spPr>
        <a:xfrm>
          <a:off x="5842983" y="2163890"/>
          <a:ext cx="2205670" cy="76718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7F899-1049-4C2C-968C-03DCA433849B}">
      <dsp:nvSpPr>
        <dsp:cNvPr id="0" name=""/>
        <dsp:cNvSpPr/>
      </dsp:nvSpPr>
      <dsp:spPr>
        <a:xfrm>
          <a:off x="6419051" y="2163885"/>
          <a:ext cx="1665920" cy="773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01.01.2014 г. =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8 107 тыс.руб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41711" y="2186545"/>
        <a:ext cx="1620600" cy="728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Уголковый процесс со смещением"/>
  <dgm:desc val="Служит для отображения последовательных этапов задачи, процесса или рабочего процесса, а также для акцентирования внимания на движении или направлении. Лучше всего подходит для размещения минимального количества текста уровня 1 или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0.12821</cdr:x>
      <cdr:y>0.09722</cdr:y>
    </cdr:from>
    <cdr:to>
      <cdr:x>0.8632</cdr:x>
      <cdr:y>0.17677</cdr:y>
    </cdr:to>
    <cdr:cxnSp macro="">
      <cdr:nvCxnSpPr>
        <cdr:cNvPr id="3" name="Соединительная линия уступом 2"/>
        <cdr:cNvCxnSpPr/>
      </cdr:nvCxnSpPr>
      <cdr:spPr>
        <a:xfrm xmlns:a="http://schemas.openxmlformats.org/drawingml/2006/main">
          <a:off x="1080120" y="504056"/>
          <a:ext cx="6192244" cy="412433"/>
        </a:xfrm>
        <a:prstGeom xmlns:a="http://schemas.openxmlformats.org/drawingml/2006/main" prst="bentConnector3">
          <a:avLst/>
        </a:prstGeom>
        <a:ln xmlns:a="http://schemas.openxmlformats.org/drawingml/2006/main">
          <a:headEnd type="arrow"/>
          <a:tailEnd type="arrow"/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0.41026</cdr:x>
      <cdr:y>0.01389</cdr:y>
    </cdr:from>
    <cdr:to>
      <cdr:x>0.62026</cdr:x>
      <cdr:y>0.10935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56384" y="72008"/>
          <a:ext cx="1769237" cy="49491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94 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 руб</a:t>
          </a:r>
          <a:r>
            <a: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0.03419</cdr:x>
      <cdr:y>0.02778</cdr:y>
    </cdr:from>
    <cdr:to>
      <cdr:x>0.23932</cdr:x>
      <cdr:y>0.08838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144016"/>
          <a:ext cx="1728192" cy="31421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774 млн. руб.</a:t>
          </a:r>
          <a:endParaRPr lang="ru-RU" sz="18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0.26496</cdr:x>
      <cdr:y>0.24242</cdr:y>
    </cdr:from>
    <cdr:to>
      <cdr:x>0.47009</cdr:x>
      <cdr:y>0.30303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232248" y="1152128"/>
          <a:ext cx="1728192" cy="28803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522 млн. руб.</a:t>
          </a:r>
          <a:endParaRPr lang="ru-RU" sz="18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0.51282</cdr:x>
      <cdr:y>0.11111</cdr:y>
    </cdr:from>
    <cdr:to>
      <cdr:x>0.71795</cdr:x>
      <cdr:y>0.17172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20480" y="576064"/>
          <a:ext cx="1728192" cy="31421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676 млн. руб.</a:t>
          </a:r>
          <a:endParaRPr lang="ru-RU" sz="18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0.75214</cdr:x>
      <cdr:y>0.11111</cdr:y>
    </cdr:from>
    <cdr:to>
      <cdr:x>0.95726</cdr:x>
      <cdr:y>0.17172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336704" y="576064"/>
          <a:ext cx="1728192" cy="31421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680 млн. руб.</a:t>
          </a:r>
          <a:endParaRPr lang="ru-RU" sz="18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0.76509</cdr:x>
      <cdr:y>0.22781</cdr:y>
    </cdr:from>
    <cdr:to>
      <cdr:x>0.91133</cdr:x>
      <cdr:y>0.37293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7164" y="791294"/>
          <a:ext cx="93610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-48,8%</a:t>
          </a:r>
          <a:endParaRPr lang="ru-RU" sz="16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0.13158</cdr:x>
      <cdr:y>0.09589</cdr:y>
    </cdr:from>
    <cdr:to>
      <cdr:x>0.23684</cdr:x>
      <cdr:y>0.15068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080120" y="504056"/>
          <a:ext cx="864096" cy="288032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5">
            <a:shade val="50000"/>
          </a:schemeClr>
        </a:lnRef>
        <a:fillRef xmlns:a="http://schemas.openxmlformats.org/drawingml/2006/main" idx="1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497 527</a:t>
          </a:r>
          <a:endParaRPr lang="ru-RU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0.35965</cdr:x>
      <cdr:y>0.0411</cdr:y>
    </cdr:from>
    <cdr:to>
      <cdr:x>0.46491</cdr:x>
      <cdr:y>0.09589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2952328" y="216024"/>
          <a:ext cx="864096" cy="288032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5">
            <a:shade val="50000"/>
          </a:schemeClr>
        </a:lnRef>
        <a:fillRef xmlns:a="http://schemas.openxmlformats.org/drawingml/2006/main" idx="1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560 459</a:t>
          </a:r>
          <a:endParaRPr lang="ru-RU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0.57018</cdr:x>
      <cdr:y>0.13699</cdr:y>
    </cdr:from>
    <cdr:to>
      <cdr:x>0.67544</cdr:x>
      <cdr:y>0.19178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4680520" y="720080"/>
          <a:ext cx="864096" cy="288032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5">
            <a:shade val="50000"/>
          </a:schemeClr>
        </a:lnRef>
        <a:fillRef xmlns:a="http://schemas.openxmlformats.org/drawingml/2006/main" idx="1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482 925</a:t>
          </a:r>
          <a:endParaRPr lang="ru-RU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0.44737</cdr:x>
      <cdr:y>0.73973</cdr:y>
    </cdr:from>
    <cdr:to>
      <cdr:x>0.57895</cdr:x>
      <cdr:y>0.79452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V="1">
          <a:off x="3672408" y="3888432"/>
          <a:ext cx="108012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0.44737</cdr:x>
      <cdr:y>0.57534</cdr:y>
    </cdr:from>
    <cdr:to>
      <cdr:x>0.57895</cdr:x>
      <cdr:y>0.64384</cdr:y>
    </cdr:to>
    <cdr:cxnSp macro="">
      <cdr:nvCxnSpPr>
        <cdr:cNvPr id="11" name="Прямая со стрелкой 10"/>
        <cdr:cNvCxnSpPr/>
      </cdr:nvCxnSpPr>
      <cdr:spPr>
        <a:xfrm xmlns:a="http://schemas.openxmlformats.org/drawingml/2006/main">
          <a:off x="3672408" y="3024336"/>
          <a:ext cx="1080120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0.44737</cdr:x>
      <cdr:y>0.30137</cdr:y>
    </cdr:from>
    <cdr:to>
      <cdr:x>0.57895</cdr:x>
      <cdr:y>0.38356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>
          <a:off x="3672408" y="1584176"/>
          <a:ext cx="1080120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0.44737</cdr:x>
      <cdr:y>0.13699</cdr:y>
    </cdr:from>
    <cdr:to>
      <cdr:x>0.58772</cdr:x>
      <cdr:y>0.21918</cdr:y>
    </cdr:to>
    <cdr:cxnSp macro="">
      <cdr:nvCxnSpPr>
        <cdr:cNvPr id="16" name="Прямая со стрелкой 15"/>
        <cdr:cNvCxnSpPr/>
      </cdr:nvCxnSpPr>
      <cdr:spPr>
        <a:xfrm xmlns:a="http://schemas.openxmlformats.org/drawingml/2006/main">
          <a:off x="3672408" y="720080"/>
          <a:ext cx="1152128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0.47368</cdr:x>
      <cdr:y>0.10959</cdr:y>
    </cdr:from>
    <cdr:to>
      <cdr:x>0.57018</cdr:x>
      <cdr:y>0.17808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888432" y="576064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-51,6%</a:t>
          </a:r>
          <a:endParaRPr lang="ru-RU" sz="12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0.47368</cdr:x>
      <cdr:y>0.28767</cdr:y>
    </cdr:from>
    <cdr:to>
      <cdr:x>0.57018</cdr:x>
      <cdr:y>0.35616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3888432" y="1512168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-8,7%</a:t>
          </a:r>
          <a:endParaRPr lang="ru-RU" sz="12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0.47368</cdr:x>
      <cdr:y>0.54795</cdr:y>
    </cdr:from>
    <cdr:to>
      <cdr:x>0.57018</cdr:x>
      <cdr:y>0.61644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3888432" y="2880320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-32,7%</a:t>
          </a:r>
          <a:endParaRPr lang="ru-RU" sz="12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0.47368</cdr:x>
      <cdr:y>0.71233</cdr:y>
    </cdr:from>
    <cdr:to>
      <cdr:x>0.57018</cdr:x>
      <cdr:y>0.78082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3888432" y="3744416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+3,5%</a:t>
          </a:r>
          <a:endParaRPr lang="ru-RU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0.46491</cdr:x>
      <cdr:y>0.05479</cdr:y>
    </cdr:from>
    <cdr:to>
      <cdr:x>0.62281</cdr:x>
      <cdr:y>0.13699</cdr:y>
    </cdr:to>
    <cdr:cxnSp macro="">
      <cdr:nvCxnSpPr>
        <cdr:cNvPr id="26" name="Прямая со стрелкой 25"/>
        <cdr:cNvCxnSpPr/>
      </cdr:nvCxnSpPr>
      <cdr:spPr>
        <a:xfrm xmlns:a="http://schemas.openxmlformats.org/drawingml/2006/main">
          <a:off x="3816424" y="288032"/>
          <a:ext cx="1296144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0.51754</cdr:x>
      <cdr:y>0.0137</cdr:y>
    </cdr:from>
    <cdr:to>
      <cdr:x>0.64035</cdr:x>
      <cdr:y>0.09589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4248472" y="72008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-77 534 т.р.;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-13,8%</a:t>
          </a:r>
          <a:endParaRPr lang="ru-RU" sz="12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0.7167</cdr:x>
      <cdr:y>0.13333</cdr:y>
    </cdr:from>
    <cdr:to>
      <cdr:x>0.80837</cdr:x>
      <cdr:y>0.2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92812" y="57606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-4,5%</a:t>
          </a:r>
          <a:endParaRPr lang="ru-RU" sz="14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0.68336</cdr:x>
      <cdr:y>0.55</cdr:y>
    </cdr:from>
    <cdr:to>
      <cdr:x>0.77503</cdr:x>
      <cdr:y>0.61667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04780" y="237626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19854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+40,4%</a:t>
          </a:r>
          <a:endParaRPr lang="ru-RU" sz="1400" b="1" dirty="0">
            <a:solidFill>
              <a:srgbClr val="19854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0.12605</cdr:x>
      <cdr:y>0.70667</cdr:y>
    </cdr:from>
    <cdr:to>
      <cdr:x>0.26891</cdr:x>
      <cdr:y>0.82667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H="1">
          <a:off x="1080120" y="3816424"/>
          <a:ext cx="1224136" cy="64807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0.06723</cdr:x>
      <cdr:y>0.46667</cdr:y>
    </cdr:from>
    <cdr:to>
      <cdr:x>0.2437</cdr:x>
      <cdr:y>0.52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H="1">
          <a:off x="576064" y="2520280"/>
          <a:ext cx="1512168" cy="28803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0.13445</cdr:x>
      <cdr:y>0.24</cdr:y>
    </cdr:from>
    <cdr:to>
      <cdr:x>0.27731</cdr:x>
      <cdr:y>0.28</cdr:y>
    </cdr:to>
    <cdr:cxnSp macro="">
      <cdr:nvCxnSpPr>
        <cdr:cNvPr id="16" name="Прямая со стрелкой 15"/>
        <cdr:cNvCxnSpPr/>
      </cdr:nvCxnSpPr>
      <cdr:spPr>
        <a:xfrm xmlns:a="http://schemas.openxmlformats.org/drawingml/2006/main" flipH="1" flipV="1">
          <a:off x="1152128" y="1296144"/>
          <a:ext cx="1224136" cy="216024"/>
        </a:xfrm>
        <a:prstGeom xmlns:a="http://schemas.openxmlformats.org/drawingml/2006/main" prst="straightConnector1">
          <a:avLst/>
        </a:prstGeom>
        <a:ln xmlns:a="http://schemas.openxmlformats.org/drawingml/2006/main" w="28575" cmpd="sng">
          <a:solidFill>
            <a:schemeClr val="accent5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0.15966</cdr:x>
      <cdr:y>0.09333</cdr:y>
    </cdr:from>
    <cdr:to>
      <cdr:x>0.35294</cdr:x>
      <cdr:y>0.17333</cdr:y>
    </cdr:to>
    <cdr:cxnSp macro="">
      <cdr:nvCxnSpPr>
        <cdr:cNvPr id="19" name="Прямая со стрелкой 18"/>
        <cdr:cNvCxnSpPr/>
      </cdr:nvCxnSpPr>
      <cdr:spPr>
        <a:xfrm xmlns:a="http://schemas.openxmlformats.org/drawingml/2006/main" flipH="1" flipV="1">
          <a:off x="1368152" y="504056"/>
          <a:ext cx="1656184" cy="432048"/>
        </a:xfrm>
        <a:prstGeom xmlns:a="http://schemas.openxmlformats.org/drawingml/2006/main" prst="straightConnector1">
          <a:avLst/>
        </a:prstGeom>
        <a:ln xmlns:a="http://schemas.openxmlformats.org/drawingml/2006/main" w="28575" cmpd="sng">
          <a:solidFill>
            <a:schemeClr val="accent5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0.36134</cdr:x>
      <cdr:y>0.06667</cdr:y>
    </cdr:from>
    <cdr:to>
      <cdr:x>0.39496</cdr:x>
      <cdr:y>0.12</cdr:y>
    </cdr:to>
    <cdr:cxnSp macro="">
      <cdr:nvCxnSpPr>
        <cdr:cNvPr id="21" name="Прямая со стрелкой 20"/>
        <cdr:cNvCxnSpPr/>
      </cdr:nvCxnSpPr>
      <cdr:spPr>
        <a:xfrm xmlns:a="http://schemas.openxmlformats.org/drawingml/2006/main" flipH="1" flipV="1">
          <a:off x="3096344" y="360040"/>
          <a:ext cx="288049" cy="28803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6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0.4958</cdr:x>
      <cdr:y>0.02667</cdr:y>
    </cdr:from>
    <cdr:to>
      <cdr:x>0.55462</cdr:x>
      <cdr:y>0.09333</cdr:y>
    </cdr:to>
    <cdr:cxnSp macro="">
      <cdr:nvCxnSpPr>
        <cdr:cNvPr id="23" name="Прямая со стрелкой 22"/>
        <cdr:cNvCxnSpPr/>
      </cdr:nvCxnSpPr>
      <cdr:spPr>
        <a:xfrm xmlns:a="http://schemas.openxmlformats.org/drawingml/2006/main" flipV="1">
          <a:off x="4248472" y="144016"/>
          <a:ext cx="504056" cy="360040"/>
        </a:xfrm>
        <a:prstGeom xmlns:a="http://schemas.openxmlformats.org/drawingml/2006/main" prst="straightConnector1">
          <a:avLst/>
        </a:prstGeom>
        <a:ln xmlns:a="http://schemas.openxmlformats.org/drawingml/2006/main" w="28575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0.7479</cdr:x>
      <cdr:y>0.32</cdr:y>
    </cdr:from>
    <cdr:to>
      <cdr:x>0.85714</cdr:x>
      <cdr:y>0.36</cdr:y>
    </cdr:to>
    <cdr:cxnSp macro="">
      <cdr:nvCxnSpPr>
        <cdr:cNvPr id="25" name="Прямая со стрелкой 24"/>
        <cdr:cNvCxnSpPr/>
      </cdr:nvCxnSpPr>
      <cdr:spPr>
        <a:xfrm xmlns:a="http://schemas.openxmlformats.org/drawingml/2006/main" flipV="1">
          <a:off x="6408712" y="1728192"/>
          <a:ext cx="936080" cy="216024"/>
        </a:xfrm>
        <a:prstGeom xmlns:a="http://schemas.openxmlformats.org/drawingml/2006/main" prst="straightConnector1">
          <a:avLst/>
        </a:prstGeom>
        <a:ln xmlns:a="http://schemas.openxmlformats.org/drawingml/2006/main" w="28575" cmpd="sng">
          <a:solidFill>
            <a:schemeClr val="bg2">
              <a:lumMod val="50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0.465</cdr:x>
      <cdr:y>0.82812</cdr:y>
    </cdr:from>
    <cdr:to>
      <cdr:x>0.49125</cdr:x>
      <cdr:y>0.84403</cdr:y>
    </cdr:to>
    <cdr:sp macro="" textlink="">
      <cdr:nvSpPr>
        <cdr:cNvPr id="5" name="Правая фигурная скобка 4"/>
        <cdr:cNvSpPr/>
      </cdr:nvSpPr>
      <cdr:spPr>
        <a:xfrm xmlns:a="http://schemas.openxmlformats.org/drawingml/2006/main">
          <a:off x="3826768" y="3748062"/>
          <a:ext cx="216024" cy="72008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0.05217</cdr:x>
      <cdr:y>0.08333</cdr:y>
    </cdr:from>
    <cdr:to>
      <cdr:x>0.21739</cdr:x>
      <cdr:y>0.15278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432048" y="432047"/>
          <a:ext cx="1368152" cy="360041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r>
            <a: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667 723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0.2087</cdr:x>
      <cdr:y>0.01389</cdr:y>
    </cdr:from>
    <cdr:to>
      <cdr:x>0.37125</cdr:x>
      <cdr:y>0.08333</cdr:y>
    </cdr:to>
    <cdr:sp macro="" textlink="">
      <cdr:nvSpPr>
        <cdr:cNvPr id="7" name="Овал 6"/>
        <cdr:cNvSpPr/>
      </cdr:nvSpPr>
      <cdr:spPr>
        <a:xfrm xmlns:a="http://schemas.openxmlformats.org/drawingml/2006/main">
          <a:off x="1728192" y="72008"/>
          <a:ext cx="1346067" cy="36004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778 859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0.37391</cdr:x>
      <cdr:y>0.08333</cdr:y>
    </cdr:from>
    <cdr:to>
      <cdr:x>0.53646</cdr:x>
      <cdr:y>0.15278</cdr:y>
    </cdr:to>
    <cdr:sp macro="" textlink="">
      <cdr:nvSpPr>
        <cdr:cNvPr id="8" name="Овал 7"/>
        <cdr:cNvSpPr/>
      </cdr:nvSpPr>
      <cdr:spPr>
        <a:xfrm xmlns:a="http://schemas.openxmlformats.org/drawingml/2006/main">
          <a:off x="3096344" y="432048"/>
          <a:ext cx="1346067" cy="36004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694 735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0.00203</cdr:x>
      <cdr:y>0.24324</cdr:y>
    </cdr:from>
    <cdr:to>
      <cdr:x>0.15875</cdr:x>
      <cdr:y>0.36486</cdr:y>
    </cdr:to>
    <cdr:sp macro="" textlink="">
      <cdr:nvSpPr>
        <cdr:cNvPr id="2" name="Овальная выноска 1"/>
        <cdr:cNvSpPr/>
      </cdr:nvSpPr>
      <cdr:spPr>
        <a:xfrm xmlns:a="http://schemas.openxmlformats.org/drawingml/2006/main">
          <a:off x="16744" y="1296144"/>
          <a:ext cx="1289744" cy="648072"/>
        </a:xfrm>
        <a:prstGeom xmlns:a="http://schemas.openxmlformats.org/drawingml/2006/main" prst="wedgeEllipseCallout">
          <a:avLst>
            <a:gd name="adj1" fmla="val 18850"/>
            <a:gd name="adj2" fmla="val 62500"/>
          </a:avLst>
        </a:prstGeom>
        <a:solidFill xmlns:a="http://schemas.openxmlformats.org/drawingml/2006/main">
          <a:schemeClr val="accent6">
            <a:lumMod val="20000"/>
            <a:lumOff val="8000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2 660 </a:t>
          </a:r>
          <a:r>
            <a:rPr lang="ru-RU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0.18938</cdr:x>
      <cdr:y>0.13514</cdr:y>
    </cdr:from>
    <cdr:to>
      <cdr:x>0.34688</cdr:x>
      <cdr:y>0.27027</cdr:y>
    </cdr:to>
    <cdr:sp macro="" textlink="">
      <cdr:nvSpPr>
        <cdr:cNvPr id="3" name="Овальная выноска 2"/>
        <cdr:cNvSpPr/>
      </cdr:nvSpPr>
      <cdr:spPr>
        <a:xfrm xmlns:a="http://schemas.openxmlformats.org/drawingml/2006/main">
          <a:off x="1558516" y="720080"/>
          <a:ext cx="1296144" cy="720080"/>
        </a:xfrm>
        <a:prstGeom xmlns:a="http://schemas.openxmlformats.org/drawingml/2006/main" prst="wedgeEllipseCallout">
          <a:avLst>
            <a:gd name="adj1" fmla="val 20712"/>
            <a:gd name="adj2" fmla="val 65322"/>
          </a:avLst>
        </a:prstGeom>
        <a:solidFill xmlns:a="http://schemas.openxmlformats.org/drawingml/2006/main">
          <a:schemeClr val="accent6">
            <a:lumMod val="20000"/>
            <a:lumOff val="8000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2 783 </a:t>
          </a:r>
          <a:r>
            <a:rPr lang="ru-RU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0.6925</cdr:x>
      <cdr:y>0.04054</cdr:y>
    </cdr:from>
    <cdr:to>
      <cdr:x>0.85875</cdr:x>
      <cdr:y>0.16216</cdr:y>
    </cdr:to>
    <cdr:sp macro="" textlink="">
      <cdr:nvSpPr>
        <cdr:cNvPr id="4" name="Овальная выноска 3"/>
        <cdr:cNvSpPr/>
      </cdr:nvSpPr>
      <cdr:spPr>
        <a:xfrm xmlns:a="http://schemas.openxmlformats.org/drawingml/2006/main">
          <a:off x="5698976" y="216024"/>
          <a:ext cx="1368152" cy="648072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6 079 </a:t>
          </a:r>
          <a:r>
            <a:rPr lang="ru-RU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0.83641</cdr:x>
      <cdr:y>0.18919</cdr:y>
    </cdr:from>
    <cdr:to>
      <cdr:x>0.99139</cdr:x>
      <cdr:y>0.28378</cdr:y>
    </cdr:to>
    <cdr:sp macro="" textlink="">
      <cdr:nvSpPr>
        <cdr:cNvPr id="5" name="Овальная выноска 4"/>
        <cdr:cNvSpPr/>
      </cdr:nvSpPr>
      <cdr:spPr>
        <a:xfrm xmlns:a="http://schemas.openxmlformats.org/drawingml/2006/main">
          <a:off x="6995121" y="1008112"/>
          <a:ext cx="1296143" cy="504056"/>
        </a:xfrm>
        <a:prstGeom xmlns:a="http://schemas.openxmlformats.org/drawingml/2006/main" prst="wedgeEllipseCallout">
          <a:avLst>
            <a:gd name="adj1" fmla="val -8487"/>
            <a:gd name="adj2" fmla="val 82656"/>
          </a:avLst>
        </a:prstGeom>
        <a:solidFill xmlns:a="http://schemas.openxmlformats.org/drawingml/2006/main">
          <a:schemeClr val="accent6">
            <a:lumMod val="20000"/>
            <a:lumOff val="8000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3 737 </a:t>
          </a:r>
          <a:r>
            <a:rPr lang="ru-RU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0.16068</cdr:x>
      <cdr:y>0.4507</cdr:y>
    </cdr:from>
    <cdr:to>
      <cdr:x>0.30336</cdr:x>
      <cdr:y>0.54929</cdr:y>
    </cdr:to>
    <cdr:sp macro="" textlink="">
      <cdr:nvSpPr>
        <cdr:cNvPr id="2" name="Овальная выноска 1"/>
        <cdr:cNvSpPr/>
      </cdr:nvSpPr>
      <cdr:spPr>
        <a:xfrm xmlns:a="http://schemas.openxmlformats.org/drawingml/2006/main">
          <a:off x="1378496" y="2304256"/>
          <a:ext cx="1224094" cy="504048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+5 498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0.42087</cdr:x>
      <cdr:y>0.23944</cdr:y>
    </cdr:from>
    <cdr:to>
      <cdr:x>0.53837</cdr:x>
      <cdr:y>0.32394</cdr:y>
    </cdr:to>
    <cdr:sp macro="" textlink="">
      <cdr:nvSpPr>
        <cdr:cNvPr id="3" name="Овальная выноска 2"/>
        <cdr:cNvSpPr/>
      </cdr:nvSpPr>
      <cdr:spPr>
        <a:xfrm xmlns:a="http://schemas.openxmlformats.org/drawingml/2006/main">
          <a:off x="3610744" y="1224136"/>
          <a:ext cx="1008068" cy="432012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+5 443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0.68945</cdr:x>
      <cdr:y>0.09859</cdr:y>
    </cdr:from>
    <cdr:to>
      <cdr:x>0.80695</cdr:x>
      <cdr:y>0.18309</cdr:y>
    </cdr:to>
    <cdr:sp macro="" textlink="">
      <cdr:nvSpPr>
        <cdr:cNvPr id="4" name="Овальная выноска 3"/>
        <cdr:cNvSpPr/>
      </cdr:nvSpPr>
      <cdr:spPr>
        <a:xfrm xmlns:a="http://schemas.openxmlformats.org/drawingml/2006/main">
          <a:off x="5915000" y="504056"/>
          <a:ext cx="1008068" cy="432012"/>
        </a:xfrm>
        <a:prstGeom xmlns:a="http://schemas.openxmlformats.org/drawingml/2006/main" prst="wedgeEllipseCallou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+2 696</a:t>
          </a:r>
          <a:endParaRPr lang="ru-RU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0.83333</cdr:x>
      <cdr:y>0</cdr:y>
    </cdr:from>
    <cdr:to>
      <cdr:x>1</cdr:x>
      <cdr:y>0.26316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00600" y="0"/>
          <a:ext cx="108012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поступления от  ОАО «БЦБК»</a:t>
          </a:r>
          <a:endParaRPr lang="ru-RU" sz="12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0.83495</cdr:x>
      <cdr:y>0.41667</cdr:y>
    </cdr:from>
    <cdr:to>
      <cdr:x>0.90162</cdr:x>
      <cdr:y>0.67982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H="1" flipV="1">
          <a:off x="6192688" y="1080120"/>
          <a:ext cx="494455" cy="68218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0.7767</cdr:x>
      <cdr:y>0.5</cdr:y>
    </cdr:from>
    <cdr:to>
      <cdr:x>0.91003</cdr:x>
      <cdr:y>0.63158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60640" y="1296144"/>
          <a:ext cx="988910" cy="341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19854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+9,7%</a:t>
          </a:r>
          <a:endParaRPr lang="ru-RU" sz="1400" b="1" dirty="0">
            <a:solidFill>
              <a:srgbClr val="19854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0.92233</cdr:x>
      <cdr:y>0.33333</cdr:y>
    </cdr:from>
    <cdr:to>
      <cdr:x>0.97794</cdr:x>
      <cdr:y>0.72222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7504911" y="864096"/>
          <a:ext cx="452457" cy="100810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0.89796</cdr:x>
      <cdr:y>0.5</cdr:y>
    </cdr:from>
    <cdr:to>
      <cdr:x>1</cdr:x>
      <cdr:y>0.65789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336704" y="1368152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0.8835</cdr:x>
      <cdr:y>0.44444</cdr:y>
    </cdr:from>
    <cdr:to>
      <cdr:x>0.9877</cdr:x>
      <cdr:y>0.57602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552728" y="1152128"/>
          <a:ext cx="772886" cy="341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-6,7%</a:t>
          </a:r>
          <a:endParaRPr lang="ru-RU" sz="14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0.4726</cdr:x>
      <cdr:y>0.02512</cdr:y>
    </cdr:from>
    <cdr:to>
      <cdr:x>0.59075</cdr:x>
      <cdr:y>0.07536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4032448" y="144016"/>
          <a:ext cx="1008112" cy="28803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-256 т.р.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0.59075</cdr:x>
      <cdr:y>0.11304</cdr:y>
    </cdr:from>
    <cdr:to>
      <cdr:x>0.73422</cdr:x>
      <cdr:y>0.16328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5040560" y="648072"/>
          <a:ext cx="1224136" cy="28803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- 4 261 т.р</a:t>
          </a:r>
          <a:r>
            <a:rPr lang="ru-RU" dirty="0" smtClean="0"/>
            <a:t>.</a:t>
          </a:r>
          <a:endParaRPr lang="ru-RU" dirty="0"/>
        </a:p>
      </cdr:txBody>
    </cdr:sp>
  </cdr:relSizeAnchor>
  <cdr:relSizeAnchor xmlns:cdr="http://schemas.openxmlformats.org/drawingml/2006/chartDrawing">
    <cdr:from>
      <cdr:x>0.56543</cdr:x>
      <cdr:y>0.1884</cdr:y>
    </cdr:from>
    <cdr:to>
      <cdr:x>0.69202</cdr:x>
      <cdr:y>0.23863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4824536" y="1080120"/>
          <a:ext cx="1080120" cy="28803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+ 242 т.р.</a:t>
          </a:r>
          <a:endParaRPr lang="ru-RU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0.54012</cdr:x>
      <cdr:y>0.26375</cdr:y>
    </cdr:from>
    <cdr:to>
      <cdr:x>0.68359</cdr:x>
      <cdr:y>0.31399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4608512" y="1512168"/>
          <a:ext cx="1224136" cy="28803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+ 2 128 т.р.</a:t>
          </a:r>
          <a:endParaRPr lang="ru-RU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0.53168</cdr:x>
      <cdr:y>0.33911</cdr:y>
    </cdr:from>
    <cdr:to>
      <cdr:x>0.65827</cdr:x>
      <cdr:y>0.38935</cdr:y>
    </cdr:to>
    <cdr:sp macro="" textlink="">
      <cdr:nvSpPr>
        <cdr:cNvPr id="6" name="Овал 5"/>
        <cdr:cNvSpPr/>
      </cdr:nvSpPr>
      <cdr:spPr>
        <a:xfrm xmlns:a="http://schemas.openxmlformats.org/drawingml/2006/main">
          <a:off x="4536504" y="1944216"/>
          <a:ext cx="1080120" cy="28803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+ 378 т.р.</a:t>
          </a:r>
          <a:endParaRPr lang="ru-RU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0.59919</cdr:x>
      <cdr:y>0.42703</cdr:y>
    </cdr:from>
    <cdr:to>
      <cdr:x>0.7089</cdr:x>
      <cdr:y>0.47727</cdr:y>
    </cdr:to>
    <cdr:sp macro="" textlink="">
      <cdr:nvSpPr>
        <cdr:cNvPr id="7" name="Овал 6"/>
        <cdr:cNvSpPr/>
      </cdr:nvSpPr>
      <cdr:spPr>
        <a:xfrm xmlns:a="http://schemas.openxmlformats.org/drawingml/2006/main">
          <a:off x="5112568" y="2448272"/>
          <a:ext cx="936104" cy="28803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т.р.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0.62451</cdr:x>
      <cdr:y>0.50239</cdr:y>
    </cdr:from>
    <cdr:to>
      <cdr:x>0.76798</cdr:x>
      <cdr:y>0.55263</cdr:y>
    </cdr:to>
    <cdr:sp macro="" textlink="">
      <cdr:nvSpPr>
        <cdr:cNvPr id="8" name="Овал 7"/>
        <cdr:cNvSpPr/>
      </cdr:nvSpPr>
      <cdr:spPr>
        <a:xfrm xmlns:a="http://schemas.openxmlformats.org/drawingml/2006/main">
          <a:off x="5328592" y="2880320"/>
          <a:ext cx="1224136" cy="28803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+ 2 463 т.р.</a:t>
          </a:r>
          <a:endParaRPr lang="ru-RU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0.60763</cdr:x>
      <cdr:y>0.57775</cdr:y>
    </cdr:from>
    <cdr:to>
      <cdr:x>0.73422</cdr:x>
      <cdr:y>0.62799</cdr:y>
    </cdr:to>
    <cdr:sp macro="" textlink="">
      <cdr:nvSpPr>
        <cdr:cNvPr id="9" name="Овал 8"/>
        <cdr:cNvSpPr/>
      </cdr:nvSpPr>
      <cdr:spPr>
        <a:xfrm xmlns:a="http://schemas.openxmlformats.org/drawingml/2006/main">
          <a:off x="5184576" y="3312368"/>
          <a:ext cx="1080120" cy="28803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+ 445 т.р.</a:t>
          </a:r>
          <a:endParaRPr lang="ru-RU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0.67515</cdr:x>
      <cdr:y>0.6531</cdr:y>
    </cdr:from>
    <cdr:to>
      <cdr:x>0.7933</cdr:x>
      <cdr:y>0.70334</cdr:y>
    </cdr:to>
    <cdr:sp macro="" textlink="">
      <cdr:nvSpPr>
        <cdr:cNvPr id="10" name="Овал 9"/>
        <cdr:cNvSpPr/>
      </cdr:nvSpPr>
      <cdr:spPr>
        <a:xfrm xmlns:a="http://schemas.openxmlformats.org/drawingml/2006/main">
          <a:off x="5760640" y="3744416"/>
          <a:ext cx="1008112" cy="28803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185 т.р.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0.64139</cdr:x>
      <cdr:y>0.74102</cdr:y>
    </cdr:from>
    <cdr:to>
      <cdr:x>0.76798</cdr:x>
      <cdr:y>0.79126</cdr:y>
    </cdr:to>
    <cdr:sp macro="" textlink="">
      <cdr:nvSpPr>
        <cdr:cNvPr id="11" name="Овал 10"/>
        <cdr:cNvSpPr/>
      </cdr:nvSpPr>
      <cdr:spPr>
        <a:xfrm xmlns:a="http://schemas.openxmlformats.org/drawingml/2006/main">
          <a:off x="5472608" y="4248472"/>
          <a:ext cx="1080120" cy="28803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+ 481 т.р.</a:t>
          </a:r>
          <a:endParaRPr lang="ru-RU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0.75954</cdr:x>
      <cdr:y>0.81638</cdr:y>
    </cdr:from>
    <cdr:to>
      <cdr:x>0.91145</cdr:x>
      <cdr:y>0.86662</cdr:y>
    </cdr:to>
    <cdr:sp macro="" textlink="">
      <cdr:nvSpPr>
        <cdr:cNvPr id="12" name="Овал 11"/>
        <cdr:cNvSpPr/>
      </cdr:nvSpPr>
      <cdr:spPr>
        <a:xfrm xmlns:a="http://schemas.openxmlformats.org/drawingml/2006/main">
          <a:off x="6480720" y="4680520"/>
          <a:ext cx="1296144" cy="28803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- 15 868 т.р</a:t>
          </a:r>
          <a:r>
            <a:rPr lang="ru-RU" dirty="0" smtClean="0"/>
            <a:t>.</a:t>
          </a:r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0.22881</cdr:x>
      <cdr:y>0.5631</cdr:y>
    </cdr:from>
    <cdr:to>
      <cdr:x>0.76271</cdr:x>
      <cdr:y>0.70749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>
          <a:off x="1944216" y="2808312"/>
          <a:ext cx="4536504" cy="72008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</a:t>
          </a:r>
          <a:r>
            <a:rPr lang="ru-RU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емп роста без учета поступлений от ОАО БЦБК - 108,4%</a:t>
          </a:r>
          <a:endParaRPr lang="ru-RU" sz="12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0.22881</cdr:x>
      <cdr:y>0.12995</cdr:y>
    </cdr:from>
    <cdr:to>
      <cdr:x>0.49153</cdr:x>
      <cdr:y>0.20214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944216" y="648072"/>
          <a:ext cx="2232248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0.32203</cdr:x>
      <cdr:y>0.16255</cdr:y>
    </cdr:from>
    <cdr:to>
      <cdr:x>0.42373</cdr:x>
      <cdr:y>0.23474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736304" y="810672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-9,5%</a:t>
          </a:r>
          <a:endParaRPr lang="ru-RU" sz="18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0.09322</cdr:x>
      <cdr:y>0.14439</cdr:y>
    </cdr:from>
    <cdr:to>
      <cdr:x>0.16949</cdr:x>
      <cdr:y>0.70749</cdr:y>
    </cdr:to>
    <cdr:sp macro="" textlink="">
      <cdr:nvSpPr>
        <cdr:cNvPr id="7" name="Левая фигурная скобка 6"/>
        <cdr:cNvSpPr/>
      </cdr:nvSpPr>
      <cdr:spPr>
        <a:xfrm xmlns:a="http://schemas.openxmlformats.org/drawingml/2006/main">
          <a:off x="792088" y="720080"/>
          <a:ext cx="648072" cy="2808312"/>
        </a:xfrm>
        <a:prstGeom xmlns:a="http://schemas.openxmlformats.org/drawingml/2006/main" prst="leftBrace">
          <a:avLst>
            <a:gd name="adj1" fmla="val 19509"/>
            <a:gd name="adj2" fmla="val 50323"/>
          </a:avLst>
        </a:prstGeom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0.01695</cdr:x>
      <cdr:y>0.35374</cdr:y>
    </cdr:from>
    <cdr:to>
      <cdr:x>0.12712</cdr:x>
      <cdr:y>0.42594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44016" y="1764196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167 165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0.65517</cdr:x>
      <cdr:y>0.26087</cdr:y>
    </cdr:from>
    <cdr:to>
      <cdr:x>0.81897</cdr:x>
      <cdr:y>0.37681</cdr:y>
    </cdr:to>
    <cdr:sp macro="" textlink="">
      <cdr:nvSpPr>
        <cdr:cNvPr id="4" name="Десятиугольник 3"/>
        <cdr:cNvSpPr/>
      </cdr:nvSpPr>
      <cdr:spPr>
        <a:xfrm xmlns:a="http://schemas.openxmlformats.org/drawingml/2006/main">
          <a:off x="5472608" y="1296144"/>
          <a:ext cx="1368152" cy="576064"/>
        </a:xfrm>
        <a:prstGeom xmlns:a="http://schemas.openxmlformats.org/drawingml/2006/main" prst="decagon">
          <a:avLst/>
        </a:prstGeom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+481; 6,9%</a:t>
          </a:r>
          <a:endParaRPr lang="ru-RU" sz="14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0.72727</cdr:x>
      <cdr:y>0.34677</cdr:y>
    </cdr:from>
    <cdr:to>
      <cdr:x>0.94545</cdr:x>
      <cdr:y>0.41129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0" y="1548172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-65,4%</a:t>
          </a:r>
          <a:endParaRPr lang="ru-RU" sz="12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</cdr:x>
      <cdr:y>0.43548</cdr:y>
    </cdr:from>
    <cdr:to>
      <cdr:x>0.56667</cdr:x>
      <cdr:y>0.50806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8192" y="1944216"/>
          <a:ext cx="720080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+152%</a:t>
          </a:r>
          <a:endParaRPr lang="ru-RU" sz="1100" b="1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0.9661</cdr:x>
      <cdr:y>0.07432</cdr:y>
    </cdr:from>
    <cdr:to>
      <cdr:x>1</cdr:x>
      <cdr:y>0.14865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424936" y="396044"/>
          <a:ext cx="288032" cy="396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0.95763</cdr:x>
      <cdr:y>0.07432</cdr:y>
    </cdr:from>
    <cdr:to>
      <cdr:x>1</cdr:x>
      <cdr:y>0.14865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136904" y="396044"/>
          <a:ext cx="360040" cy="396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-0,5%</a:t>
          </a:r>
          <a:endParaRPr lang="ru-RU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0.70833</cdr:x>
      <cdr:y>0.525</cdr:y>
    </cdr:from>
    <cdr:to>
      <cdr:x>0.80833</cdr:x>
      <cdr:y>0.64722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20680" y="1512168"/>
          <a:ext cx="864096" cy="35203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+58,5%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0.14167</cdr:x>
      <cdr:y>0.29778</cdr:y>
    </cdr:from>
    <cdr:to>
      <cdr:x>0.25833</cdr:x>
      <cdr:y>0.40867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24136" y="857709"/>
          <a:ext cx="1008112" cy="31939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+286,7%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0E6BE-2B73-470C-B777-5BCFF0FBFC41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36D3B-CC65-45B0-97E6-D8BD74EEA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441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19D0E-4E28-4FE5-AEB9-DC345789BE8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07D5B-DFD7-4693-BBF2-6E1A6CBF1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65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07D5B-DFD7-4693-BBF2-6E1A6CBF1AF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336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07D5B-DFD7-4693-BBF2-6E1A6CBF1AFD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05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4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5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5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33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4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8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80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6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5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4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4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5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32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8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80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695450" y="4868863"/>
            <a:ext cx="74485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финансов Слюдянского района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ок. И.В. Усольцева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584" y="1844824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муниципального образования Слюдянский район за 2013 год</a:t>
            </a:r>
            <a:endParaRPr lang="ru-RU" sz="4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4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785225" cy="69215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800" i="1" u="sng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ru-RU" sz="2800" i="1" u="sng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u="sng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i="1" u="sng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</a:t>
            </a:r>
            <a:r>
              <a:rPr lang="ru-RU" sz="2800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совокупный доход (тыс. руб.)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036805418"/>
              </p:ext>
            </p:extLst>
          </p:nvPr>
        </p:nvGraphicFramePr>
        <p:xfrm>
          <a:off x="0" y="1412875"/>
          <a:ext cx="3959225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059832" y="2492896"/>
            <a:ext cx="576064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00713905"/>
              </p:ext>
            </p:extLst>
          </p:nvPr>
        </p:nvGraphicFramePr>
        <p:xfrm>
          <a:off x="4499992" y="1412776"/>
          <a:ext cx="43204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flipV="1">
            <a:off x="6228184" y="3140968"/>
            <a:ext cx="936104" cy="108012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34925"/>
            <a:ext cx="9144000" cy="1008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ru-RU" sz="2400" i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использования имущества, находящегося в государственной и муниципальной собственности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553222557"/>
              </p:ext>
            </p:extLst>
          </p:nvPr>
        </p:nvGraphicFramePr>
        <p:xfrm>
          <a:off x="646113" y="1268413"/>
          <a:ext cx="8497887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640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37079" y="188640"/>
            <a:ext cx="8640763" cy="100806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негативное воздействие на окружающую среду (тыс. руб.)</a:t>
            </a: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29023776"/>
              </p:ext>
            </p:extLst>
          </p:nvPr>
        </p:nvGraphicFramePr>
        <p:xfrm>
          <a:off x="0" y="1268413"/>
          <a:ext cx="8642350" cy="288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27984" y="2101498"/>
            <a:ext cx="86409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84,4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4993" y="4774321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Плата за негативное воздействие на окружающую среду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в 2013 году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исполнена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в сумме 1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025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тыс. руб. или 99,7% от плановых назначений. По сравнению с поступлениями 2012 года, произошло увеличение поступлений на  сумму 377,8 тыс. руб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или 58,5%, что обусловлено погашением задолженности в 2013 году от 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МУП «КОС» г. Байкальска за 2010-2011 года в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сумме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278,6 тыс. руб. 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784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713788" cy="649287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Штрафы, санкции, возмещение ущерба</a:t>
            </a: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90492477"/>
              </p:ext>
            </p:extLst>
          </p:nvPr>
        </p:nvGraphicFramePr>
        <p:xfrm>
          <a:off x="0" y="1125538"/>
          <a:ext cx="6400800" cy="347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4549676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В 2013 году в бюджет муниципального образования Слюдянский район поступили штрафы в сумме  4 418,1  тыс. руб., при годовом плане 4 075,8 тыс. руб., исполнение 108,4%. Удельный вес штрафов в налоговых и неналоговых доходах бюджета района составляет 2,2%. По сравнению с аналогичным периодом прошлого года произошло снижение  поступлений на 48,8%, так как в 2012 году  произведена оплата штрафа за нарушение водного законодательства ОАО «БЦБК»  в сумме 4 002 тыс. руб., согласно определению Арбитражного суда Иркутской области по делу № А19-2328/2011 от 26.09.2011 года.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50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8208963" cy="1143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от других бюджетов бюджетной системы РФ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руб.)</a:t>
            </a: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4703523"/>
              </p:ext>
            </p:extLst>
          </p:nvPr>
        </p:nvGraphicFramePr>
        <p:xfrm>
          <a:off x="0" y="1341438"/>
          <a:ext cx="820896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6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6511925" cy="792162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8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ru-RU" sz="28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endParaRPr lang="ru-RU" sz="28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09751503"/>
              </p:ext>
            </p:extLst>
          </p:nvPr>
        </p:nvGraphicFramePr>
        <p:xfrm>
          <a:off x="0" y="981075"/>
          <a:ext cx="8640763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5445224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/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Дотации бюджетам субъектов Российской Федерации и муниципальных образований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из областного бюджета в 2013 году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исполнены 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на 100% и составили 88 378,9 тыс. руб. По сравнению с прошлым годом рост составил 3,6% или 3 040,9 тыс. руб.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83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6511925" cy="69215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</a:t>
            </a: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18351942"/>
              </p:ext>
            </p:extLst>
          </p:nvPr>
        </p:nvGraphicFramePr>
        <p:xfrm>
          <a:off x="0" y="1125538"/>
          <a:ext cx="8856663" cy="455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49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390375"/>
              </p:ext>
            </p:extLst>
          </p:nvPr>
        </p:nvGraphicFramePr>
        <p:xfrm>
          <a:off x="323528" y="1124744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en-US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Слюдянский район за 2013 год (тыс.рублей)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7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694548"/>
              </p:ext>
            </p:extLst>
          </p:nvPr>
        </p:nvGraphicFramePr>
        <p:xfrm>
          <a:off x="467544" y="1268760"/>
          <a:ext cx="828092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73616" cy="1152128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en-US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расходов бюджета муниципального образования Слюдянский район за 2011-2013 годы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60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864836"/>
              </p:ext>
            </p:extLst>
          </p:nvPr>
        </p:nvGraphicFramePr>
        <p:xfrm>
          <a:off x="457200" y="2492900"/>
          <a:ext cx="8229600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52"/>
            <a:ext cx="8856984" cy="2232248"/>
          </a:xfrm>
        </p:spPr>
        <p:txBody>
          <a:bodyPr>
            <a:normAutofit/>
          </a:bodyPr>
          <a:lstStyle/>
          <a:p>
            <a:r>
              <a:rPr lang="ru-RU" sz="18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Слайд </a:t>
            </a:r>
            <a:r>
              <a:rPr lang="ru-RU" sz="18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№</a:t>
            </a:r>
            <a:r>
              <a:rPr lang="en-US" sz="18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19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Социально-значимые расходы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2013 году составили 535 425 тыс.рублей (или 77% всех расходов), из них: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расходы на оплату труда – 363 813 тыс.рублей,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расходы на начисления на оплату труда – 101 120 тыс.рублей,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расходы на коммунальные услуги и электроэнергию – 27 271 тыс.рублей,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субсидии ЖКУ и прочая социальная помощь – 43 221 тыс.рублей</a:t>
            </a:r>
            <a:endParaRPr lang="ru-RU" sz="1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496300" cy="15113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800" u="sng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Слайд №2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Основные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параметры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бюджета муниципального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образования Слюдянский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район </a:t>
            </a:r>
            <a:r>
              <a:rPr lang="ru-RU" sz="2800" dirty="0">
                <a:solidFill>
                  <a:prstClr val="black"/>
                </a:solidFill>
                <a:effectLst/>
                <a:latin typeface="Times New Roman"/>
                <a:ea typeface="Times New Roman"/>
              </a:rPr>
              <a:t>в 2013 году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76873769"/>
              </p:ext>
            </p:extLst>
          </p:nvPr>
        </p:nvGraphicFramePr>
        <p:xfrm>
          <a:off x="107504" y="1844675"/>
          <a:ext cx="8964488" cy="337815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603046"/>
                <a:gridCol w="2010489"/>
                <a:gridCol w="2187293"/>
                <a:gridCol w="2163660"/>
              </a:tblGrid>
              <a:tr h="1944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Думы МО Слюдянский район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27.12.2012 г. № 64-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-рд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Думы МО Слюдянский район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25.12.2013 г. № 64-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-рд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79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522 987,4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676 668,9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680 132,9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/>
                </a:tc>
              </a:tr>
              <a:tr h="4779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564 240,3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708 683,8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694 733,5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/>
                </a:tc>
              </a:tr>
              <a:tr h="4779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-41 252,9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-32 014,9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-14 600,6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5" marR="674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852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748787"/>
              </p:ext>
            </p:extLst>
          </p:nvPr>
        </p:nvGraphicFramePr>
        <p:xfrm>
          <a:off x="395536" y="980728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9221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ru-RU" sz="28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«майских» указов Президента  - рост средней заработной платы педагогических работников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415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334916"/>
              </p:ext>
            </p:extLst>
          </p:nvPr>
        </p:nvGraphicFramePr>
        <p:xfrm>
          <a:off x="1619672" y="5085184"/>
          <a:ext cx="7128792" cy="1440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0609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Слайд №</a:t>
            </a:r>
            <a:r>
              <a:rPr lang="ru-RU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Доля расходов, осуществляемых в рамках муниципальных целевых программ в 2010-2013 годах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900893"/>
              </p:ext>
            </p:extLst>
          </p:nvPr>
        </p:nvGraphicFramePr>
        <p:xfrm>
          <a:off x="251520" y="1124748"/>
          <a:ext cx="8136903" cy="4272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690"/>
                <a:gridCol w="1319498"/>
                <a:gridCol w="1392803"/>
                <a:gridCol w="1539414"/>
                <a:gridCol w="1319498"/>
              </a:tblGrid>
              <a:tr h="432383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2010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расходов, осуществляемых в рамках муниципальных целевых программ в общей сумме расходов 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28%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расходов, осуществляемых в рамках муниципальных целевых программ в сумме расходов бюджета без учета субвенций и субсидий из федерального и областного бюджета 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65%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3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9221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 </a:t>
            </a:r>
            <a:r>
              <a:rPr lang="en-US" sz="32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32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противопожарные мероприятия в 2010-2013 годах</a:t>
            </a:r>
            <a:endParaRPr lang="ru-RU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928410"/>
              </p:ext>
            </p:extLst>
          </p:nvPr>
        </p:nvGraphicFramePr>
        <p:xfrm>
          <a:off x="457200" y="1196752"/>
          <a:ext cx="836327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авая фигурная скобка 7"/>
          <p:cNvSpPr/>
          <p:nvPr/>
        </p:nvSpPr>
        <p:spPr>
          <a:xfrm rot="10800000">
            <a:off x="1619672" y="3426584"/>
            <a:ext cx="288032" cy="122413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5796136" y="1916832"/>
            <a:ext cx="288032" cy="302433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7581944" y="3140968"/>
            <a:ext cx="144016" cy="18722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3203848" y="3429000"/>
            <a:ext cx="216024" cy="129614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1302520" y="3251396"/>
            <a:ext cx="288032" cy="78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2" idx="1"/>
          </p:cNvCxnSpPr>
          <p:nvPr/>
        </p:nvCxnSpPr>
        <p:spPr>
          <a:xfrm flipH="1" flipV="1">
            <a:off x="2915816" y="2780928"/>
            <a:ext cx="288032" cy="1296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0" idx="1"/>
          </p:cNvCxnSpPr>
          <p:nvPr/>
        </p:nvCxnSpPr>
        <p:spPr>
          <a:xfrm flipV="1">
            <a:off x="6084168" y="2132856"/>
            <a:ext cx="504056" cy="1296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1" idx="1"/>
          </p:cNvCxnSpPr>
          <p:nvPr/>
        </p:nvCxnSpPr>
        <p:spPr>
          <a:xfrm flipV="1">
            <a:off x="7725960" y="2924944"/>
            <a:ext cx="230416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132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37765"/>
              </p:ext>
            </p:extLst>
          </p:nvPr>
        </p:nvGraphicFramePr>
        <p:xfrm>
          <a:off x="457200" y="1268760"/>
          <a:ext cx="85792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4"/>
            <a:ext cx="8229600" cy="1228998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Рост расходов на проведение ремонтов учреждений бюджетной сферы в 2010-2013 годах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(тысяч рублей)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8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087571"/>
              </p:ext>
            </p:extLst>
          </p:nvPr>
        </p:nvGraphicFramePr>
        <p:xfrm>
          <a:off x="457200" y="908720"/>
          <a:ext cx="8229600" cy="509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0626"/>
            <a:ext cx="8229600" cy="6340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36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36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36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 в 2010-2013 годах</a:t>
            </a:r>
            <a:endParaRPr lang="ru-RU" sz="3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1043608" y="764704"/>
            <a:ext cx="1112444" cy="504056"/>
          </a:xfrm>
          <a:prstGeom prst="wedgeEllipseCallout">
            <a:avLst>
              <a:gd name="adj1" fmla="val 54488"/>
              <a:gd name="adj2" fmla="val 60484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 год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4572000" y="875604"/>
            <a:ext cx="1080120" cy="504056"/>
          </a:xfrm>
          <a:prstGeom prst="wedgeEllipseCallout">
            <a:avLst>
              <a:gd name="adj1" fmla="val -34943"/>
              <a:gd name="adj2" fmla="val 10482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 год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ьная выноска 13"/>
          <p:cNvSpPr/>
          <p:nvPr/>
        </p:nvSpPr>
        <p:spPr>
          <a:xfrm>
            <a:off x="6660232" y="1127632"/>
            <a:ext cx="1008112" cy="504056"/>
          </a:xfrm>
          <a:prstGeom prst="wedgeEllipseCallout">
            <a:avLst>
              <a:gd name="adj1" fmla="val -46935"/>
              <a:gd name="adj2" fmla="val 104829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 год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5652120" y="3284984"/>
            <a:ext cx="1025088" cy="504056"/>
          </a:xfrm>
          <a:prstGeom prst="wedgeEllipseCallout">
            <a:avLst>
              <a:gd name="adj1" fmla="val -2793"/>
              <a:gd name="adj2" fmla="val 8668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год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125598" y="5219848"/>
            <a:ext cx="2376264" cy="119746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53 883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Спортивно-оздоровительного комплекса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6603105" y="5503872"/>
            <a:ext cx="2130478" cy="62941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303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полигона ТБО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4175956" y="4885147"/>
            <a:ext cx="1325906" cy="3147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29" idx="0"/>
          </p:cNvCxnSpPr>
          <p:nvPr/>
        </p:nvCxnSpPr>
        <p:spPr>
          <a:xfrm>
            <a:off x="6603105" y="4895834"/>
            <a:ext cx="1065239" cy="6080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343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35381823"/>
              </p:ext>
            </p:extLst>
          </p:nvPr>
        </p:nvGraphicFramePr>
        <p:xfrm>
          <a:off x="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25475" y="333375"/>
            <a:ext cx="8518525" cy="1143000"/>
          </a:xfrm>
        </p:spPr>
        <p:txBody>
          <a:bodyPr>
            <a:normAutofit fontScale="90000"/>
          </a:bodyPr>
          <a:lstStyle/>
          <a:p>
            <a:r>
              <a:rPr lang="ru-RU" sz="22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en-US" sz="22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22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Кредиторская задолженность по состоянию на 01.01.2014 года снизилась по сравнению с 01.01.2013 года на 3 603 тыс.рублей и составила 8 107 тыс.рублей.</a:t>
            </a:r>
            <a:endParaRPr lang="ru-RU" sz="2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035209">
            <a:off x="3291769" y="2730511"/>
            <a:ext cx="1665910" cy="360040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-77 680 тыс.руб</a:t>
            </a:r>
            <a:r>
              <a:rPr lang="ru-RU" dirty="0" smtClean="0">
                <a:solidFill>
                  <a:prstClr val="white"/>
                </a:solidFill>
              </a:rPr>
              <a:t>.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450697">
            <a:off x="5957033" y="3133854"/>
            <a:ext cx="1550573" cy="360040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-3 603 тыс.руб</a:t>
            </a:r>
            <a:r>
              <a:rPr lang="ru-RU" dirty="0" smtClean="0">
                <a:solidFill>
                  <a:prstClr val="white"/>
                </a:solidFill>
              </a:rPr>
              <a:t>.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3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640763" cy="855662"/>
          </a:xfrm>
          <a:prstGeom prst="rect">
            <a:avLst/>
          </a:prstGeom>
          <a:effectLst/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№3.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Динамика исполнения доходной части бюджета муниципального образования Слюдянский район за 2012-2013 года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03181735"/>
              </p:ext>
            </p:extLst>
          </p:nvPr>
        </p:nvGraphicFramePr>
        <p:xfrm>
          <a:off x="0" y="1484313"/>
          <a:ext cx="8424863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09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496300" cy="1143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№4.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Исполнение бюджета муниципального образования Слюдянский район за 2013 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12676372"/>
              </p:ext>
            </p:extLst>
          </p:nvPr>
        </p:nvGraphicFramePr>
        <p:xfrm>
          <a:off x="0" y="1484313"/>
          <a:ext cx="8569325" cy="496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1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785225" cy="85407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№5.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доходов бюджета муниципального образования Слюдянский район по налоговым и неналоговым доходам в 2013 году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74518366"/>
              </p:ext>
            </p:extLst>
          </p:nvPr>
        </p:nvGraphicFramePr>
        <p:xfrm>
          <a:off x="0" y="1341438"/>
          <a:ext cx="8569325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948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05263"/>
            <a:ext cx="8351838" cy="26543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indent="0" algn="l"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            Налоговые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и неналоговые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доходы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, поступившие в 2013 году, по сравнению с 2012 годом снизились на 6,7% и составили 199 187 тыс. руб. или 102% от плановых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назначений 2013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года.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            Учитывая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то факт, что в 2012 году в бюджет района поступали доходы от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предприятия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ОАО «БЦБК» в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сумме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31 930,8 тыс. руб. (НДФЛ – 27 538,7 тыс. руб., плата за негативное воздействие – 40 тыс. руб., аренда земли – 350 тыс. руб., штрафы за нарушения водного законодательства – 4 002 тыс. руб.), то в 2013 году поступления отсутствовали, следовательно, темп роста доходов бюджета района без учета поступлений в 2012 году от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БЦБК составляет 109,7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%.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1600" dirty="0">
                <a:effectLst/>
                <a:latin typeface="Times New Roman"/>
                <a:ea typeface="Times New Roman"/>
              </a:rPr>
              <a:t> </a:t>
            </a:r>
            <a:br>
              <a:rPr lang="ru-RU" sz="1600" dirty="0">
                <a:effectLst/>
                <a:latin typeface="Times New Roman"/>
                <a:ea typeface="Times New Roman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86842957"/>
              </p:ext>
            </p:extLst>
          </p:nvPr>
        </p:nvGraphicFramePr>
        <p:xfrm>
          <a:off x="1006475" y="1268413"/>
          <a:ext cx="8137525" cy="2592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2712" y="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№6.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Налоговые и неналоговые доходы муниципального образования Слюдянский район в 2012-2013 годах. (тыс. руб.)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1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9144000" cy="790575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№7.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Динамика поступления налоговых и неналоговых доходов в бюджет муниципального образования Слюдянский район в 2012-2013 годах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29416427"/>
              </p:ext>
            </p:extLst>
          </p:nvPr>
        </p:nvGraphicFramePr>
        <p:xfrm>
          <a:off x="0" y="1125538"/>
          <a:ext cx="8713788" cy="573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233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1750"/>
            <a:ext cx="8640763" cy="8556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№8.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Налог на доходы физических лиц (тыс. руб.)</a:t>
            </a: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87939485"/>
              </p:ext>
            </p:extLst>
          </p:nvPr>
        </p:nvGraphicFramePr>
        <p:xfrm>
          <a:off x="646113" y="1268413"/>
          <a:ext cx="8497887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63888" y="879103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В структуре налоговых и неналоговых доходов НДФЛ занимает 76%.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Норматив отчислений в бюджет МО Слюдянский район в 2013 году – 35,79%.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148064" y="3212976"/>
            <a:ext cx="115212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101,7%</a:t>
            </a:r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8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0988"/>
            <a:ext cx="8785225" cy="620712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8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28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совокупный доход (тыс. руб.)</a:t>
            </a:r>
            <a:endParaRPr lang="ru-RU" sz="28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7798503"/>
              </p:ext>
            </p:extLst>
          </p:nvPr>
        </p:nvGraphicFramePr>
        <p:xfrm>
          <a:off x="0" y="1412875"/>
          <a:ext cx="8353425" cy="496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Десятиугольник 4"/>
          <p:cNvSpPr/>
          <p:nvPr/>
        </p:nvSpPr>
        <p:spPr>
          <a:xfrm>
            <a:off x="1475656" y="1700808"/>
            <a:ext cx="1080120" cy="432048"/>
          </a:xfrm>
          <a:prstGeom prst="dec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B4DCF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+1 385; 12%</a:t>
            </a:r>
            <a:endParaRPr lang="ru-RU" sz="1400" b="1" dirty="0">
              <a:solidFill>
                <a:srgbClr val="B4DCFA">
                  <a:lumMod val="1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Десятиугольник 5"/>
          <p:cNvSpPr/>
          <p:nvPr/>
        </p:nvSpPr>
        <p:spPr>
          <a:xfrm>
            <a:off x="3769501" y="1473188"/>
            <a:ext cx="1034853" cy="432048"/>
          </a:xfrm>
          <a:prstGeom prst="dec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B4DCF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+ 1 692; 13% </a:t>
            </a:r>
            <a:endParaRPr lang="ru-RU" sz="1400" b="1" dirty="0">
              <a:solidFill>
                <a:srgbClr val="B4DCFA">
                  <a:lumMod val="1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Десятиугольник 6"/>
          <p:cNvSpPr/>
          <p:nvPr/>
        </p:nvSpPr>
        <p:spPr>
          <a:xfrm>
            <a:off x="6012160" y="1340768"/>
            <a:ext cx="1008112" cy="432048"/>
          </a:xfrm>
          <a:prstGeom prst="dec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B4DCF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- 185; 1,3%</a:t>
            </a:r>
            <a:endParaRPr lang="ru-RU" sz="1400" b="1" dirty="0">
              <a:solidFill>
                <a:srgbClr val="B4DCFA">
                  <a:lumMod val="1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Десятиугольник 7"/>
          <p:cNvSpPr/>
          <p:nvPr/>
        </p:nvSpPr>
        <p:spPr>
          <a:xfrm>
            <a:off x="3563888" y="2924944"/>
            <a:ext cx="1103923" cy="457200"/>
          </a:xfrm>
          <a:prstGeom prst="dec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B4DCF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+ 1 883; 37,7% </a:t>
            </a:r>
            <a:endParaRPr lang="ru-RU" sz="1400" b="1" dirty="0">
              <a:solidFill>
                <a:srgbClr val="B4DCFA">
                  <a:lumMod val="1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5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3570</TotalTime>
  <Words>1289</Words>
  <Application>Microsoft Office PowerPoint</Application>
  <PresentationFormat>Экран (4:3)</PresentationFormat>
  <Paragraphs>283</Paragraphs>
  <Slides>25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Отчет об исполнении бюджета муниципального образования Слюдянский район за 2013 год</vt:lpstr>
      <vt:lpstr>Слайд №2 Основные параметры бюджета муниципального образования Слюдянский район в 2013 году  </vt:lpstr>
      <vt:lpstr>Слайд №3. Динамика исполнения доходной части бюджета муниципального образования Слюдянский район за 2012-2013 года</vt:lpstr>
      <vt:lpstr>Слайд №4. Исполнение бюджета муниципального образования Слюдянский район за 2013 год</vt:lpstr>
      <vt:lpstr>Слайд №5. Структура доходов бюджета муниципального образования Слюдянский район по налоговым и неналоговым доходам в 2013 году</vt:lpstr>
      <vt:lpstr>             Налоговые и неналоговые доходы, поступившие в 2013 году, по сравнению с 2012 годом снизились на 6,7% и составили 199 187 тыс. руб. или 102% от плановых назначений 2013 года.               Учитывая то факт, что в 2012 году в бюджет района поступали доходы от предприятия ОАО «БЦБК» в сумме 31 930,8 тыс. руб. (НДФЛ – 27 538,7 тыс. руб., плата за негативное воздействие – 40 тыс. руб., аренда земли – 350 тыс. руб., штрафы за нарушения водного законодательства – 4 002 тыс. руб.), то в 2013 году поступления отсутствовали, следовательно, темп роста доходов бюджета района без учета поступлений в 2012 году от БЦБК составляет 109,7%.   </vt:lpstr>
      <vt:lpstr>Слайд №7. Динамика поступления налоговых и неналоговых доходов в бюджет муниципального образования Слюдянский район в 2012-2013 годах</vt:lpstr>
      <vt:lpstr>Слайд №8. Налог на доходы физических лиц (тыс. руб.)</vt:lpstr>
      <vt:lpstr>Слайд №9. Налоги на совокупный доход (тыс. руб.)</vt:lpstr>
      <vt:lpstr>Слайд №10. Налоги на совокупный доход (тыс. руб.)</vt:lpstr>
      <vt:lpstr>Слайд №11. Доходы от использования имущества, находящегося в государственной и муниципальной собственности</vt:lpstr>
      <vt:lpstr>Слайд №12. Плата за негативное воздействие на окружающую среду (тыс. руб.)</vt:lpstr>
      <vt:lpstr>Слайд №13. Штрафы, санкции, возмещение ущерба</vt:lpstr>
      <vt:lpstr>Слайд №14. Безвозмездные поступления от других бюджетов бюджетной системы РФ (тыс. руб.)</vt:lpstr>
      <vt:lpstr>Слайд №15. Дотации</vt:lpstr>
      <vt:lpstr>Слайд №16. Субсидии</vt:lpstr>
      <vt:lpstr>Слайд № 17. Структура расходов бюджета муниципального образования Слюдянский район за 2013 год (тыс.рублей)</vt:lpstr>
      <vt:lpstr>Слайд № 18. Динамика расходов бюджета муниципального образования Слюдянский район за 2011-2013 годы</vt:lpstr>
      <vt:lpstr>Слайд №19. Социально-значимые расходы в 2013 году составили 535 425 тыс.рублей (или 77% всех расходов), из них: - расходы на оплату труда – 363 813 тыс.рублей, - расходы на начисления на оплату труда – 101 120 тыс.рублей, - расходы на коммунальные услуги и электроэнергию – 27 271 тыс.рублей, - субсидии ЖКУ и прочая социальная помощь – 43 221 тыс.рублей</vt:lpstr>
      <vt:lpstr>Слайд №20. Исполнение «майских» указов Президента  - рост средней заработной платы педагогических работников</vt:lpstr>
      <vt:lpstr>Слайд №21. Доля расходов, осуществляемых в рамках муниципальных целевых программ в 2010-2013 годах</vt:lpstr>
      <vt:lpstr>Слайд № 22. Расходы на противопожарные мероприятия в 2010-2013 годах</vt:lpstr>
      <vt:lpstr>Слайд №23. Рост расходов на проведение ремонтов учреждений бюджетной сферы в 2010-2013 годах  (тысяч рублей)</vt:lpstr>
      <vt:lpstr>Слайд №24. Инвестиции в 2010-2013 годах</vt:lpstr>
      <vt:lpstr>Слайд № 25.  Кредиторская задолженность по состоянию на 01.01.2014 года снизилась по сравнению с 01.01.2013 года на 3 603 тыс.рублей и составила 8 107 тыс.рублей.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</dc:title>
  <dc:creator>kazna17</dc:creator>
  <cp:lastModifiedBy>Buhfin42</cp:lastModifiedBy>
  <cp:revision>227</cp:revision>
  <cp:lastPrinted>2014-05-05T08:46:30Z</cp:lastPrinted>
  <dcterms:created xsi:type="dcterms:W3CDTF">2013-03-06T07:09:06Z</dcterms:created>
  <dcterms:modified xsi:type="dcterms:W3CDTF">2014-05-07T01:25:51Z</dcterms:modified>
</cp:coreProperties>
</file>