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8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9.xml" ContentType="application/vnd.openxmlformats-officedocument.drawingml.chartshape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4.xml" ContentType="application/vnd.openxmlformats-officedocument.presentationml.notesSlide+xml"/>
  <Override PartName="/ppt/charts/chart25.xml" ContentType="application/vnd.openxmlformats-officedocument.drawingml.chart+xml"/>
  <Override PartName="/ppt/drawings/drawing10.xml" ContentType="application/vnd.openxmlformats-officedocument.drawingml.chartshapes+xml"/>
  <Override PartName="/ppt/charts/chart26.xml" ContentType="application/vnd.openxmlformats-officedocument.drawingml.chart+xml"/>
  <Override PartName="/ppt/drawings/drawing11.xml" ContentType="application/vnd.openxmlformats-officedocument.drawingml.chartshapes+xml"/>
  <Override PartName="/ppt/charts/chart27.xml" ContentType="application/vnd.openxmlformats-officedocument.drawingml.chart+xml"/>
  <Override PartName="/ppt/drawings/drawing12.xml" ContentType="application/vnd.openxmlformats-officedocument.drawingml.chartshapes+xml"/>
  <Override PartName="/ppt/charts/chart28.xml" ContentType="application/vnd.openxmlformats-officedocument.drawingml.chart+xml"/>
  <Override PartName="/ppt/drawings/drawing13.xml" ContentType="application/vnd.openxmlformats-officedocument.drawingml.chartshapes+xml"/>
  <Override PartName="/ppt/charts/chart29.xml" ContentType="application/vnd.openxmlformats-officedocument.drawingml.chart+xml"/>
  <Override PartName="/ppt/drawings/drawing14.xml" ContentType="application/vnd.openxmlformats-officedocument.drawingml.chartshapes+xml"/>
  <Override PartName="/ppt/charts/chart30.xml" ContentType="application/vnd.openxmlformats-officedocument.drawingml.chart+xml"/>
  <Override PartName="/ppt/notesSlides/notesSlide5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drawings/drawing15.xml" ContentType="application/vnd.openxmlformats-officedocument.drawingml.chartshapes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drawings/drawing16.xml" ContentType="application/vnd.openxmlformats-officedocument.drawingml.chartshapes+xml"/>
  <Override PartName="/ppt/charts/chart35.xml" ContentType="application/vnd.openxmlformats-officedocument.drawingml.chart+xml"/>
  <Override PartName="/ppt/drawings/drawing17.xml" ContentType="application/vnd.openxmlformats-officedocument.drawingml.chartshapes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drawings/drawing18.xml" ContentType="application/vnd.openxmlformats-officedocument.drawingml.chartshapes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48"/>
  </p:notesMasterIdLst>
  <p:handoutMasterIdLst>
    <p:handoutMasterId r:id="rId49"/>
  </p:handoutMasterIdLst>
  <p:sldIdLst>
    <p:sldId id="257" r:id="rId3"/>
    <p:sldId id="307" r:id="rId4"/>
    <p:sldId id="308" r:id="rId5"/>
    <p:sldId id="259" r:id="rId6"/>
    <p:sldId id="260" r:id="rId7"/>
    <p:sldId id="318" r:id="rId8"/>
    <p:sldId id="277" r:id="rId9"/>
    <p:sldId id="279" r:id="rId10"/>
    <p:sldId id="280" r:id="rId11"/>
    <p:sldId id="281" r:id="rId12"/>
    <p:sldId id="309" r:id="rId13"/>
    <p:sldId id="310" r:id="rId14"/>
    <p:sldId id="311" r:id="rId15"/>
    <p:sldId id="320" r:id="rId16"/>
    <p:sldId id="317" r:id="rId17"/>
    <p:sldId id="312" r:id="rId18"/>
    <p:sldId id="313" r:id="rId19"/>
    <p:sldId id="314" r:id="rId20"/>
    <p:sldId id="315" r:id="rId21"/>
    <p:sldId id="316" r:id="rId22"/>
    <p:sldId id="31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9667"/>
    <a:srgbClr val="736E6D"/>
    <a:srgbClr val="FFFF99"/>
    <a:srgbClr val="807D60"/>
    <a:srgbClr val="489852"/>
    <a:srgbClr val="FF5050"/>
    <a:srgbClr val="00FF00"/>
    <a:srgbClr val="009900"/>
    <a:srgbClr val="99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065" autoAdjust="0"/>
  </p:normalViewPr>
  <p:slideViewPr>
    <p:cSldViewPr snapToGrid="0">
      <p:cViewPr varScale="1">
        <p:scale>
          <a:sx n="83" d="100"/>
          <a:sy n="83" d="100"/>
        </p:scale>
        <p:origin x="-1142" y="-77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-1699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207070967689714"/>
          <c:y val="0.11874698924956391"/>
          <c:w val="0.82259165272891555"/>
          <c:h val="0.66028150703580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Доходы бюджета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680133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Доходы бюджета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884710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Доходы бюджета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747243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6901888"/>
        <c:axId val="86903424"/>
        <c:axId val="0"/>
      </c:bar3DChart>
      <c:catAx>
        <c:axId val="86901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86903424"/>
        <c:crosses val="autoZero"/>
        <c:auto val="1"/>
        <c:lblAlgn val="ctr"/>
        <c:lblOffset val="100"/>
        <c:noMultiLvlLbl val="0"/>
      </c:catAx>
      <c:valAx>
        <c:axId val="8690342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86901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556449751360482"/>
          <c:y val="0.84534132904624626"/>
          <c:w val="0.36887071751164435"/>
          <c:h val="0.1479556991621812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solidFill>
            <a:schemeClr val="tx2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800976083492244"/>
          <c:y val="2.3387076738280131E-2"/>
          <c:w val="0.65428952828885245"/>
          <c:h val="0.90345333690934404"/>
        </c:manualLayout>
      </c:layout>
      <c:area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dLbls>
            <c:dLbl>
              <c:idx val="0"/>
              <c:layout>
                <c:manualLayout>
                  <c:x val="3.3381098435842436E-2"/>
                  <c:y val="-4.1155508410954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7735154753560984E-2"/>
                  <c:y val="-1.886294135502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 от реализации                                                имущества</c:v>
                </c:pt>
                <c:pt idx="1">
                  <c:v>Доходы от продажи земельных участков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1271.9000000000001</c:v>
                </c:pt>
                <c:pt idx="1">
                  <c:v>647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dLbls>
            <c:dLbl>
              <c:idx val="0"/>
              <c:layout>
                <c:manualLayout>
                  <c:x val="2.3221633694499068E-2"/>
                  <c:y val="-0.18862941355020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159464741343343E-2"/>
                  <c:y val="-0.20406272920431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 от реализации                                                имущества</c:v>
                </c:pt>
                <c:pt idx="1">
                  <c:v>Доходы от продажи земельных участков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2414.9</c:v>
                </c:pt>
                <c:pt idx="1">
                  <c:v>2808.7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82656"/>
        <c:axId val="34184192"/>
        <c:axId val="33373248"/>
      </c:area3DChart>
      <c:catAx>
        <c:axId val="34182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</a:defRPr>
            </a:pPr>
            <a:endParaRPr lang="ru-RU"/>
          </a:p>
        </c:txPr>
        <c:crossAx val="34184192"/>
        <c:crosses val="autoZero"/>
        <c:auto val="1"/>
        <c:lblAlgn val="ctr"/>
        <c:lblOffset val="100"/>
        <c:noMultiLvlLbl val="0"/>
      </c:catAx>
      <c:valAx>
        <c:axId val="3418419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spPr>
          <a:ln>
            <a:solidFill>
              <a:schemeClr val="tx1">
                <a:tint val="75000"/>
                <a:alpha val="0"/>
              </a:schemeClr>
            </a:solidFill>
          </a:ln>
        </c:spPr>
        <c:txPr>
          <a:bodyPr rot="0" vert="horz" anchor="ctr" anchorCtr="1"/>
          <a:lstStyle/>
          <a:p>
            <a:pPr>
              <a:defRPr sz="1400">
                <a:solidFill>
                  <a:schemeClr val="tx2"/>
                </a:solidFill>
              </a:defRPr>
            </a:pPr>
            <a:endParaRPr lang="ru-RU"/>
          </a:p>
        </c:txPr>
        <c:crossAx val="34182656"/>
        <c:crosses val="autoZero"/>
        <c:crossBetween val="midCat"/>
      </c:valAx>
      <c:serAx>
        <c:axId val="33373248"/>
        <c:scaling>
          <c:orientation val="minMax"/>
        </c:scaling>
        <c:delete val="1"/>
        <c:axPos val="b"/>
        <c:majorTickMark val="out"/>
        <c:minorTickMark val="none"/>
        <c:tickLblPos val="nextTo"/>
        <c:crossAx val="34184192"/>
        <c:crosses val="autoZero"/>
      </c:ser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21504402071936E-2"/>
          <c:y val="9.8679710074833504E-2"/>
          <c:w val="0.53006729396860019"/>
          <c:h val="0.825247504166786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нарушение законодательства о налогах и сборах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2014</c:v>
                </c:pt>
                <c:pt idx="1">
                  <c:v>Уточненный план 2015</c:v>
                </c:pt>
                <c:pt idx="2">
                  <c:v>Факт 2015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2659</c:v>
                </c:pt>
                <c:pt idx="1">
                  <c:v>1798</c:v>
                </c:pt>
                <c:pt idx="2">
                  <c:v>3186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102442496"/>
        <c:axId val="102444032"/>
      </c:barChart>
      <c:catAx>
        <c:axId val="102442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2444032"/>
        <c:crosses val="autoZero"/>
        <c:auto val="1"/>
        <c:lblAlgn val="ctr"/>
        <c:lblOffset val="100"/>
        <c:noMultiLvlLbl val="0"/>
      </c:catAx>
      <c:valAx>
        <c:axId val="1024440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244249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230390806958258E-2"/>
          <c:y val="3.8610023937454802E-2"/>
          <c:w val="0.78047517141270206"/>
          <c:h val="0.751946937058440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23074250054842729"/>
                  <c:y val="1.930501196872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132.19999999999999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355120093909423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166.8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490496"/>
        <c:axId val="102492032"/>
      </c:barChart>
      <c:catAx>
        <c:axId val="102490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02492032"/>
        <c:crosses val="autoZero"/>
        <c:auto val="1"/>
        <c:lblAlgn val="ctr"/>
        <c:lblOffset val="100"/>
        <c:noMultiLvlLbl val="0"/>
      </c:catAx>
      <c:valAx>
        <c:axId val="10249203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ru-RU"/>
          </a:p>
        </c:txPr>
        <c:crossAx val="102490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0011855364552457E-2"/>
          <c:y val="0.29883588497709052"/>
          <c:w val="0.1395777809931435"/>
          <c:h val="0.24788775427607915"/>
        </c:manualLayout>
      </c:layout>
      <c:overlay val="0"/>
      <c:txPr>
        <a:bodyPr/>
        <a:lstStyle/>
        <a:p>
          <a:pPr>
            <a:defRPr sz="16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845004393431744E-2"/>
          <c:y val="7.0432860881196241E-2"/>
          <c:w val="0.66847514005118658"/>
          <c:h val="0.864422921563173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5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46211</c:v>
                </c:pt>
                <c:pt idx="1">
                  <c:v>50343</c:v>
                </c:pt>
                <c:pt idx="2">
                  <c:v>447009</c:v>
                </c:pt>
                <c:pt idx="3">
                  <c:v>10903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5.294215678060168E-4"/>
          <c:y val="0.72607534359524484"/>
          <c:w val="0.70324002930386753"/>
          <c:h val="0.24712414403099561"/>
        </c:manualLayout>
      </c:layout>
      <c:overlay val="0"/>
      <c:txPr>
        <a:bodyPr/>
        <a:lstStyle/>
        <a:p>
          <a:pPr>
            <a:defRPr sz="14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113349694785086"/>
          <c:y val="2.3148148148148147E-2"/>
          <c:w val="0.60505455991045176"/>
          <c:h val="0.907191236512102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0.21343226756457973"/>
                  <c:y val="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377092826230699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Иные межбюджетные                                     трансферты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Дотации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7352</c:v>
                </c:pt>
                <c:pt idx="1">
                  <c:v>399506.3</c:v>
                </c:pt>
                <c:pt idx="2">
                  <c:v>262563.09999999998</c:v>
                </c:pt>
                <c:pt idx="3">
                  <c:v>35398.9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0.2404870620445967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Иные межбюджетные                                     трансферты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Дотации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10902.7</c:v>
                </c:pt>
                <c:pt idx="1">
                  <c:v>447009.7</c:v>
                </c:pt>
                <c:pt idx="2">
                  <c:v>50342.7</c:v>
                </c:pt>
                <c:pt idx="3">
                  <c:v>46211.199999999997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301888"/>
        <c:axId val="107320064"/>
      </c:barChart>
      <c:catAx>
        <c:axId val="1073018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/>
                </a:solidFill>
              </a:defRPr>
            </a:pPr>
            <a:endParaRPr lang="ru-RU"/>
          </a:p>
        </c:txPr>
        <c:crossAx val="107320064"/>
        <c:crosses val="autoZero"/>
        <c:auto val="1"/>
        <c:lblAlgn val="ctr"/>
        <c:lblOffset val="100"/>
        <c:noMultiLvlLbl val="0"/>
      </c:catAx>
      <c:valAx>
        <c:axId val="107320064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</a:defRPr>
            </a:pPr>
            <a:endParaRPr lang="ru-RU"/>
          </a:p>
        </c:txPr>
        <c:crossAx val="10730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960132204257436"/>
          <c:y val="0.10027504374453193"/>
          <c:w val="7.1894471573420882E-2"/>
          <c:h val="0.11889435695538057"/>
        </c:manualLayout>
      </c:layout>
      <c:overlay val="0"/>
      <c:txPr>
        <a:bodyPr/>
        <a:lstStyle/>
        <a:p>
          <a:pPr>
            <a:defRPr sz="16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6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7264558992449338E-2"/>
          <c:w val="0.99307238336707937"/>
          <c:h val="0.880585170488582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1.1401097649628019E-2"/>
                  <c:y val="-0.1475570853514626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830672500775306"/>
                  <c:y val="0.1450216815594077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867471479695615E-2"/>
                  <c:y val="-6.35929598331740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0401607412478962"/>
                  <c:y val="-0.1074770170759455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7554916126387387E-2"/>
                  <c:y val="-1.764202932800896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0985925843777553"/>
                  <c:y val="3.40105663743078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7853417245683578E-2"/>
                  <c:y val="7.60687874265013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3801044853528588"/>
                  <c:y val="0.155248484096656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3894446816663203"/>
                  <c:y val="3.024347884801552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10592008404516498"/>
                  <c:y val="-5.39779753357049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16386449709368153"/>
                  <c:y val="1.72441611321048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Образование</c:v>
                </c:pt>
                <c:pt idx="2">
                  <c:v>Культура, кинематография</c:v>
                </c:pt>
                <c:pt idx="3">
                  <c:v>Социальная политика</c:v>
                </c:pt>
                <c:pt idx="4">
                  <c:v>МБТ общего характера бюджетам муниципальных образований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10.1</c:v>
                </c:pt>
                <c:pt idx="1">
                  <c:v>72.099999999999994</c:v>
                </c:pt>
                <c:pt idx="2">
                  <c:v>4.5</c:v>
                </c:pt>
                <c:pt idx="3">
                  <c:v>10.3</c:v>
                </c:pt>
                <c:pt idx="4">
                  <c:v>1.6</c:v>
                </c:pt>
                <c:pt idx="5">
                  <c:v>1.4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900" b="1">
          <a:solidFill>
            <a:schemeClr val="tx2"/>
          </a:solidFill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975574706199905E-2"/>
          <c:y val="1.9003214086918008E-2"/>
          <c:w val="0.93404885058760023"/>
          <c:h val="0.7313324594847485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расходы (тыс.рублей)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000" b="1" dirty="0" smtClean="0"/>
                      <a:t>220</a:t>
                    </a:r>
                    <a:r>
                      <a:rPr lang="ru-RU" sz="1000" b="1" dirty="0" smtClean="0"/>
                      <a:t> </a:t>
                    </a:r>
                    <a:r>
                      <a:rPr lang="en-US" sz="1000" b="1" dirty="0" smtClean="0"/>
                      <a:t>204</a:t>
                    </a:r>
                    <a:endParaRPr lang="ru-RU" sz="1000" b="1" dirty="0" smtClean="0"/>
                  </a:p>
                  <a:p>
                    <a:r>
                      <a:rPr lang="ru-RU" sz="1000" b="1" dirty="0" smtClean="0"/>
                      <a:t>28%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000" b="1" dirty="0" smtClean="0"/>
                      <a:t>159</a:t>
                    </a:r>
                    <a:r>
                      <a:rPr lang="ru-RU" sz="1000" b="1" dirty="0" smtClean="0"/>
                      <a:t> </a:t>
                    </a:r>
                    <a:r>
                      <a:rPr lang="en-US" sz="1000" b="1" dirty="0" smtClean="0"/>
                      <a:t>308</a:t>
                    </a:r>
                    <a:endParaRPr lang="ru-RU" sz="1000" b="1" dirty="0" smtClean="0"/>
                  </a:p>
                  <a:p>
                    <a:r>
                      <a:rPr lang="ru-RU" sz="1000" b="1" dirty="0" smtClean="0"/>
                      <a:t>23%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99111807498178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 smtClean="0"/>
                      <a:t>317</a:t>
                    </a:r>
                    <a:r>
                      <a:rPr lang="ru-RU" sz="1000" b="1" dirty="0" smtClean="0"/>
                      <a:t> </a:t>
                    </a:r>
                    <a:r>
                      <a:rPr lang="en-US" sz="1000" b="1" dirty="0" smtClean="0"/>
                      <a:t>888</a:t>
                    </a:r>
                    <a:endParaRPr lang="ru-RU" sz="1000" b="1" dirty="0" smtClean="0"/>
                  </a:p>
                  <a:p>
                    <a:r>
                      <a:rPr lang="ru-RU" sz="1000" b="1" dirty="0" smtClean="0"/>
                      <a:t>34%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000" b="1" dirty="0" smtClean="0"/>
                      <a:t>100</a:t>
                    </a:r>
                    <a:r>
                      <a:rPr lang="ru-RU" sz="1000" b="1" dirty="0" smtClean="0"/>
                      <a:t> </a:t>
                    </a:r>
                    <a:r>
                      <a:rPr lang="en-US" sz="1000" b="1" dirty="0" smtClean="0"/>
                      <a:t>429</a:t>
                    </a:r>
                    <a:endParaRPr lang="ru-RU" sz="1000" b="1" dirty="0" smtClean="0"/>
                  </a:p>
                  <a:p>
                    <a:r>
                      <a:rPr lang="ru-RU" sz="1000" b="1" dirty="0" smtClean="0"/>
                      <a:t>13%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220204</c:v>
                </c:pt>
                <c:pt idx="1">
                  <c:v>159308</c:v>
                </c:pt>
                <c:pt idx="2">
                  <c:v>317888</c:v>
                </c:pt>
                <c:pt idx="3">
                  <c:v>100429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Социально-значимые расходы (тыс.рублей)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000" b="1" dirty="0" smtClean="0"/>
                      <a:t>558</a:t>
                    </a:r>
                    <a:r>
                      <a:rPr lang="ru-RU" sz="1000" b="1" dirty="0" smtClean="0"/>
                      <a:t> </a:t>
                    </a:r>
                    <a:r>
                      <a:rPr lang="en-US" sz="1000" b="1" dirty="0" smtClean="0"/>
                      <a:t>655</a:t>
                    </a:r>
                    <a:r>
                      <a:rPr lang="ru-RU" sz="1000" b="1" dirty="0" smtClean="0"/>
                      <a:t> </a:t>
                    </a:r>
                  </a:p>
                  <a:p>
                    <a:r>
                      <a:rPr lang="ru-RU" sz="1000" b="1" dirty="0" smtClean="0"/>
                      <a:t>72%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000" b="1" dirty="0" smtClean="0"/>
                      <a:t>535</a:t>
                    </a:r>
                    <a:r>
                      <a:rPr lang="ru-RU" sz="1000" b="1" dirty="0" smtClean="0"/>
                      <a:t> </a:t>
                    </a:r>
                    <a:r>
                      <a:rPr lang="en-US" sz="1000" b="1" dirty="0" smtClean="0"/>
                      <a:t>427</a:t>
                    </a:r>
                    <a:endParaRPr lang="ru-RU" sz="1000" b="1" dirty="0" smtClean="0"/>
                  </a:p>
                  <a:p>
                    <a:r>
                      <a:rPr lang="ru-RU" sz="1000" b="1" dirty="0" smtClean="0"/>
                      <a:t>77%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000" b="1" dirty="0" smtClean="0"/>
                      <a:t>605</a:t>
                    </a:r>
                    <a:r>
                      <a:rPr lang="ru-RU" sz="1000" b="1" dirty="0" smtClean="0"/>
                      <a:t> </a:t>
                    </a:r>
                    <a:r>
                      <a:rPr lang="en-US" sz="1000" b="1" dirty="0" smtClean="0"/>
                      <a:t>219</a:t>
                    </a:r>
                    <a:endParaRPr lang="ru-RU" sz="1000" b="1" dirty="0" smtClean="0"/>
                  </a:p>
                  <a:p>
                    <a:r>
                      <a:rPr lang="ru-RU" sz="1000" b="1" dirty="0" smtClean="0"/>
                      <a:t>66%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000" b="1" dirty="0" smtClean="0"/>
                      <a:t>663</a:t>
                    </a:r>
                    <a:r>
                      <a:rPr lang="ru-RU" sz="1000" b="1" dirty="0" smtClean="0"/>
                      <a:t> </a:t>
                    </a:r>
                    <a:r>
                      <a:rPr lang="en-US" sz="1000" b="1" dirty="0" smtClean="0"/>
                      <a:t>574</a:t>
                    </a:r>
                    <a:endParaRPr lang="ru-RU" sz="1000" b="1" dirty="0" smtClean="0"/>
                  </a:p>
                  <a:p>
                    <a:r>
                      <a:rPr lang="ru-RU" sz="1000" b="1" dirty="0" smtClean="0"/>
                      <a:t>87%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558655</c:v>
                </c:pt>
                <c:pt idx="1">
                  <c:v>535427</c:v>
                </c:pt>
                <c:pt idx="2">
                  <c:v>605219</c:v>
                </c:pt>
                <c:pt idx="3">
                  <c:v>663574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137276800"/>
        <c:axId val="137278592"/>
        <c:axId val="0"/>
      </c:bar3DChart>
      <c:catAx>
        <c:axId val="13727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7278592"/>
        <c:crosses val="autoZero"/>
        <c:auto val="1"/>
        <c:lblAlgn val="ctr"/>
        <c:lblOffset val="100"/>
        <c:noMultiLvlLbl val="0"/>
      </c:catAx>
      <c:valAx>
        <c:axId val="137278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27680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2"/>
          </a:solidFill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077125305242937E-5"/>
          <c:y val="1.923013917278639E-3"/>
          <c:w val="0.81527234232764789"/>
          <c:h val="0.811538778653938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4261307630527584"/>
                  <c:y val="2.99986669704540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008448697177205E-2"/>
                  <c:y val="-2.05934307403616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6781600472521633E-2"/>
                  <c:y val="-7.96981600940973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Заработная плата</c:v>
                </c:pt>
                <c:pt idx="1">
                  <c:v>Начисления на заработную плату</c:v>
                </c:pt>
                <c:pt idx="2">
                  <c:v>Коммунальные услуги</c:v>
                </c:pt>
                <c:pt idx="3">
                  <c:v>Субсидии ЖКУ и прочая социальная 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430261</c:v>
                </c:pt>
                <c:pt idx="1">
                  <c:v>128862</c:v>
                </c:pt>
                <c:pt idx="2">
                  <c:v>43861</c:v>
                </c:pt>
                <c:pt idx="3">
                  <c:v>60590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900" b="1">
          <a:solidFill>
            <a:schemeClr val="tx2"/>
          </a:solidFill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9502434581698773"/>
          <c:y val="2.9431218527763158E-2"/>
          <c:w val="0.46602850073072916"/>
          <c:h val="0.873374499703080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за 2015 год, тыс.рублей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"Охрана окружающей среды на территории МО Слюдянский район на 2014-2018 годы"</c:v>
                </c:pt>
                <c:pt idx="1">
                  <c:v>"Профилактика безнадзорности и правонарушений несовершеннолетних в МО Слюдянский район на 2014-2018 годы"</c:v>
                </c:pt>
                <c:pt idx="2">
                  <c:v>"Безопасность дорожного движения в МО Слюдянский район на 2014-2018 годы"</c:v>
                </c:pt>
                <c:pt idx="3">
                  <c:v>"Молодёжная политика в МО Слюдянский район на 2014-2018 годы"</c:v>
                </c:pt>
                <c:pt idx="4">
                  <c:v>"Поддержка и развитие учреждений образования и культуры МО Слюдянский район на 2014-2018 годы"</c:v>
                </c:pt>
                <c:pt idx="5">
                  <c:v>"Энергосбережение и повышение энергетической эффективности в МО Слюдянский район на 2014-2018 годы"</c:v>
                </c:pt>
                <c:pt idx="6">
                  <c:v>"Развитие физической культуры и спорта в МО Слюдянский район на 2014-2018 годы"</c:v>
                </c:pt>
                <c:pt idx="7">
                  <c:v>"Поддержка приоритетных отраслей экономики МО Слюдянский район на 2014-2018 годы"</c:v>
                </c:pt>
                <c:pt idx="8">
                  <c:v>"Обеспечение комплексных мер безопасности  в МО Слюдянский район на 2014-2018 годы"</c:v>
                </c:pt>
                <c:pt idx="9">
                  <c:v>"Повышение транспортной доступности, обеспечение условий для реализации потребностей граждан МО Слюдянский район в перевозках" на 2014-2018 годы</c:v>
                </c:pt>
                <c:pt idx="10">
                  <c:v>"Развитие системы отдыха и оздоровления детей в МО Слюдянский район на 2014-2018 годы"</c:v>
                </c:pt>
                <c:pt idx="11">
                  <c:v>"Развитие культуры в МО Слюдянский район на 2014-2018 годы"</c:v>
                </c:pt>
                <c:pt idx="12">
                  <c:v>"Содействие развитию учреждений образования и культуры в МО Слюдянский район на 2014-2018 годы"</c:v>
                </c:pt>
                <c:pt idx="13">
                  <c:v>"Социальная поддержка населения МО Слюдянский район на 2014-2018 годы"</c:v>
                </c:pt>
                <c:pt idx="14">
                  <c:v>"Совершенствование механизмов управления МО Слюдянский район в 2014-2018 годах"</c:v>
                </c:pt>
                <c:pt idx="15">
                  <c:v>"Развитие образования в МО Слюдянский район на 2014-2018 годы"</c:v>
                </c:pt>
              </c:strCache>
            </c:strRef>
          </c:cat>
          <c:val>
            <c:numRef>
              <c:f>Лист1!$B$2:$B$17</c:f>
              <c:numCache>
                <c:formatCode>#,##0.0;[Red]\-#,##0.0;0.0</c:formatCode>
                <c:ptCount val="16"/>
                <c:pt idx="0">
                  <c:v>87.4</c:v>
                </c:pt>
                <c:pt idx="1">
                  <c:v>100</c:v>
                </c:pt>
                <c:pt idx="2">
                  <c:v>100</c:v>
                </c:pt>
                <c:pt idx="3">
                  <c:v>325</c:v>
                </c:pt>
                <c:pt idx="4">
                  <c:v>435.4</c:v>
                </c:pt>
                <c:pt idx="5">
                  <c:v>556.1</c:v>
                </c:pt>
                <c:pt idx="6">
                  <c:v>802.7</c:v>
                </c:pt>
                <c:pt idx="7">
                  <c:v>847.6</c:v>
                </c:pt>
                <c:pt idx="8">
                  <c:v>1573.5</c:v>
                </c:pt>
                <c:pt idx="9">
                  <c:v>2200.6999999999998</c:v>
                </c:pt>
                <c:pt idx="10">
                  <c:v>2978.3</c:v>
                </c:pt>
                <c:pt idx="11">
                  <c:v>21352.5</c:v>
                </c:pt>
                <c:pt idx="12">
                  <c:v>36750.400000000001</c:v>
                </c:pt>
                <c:pt idx="13">
                  <c:v>68502.7</c:v>
                </c:pt>
                <c:pt idx="14">
                  <c:v>103471.7</c:v>
                </c:pt>
                <c:pt idx="15">
                  <c:v>513996.79999999999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на 2015 год, тыс.рублей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"Охрана окружающей среды на территории МО Слюдянский район на 2014-2018 годы"</c:v>
                </c:pt>
                <c:pt idx="1">
                  <c:v>"Профилактика безнадзорности и правонарушений несовершеннолетних в МО Слюдянский район на 2014-2018 годы"</c:v>
                </c:pt>
                <c:pt idx="2">
                  <c:v>"Безопасность дорожного движения в МО Слюдянский район на 2014-2018 годы"</c:v>
                </c:pt>
                <c:pt idx="3">
                  <c:v>"Молодёжная политика в МО Слюдянский район на 2014-2018 годы"</c:v>
                </c:pt>
                <c:pt idx="4">
                  <c:v>"Поддержка и развитие учреждений образования и культуры МО Слюдянский район на 2014-2018 годы"</c:v>
                </c:pt>
                <c:pt idx="5">
                  <c:v>"Энергосбережение и повышение энергетической эффективности в МО Слюдянский район на 2014-2018 годы"</c:v>
                </c:pt>
                <c:pt idx="6">
                  <c:v>"Развитие физической культуры и спорта в МО Слюдянский район на 2014-2018 годы"</c:v>
                </c:pt>
                <c:pt idx="7">
                  <c:v>"Поддержка приоритетных отраслей экономики МО Слюдянский район на 2014-2018 годы"</c:v>
                </c:pt>
                <c:pt idx="8">
                  <c:v>"Обеспечение комплексных мер безопасности  в МО Слюдянский район на 2014-2018 годы"</c:v>
                </c:pt>
                <c:pt idx="9">
                  <c:v>"Повышение транспортной доступности, обеспечение условий для реализации потребностей граждан МО Слюдянский район в перевозках" на 2014-2018 годы</c:v>
                </c:pt>
                <c:pt idx="10">
                  <c:v>"Развитие системы отдыха и оздоровления детей в МО Слюдянский район на 2014-2018 годы"</c:v>
                </c:pt>
                <c:pt idx="11">
                  <c:v>"Развитие культуры в МО Слюдянский район на 2014-2018 годы"</c:v>
                </c:pt>
                <c:pt idx="12">
                  <c:v>"Содействие развитию учреждений образования и культуры в МО Слюдянский район на 2014-2018 годы"</c:v>
                </c:pt>
                <c:pt idx="13">
                  <c:v>"Социальная поддержка населения МО Слюдянский район на 2014-2018 годы"</c:v>
                </c:pt>
                <c:pt idx="14">
                  <c:v>"Совершенствование механизмов управления МО Слюдянский район в 2014-2018 годах"</c:v>
                </c:pt>
                <c:pt idx="15">
                  <c:v>"Развитие образования в МО Слюдянский район на 2014-2018 годы"</c:v>
                </c:pt>
              </c:strCache>
            </c:strRef>
          </c:cat>
          <c:val>
            <c:numRef>
              <c:f>Лист1!$C$2:$C$17</c:f>
              <c:numCache>
                <c:formatCode>#,##0.0;[Red]\-#,##0.0;0.0</c:formatCode>
                <c:ptCount val="16"/>
                <c:pt idx="0">
                  <c:v>1281.9000000000001</c:v>
                </c:pt>
                <c:pt idx="1">
                  <c:v>100</c:v>
                </c:pt>
                <c:pt idx="2">
                  <c:v>100</c:v>
                </c:pt>
                <c:pt idx="3">
                  <c:v>325</c:v>
                </c:pt>
                <c:pt idx="4">
                  <c:v>435.4</c:v>
                </c:pt>
                <c:pt idx="5">
                  <c:v>869.2</c:v>
                </c:pt>
                <c:pt idx="6">
                  <c:v>802.7</c:v>
                </c:pt>
                <c:pt idx="7">
                  <c:v>847.9</c:v>
                </c:pt>
                <c:pt idx="8">
                  <c:v>1575</c:v>
                </c:pt>
                <c:pt idx="9">
                  <c:v>2205.8000000000002</c:v>
                </c:pt>
                <c:pt idx="10">
                  <c:v>3327.9</c:v>
                </c:pt>
                <c:pt idx="11">
                  <c:v>22345.4</c:v>
                </c:pt>
                <c:pt idx="12">
                  <c:v>36970.1</c:v>
                </c:pt>
                <c:pt idx="13">
                  <c:v>68616.399999999994</c:v>
                </c:pt>
                <c:pt idx="14">
                  <c:v>108475.5</c:v>
                </c:pt>
                <c:pt idx="15">
                  <c:v>522207.6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7420800"/>
        <c:axId val="137422336"/>
        <c:axId val="0"/>
      </c:bar3DChart>
      <c:catAx>
        <c:axId val="137420800"/>
        <c:scaling>
          <c:orientation val="minMax"/>
        </c:scaling>
        <c:delete val="0"/>
        <c:axPos val="l"/>
        <c:numFmt formatCode="General" sourceLinked="1"/>
        <c:majorTickMark val="out"/>
        <c:minorTickMark val="out"/>
        <c:tickLblPos val="nextTo"/>
        <c:txPr>
          <a:bodyPr anchor="t" anchorCtr="0"/>
          <a:lstStyle/>
          <a:p>
            <a:pPr algn="just">
              <a:defRPr/>
            </a:pPr>
            <a:endParaRPr lang="ru-RU"/>
          </a:p>
        </c:txPr>
        <c:crossAx val="137422336"/>
        <c:crosses val="autoZero"/>
        <c:auto val="1"/>
        <c:lblAlgn val="l"/>
        <c:lblOffset val="50"/>
        <c:tickLblSkip val="1"/>
        <c:noMultiLvlLbl val="0"/>
      </c:catAx>
      <c:valAx>
        <c:axId val="137422336"/>
        <c:scaling>
          <c:orientation val="minMax"/>
        </c:scaling>
        <c:delete val="0"/>
        <c:axPos val="b"/>
        <c:numFmt formatCode="#,##0.0;[Red]\-#,##0.0;0.0" sourceLinked="1"/>
        <c:majorTickMark val="none"/>
        <c:minorTickMark val="none"/>
        <c:tickLblPos val="nextTo"/>
        <c:crossAx val="13742080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 rot="0" anchor="t" anchorCtr="1"/>
    <a:lstStyle/>
    <a:p>
      <a:pPr indent="0" algn="just" defTabSz="0">
        <a:defRPr lang="ru-RU" sz="1000" b="0">
          <a:solidFill>
            <a:schemeClr val="tx2"/>
          </a:solidFill>
          <a:latin typeface="+mn-lt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794285550896799E-2"/>
          <c:y val="0.15785171440076282"/>
          <c:w val="0.6200425994539146"/>
          <c:h val="0.34737949640173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Фактический объем исполнения при плане 522 207,6 тыс.рублей составил 513 996,8 тыс.рублей или 98,4%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0.98399999999999999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429760"/>
        <c:axId val="137431296"/>
        <c:axId val="0"/>
      </c:bar3DChart>
      <c:catAx>
        <c:axId val="137429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37431296"/>
        <c:crosses val="autoZero"/>
        <c:auto val="1"/>
        <c:lblAlgn val="ctr"/>
        <c:lblOffset val="100"/>
        <c:noMultiLvlLbl val="0"/>
      </c:catAx>
      <c:valAx>
        <c:axId val="137431296"/>
        <c:scaling>
          <c:orientation val="minMax"/>
        </c:scaling>
        <c:delete val="0"/>
        <c:axPos val="b"/>
        <c:majorGridlines/>
        <c:numFmt formatCode="0.0%" sourceLinked="1"/>
        <c:majorTickMark val="none"/>
        <c:minorTickMark val="none"/>
        <c:tickLblPos val="nextTo"/>
        <c:crossAx val="137429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02825709113137"/>
          <c:y val="1.2839637482530298E-2"/>
          <c:w val="0.28996148136436828"/>
          <c:h val="0.65116631160039362"/>
        </c:manualLayout>
      </c:layout>
      <c:overlay val="0"/>
      <c:txPr>
        <a:bodyPr/>
        <a:lstStyle/>
        <a:p>
          <a:pPr>
            <a:defRPr sz="1200">
              <a:solidFill>
                <a:schemeClr val="accent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35923733363953"/>
          <c:y val="9.9985151378092621E-2"/>
          <c:w val="0.80000162626747218"/>
          <c:h val="0.667988231992438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Расходы бюджета 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694733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Расходы бюджета 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923107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Расходы бюджета 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764003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6939136"/>
        <c:axId val="86940672"/>
        <c:axId val="0"/>
      </c:bar3DChart>
      <c:catAx>
        <c:axId val="86939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86940672"/>
        <c:crosses val="autoZero"/>
        <c:auto val="1"/>
        <c:lblAlgn val="ctr"/>
        <c:lblOffset val="100"/>
        <c:noMultiLvlLbl val="0"/>
      </c:catAx>
      <c:valAx>
        <c:axId val="8694067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869391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4625719164705182"/>
          <c:y val="0.88108851435160795"/>
          <c:w val="0.36111664567285451"/>
          <c:h val="8.234301379934462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solidFill>
            <a:schemeClr val="tx2"/>
          </a:solidFill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Педагогические работники учреждений дошкольного образования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24.9</c:v>
                </c:pt>
                <c:pt idx="2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Педагогические работники образовательных учреждений общего образования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27.1</c:v>
                </c:pt>
                <c:pt idx="1">
                  <c:v>29.1</c:v>
                </c:pt>
                <c:pt idx="2">
                  <c:v>29.9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Педагогические работники учреждений дополнительного образования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2790702642699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7054270190266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5658918868916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22.2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7836416"/>
        <c:axId val="137837952"/>
        <c:axId val="0"/>
      </c:bar3DChart>
      <c:catAx>
        <c:axId val="137836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7837952"/>
        <c:crosses val="autoZero"/>
        <c:auto val="1"/>
        <c:lblAlgn val="ctr"/>
        <c:lblOffset val="100"/>
        <c:noMultiLvlLbl val="0"/>
      </c:catAx>
      <c:valAx>
        <c:axId val="137837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83641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100">
          <a:solidFill>
            <a:schemeClr val="tx2"/>
          </a:solidFill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80"/>
      <c:rotY val="1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83210962229573"/>
          <c:y val="0"/>
          <c:w val="0.72054333190609587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  <c:explosion val="9"/>
          </c:dPt>
          <c:dPt>
            <c:idx val="1"/>
            <c:bubble3D val="0"/>
            <c:explosion val="8"/>
          </c:dPt>
          <c:dLbls>
            <c:dLbl>
              <c:idx val="0"/>
              <c:layout>
                <c:manualLayout>
                  <c:x val="0.1859633221417902"/>
                  <c:y val="-0.1409211060043781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Школы заработная </a:t>
                    </a:r>
                    <a:r>
                      <a:rPr lang="ru-RU" dirty="0" smtClean="0"/>
                      <a:t>плата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244 390,2 тыс.руб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8935509596444439"/>
                  <c:y val="0.1082831320252498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Детские сады заработная плата </a:t>
                    </a:r>
                    <a:endParaRPr lang="ru-RU" dirty="0" smtClean="0"/>
                  </a:p>
                  <a:p>
                    <a:r>
                      <a:rPr lang="ru-RU" dirty="0" smtClean="0"/>
                      <a:t>125 </a:t>
                    </a:r>
                    <a:r>
                      <a:rPr lang="ru-RU" dirty="0"/>
                      <a:t>685,2 тыс.руб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336842574278893E-2"/>
                  <c:y val="-0.1341087298314778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Игры, игрушки 1 085,5 тыс.руб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130146662349214E-2"/>
                  <c:y val="0.1902168629462385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Учебные расходы 7 326 </a:t>
                    </a:r>
                    <a:r>
                      <a:rPr lang="ru-RU" dirty="0" smtClean="0"/>
                      <a:t>тыс.руб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Школы заработная плата 244 390,2 тыс.руб</c:v>
                </c:pt>
                <c:pt idx="1">
                  <c:v>Детские сады заработная плата 125 685,2 тыс.руб</c:v>
                </c:pt>
                <c:pt idx="2">
                  <c:v>Игры, игрушки 1 085,5 тыс.руб</c:v>
                </c:pt>
                <c:pt idx="3">
                  <c:v>Учебные расходы 7 326 тыс.руб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244390.2</c:v>
                </c:pt>
                <c:pt idx="1">
                  <c:v>125685.2</c:v>
                </c:pt>
                <c:pt idx="2">
                  <c:v>1085.5</c:v>
                </c:pt>
                <c:pt idx="3">
                  <c:v>7326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solidFill>
            <a:schemeClr val="tx2"/>
          </a:solidFill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13400086337896E-2"/>
          <c:y val="0.16606191363472916"/>
          <c:w val="0.67007468862070485"/>
          <c:h val="0.4739415737719652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Фактический объем исполнения при плане 22 345,4 тыс.рублей составил 21 352,5 тыс.рублей или 95,5%</c:v>
                </c:pt>
              </c:strCache>
            </c:strRef>
          </c:tx>
          <c:invertIfNegative val="0"/>
          <c:val>
            <c:numRef>
              <c:f>Лист1!$A$2</c:f>
              <c:numCache>
                <c:formatCode>0.0%</c:formatCode>
                <c:ptCount val="1"/>
                <c:pt idx="0">
                  <c:v>0.95499999999999996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018176"/>
        <c:axId val="137626752"/>
        <c:axId val="0"/>
      </c:bar3DChart>
      <c:catAx>
        <c:axId val="138018176"/>
        <c:scaling>
          <c:orientation val="minMax"/>
        </c:scaling>
        <c:delete val="1"/>
        <c:axPos val="l"/>
        <c:majorTickMark val="none"/>
        <c:minorTickMark val="none"/>
        <c:tickLblPos val="nextTo"/>
        <c:crossAx val="137626752"/>
        <c:crosses val="autoZero"/>
        <c:auto val="1"/>
        <c:lblAlgn val="ctr"/>
        <c:lblOffset val="100"/>
        <c:noMultiLvlLbl val="0"/>
      </c:catAx>
      <c:valAx>
        <c:axId val="137626752"/>
        <c:scaling>
          <c:orientation val="minMax"/>
        </c:scaling>
        <c:delete val="0"/>
        <c:axPos val="b"/>
        <c:majorGridlines/>
        <c:numFmt formatCode="0.0%" sourceLinked="1"/>
        <c:majorTickMark val="none"/>
        <c:minorTickMark val="none"/>
        <c:tickLblPos val="nextTo"/>
        <c:crossAx val="138018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88191260580057"/>
          <c:y val="9.1325731572863084E-2"/>
          <c:w val="0.28327665308329508"/>
          <c:h val="0.77716598512566659"/>
        </c:manualLayout>
      </c:layout>
      <c:overlay val="0"/>
      <c:txPr>
        <a:bodyPr/>
        <a:lstStyle/>
        <a:p>
          <a:pPr>
            <a:defRPr>
              <a:solidFill>
                <a:schemeClr val="accent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Book Antiqua" panose="0204060205030503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615387224526033E-2"/>
          <c:y val="0.18443176878970652"/>
          <c:w val="0.88916710595677384"/>
          <c:h val="0.572512646120424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19.399999999999999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7793920"/>
        <c:axId val="137795456"/>
        <c:axId val="0"/>
      </c:bar3DChart>
      <c:catAx>
        <c:axId val="13779392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37795456"/>
        <c:crosses val="autoZero"/>
        <c:auto val="1"/>
        <c:lblAlgn val="ctr"/>
        <c:lblOffset val="100"/>
        <c:noMultiLvlLbl val="0"/>
      </c:catAx>
      <c:valAx>
        <c:axId val="137795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7939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089825033828136"/>
          <c:y val="0.79398138735908619"/>
          <c:w val="0.63566845404577799"/>
          <c:h val="0.1166711092437227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2"/>
          </a:solidFill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989737683553004E-2"/>
          <c:y val="0.27429382729060225"/>
          <c:w val="0.58068084207276538"/>
          <c:h val="0.4649173859783220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Фактический объем исполнения при плате 3 327,9 тыс.рублей составил 2 978,3 тыс.рублей или 89,5%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842624"/>
        <c:axId val="136901760"/>
        <c:axId val="0"/>
      </c:bar3DChart>
      <c:catAx>
        <c:axId val="136842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36901760"/>
        <c:crosses val="autoZero"/>
        <c:auto val="1"/>
        <c:lblAlgn val="ctr"/>
        <c:lblOffset val="100"/>
        <c:noMultiLvlLbl val="0"/>
      </c:catAx>
      <c:valAx>
        <c:axId val="13690176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36842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98344697529618"/>
          <c:y val="0.40844547569299922"/>
          <c:w val="0.33572497561179315"/>
          <c:h val="0.36357037511567503"/>
        </c:manualLayout>
      </c:layout>
      <c:overlay val="0"/>
      <c:txPr>
        <a:bodyPr/>
        <a:lstStyle/>
        <a:p>
          <a:pPr>
            <a:defRPr sz="1200" b="1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094860516198718E-2"/>
          <c:y val="0.27200805315180987"/>
          <c:w val="0.70426794328824416"/>
          <c:h val="0.4848118337991739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36 970,1 тыс.рублей составило 36 750,4 тыс.рублей или 99,4%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048448"/>
        <c:axId val="137049984"/>
        <c:axId val="0"/>
      </c:bar3DChart>
      <c:catAx>
        <c:axId val="137048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7049984"/>
        <c:crosses val="autoZero"/>
        <c:auto val="1"/>
        <c:lblAlgn val="ctr"/>
        <c:lblOffset val="100"/>
        <c:noMultiLvlLbl val="0"/>
      </c:catAx>
      <c:valAx>
        <c:axId val="1370499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7048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13568090399089"/>
          <c:y val="0.30237115681535143"/>
          <c:w val="0.30457863830895843"/>
          <c:h val="0.58726337094704539"/>
        </c:manualLayout>
      </c:layout>
      <c:overlay val="0"/>
      <c:txPr>
        <a:bodyPr/>
        <a:lstStyle/>
        <a:p>
          <a:pPr>
            <a:defRPr sz="1400" b="1">
              <a:solidFill>
                <a:schemeClr val="accent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477437916414292E-2"/>
          <c:y val="0.1022058250278526"/>
          <c:w val="0.55985327074500302"/>
          <c:h val="0.6716854152991859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Фактические расходы при плане 802,7 тыс.рублей составили 802,7 тыс.рублей или 100%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610944"/>
        <c:axId val="138612736"/>
        <c:axId val="0"/>
      </c:bar3DChart>
      <c:catAx>
        <c:axId val="138610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8612736"/>
        <c:crosses val="autoZero"/>
        <c:auto val="1"/>
        <c:lblAlgn val="ctr"/>
        <c:lblOffset val="100"/>
        <c:noMultiLvlLbl val="0"/>
      </c:catAx>
      <c:valAx>
        <c:axId val="1386127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8610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456154527760153"/>
          <c:y val="0.14485261059044094"/>
          <c:w val="0.32903935030515358"/>
          <c:h val="0.60945701981700506"/>
        </c:manualLayout>
      </c:layout>
      <c:overlay val="0"/>
      <c:txPr>
        <a:bodyPr/>
        <a:lstStyle/>
        <a:p>
          <a:pPr>
            <a:defRPr sz="1200" b="1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290094781314928E-2"/>
          <c:y val="8.228766179123069E-2"/>
          <c:w val="0.66215616343988004"/>
          <c:h val="0.6456657646880641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325 тыс.рублей составило 100%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631040"/>
        <c:axId val="138632576"/>
        <c:axId val="0"/>
      </c:bar3DChart>
      <c:catAx>
        <c:axId val="138631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8632576"/>
        <c:crosses val="autoZero"/>
        <c:auto val="1"/>
        <c:lblAlgn val="ctr"/>
        <c:lblOffset val="100"/>
        <c:noMultiLvlLbl val="0"/>
      </c:catAx>
      <c:valAx>
        <c:axId val="1386325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863104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 b="1">
              <a:solidFill>
                <a:schemeClr val="accent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100 тыс.рублей составило 100%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054272"/>
        <c:axId val="138068352"/>
        <c:axId val="0"/>
      </c:bar3DChart>
      <c:catAx>
        <c:axId val="138054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8068352"/>
        <c:crosses val="autoZero"/>
        <c:auto val="1"/>
        <c:lblAlgn val="ctr"/>
        <c:lblOffset val="100"/>
        <c:noMultiLvlLbl val="0"/>
      </c:catAx>
      <c:valAx>
        <c:axId val="138068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8054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 b="1"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100">
          <a:latin typeface="Book Antiqua" panose="0204060205030503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879376635866849E-2"/>
          <c:y val="0.28591937049611438"/>
          <c:w val="0.65371728002665896"/>
          <c:h val="0.34686724741002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1 575 тыс.рублей составило 99,9% или 1 573,5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194944"/>
        <c:axId val="138196480"/>
        <c:axId val="0"/>
      </c:bar3DChart>
      <c:catAx>
        <c:axId val="138194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8196480"/>
        <c:crosses val="autoZero"/>
        <c:auto val="1"/>
        <c:lblAlgn val="ctr"/>
        <c:lblOffset val="100"/>
        <c:noMultiLvlLbl val="0"/>
      </c:catAx>
      <c:valAx>
        <c:axId val="1381964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8194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269272383298504"/>
          <c:y val="0.31488356027181252"/>
          <c:w val="0.30726867972758926"/>
          <c:h val="0.39425531477762427"/>
        </c:manualLayout>
      </c:layout>
      <c:overlay val="0"/>
      <c:txPr>
        <a:bodyPr/>
        <a:lstStyle/>
        <a:p>
          <a:pPr>
            <a:defRPr sz="12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>
          <a:latin typeface="Book Antiqua" panose="0204060205030503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95135656267329"/>
          <c:y val="6.7239234984039706E-2"/>
          <c:w val="0.8192997313045739"/>
          <c:h val="0.654890414967636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Дефицит (-)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14601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Дефицит (-)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38397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Дефицит (-)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16760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8406272"/>
        <c:axId val="89980928"/>
        <c:axId val="0"/>
      </c:bar3DChart>
      <c:catAx>
        <c:axId val="88406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9980928"/>
        <c:crosses val="autoZero"/>
        <c:auto val="1"/>
        <c:lblAlgn val="ctr"/>
        <c:lblOffset val="100"/>
        <c:noMultiLvlLbl val="0"/>
      </c:catAx>
      <c:valAx>
        <c:axId val="8998092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8840627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900" b="0">
          <a:solidFill>
            <a:schemeClr val="tx2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630353756668073E-2"/>
          <c:y val="7.392025020355554E-2"/>
          <c:w val="0.59761161413924924"/>
          <c:h val="0.51178908228466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68 616 тыс.рублей составило 99,8% или 68 503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419584"/>
        <c:axId val="138470528"/>
        <c:axId val="0"/>
      </c:bar3DChart>
      <c:catAx>
        <c:axId val="138419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8470528"/>
        <c:crosses val="autoZero"/>
        <c:auto val="1"/>
        <c:lblAlgn val="ctr"/>
        <c:lblOffset val="100"/>
        <c:noMultiLvlLbl val="0"/>
      </c:catAx>
      <c:valAx>
        <c:axId val="13847052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841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036566359831182"/>
          <c:y val="0.1620903586134553"/>
          <c:w val="0.32783492451384433"/>
          <c:h val="0.44456655358298619"/>
        </c:manualLayout>
      </c:layout>
      <c:overlay val="0"/>
      <c:txPr>
        <a:bodyPr/>
        <a:lstStyle/>
        <a:p>
          <a:pPr>
            <a:defRPr sz="12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462066263301801E-2"/>
          <c:y val="7.3927654015252878E-2"/>
          <c:w val="0.59317515257547992"/>
          <c:h val="0.616332938886195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1 281,9 тыс.рублей составило 6,8% или 87,4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6.8000000000000005E-2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277248"/>
        <c:axId val="138278784"/>
        <c:axId val="0"/>
      </c:bar3DChart>
      <c:catAx>
        <c:axId val="138277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8278784"/>
        <c:crosses val="autoZero"/>
        <c:auto val="1"/>
        <c:lblAlgn val="ctr"/>
        <c:lblOffset val="100"/>
        <c:noMultiLvlLbl val="0"/>
      </c:catAx>
      <c:valAx>
        <c:axId val="138278784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crossAx val="138277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735638375890623"/>
          <c:y val="0.14998997943497319"/>
          <c:w val="0.29776521219064689"/>
          <c:h val="0.53104171465588712"/>
        </c:manualLayout>
      </c:layout>
      <c:overlay val="0"/>
      <c:txPr>
        <a:bodyPr/>
        <a:lstStyle/>
        <a:p>
          <a:pPr>
            <a:defRPr sz="1200" b="1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089522430826596E-2"/>
          <c:y val="8.9898023337449631E-2"/>
          <c:w val="0.60269337177084248"/>
          <c:h val="0.4865361846513471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869,2 тыс.рублей составило 64% или 556,1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277632"/>
        <c:axId val="140279168"/>
        <c:axId val="0"/>
      </c:bar3DChart>
      <c:catAx>
        <c:axId val="140277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279168"/>
        <c:crosses val="autoZero"/>
        <c:auto val="1"/>
        <c:lblAlgn val="ctr"/>
        <c:lblOffset val="100"/>
        <c:noMultiLvlLbl val="0"/>
      </c:catAx>
      <c:valAx>
        <c:axId val="14027916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40277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627437276193918"/>
          <c:y val="0.21218754705876663"/>
          <c:w val="0.36210017879584239"/>
          <c:h val="0.45280611177857161"/>
        </c:manualLayout>
      </c:layout>
      <c:overlay val="0"/>
      <c:txPr>
        <a:bodyPr/>
        <a:lstStyle/>
        <a:p>
          <a:pPr>
            <a:defRPr sz="14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Book Antiqua" panose="0204060205030503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2 206 тыс.рублей составило 99,8% или 2 201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0.998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607232"/>
        <c:axId val="140296576"/>
        <c:axId val="0"/>
      </c:bar3DChart>
      <c:catAx>
        <c:axId val="138607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0296576"/>
        <c:crosses val="autoZero"/>
        <c:auto val="1"/>
        <c:lblAlgn val="ctr"/>
        <c:lblOffset val="100"/>
        <c:noMultiLvlLbl val="0"/>
      </c:catAx>
      <c:valAx>
        <c:axId val="140296576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386072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100">
          <a:solidFill>
            <a:schemeClr val="tx2"/>
          </a:solidFill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425983677157244E-2"/>
          <c:y val="0.12406385958493224"/>
          <c:w val="0.55893361178979661"/>
          <c:h val="0.5902695569312800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435 тыс.рублей составило 100% или 435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049408"/>
        <c:axId val="140075776"/>
        <c:axId val="0"/>
      </c:bar3DChart>
      <c:catAx>
        <c:axId val="140049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0075776"/>
        <c:crosses val="autoZero"/>
        <c:auto val="1"/>
        <c:lblAlgn val="ctr"/>
        <c:lblOffset val="100"/>
        <c:noMultiLvlLbl val="0"/>
      </c:catAx>
      <c:valAx>
        <c:axId val="14007577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40049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107958675476814"/>
          <c:y val="0.28372259072336248"/>
          <c:w val="0.3373038390413261"/>
          <c:h val="0.54533925737522793"/>
        </c:manualLayout>
      </c:layout>
      <c:overlay val="0"/>
      <c:txPr>
        <a:bodyPr/>
        <a:lstStyle/>
        <a:p>
          <a:pPr>
            <a:defRPr sz="1400" b="1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2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848 тыс.рублей составило 100% или 848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115328"/>
        <c:axId val="140199040"/>
        <c:axId val="0"/>
      </c:bar3DChart>
      <c:catAx>
        <c:axId val="140115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0199040"/>
        <c:crosses val="autoZero"/>
        <c:auto val="1"/>
        <c:lblAlgn val="ctr"/>
        <c:lblOffset val="100"/>
        <c:noMultiLvlLbl val="0"/>
      </c:catAx>
      <c:valAx>
        <c:axId val="14019904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40115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236285697903514"/>
          <c:y val="0.1622086682215548"/>
          <c:w val="0.3295931226353398"/>
          <c:h val="0.59034263469637738"/>
        </c:manualLayout>
      </c:layout>
      <c:overlay val="0"/>
      <c:txPr>
        <a:bodyPr/>
        <a:lstStyle/>
        <a:p>
          <a:pPr>
            <a:defRPr sz="14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2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350974421962361E-2"/>
          <c:y val="0.18643724120593333"/>
          <c:w val="0.60198602224113051"/>
          <c:h val="0.576690206815051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108 475 тыс.рублей составило 95% или 103 472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637312"/>
        <c:axId val="140638848"/>
        <c:axId val="0"/>
      </c:bar3DChart>
      <c:catAx>
        <c:axId val="140637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0638848"/>
        <c:crosses val="autoZero"/>
        <c:auto val="1"/>
        <c:lblAlgn val="ctr"/>
        <c:lblOffset val="100"/>
        <c:noMultiLvlLbl val="0"/>
      </c:catAx>
      <c:valAx>
        <c:axId val="14063884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40637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91844257445973"/>
          <c:y val="5.9603031807184265E-2"/>
          <c:w val="0.37242025438112547"/>
          <c:h val="0.86649001615728261"/>
        </c:manualLayout>
      </c:layout>
      <c:overlay val="0"/>
      <c:txPr>
        <a:bodyPr/>
        <a:lstStyle/>
        <a:p>
          <a:pPr>
            <a:defRPr sz="14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2"/>
          </a:solidFill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969891108029074E-2"/>
          <c:y val="0.10759208776881361"/>
          <c:w val="0.89288747682189806"/>
          <c:h val="0.602892771871325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8560542174359155E-2"/>
                  <c:y val="-4.298244700312623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2678290087591782E-3"/>
                  <c:y val="-4.62889319727129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 (тыс.рублей)</c:v>
                </c:pt>
                <c:pt idx="1">
                  <c:v>Сельские поселения (тыс.рублей)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10088</c:v>
                </c:pt>
                <c:pt idx="1">
                  <c:v>2777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29825796889477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559430029197047E-3"/>
                  <c:y val="-5.95143411077738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 (тыс.рублей)</c:v>
                </c:pt>
                <c:pt idx="1">
                  <c:v>Сельские поселения (тыс.рублей)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14511</c:v>
                </c:pt>
                <c:pt idx="1">
                  <c:v>1282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473545359822243E-2"/>
                  <c:y val="-3.55421820089919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559430029197047E-3"/>
                  <c:y val="-4.959528425647817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 (тыс.рублей)</c:v>
                </c:pt>
                <c:pt idx="1">
                  <c:v>Сельские поселения (тыс.рублей)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10331</c:v>
                </c:pt>
                <c:pt idx="1">
                  <c:v>1986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0713984"/>
        <c:axId val="140715520"/>
        <c:axId val="0"/>
      </c:bar3DChart>
      <c:catAx>
        <c:axId val="140713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0715520"/>
        <c:crosses val="autoZero"/>
        <c:auto val="1"/>
        <c:lblAlgn val="ctr"/>
        <c:lblOffset val="100"/>
        <c:noMultiLvlLbl val="0"/>
      </c:catAx>
      <c:valAx>
        <c:axId val="140715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7139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050">
          <a:solidFill>
            <a:schemeClr val="tx2"/>
          </a:solidFill>
        </a:defRPr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Муниципальный долг на конец года, млн.рублей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49">
                    <a:gamma/>
                    <a:shade val="46275"/>
                    <a:invGamma/>
                  </a:srgbClr>
                </a:gs>
                <a:gs pos="50000">
                  <a:srgbClr xmlns:mc="http://schemas.openxmlformats.org/markup-compatibility/2006" xmlns:a14="http://schemas.microsoft.com/office/drawing/2010/main" val="33CCCC" mc:Ignorable="a14" a14:legacySpreadsheetColorIndex="49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4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9199">
              <a:noFill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56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19</c:v>
                </c:pt>
                <c:pt idx="1">
                  <c:v>56</c:v>
                </c:pt>
                <c:pt idx="2">
                  <c:v>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1118080"/>
        <c:axId val="141121024"/>
      </c:barChart>
      <c:lineChart>
        <c:grouping val="standard"/>
        <c:varyColors val="0"/>
        <c:ser>
          <c:idx val="0"/>
          <c:order val="1"/>
          <c:tx>
            <c:strRef>
              <c:f>Sheet1!$A$3</c:f>
              <c:strCache>
                <c:ptCount val="1"/>
                <c:pt idx="0">
                  <c:v>% к доходам бюджета</c:v>
                </c:pt>
              </c:strCache>
            </c:strRef>
          </c:tx>
          <c:spPr>
            <a:ln w="43798">
              <a:solidFill>
                <a:srgbClr val="FF99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4641636925461547E-2"/>
                  <c:y val="-4.0228470065497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3481227694096171E-2"/>
                  <c:y val="-5.4857004634768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229156044807703E-2"/>
                  <c:y val="-4.3885603707815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Sheet1!$B$3:$D$3</c:f>
              <c:numCache>
                <c:formatCode>0%</c:formatCode>
                <c:ptCount val="3"/>
                <c:pt idx="0">
                  <c:v>0.1</c:v>
                </c:pt>
                <c:pt idx="1">
                  <c:v>0.31</c:v>
                </c:pt>
                <c:pt idx="2">
                  <c:v>0.37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1122560"/>
        <c:axId val="141140736"/>
      </c:lineChart>
      <c:catAx>
        <c:axId val="14111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4599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4112102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4112102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14599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41118080"/>
        <c:crosses val="autoZero"/>
        <c:crossBetween val="between"/>
        <c:majorUnit val="20"/>
      </c:valAx>
      <c:catAx>
        <c:axId val="141122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1140736"/>
        <c:crosses val="autoZero"/>
        <c:auto val="0"/>
        <c:lblAlgn val="ctr"/>
        <c:lblOffset val="100"/>
        <c:noMultiLvlLbl val="0"/>
      </c:catAx>
      <c:valAx>
        <c:axId val="141140736"/>
        <c:scaling>
          <c:orientation val="minMax"/>
        </c:scaling>
        <c:delete val="0"/>
        <c:axPos val="r"/>
        <c:numFmt formatCode="0%" sourceLinked="0"/>
        <c:majorTickMark val="none"/>
        <c:minorTickMark val="none"/>
        <c:tickLblPos val="nextTo"/>
        <c:spPr>
          <a:ln w="14599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41122560"/>
        <c:crosses val="max"/>
        <c:crossBetween val="between"/>
        <c:majorUnit val="0.1"/>
      </c:valAx>
      <c:spPr>
        <a:noFill/>
        <a:ln w="29199">
          <a:noFill/>
        </a:ln>
      </c:spPr>
    </c:plotArea>
    <c:legend>
      <c:legendPos val="r"/>
      <c:overlay val="0"/>
      <c:spPr>
        <a:noFill/>
        <a:ln w="29199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tx2"/>
          </a:solidFill>
          <a:latin typeface="+mj-lt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100 тыс.рублей составило 100% или 100 тыс.рублей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045120"/>
        <c:axId val="141046912"/>
        <c:axId val="0"/>
      </c:bar3DChart>
      <c:catAx>
        <c:axId val="141045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1046912"/>
        <c:crosses val="autoZero"/>
        <c:auto val="1"/>
        <c:lblAlgn val="ctr"/>
        <c:lblOffset val="100"/>
        <c:noMultiLvlLbl val="0"/>
      </c:catAx>
      <c:valAx>
        <c:axId val="14104691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41045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81506090510275"/>
          <c:y val="0.12368980617987849"/>
          <c:w val="0.33572521219736035"/>
          <c:h val="0.54826699523222799"/>
        </c:manualLayout>
      </c:layout>
      <c:overlay val="0"/>
      <c:txPr>
        <a:bodyPr/>
        <a:lstStyle/>
        <a:p>
          <a:pPr>
            <a:defRPr sz="14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2"/>
          </a:solidFill>
          <a:latin typeface="Book Antiqua" panose="0204060205030503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9440617723928698"/>
          <c:y val="1.6184159835108115E-2"/>
          <c:w val="0.46183112781016994"/>
          <c:h val="0.4026310713106574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Лист1!$A$10:$A$13</c:f>
              <c:strCache>
                <c:ptCount val="4"/>
                <c:pt idx="0">
                  <c:v>Факт 2014 </c:v>
                </c:pt>
                <c:pt idx="1">
                  <c:v>Первоначальный план на 2015</c:v>
                </c:pt>
                <c:pt idx="2">
                  <c:v>Уточненный план на 2015 </c:v>
                </c:pt>
                <c:pt idx="3">
                  <c:v>Факт 2015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">
                  <c:v>193</c:v>
                </c:pt>
                <c:pt idx="1">
                  <c:v>179</c:v>
                </c:pt>
                <c:pt idx="2">
                  <c:v>175</c:v>
                </c:pt>
                <c:pt idx="3" formatCode="#,##0">
                  <c:v>180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Лист1!$A$10:$A$13</c:f>
              <c:strCache>
                <c:ptCount val="4"/>
                <c:pt idx="0">
                  <c:v>Факт 2014 </c:v>
                </c:pt>
                <c:pt idx="1">
                  <c:v>Первоначальный план на 2015</c:v>
                </c:pt>
                <c:pt idx="2">
                  <c:v>Уточненный план на 2015 </c:v>
                </c:pt>
                <c:pt idx="3">
                  <c:v>Факт 2015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">
                  <c:v>554</c:v>
                </c:pt>
                <c:pt idx="1">
                  <c:v>554</c:v>
                </c:pt>
                <c:pt idx="2">
                  <c:v>445</c:v>
                </c:pt>
                <c:pt idx="3" formatCode="#,##0">
                  <c:v>705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83712"/>
        <c:axId val="20885504"/>
        <c:axId val="0"/>
      </c:bar3DChart>
      <c:catAx>
        <c:axId val="2088371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0885504"/>
        <c:crosses val="autoZero"/>
        <c:auto val="1"/>
        <c:lblAlgn val="ctr"/>
        <c:lblOffset val="100"/>
        <c:noMultiLvlLbl val="0"/>
      </c:catAx>
      <c:valAx>
        <c:axId val="20885504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</a:defRPr>
            </a:pPr>
            <a:endParaRPr lang="ru-RU"/>
          </a:p>
        </c:txPr>
        <c:crossAx val="20883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52344054462803"/>
          <c:y val="0.51895048923627307"/>
          <c:w val="0.28279076179038876"/>
          <c:h val="0.10399437900625838"/>
        </c:manualLayout>
      </c:layout>
      <c:overlay val="0"/>
      <c:txPr>
        <a:bodyPr/>
        <a:lstStyle/>
        <a:p>
          <a:pPr>
            <a:defRPr sz="1400" b="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0"/>
      <c:rotY val="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92981297752467E-3"/>
          <c:y val="0.16116299543928761"/>
          <c:w val="0.78414035744958721"/>
          <c:h val="0.689177664611392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Расходы, тыс.рублей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3.8268291358321112E-2"/>
                  <c:y val="-1.772575195524070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Непрограммные расходы
</a:t>
                    </a:r>
                    <a:r>
                      <a:rPr lang="ru-RU" dirty="0" smtClean="0"/>
                      <a:t>1,3%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135120379818837"/>
                  <c:y val="-0.186863240922815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Программные </a:t>
                    </a:r>
                    <a:r>
                      <a:rPr lang="ru-RU" dirty="0"/>
                      <a:t>расходы
</a:t>
                    </a:r>
                    <a:r>
                      <a:rPr lang="ru-RU" dirty="0" smtClean="0"/>
                      <a:t>98,7%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Непрограммные расходы</c:v>
                </c:pt>
                <c:pt idx="1">
                  <c:v>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9922</c:v>
                </c:pt>
                <c:pt idx="1">
                  <c:v>754081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000" b="1">
          <a:solidFill>
            <a:schemeClr val="tx2"/>
          </a:solidFill>
          <a:latin typeface="Book Antiqua" panose="02040602050305030304" pitchFamily="18" charset="0"/>
        </a:defRPr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6512108648436E-2"/>
          <c:y val="4.9115774259260642E-2"/>
          <c:w val="0.95934878913515642"/>
          <c:h val="0.839680698480453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477823120383453E-3"/>
                  <c:y val="-0.461688278037050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433469361150364E-3"/>
                  <c:y val="-0.379828654271615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477823120383453E-3"/>
                  <c:y val="-0.366731114469146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477823120383453E-3"/>
                  <c:y val="-0.255402026148155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11710</c:v>
                </c:pt>
                <c:pt idx="1">
                  <c:v>8107</c:v>
                </c:pt>
                <c:pt idx="2">
                  <c:v>8007</c:v>
                </c:pt>
                <c:pt idx="3">
                  <c:v>4419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140775424"/>
        <c:axId val="140776576"/>
        <c:axId val="0"/>
      </c:bar3DChart>
      <c:catAx>
        <c:axId val="14077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0776576"/>
        <c:crosses val="autoZero"/>
        <c:auto val="1"/>
        <c:lblAlgn val="ctr"/>
        <c:lblOffset val="100"/>
        <c:noMultiLvlLbl val="0"/>
      </c:catAx>
      <c:valAx>
        <c:axId val="140776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775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2"/>
          </a:solidFill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773844675665547E-2"/>
          <c:y val="0.25180508550388836"/>
          <c:w val="0.60785746012517661"/>
          <c:h val="0.547464379435830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Среднедушевые налоговые и неналоговые доходы,руб./чел.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8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-3.720238095238118E-3"/>
                  <c:y val="-1.5616867815818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404761904761901E-3"/>
                  <c:y val="-3.1233735631636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5469051457214261E-17"/>
                  <c:y val="-3.1233735631636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2003968253968251E-3"/>
                  <c:y val="-3.9042169539545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Братский МР</c:v>
                </c:pt>
                <c:pt idx="1">
                  <c:v>Слюдянский МР</c:v>
                </c:pt>
                <c:pt idx="2">
                  <c:v>Чунский МР</c:v>
                </c:pt>
                <c:pt idx="3">
                  <c:v>Заларинский МР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5732.5</c:v>
                </c:pt>
                <c:pt idx="1">
                  <c:v>4852.1000000000004</c:v>
                </c:pt>
                <c:pt idx="2">
                  <c:v>3476.2</c:v>
                </c:pt>
                <c:pt idx="3">
                  <c:v>3433.5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62560"/>
        <c:axId val="21364096"/>
        <c:axId val="0"/>
      </c:bar3DChart>
      <c:catAx>
        <c:axId val="21362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64096"/>
        <c:crosses val="autoZero"/>
        <c:auto val="1"/>
        <c:lblAlgn val="ctr"/>
        <c:lblOffset val="100"/>
        <c:noMultiLvlLbl val="0"/>
      </c:catAx>
      <c:valAx>
        <c:axId val="2136409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62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759320873350596"/>
          <c:y val="0"/>
          <c:w val="0.7467563095754186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170384</c:v>
                </c:pt>
                <c:pt idx="1">
                  <c:v>22890</c:v>
                </c:pt>
                <c:pt idx="2">
                  <c:v>553969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73340575738844627"/>
          <c:w val="0.78905836787864081"/>
          <c:h val="0.21423453673292517"/>
        </c:manualLayout>
      </c:layout>
      <c:overlay val="0"/>
      <c:txPr>
        <a:bodyPr/>
        <a:lstStyle/>
        <a:p>
          <a:pPr>
            <a:defRPr sz="12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66824480560052"/>
          <c:y val="1.8077449172521649E-2"/>
          <c:w val="0.64880241060282007"/>
          <c:h val="0.9638452447097144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НДФЛ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139985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Уточненный план 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НДФЛ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136527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 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НДФЛ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146430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520704"/>
        <c:axId val="82538880"/>
        <c:axId val="80302976"/>
      </c:bar3DChart>
      <c:catAx>
        <c:axId val="8252070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82538880"/>
        <c:crosses val="autoZero"/>
        <c:auto val="1"/>
        <c:lblAlgn val="ctr"/>
        <c:lblOffset val="100"/>
        <c:noMultiLvlLbl val="0"/>
      </c:catAx>
      <c:valAx>
        <c:axId val="82538880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2520704"/>
        <c:crosses val="autoZero"/>
        <c:crossBetween val="between"/>
      </c:valAx>
      <c:serAx>
        <c:axId val="80302976"/>
        <c:scaling>
          <c:orientation val="minMax"/>
        </c:scaling>
        <c:delete val="1"/>
        <c:axPos val="b"/>
        <c:majorTickMark val="out"/>
        <c:minorTickMark val="none"/>
        <c:tickLblPos val="nextTo"/>
        <c:crossAx val="82538880"/>
        <c:crosses val="autoZero"/>
      </c:serAx>
    </c:plotArea>
    <c:legend>
      <c:legendPos val="r"/>
      <c:layout>
        <c:manualLayout>
          <c:xMode val="edge"/>
          <c:yMode val="edge"/>
          <c:x val="3.5221090669318798E-2"/>
          <c:y val="0.89565951239443775"/>
          <c:w val="0.71096138669161357"/>
          <c:h val="0.10102683949952555"/>
        </c:manualLayout>
      </c:layout>
      <c:overlay val="0"/>
      <c:txPr>
        <a:bodyPr/>
        <a:lstStyle/>
        <a:p>
          <a:pPr>
            <a:defRPr sz="16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829280531110081E-2"/>
          <c:y val="0.17001921789678848"/>
          <c:w val="0.8911805233904585"/>
          <c:h val="0.501875113425566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467060720035282E-17"/>
                  <c:y val="-1.153846066486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442307583108153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706,0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Госпошлина по делам рассматриваемым в судах общей юрисдикции, мировыми судьями</c:v>
                </c:pt>
                <c:pt idx="1">
                  <c:v>Госпошлина за совершение действий связанных с лицензированием</c:v>
                </c:pt>
                <c:pt idx="2">
                  <c:v>Госпошлина за выдачу разрешения на установку рекламных конструкций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5015.6000000000004</c:v>
                </c:pt>
                <c:pt idx="1">
                  <c:v>1706</c:v>
                </c:pt>
                <c:pt idx="2" formatCode="General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3529411764705881E-3"/>
                  <c:y val="-2.88461516621629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153846066486523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063,0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Госпошлина по делам рассматриваемым в судах общей юрисдикции, мировыми судьями</c:v>
                </c:pt>
                <c:pt idx="1">
                  <c:v>Госпошлина за совершение действий связанных с лицензированием</c:v>
                </c:pt>
                <c:pt idx="2">
                  <c:v>Госпошлина за выдачу разрешения на установку рекламных конструкций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2700</c:v>
                </c:pt>
                <c:pt idx="1">
                  <c:v>3063</c:v>
                </c:pt>
                <c:pt idx="2" formatCode="General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 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509803921568627E-3"/>
                  <c:y val="-2.3076921329730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578431372549020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1 216,0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Госпошлина по делам рассматриваемым в судах общей юрисдикции, мировыми судьями</c:v>
                </c:pt>
                <c:pt idx="1">
                  <c:v>Госпошлина за совершение действий связанных с лицензированием</c:v>
                </c:pt>
                <c:pt idx="2">
                  <c:v>Госпошлина за выдачу разрешения на установку рекламных конструкций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 formatCode="#,##0.00">
                  <c:v>6609.3</c:v>
                </c:pt>
                <c:pt idx="1">
                  <c:v>1216</c:v>
                </c:pt>
                <c:pt idx="2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867264"/>
        <c:axId val="33869184"/>
        <c:axId val="0"/>
      </c:bar3DChart>
      <c:catAx>
        <c:axId val="33867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3869184"/>
        <c:crosses val="autoZero"/>
        <c:auto val="1"/>
        <c:lblAlgn val="ctr"/>
        <c:lblOffset val="100"/>
        <c:noMultiLvlLbl val="0"/>
      </c:catAx>
      <c:valAx>
        <c:axId val="3386918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/>
                </a:solidFill>
              </a:defRPr>
            </a:pPr>
            <a:endParaRPr lang="ru-RU"/>
          </a:p>
        </c:txPr>
        <c:crossAx val="338672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63880476478901"/>
          <c:y val="0.25365895990184234"/>
          <c:w val="0.59900222087623667"/>
          <c:h val="0.563336913577228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264,9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246,4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12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921,7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2015</c:v>
                </c:pt>
                <c:pt idx="1">
                  <c:v>Уточненный план 2015</c:v>
                </c:pt>
                <c:pt idx="2">
                  <c:v>Факт 2014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13264.9</c:v>
                </c:pt>
                <c:pt idx="1">
                  <c:v>15246.4</c:v>
                </c:pt>
                <c:pt idx="2">
                  <c:v>12921.7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3416704"/>
        <c:axId val="33418240"/>
      </c:barChart>
      <c:catAx>
        <c:axId val="334167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ru-RU"/>
          </a:p>
        </c:txPr>
        <c:crossAx val="33418240"/>
        <c:crosses val="autoZero"/>
        <c:auto val="1"/>
        <c:lblAlgn val="ctr"/>
        <c:lblOffset val="100"/>
        <c:noMultiLvlLbl val="0"/>
      </c:catAx>
      <c:valAx>
        <c:axId val="33418240"/>
        <c:scaling>
          <c:orientation val="minMax"/>
        </c:scaling>
        <c:delete val="0"/>
        <c:axPos val="b"/>
        <c:majorGridlines/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 sz="1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341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B124D-0300-44DB-8F0B-3F69C824C493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9DDA84-FAB2-4BCD-A285-1C24877CF02B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0" dirty="0" smtClean="0">
              <a:solidFill>
                <a:schemeClr val="tx2"/>
              </a:solidFill>
            </a:rPr>
            <a:t>Дотации бюджетам субъектов Российской Федерации и муниципальных образований </a:t>
          </a:r>
        </a:p>
        <a:p>
          <a:r>
            <a:rPr lang="ru-RU" sz="2000" b="1" dirty="0" smtClean="0">
              <a:solidFill>
                <a:schemeClr val="tx2"/>
              </a:solidFill>
            </a:rPr>
            <a:t>46 211,2 тыс. руб.</a:t>
          </a:r>
          <a:endParaRPr lang="ru-RU" sz="2000" b="1" dirty="0">
            <a:solidFill>
              <a:schemeClr val="tx2"/>
            </a:solidFill>
          </a:endParaRPr>
        </a:p>
      </dgm:t>
    </dgm:pt>
    <dgm:pt modelId="{16344E95-C752-4D43-9F3C-7EF48C907A00}" type="parTrans" cxnId="{FAA54C99-FADB-4116-A52F-53E9BE196373}">
      <dgm:prSet/>
      <dgm:spPr/>
      <dgm:t>
        <a:bodyPr/>
        <a:lstStyle/>
        <a:p>
          <a:endParaRPr lang="ru-RU"/>
        </a:p>
      </dgm:t>
    </dgm:pt>
    <dgm:pt modelId="{CD7B0CE8-E3D8-4336-BCA9-3B5A79CD78ED}" type="sibTrans" cxnId="{FAA54C99-FADB-4116-A52F-53E9BE196373}">
      <dgm:prSet/>
      <dgm:spPr/>
      <dgm:t>
        <a:bodyPr/>
        <a:lstStyle/>
        <a:p>
          <a:endParaRPr lang="ru-RU"/>
        </a:p>
      </dgm:t>
    </dgm:pt>
    <dgm:pt modelId="{EDF20F4D-5E25-403D-95E4-5927059BF6DC}">
      <dgm:prSet phldrT="[Текст]" custT="1"/>
      <dgm:spPr>
        <a:solidFill>
          <a:srgbClr val="4A9667"/>
        </a:solidFill>
      </dgm:spPr>
      <dgm:t>
        <a:bodyPr/>
        <a:lstStyle/>
        <a:p>
          <a:r>
            <a:rPr lang="ru-RU" sz="1800" b="0" dirty="0" smtClean="0">
              <a:solidFill>
                <a:schemeClr val="tx2"/>
              </a:solidFill>
            </a:rPr>
            <a:t>Дотация бюджетам на поддержку мер по обеспечению сбалансированности бюджетам </a:t>
          </a:r>
          <a:endParaRPr lang="ru-RU" sz="1800" b="1" dirty="0" smtClean="0">
            <a:solidFill>
              <a:schemeClr val="tx2"/>
            </a:solidFill>
          </a:endParaRPr>
        </a:p>
        <a:p>
          <a:r>
            <a:rPr lang="ru-RU" sz="1800" b="1" dirty="0" smtClean="0">
              <a:solidFill>
                <a:schemeClr val="tx2"/>
              </a:solidFill>
            </a:rPr>
            <a:t>38 965,9 тыс. руб.</a:t>
          </a:r>
          <a:endParaRPr lang="ru-RU" sz="1800" b="1" dirty="0">
            <a:solidFill>
              <a:schemeClr val="tx2"/>
            </a:solidFill>
          </a:endParaRPr>
        </a:p>
      </dgm:t>
    </dgm:pt>
    <dgm:pt modelId="{A0D5B834-FB04-4948-A266-2E000547252B}" type="parTrans" cxnId="{E7FE35EA-3EB2-43CA-8B9B-608B77032A57}">
      <dgm:prSet/>
      <dgm:spPr/>
      <dgm:t>
        <a:bodyPr/>
        <a:lstStyle/>
        <a:p>
          <a:endParaRPr lang="ru-RU" dirty="0"/>
        </a:p>
      </dgm:t>
    </dgm:pt>
    <dgm:pt modelId="{4AC918B6-D4DB-4CE1-8DDB-E0B5E442746F}" type="sibTrans" cxnId="{E7FE35EA-3EB2-43CA-8B9B-608B77032A57}">
      <dgm:prSet/>
      <dgm:spPr/>
      <dgm:t>
        <a:bodyPr/>
        <a:lstStyle/>
        <a:p>
          <a:endParaRPr lang="ru-RU"/>
        </a:p>
      </dgm:t>
    </dgm:pt>
    <dgm:pt modelId="{B0549FB6-2729-454E-9EED-766E1309937A}">
      <dgm:prSet phldrT="[Текст]" custT="1"/>
      <dgm:spPr>
        <a:solidFill>
          <a:srgbClr val="4A9667"/>
        </a:solidFill>
      </dgm:spPr>
      <dgm:t>
        <a:bodyPr/>
        <a:lstStyle/>
        <a:p>
          <a:r>
            <a:rPr lang="ru-RU" sz="1800" b="0" dirty="0" smtClean="0">
              <a:solidFill>
                <a:schemeClr val="tx2"/>
              </a:solidFill>
            </a:rPr>
            <a:t>Дотация на выравнивание бюджетной обеспеченности </a:t>
          </a:r>
        </a:p>
        <a:p>
          <a:r>
            <a:rPr lang="ru-RU" sz="1800" b="1" dirty="0" smtClean="0">
              <a:solidFill>
                <a:schemeClr val="tx2"/>
              </a:solidFill>
            </a:rPr>
            <a:t>7 845,3 тыс. руб. </a:t>
          </a:r>
          <a:endParaRPr lang="ru-RU" sz="1800" b="1" dirty="0">
            <a:solidFill>
              <a:schemeClr val="tx2"/>
            </a:solidFill>
          </a:endParaRPr>
        </a:p>
      </dgm:t>
    </dgm:pt>
    <dgm:pt modelId="{1EEFC23A-17E1-49B0-AFDA-93B0B3E9B8A0}" type="parTrans" cxnId="{57B13308-A62F-4096-9826-C4BC75334D7E}">
      <dgm:prSet/>
      <dgm:spPr/>
      <dgm:t>
        <a:bodyPr/>
        <a:lstStyle/>
        <a:p>
          <a:endParaRPr lang="ru-RU" dirty="0"/>
        </a:p>
      </dgm:t>
    </dgm:pt>
    <dgm:pt modelId="{955587D4-799B-4054-8732-392B90E58C74}" type="sibTrans" cxnId="{57B13308-A62F-4096-9826-C4BC75334D7E}">
      <dgm:prSet/>
      <dgm:spPr/>
      <dgm:t>
        <a:bodyPr/>
        <a:lstStyle/>
        <a:p>
          <a:endParaRPr lang="ru-RU"/>
        </a:p>
      </dgm:t>
    </dgm:pt>
    <dgm:pt modelId="{11A43EAD-8353-41E4-A33D-378B5E2B39DF}" type="pres">
      <dgm:prSet presAssocID="{7A2B124D-0300-44DB-8F0B-3F69C824C49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97E60C-5C6C-4F23-BD60-66DED4D20FA7}" type="pres">
      <dgm:prSet presAssocID="{359DDA84-FAB2-4BCD-A285-1C24877CF02B}" presName="centerShape" presStyleLbl="node0" presStyleIdx="0" presStyleCnt="1" custScaleX="236671" custScaleY="215792" custLinFactNeighborX="-910" custLinFactNeighborY="-27334"/>
      <dgm:spPr/>
      <dgm:t>
        <a:bodyPr/>
        <a:lstStyle/>
        <a:p>
          <a:endParaRPr lang="ru-RU"/>
        </a:p>
      </dgm:t>
    </dgm:pt>
    <dgm:pt modelId="{26A5B13D-DB1F-41A4-9E8A-E9B2D4B22C5A}" type="pres">
      <dgm:prSet presAssocID="{A0D5B834-FB04-4948-A266-2E000547252B}" presName="parTrans" presStyleLbl="sibTrans2D1" presStyleIdx="0" presStyleCnt="2" custScaleX="171415" custScaleY="127768" custLinFactNeighborX="-4449" custLinFactNeighborY="964"/>
      <dgm:spPr/>
      <dgm:t>
        <a:bodyPr/>
        <a:lstStyle/>
        <a:p>
          <a:endParaRPr lang="ru-RU"/>
        </a:p>
      </dgm:t>
    </dgm:pt>
    <dgm:pt modelId="{7F0A2FD8-758C-4036-8DFE-414DCC3F4E54}" type="pres">
      <dgm:prSet presAssocID="{A0D5B834-FB04-4948-A266-2E000547252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1E2571D-9279-4C01-BE48-D9829E83A703}" type="pres">
      <dgm:prSet presAssocID="{EDF20F4D-5E25-403D-95E4-5927059BF6DC}" presName="node" presStyleLbl="node1" presStyleIdx="0" presStyleCnt="2" custScaleX="221748" custScaleY="211301" custRadScaleRad="176522" custRadScaleInc="-121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BB035-5C3E-43B8-B701-46C86B0F7362}" type="pres">
      <dgm:prSet presAssocID="{1EEFC23A-17E1-49B0-AFDA-93B0B3E9B8A0}" presName="parTrans" presStyleLbl="sibTrans2D1" presStyleIdx="1" presStyleCnt="2" custAng="265736" custScaleX="178726" custScaleY="128742" custLinFactNeighborX="30776" custLinFactNeighborY="-16579"/>
      <dgm:spPr/>
      <dgm:t>
        <a:bodyPr/>
        <a:lstStyle/>
        <a:p>
          <a:endParaRPr lang="ru-RU"/>
        </a:p>
      </dgm:t>
    </dgm:pt>
    <dgm:pt modelId="{75498188-367F-44B0-A983-778E20E58EDB}" type="pres">
      <dgm:prSet presAssocID="{1EEFC23A-17E1-49B0-AFDA-93B0B3E9B8A0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B54D0B95-DF5E-4E57-B98F-8964296B2C8B}" type="pres">
      <dgm:prSet presAssocID="{B0549FB6-2729-454E-9EED-766E1309937A}" presName="node" presStyleLbl="node1" presStyleIdx="1" presStyleCnt="2" custScaleX="233795" custScaleY="206538" custRadScaleRad="173075" custRadScaleInc="-76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B13308-A62F-4096-9826-C4BC75334D7E}" srcId="{359DDA84-FAB2-4BCD-A285-1C24877CF02B}" destId="{B0549FB6-2729-454E-9EED-766E1309937A}" srcOrd="1" destOrd="0" parTransId="{1EEFC23A-17E1-49B0-AFDA-93B0B3E9B8A0}" sibTransId="{955587D4-799B-4054-8732-392B90E58C74}"/>
    <dgm:cxn modelId="{78223270-9D58-4718-BF11-BBBE053B135D}" type="presOf" srcId="{B0549FB6-2729-454E-9EED-766E1309937A}" destId="{B54D0B95-DF5E-4E57-B98F-8964296B2C8B}" srcOrd="0" destOrd="0" presId="urn:microsoft.com/office/officeart/2005/8/layout/radial5"/>
    <dgm:cxn modelId="{91EEF76F-E1F2-40CE-BFC5-E56543031103}" type="presOf" srcId="{7A2B124D-0300-44DB-8F0B-3F69C824C493}" destId="{11A43EAD-8353-41E4-A33D-378B5E2B39DF}" srcOrd="0" destOrd="0" presId="urn:microsoft.com/office/officeart/2005/8/layout/radial5"/>
    <dgm:cxn modelId="{13214808-F8C6-4452-AD2C-3E75EAE1E000}" type="presOf" srcId="{359DDA84-FAB2-4BCD-A285-1C24877CF02B}" destId="{9A97E60C-5C6C-4F23-BD60-66DED4D20FA7}" srcOrd="0" destOrd="0" presId="urn:microsoft.com/office/officeart/2005/8/layout/radial5"/>
    <dgm:cxn modelId="{EF8446D2-CBF3-4988-92DC-66DD37F8C8D1}" type="presOf" srcId="{EDF20F4D-5E25-403D-95E4-5927059BF6DC}" destId="{C1E2571D-9279-4C01-BE48-D9829E83A703}" srcOrd="0" destOrd="0" presId="urn:microsoft.com/office/officeart/2005/8/layout/radial5"/>
    <dgm:cxn modelId="{E7FE35EA-3EB2-43CA-8B9B-608B77032A57}" srcId="{359DDA84-FAB2-4BCD-A285-1C24877CF02B}" destId="{EDF20F4D-5E25-403D-95E4-5927059BF6DC}" srcOrd="0" destOrd="0" parTransId="{A0D5B834-FB04-4948-A266-2E000547252B}" sibTransId="{4AC918B6-D4DB-4CE1-8DDB-E0B5E442746F}"/>
    <dgm:cxn modelId="{93E03341-D62C-45BC-9F41-FE70AE848C0D}" type="presOf" srcId="{1EEFC23A-17E1-49B0-AFDA-93B0B3E9B8A0}" destId="{75498188-367F-44B0-A983-778E20E58EDB}" srcOrd="1" destOrd="0" presId="urn:microsoft.com/office/officeart/2005/8/layout/radial5"/>
    <dgm:cxn modelId="{66B830A4-1769-4BFB-A84E-1BAE1FA27068}" type="presOf" srcId="{A0D5B834-FB04-4948-A266-2E000547252B}" destId="{7F0A2FD8-758C-4036-8DFE-414DCC3F4E54}" srcOrd="1" destOrd="0" presId="urn:microsoft.com/office/officeart/2005/8/layout/radial5"/>
    <dgm:cxn modelId="{FAA54C99-FADB-4116-A52F-53E9BE196373}" srcId="{7A2B124D-0300-44DB-8F0B-3F69C824C493}" destId="{359DDA84-FAB2-4BCD-A285-1C24877CF02B}" srcOrd="0" destOrd="0" parTransId="{16344E95-C752-4D43-9F3C-7EF48C907A00}" sibTransId="{CD7B0CE8-E3D8-4336-BCA9-3B5A79CD78ED}"/>
    <dgm:cxn modelId="{569119F1-3C28-465C-BC2B-EA39EF244184}" type="presOf" srcId="{A0D5B834-FB04-4948-A266-2E000547252B}" destId="{26A5B13D-DB1F-41A4-9E8A-E9B2D4B22C5A}" srcOrd="0" destOrd="0" presId="urn:microsoft.com/office/officeart/2005/8/layout/radial5"/>
    <dgm:cxn modelId="{0AB71E5D-9F39-4BE3-A515-B7A97B3420A3}" type="presOf" srcId="{1EEFC23A-17E1-49B0-AFDA-93B0B3E9B8A0}" destId="{2DFBB035-5C3E-43B8-B701-46C86B0F7362}" srcOrd="0" destOrd="0" presId="urn:microsoft.com/office/officeart/2005/8/layout/radial5"/>
    <dgm:cxn modelId="{F1AFC69C-AE28-4EC2-A0CC-18140416F74B}" type="presParOf" srcId="{11A43EAD-8353-41E4-A33D-378B5E2B39DF}" destId="{9A97E60C-5C6C-4F23-BD60-66DED4D20FA7}" srcOrd="0" destOrd="0" presId="urn:microsoft.com/office/officeart/2005/8/layout/radial5"/>
    <dgm:cxn modelId="{2322A900-C8BF-477A-BEF9-D00F183E4D19}" type="presParOf" srcId="{11A43EAD-8353-41E4-A33D-378B5E2B39DF}" destId="{26A5B13D-DB1F-41A4-9E8A-E9B2D4B22C5A}" srcOrd="1" destOrd="0" presId="urn:microsoft.com/office/officeart/2005/8/layout/radial5"/>
    <dgm:cxn modelId="{08C94BDC-2076-41CC-9844-1C7363F0A011}" type="presParOf" srcId="{26A5B13D-DB1F-41A4-9E8A-E9B2D4B22C5A}" destId="{7F0A2FD8-758C-4036-8DFE-414DCC3F4E54}" srcOrd="0" destOrd="0" presId="urn:microsoft.com/office/officeart/2005/8/layout/radial5"/>
    <dgm:cxn modelId="{EA0F93E8-2D37-4FD1-8022-3CA1E9613617}" type="presParOf" srcId="{11A43EAD-8353-41E4-A33D-378B5E2B39DF}" destId="{C1E2571D-9279-4C01-BE48-D9829E83A703}" srcOrd="2" destOrd="0" presId="urn:microsoft.com/office/officeart/2005/8/layout/radial5"/>
    <dgm:cxn modelId="{E792B258-68C7-420D-AB3C-22E0AD79F122}" type="presParOf" srcId="{11A43EAD-8353-41E4-A33D-378B5E2B39DF}" destId="{2DFBB035-5C3E-43B8-B701-46C86B0F7362}" srcOrd="3" destOrd="0" presId="urn:microsoft.com/office/officeart/2005/8/layout/radial5"/>
    <dgm:cxn modelId="{883CFB9F-4DBB-4E36-A536-251728A93B56}" type="presParOf" srcId="{2DFBB035-5C3E-43B8-B701-46C86B0F7362}" destId="{75498188-367F-44B0-A983-778E20E58EDB}" srcOrd="0" destOrd="0" presId="urn:microsoft.com/office/officeart/2005/8/layout/radial5"/>
    <dgm:cxn modelId="{811290AF-A341-4337-AD0E-C8D06CEFDE42}" type="presParOf" srcId="{11A43EAD-8353-41E4-A33D-378B5E2B39DF}" destId="{B54D0B95-DF5E-4E57-B98F-8964296B2C8B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0A74DB-5430-4F9E-A28C-E05D3FDCAA59}" type="doc">
      <dgm:prSet loTypeId="urn:microsoft.com/office/officeart/2005/8/layout/equation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F85944-8B8C-498F-8DF3-7BD3CC46FC51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000" dirty="0" smtClean="0">
              <a:solidFill>
                <a:schemeClr val="tx2"/>
              </a:solidFill>
            </a:rPr>
            <a:t>Субсидии бюджетам муниципальных районов на государственную поддержку малого и среднего предпринимательства </a:t>
          </a:r>
          <a:r>
            <a:rPr lang="ru-RU" sz="1200" b="1" dirty="0" smtClean="0">
              <a:solidFill>
                <a:schemeClr val="tx2"/>
              </a:solidFill>
            </a:rPr>
            <a:t>656,2 тыс.руб.</a:t>
          </a:r>
          <a:endParaRPr lang="ru-RU" sz="1200" b="1" dirty="0">
            <a:solidFill>
              <a:schemeClr val="tx2"/>
            </a:solidFill>
          </a:endParaRPr>
        </a:p>
      </dgm:t>
    </dgm:pt>
    <dgm:pt modelId="{3AAE7D5D-84D4-453C-A7FE-BE1B6A121C10}" type="parTrans" cxnId="{78006D41-A703-4781-B935-CF3CCBE26271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A93F4F8C-FF90-4A2A-A0C6-9B5605DC1646}" type="sibTrans" cxnId="{78006D41-A703-4781-B935-CF3CCBE26271}">
      <dgm:prSet/>
      <dgm:spPr/>
      <dgm:t>
        <a:bodyPr/>
        <a:lstStyle/>
        <a:p>
          <a:endParaRPr lang="ru-RU" dirty="0">
            <a:solidFill>
              <a:schemeClr val="tx2"/>
            </a:solidFill>
          </a:endParaRPr>
        </a:p>
      </dgm:t>
    </dgm:pt>
    <dgm:pt modelId="{BBFD89CF-5E0A-4A27-9385-6DCD9359938F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000" dirty="0" smtClean="0">
              <a:solidFill>
                <a:schemeClr val="tx2"/>
              </a:solidFill>
            </a:rPr>
            <a:t>Субсидия бюджетам муниципальных районов на реализацию федеральных целевых программ </a:t>
          </a:r>
        </a:p>
        <a:p>
          <a:r>
            <a:rPr lang="ru-RU" sz="1100" b="1" dirty="0" smtClean="0">
              <a:solidFill>
                <a:schemeClr val="tx2"/>
              </a:solidFill>
            </a:rPr>
            <a:t>700,0 тыс.руб.</a:t>
          </a:r>
          <a:endParaRPr lang="ru-RU" sz="1100" b="1" dirty="0">
            <a:solidFill>
              <a:schemeClr val="tx2"/>
            </a:solidFill>
          </a:endParaRPr>
        </a:p>
      </dgm:t>
    </dgm:pt>
    <dgm:pt modelId="{09B81BBC-0F3C-4493-9F76-69B6BEFF6071}" type="parTrans" cxnId="{ABC2C18C-6176-4937-A16F-25DEE97FDDD9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242DC3E7-9793-413E-984E-E974FFB51E93}" type="sibTrans" cxnId="{ABC2C18C-6176-4937-A16F-25DEE97FDDD9}">
      <dgm:prSet/>
      <dgm:spPr/>
      <dgm:t>
        <a:bodyPr/>
        <a:lstStyle/>
        <a:p>
          <a:endParaRPr lang="ru-RU" dirty="0">
            <a:solidFill>
              <a:schemeClr val="tx2"/>
            </a:solidFill>
          </a:endParaRPr>
        </a:p>
      </dgm:t>
    </dgm:pt>
    <dgm:pt modelId="{A971E027-6172-4CDF-840F-62445C1EEE81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000" dirty="0" smtClean="0">
              <a:solidFill>
                <a:schemeClr val="tx2"/>
              </a:solidFill>
            </a:rPr>
            <a:t>Субсидия бюджетам муниципальных районов на реализацию программы энергосбережения и повышения энергетической эффективности на период до 2020 года </a:t>
          </a:r>
          <a:r>
            <a:rPr lang="ru-RU" sz="1200" b="1" dirty="0" smtClean="0">
              <a:solidFill>
                <a:schemeClr val="tx2"/>
              </a:solidFill>
            </a:rPr>
            <a:t>234,2  тыс.руб.</a:t>
          </a:r>
          <a:endParaRPr lang="ru-RU" sz="1200" b="1" dirty="0">
            <a:solidFill>
              <a:schemeClr val="tx2"/>
            </a:solidFill>
          </a:endParaRPr>
        </a:p>
      </dgm:t>
    </dgm:pt>
    <dgm:pt modelId="{02D052CA-FDC0-4EDC-A099-5C580BA98BAA}" type="parTrans" cxnId="{DF7F9BFB-ECED-419F-B65E-CABF2DF34754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279DF107-F96E-420B-B512-EBDA7120EB16}" type="sibTrans" cxnId="{DF7F9BFB-ECED-419F-B65E-CABF2DF34754}">
      <dgm:prSet/>
      <dgm:spPr/>
      <dgm:t>
        <a:bodyPr/>
        <a:lstStyle/>
        <a:p>
          <a:endParaRPr lang="ru-RU" dirty="0">
            <a:solidFill>
              <a:schemeClr val="tx2"/>
            </a:solidFill>
          </a:endParaRPr>
        </a:p>
      </dgm:t>
    </dgm:pt>
    <dgm:pt modelId="{91F04752-5E68-433B-9C3D-6F88A63EDCA8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000" dirty="0" smtClean="0">
              <a:solidFill>
                <a:schemeClr val="tx2"/>
              </a:solidFill>
            </a:rPr>
            <a:t>Прочие субсидии </a:t>
          </a:r>
          <a:r>
            <a:rPr lang="ru-RU" sz="1200" b="1" dirty="0" smtClean="0">
              <a:solidFill>
                <a:schemeClr val="tx2"/>
              </a:solidFill>
            </a:rPr>
            <a:t>48 752,2 тыс.руб.</a:t>
          </a:r>
          <a:endParaRPr lang="ru-RU" sz="1200" b="1" dirty="0">
            <a:solidFill>
              <a:schemeClr val="tx2"/>
            </a:solidFill>
          </a:endParaRPr>
        </a:p>
      </dgm:t>
    </dgm:pt>
    <dgm:pt modelId="{21864862-5E34-4AA0-B59A-77142C48D87F}" type="parTrans" cxnId="{DAEE284E-F3EF-4D19-8771-9C07F963FC0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79894DD5-F22B-4DCE-86F3-3B06F2D9115C}" type="sibTrans" cxnId="{DAEE284E-F3EF-4D19-8771-9C07F963FC0F}">
      <dgm:prSet/>
      <dgm:spPr/>
      <dgm:t>
        <a:bodyPr/>
        <a:lstStyle/>
        <a:p>
          <a:endParaRPr lang="ru-RU" dirty="0">
            <a:solidFill>
              <a:schemeClr val="tx2"/>
            </a:solidFill>
          </a:endParaRPr>
        </a:p>
      </dgm:t>
    </dgm:pt>
    <dgm:pt modelId="{DF72200A-C9CF-4C46-BB60-65A13348602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2"/>
              </a:solidFill>
            </a:rPr>
            <a:t>Субсидии </a:t>
          </a:r>
        </a:p>
        <a:p>
          <a:r>
            <a:rPr lang="ru-RU" sz="1400" b="1" dirty="0" smtClean="0">
              <a:solidFill>
                <a:schemeClr val="tx2"/>
              </a:solidFill>
            </a:rPr>
            <a:t>50 342,6 тыс.руб</a:t>
          </a:r>
          <a:endParaRPr lang="ru-RU" sz="1400" b="1" dirty="0">
            <a:solidFill>
              <a:schemeClr val="tx2"/>
            </a:solidFill>
          </a:endParaRPr>
        </a:p>
      </dgm:t>
    </dgm:pt>
    <dgm:pt modelId="{C28AB559-B631-4E16-86AD-D10A31A80225}" type="parTrans" cxnId="{5D9761BB-5847-495C-8511-19CE5768040D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FB61F4F9-8327-4951-9B1F-69E347A3141B}" type="sibTrans" cxnId="{5D9761BB-5847-495C-8511-19CE5768040D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78BC6EF5-F3CE-4B2B-B2AE-96D616943111}" type="pres">
      <dgm:prSet presAssocID="{E20A74DB-5430-4F9E-A28C-E05D3FDCAA5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427571-41C2-41B0-9C1C-2E977A306D00}" type="pres">
      <dgm:prSet presAssocID="{8DF85944-8B8C-498F-8DF3-7BD3CC46FC51}" presName="node" presStyleLbl="node1" presStyleIdx="0" presStyleCnt="5" custScaleX="270578" custScaleY="253544" custLinFactY="-9918" custLinFactNeighborX="-478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0389E-A835-44D7-85BC-9A206019E898}" type="pres">
      <dgm:prSet presAssocID="{A93F4F8C-FF90-4A2A-A0C6-9B5605DC1646}" presName="spacerL" presStyleCnt="0"/>
      <dgm:spPr/>
    </dgm:pt>
    <dgm:pt modelId="{B987A055-4C1A-4073-A86D-4309D9F75C85}" type="pres">
      <dgm:prSet presAssocID="{A93F4F8C-FF90-4A2A-A0C6-9B5605DC1646}" presName="sibTrans" presStyleLbl="sibTrans2D1" presStyleIdx="0" presStyleCnt="4" custLinFactY="-85015" custLinFactNeighborX="-53558" custLinFactNeighborY="-100000"/>
      <dgm:spPr/>
      <dgm:t>
        <a:bodyPr/>
        <a:lstStyle/>
        <a:p>
          <a:endParaRPr lang="ru-RU"/>
        </a:p>
      </dgm:t>
    </dgm:pt>
    <dgm:pt modelId="{49FEBBFE-019A-416C-BF9D-4AD6351A60CC}" type="pres">
      <dgm:prSet presAssocID="{A93F4F8C-FF90-4A2A-A0C6-9B5605DC1646}" presName="spacerR" presStyleCnt="0"/>
      <dgm:spPr/>
    </dgm:pt>
    <dgm:pt modelId="{39CFEBA3-9CE7-44C5-886C-2D4101C991F9}" type="pres">
      <dgm:prSet presAssocID="{BBFD89CF-5E0A-4A27-9385-6DCD9359938F}" presName="node" presStyleLbl="node1" presStyleIdx="1" presStyleCnt="5" custScaleX="226940" custScaleY="223083" custLinFactY="-1389" custLinFactNeighborX="-7754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6FC2A-15FB-4164-B32B-180B940C64C0}" type="pres">
      <dgm:prSet presAssocID="{242DC3E7-9793-413E-984E-E974FFB51E93}" presName="spacerL" presStyleCnt="0"/>
      <dgm:spPr/>
    </dgm:pt>
    <dgm:pt modelId="{3F37D4B9-A8F6-4EA7-93B9-12E9A2E0C53B}" type="pres">
      <dgm:prSet presAssocID="{242DC3E7-9793-413E-984E-E974FFB51E93}" presName="sibTrans" presStyleLbl="sibTrans2D1" presStyleIdx="1" presStyleCnt="4" custLinFactX="-4215" custLinFactY="-82723" custLinFactNeighborX="-100000" custLinFactNeighborY="-100000"/>
      <dgm:spPr/>
      <dgm:t>
        <a:bodyPr/>
        <a:lstStyle/>
        <a:p>
          <a:endParaRPr lang="ru-RU"/>
        </a:p>
      </dgm:t>
    </dgm:pt>
    <dgm:pt modelId="{3AC890B8-5A90-41A2-BA07-CB8FDEE21FAA}" type="pres">
      <dgm:prSet presAssocID="{242DC3E7-9793-413E-984E-E974FFB51E93}" presName="spacerR" presStyleCnt="0"/>
      <dgm:spPr/>
    </dgm:pt>
    <dgm:pt modelId="{07D57EE2-E306-40BE-8BC7-95AA36425D20}" type="pres">
      <dgm:prSet presAssocID="{A971E027-6172-4CDF-840F-62445C1EEE81}" presName="node" presStyleLbl="node1" presStyleIdx="2" presStyleCnt="5" custScaleX="276005" custScaleY="277672" custLinFactX="-9438" custLinFactNeighborX="-100000" custLinFactNeighborY="-99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AE76F-A958-4CD3-817D-18D5CF91B313}" type="pres">
      <dgm:prSet presAssocID="{279DF107-F96E-420B-B512-EBDA7120EB16}" presName="spacerL" presStyleCnt="0"/>
      <dgm:spPr/>
    </dgm:pt>
    <dgm:pt modelId="{3960C9F0-3081-41DC-BD62-EDF1D66480AD}" type="pres">
      <dgm:prSet presAssocID="{279DF107-F96E-420B-B512-EBDA7120EB16}" presName="sibTrans" presStyleLbl="sibTrans2D1" presStyleIdx="2" presStyleCnt="4" custLinFactX="-7291" custLinFactY="-86153" custLinFactNeighborX="-100000" custLinFactNeighborY="-100000"/>
      <dgm:spPr/>
      <dgm:t>
        <a:bodyPr/>
        <a:lstStyle/>
        <a:p>
          <a:endParaRPr lang="ru-RU"/>
        </a:p>
      </dgm:t>
    </dgm:pt>
    <dgm:pt modelId="{2E78045B-F86E-45E3-8B89-32ED0EA080FE}" type="pres">
      <dgm:prSet presAssocID="{279DF107-F96E-420B-B512-EBDA7120EB16}" presName="spacerR" presStyleCnt="0"/>
      <dgm:spPr/>
    </dgm:pt>
    <dgm:pt modelId="{D68E2908-AB6F-49E0-8DE9-51A951816105}" type="pres">
      <dgm:prSet presAssocID="{91F04752-5E68-433B-9C3D-6F88A63EDCA8}" presName="node" presStyleLbl="node1" presStyleIdx="3" presStyleCnt="5" custScaleX="141710" custScaleY="139323" custLinFactX="-6117" custLinFactY="-5055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EAAA14-9434-455A-BCE9-161651979B8D}" type="pres">
      <dgm:prSet presAssocID="{79894DD5-F22B-4DCE-86F3-3B06F2D9115C}" presName="spacerL" presStyleCnt="0"/>
      <dgm:spPr/>
    </dgm:pt>
    <dgm:pt modelId="{FB86DAA2-A075-424A-A984-4DC71FD2FDD4}" type="pres">
      <dgm:prSet presAssocID="{79894DD5-F22B-4DCE-86F3-3B06F2D9115C}" presName="sibTrans" presStyleLbl="sibTrans2D1" presStyleIdx="3" presStyleCnt="4" custLinFactX="-8888" custLinFactY="-80500" custLinFactNeighborX="-100000" custLinFactNeighborY="-100000"/>
      <dgm:spPr/>
      <dgm:t>
        <a:bodyPr/>
        <a:lstStyle/>
        <a:p>
          <a:endParaRPr lang="ru-RU"/>
        </a:p>
      </dgm:t>
    </dgm:pt>
    <dgm:pt modelId="{4BCFB57C-C12E-436B-A081-FD99C5BD18E7}" type="pres">
      <dgm:prSet presAssocID="{79894DD5-F22B-4DCE-86F3-3B06F2D9115C}" presName="spacerR" presStyleCnt="0"/>
      <dgm:spPr/>
    </dgm:pt>
    <dgm:pt modelId="{9AD86C82-61DB-4E70-AA20-6B14D4824C09}" type="pres">
      <dgm:prSet presAssocID="{DF72200A-C9CF-4C46-BB60-65A13348602C}" presName="node" presStyleLbl="node1" presStyleIdx="4" presStyleCnt="5" custScaleX="259054" custScaleY="231560" custLinFactY="-7381" custLinFactNeighborX="-8754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498D16-F61F-4D2D-9F38-0D43C34C352B}" type="presOf" srcId="{A93F4F8C-FF90-4A2A-A0C6-9B5605DC1646}" destId="{B987A055-4C1A-4073-A86D-4309D9F75C85}" srcOrd="0" destOrd="0" presId="urn:microsoft.com/office/officeart/2005/8/layout/equation1"/>
    <dgm:cxn modelId="{36EF83AA-0ED9-4590-A635-9B8596707CE9}" type="presOf" srcId="{BBFD89CF-5E0A-4A27-9385-6DCD9359938F}" destId="{39CFEBA3-9CE7-44C5-886C-2D4101C991F9}" srcOrd="0" destOrd="0" presId="urn:microsoft.com/office/officeart/2005/8/layout/equation1"/>
    <dgm:cxn modelId="{78006D41-A703-4781-B935-CF3CCBE26271}" srcId="{E20A74DB-5430-4F9E-A28C-E05D3FDCAA59}" destId="{8DF85944-8B8C-498F-8DF3-7BD3CC46FC51}" srcOrd="0" destOrd="0" parTransId="{3AAE7D5D-84D4-453C-A7FE-BE1B6A121C10}" sibTransId="{A93F4F8C-FF90-4A2A-A0C6-9B5605DC1646}"/>
    <dgm:cxn modelId="{202F3407-1490-4544-964A-6676842683D5}" type="presOf" srcId="{279DF107-F96E-420B-B512-EBDA7120EB16}" destId="{3960C9F0-3081-41DC-BD62-EDF1D66480AD}" srcOrd="0" destOrd="0" presId="urn:microsoft.com/office/officeart/2005/8/layout/equation1"/>
    <dgm:cxn modelId="{9445EB36-41F8-4F80-A33A-B319BDDC240A}" type="presOf" srcId="{8DF85944-8B8C-498F-8DF3-7BD3CC46FC51}" destId="{5F427571-41C2-41B0-9C1C-2E977A306D00}" srcOrd="0" destOrd="0" presId="urn:microsoft.com/office/officeart/2005/8/layout/equation1"/>
    <dgm:cxn modelId="{751CB4D1-CD8D-41B7-9FF3-BDD864B77DFF}" type="presOf" srcId="{A971E027-6172-4CDF-840F-62445C1EEE81}" destId="{07D57EE2-E306-40BE-8BC7-95AA36425D20}" srcOrd="0" destOrd="0" presId="urn:microsoft.com/office/officeart/2005/8/layout/equation1"/>
    <dgm:cxn modelId="{2F2134C0-022F-4903-BE16-35881F54B41D}" type="presOf" srcId="{E20A74DB-5430-4F9E-A28C-E05D3FDCAA59}" destId="{78BC6EF5-F3CE-4B2B-B2AE-96D616943111}" srcOrd="0" destOrd="0" presId="urn:microsoft.com/office/officeart/2005/8/layout/equation1"/>
    <dgm:cxn modelId="{ABC2C18C-6176-4937-A16F-25DEE97FDDD9}" srcId="{E20A74DB-5430-4F9E-A28C-E05D3FDCAA59}" destId="{BBFD89CF-5E0A-4A27-9385-6DCD9359938F}" srcOrd="1" destOrd="0" parTransId="{09B81BBC-0F3C-4493-9F76-69B6BEFF6071}" sibTransId="{242DC3E7-9793-413E-984E-E974FFB51E93}"/>
    <dgm:cxn modelId="{DAEE284E-F3EF-4D19-8771-9C07F963FC0F}" srcId="{E20A74DB-5430-4F9E-A28C-E05D3FDCAA59}" destId="{91F04752-5E68-433B-9C3D-6F88A63EDCA8}" srcOrd="3" destOrd="0" parTransId="{21864862-5E34-4AA0-B59A-77142C48D87F}" sibTransId="{79894DD5-F22B-4DCE-86F3-3B06F2D9115C}"/>
    <dgm:cxn modelId="{5D9761BB-5847-495C-8511-19CE5768040D}" srcId="{E20A74DB-5430-4F9E-A28C-E05D3FDCAA59}" destId="{DF72200A-C9CF-4C46-BB60-65A13348602C}" srcOrd="4" destOrd="0" parTransId="{C28AB559-B631-4E16-86AD-D10A31A80225}" sibTransId="{FB61F4F9-8327-4951-9B1F-69E347A3141B}"/>
    <dgm:cxn modelId="{2C29211C-CA48-4243-A98B-757EB3632EE7}" type="presOf" srcId="{DF72200A-C9CF-4C46-BB60-65A13348602C}" destId="{9AD86C82-61DB-4E70-AA20-6B14D4824C09}" srcOrd="0" destOrd="0" presId="urn:microsoft.com/office/officeart/2005/8/layout/equation1"/>
    <dgm:cxn modelId="{94341BFB-4EB2-47A3-AE4D-ED527763F82D}" type="presOf" srcId="{242DC3E7-9793-413E-984E-E974FFB51E93}" destId="{3F37D4B9-A8F6-4EA7-93B9-12E9A2E0C53B}" srcOrd="0" destOrd="0" presId="urn:microsoft.com/office/officeart/2005/8/layout/equation1"/>
    <dgm:cxn modelId="{DF7F9BFB-ECED-419F-B65E-CABF2DF34754}" srcId="{E20A74DB-5430-4F9E-A28C-E05D3FDCAA59}" destId="{A971E027-6172-4CDF-840F-62445C1EEE81}" srcOrd="2" destOrd="0" parTransId="{02D052CA-FDC0-4EDC-A099-5C580BA98BAA}" sibTransId="{279DF107-F96E-420B-B512-EBDA7120EB16}"/>
    <dgm:cxn modelId="{B9F88A75-2927-4914-825F-FB26DDA61B05}" type="presOf" srcId="{79894DD5-F22B-4DCE-86F3-3B06F2D9115C}" destId="{FB86DAA2-A075-424A-A984-4DC71FD2FDD4}" srcOrd="0" destOrd="0" presId="urn:microsoft.com/office/officeart/2005/8/layout/equation1"/>
    <dgm:cxn modelId="{3D571763-BD50-4214-BBC3-32E86FA12835}" type="presOf" srcId="{91F04752-5E68-433B-9C3D-6F88A63EDCA8}" destId="{D68E2908-AB6F-49E0-8DE9-51A951816105}" srcOrd="0" destOrd="0" presId="urn:microsoft.com/office/officeart/2005/8/layout/equation1"/>
    <dgm:cxn modelId="{09B83102-8BB5-4AD5-AB1E-C9C22C6E0D2C}" type="presParOf" srcId="{78BC6EF5-F3CE-4B2B-B2AE-96D616943111}" destId="{5F427571-41C2-41B0-9C1C-2E977A306D00}" srcOrd="0" destOrd="0" presId="urn:microsoft.com/office/officeart/2005/8/layout/equation1"/>
    <dgm:cxn modelId="{4DABB98B-6297-45E7-9ADB-5044C3912393}" type="presParOf" srcId="{78BC6EF5-F3CE-4B2B-B2AE-96D616943111}" destId="{3150389E-A835-44D7-85BC-9A206019E898}" srcOrd="1" destOrd="0" presId="urn:microsoft.com/office/officeart/2005/8/layout/equation1"/>
    <dgm:cxn modelId="{2BBE32CA-D467-45AB-A04B-9ACD0627E1DC}" type="presParOf" srcId="{78BC6EF5-F3CE-4B2B-B2AE-96D616943111}" destId="{B987A055-4C1A-4073-A86D-4309D9F75C85}" srcOrd="2" destOrd="0" presId="urn:microsoft.com/office/officeart/2005/8/layout/equation1"/>
    <dgm:cxn modelId="{8B49C847-C3A4-4DDB-B00C-EFC0D706D311}" type="presParOf" srcId="{78BC6EF5-F3CE-4B2B-B2AE-96D616943111}" destId="{49FEBBFE-019A-416C-BF9D-4AD6351A60CC}" srcOrd="3" destOrd="0" presId="urn:microsoft.com/office/officeart/2005/8/layout/equation1"/>
    <dgm:cxn modelId="{3D3D66FD-83E4-4A8D-B4B9-4B90722D028A}" type="presParOf" srcId="{78BC6EF5-F3CE-4B2B-B2AE-96D616943111}" destId="{39CFEBA3-9CE7-44C5-886C-2D4101C991F9}" srcOrd="4" destOrd="0" presId="urn:microsoft.com/office/officeart/2005/8/layout/equation1"/>
    <dgm:cxn modelId="{5D3A177B-DD3B-41AE-8A1F-85DA7F8B1206}" type="presParOf" srcId="{78BC6EF5-F3CE-4B2B-B2AE-96D616943111}" destId="{1C36FC2A-15FB-4164-B32B-180B940C64C0}" srcOrd="5" destOrd="0" presId="urn:microsoft.com/office/officeart/2005/8/layout/equation1"/>
    <dgm:cxn modelId="{8A80AFC8-58D7-4BF5-86AA-58E88B0F3D73}" type="presParOf" srcId="{78BC6EF5-F3CE-4B2B-B2AE-96D616943111}" destId="{3F37D4B9-A8F6-4EA7-93B9-12E9A2E0C53B}" srcOrd="6" destOrd="0" presId="urn:microsoft.com/office/officeart/2005/8/layout/equation1"/>
    <dgm:cxn modelId="{C64B2BE5-8FBB-40D2-ABF0-4106C6DF9520}" type="presParOf" srcId="{78BC6EF5-F3CE-4B2B-B2AE-96D616943111}" destId="{3AC890B8-5A90-41A2-BA07-CB8FDEE21FAA}" srcOrd="7" destOrd="0" presId="urn:microsoft.com/office/officeart/2005/8/layout/equation1"/>
    <dgm:cxn modelId="{5A7F0C66-9773-42AD-810E-5AB3DCF94C4D}" type="presParOf" srcId="{78BC6EF5-F3CE-4B2B-B2AE-96D616943111}" destId="{07D57EE2-E306-40BE-8BC7-95AA36425D20}" srcOrd="8" destOrd="0" presId="urn:microsoft.com/office/officeart/2005/8/layout/equation1"/>
    <dgm:cxn modelId="{F0E556C2-BCBE-4867-9BFE-2A94B708673D}" type="presParOf" srcId="{78BC6EF5-F3CE-4B2B-B2AE-96D616943111}" destId="{353AE76F-A958-4CD3-817D-18D5CF91B313}" srcOrd="9" destOrd="0" presId="urn:microsoft.com/office/officeart/2005/8/layout/equation1"/>
    <dgm:cxn modelId="{730B1A7A-835F-4FAB-A217-AE047B5149E2}" type="presParOf" srcId="{78BC6EF5-F3CE-4B2B-B2AE-96D616943111}" destId="{3960C9F0-3081-41DC-BD62-EDF1D66480AD}" srcOrd="10" destOrd="0" presId="urn:microsoft.com/office/officeart/2005/8/layout/equation1"/>
    <dgm:cxn modelId="{F095D34D-42BF-4A90-8B75-FF10002211B1}" type="presParOf" srcId="{78BC6EF5-F3CE-4B2B-B2AE-96D616943111}" destId="{2E78045B-F86E-45E3-8B89-32ED0EA080FE}" srcOrd="11" destOrd="0" presId="urn:microsoft.com/office/officeart/2005/8/layout/equation1"/>
    <dgm:cxn modelId="{712B9230-6AF7-4CF8-B4CB-BD0DA34034A8}" type="presParOf" srcId="{78BC6EF5-F3CE-4B2B-B2AE-96D616943111}" destId="{D68E2908-AB6F-49E0-8DE9-51A951816105}" srcOrd="12" destOrd="0" presId="urn:microsoft.com/office/officeart/2005/8/layout/equation1"/>
    <dgm:cxn modelId="{92846375-C420-4F47-9C78-A3CED854B141}" type="presParOf" srcId="{78BC6EF5-F3CE-4B2B-B2AE-96D616943111}" destId="{B3EAAA14-9434-455A-BCE9-161651979B8D}" srcOrd="13" destOrd="0" presId="urn:microsoft.com/office/officeart/2005/8/layout/equation1"/>
    <dgm:cxn modelId="{A48E5449-3DE8-4C96-B06D-1C6C75E95FF0}" type="presParOf" srcId="{78BC6EF5-F3CE-4B2B-B2AE-96D616943111}" destId="{FB86DAA2-A075-424A-A984-4DC71FD2FDD4}" srcOrd="14" destOrd="0" presId="urn:microsoft.com/office/officeart/2005/8/layout/equation1"/>
    <dgm:cxn modelId="{6973C600-A501-4E64-8B8E-ABB372765F3D}" type="presParOf" srcId="{78BC6EF5-F3CE-4B2B-B2AE-96D616943111}" destId="{4BCFB57C-C12E-436B-A081-FD99C5BD18E7}" srcOrd="15" destOrd="0" presId="urn:microsoft.com/office/officeart/2005/8/layout/equation1"/>
    <dgm:cxn modelId="{3B905627-2D63-430D-98D4-2E52B89344F3}" type="presParOf" srcId="{78BC6EF5-F3CE-4B2B-B2AE-96D616943111}" destId="{9AD86C82-61DB-4E70-AA20-6B14D4824C09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C96230-1059-4216-B8F5-D14CE2E5CC94}" type="doc">
      <dgm:prSet loTypeId="urn:microsoft.com/office/officeart/2005/8/layout/hierarchy2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FDF1C79-1BBD-4373-AF3D-4228EBC8652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 </a:t>
          </a:r>
        </a:p>
        <a:p>
          <a:r>
            <a:rPr lang="ru-RU" sz="1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447 009 тыс. руб.</a:t>
          </a:r>
          <a:endParaRPr lang="ru-RU" sz="18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855E1-9E7C-4AC0-BC7A-9C93EF455162}" type="parTrans" cxnId="{29087401-C023-4A17-9C7E-92C9AD6DEA3C}">
      <dgm:prSet/>
      <dgm:spPr/>
      <dgm:t>
        <a:bodyPr/>
        <a:lstStyle/>
        <a:p>
          <a:endParaRPr lang="ru-RU"/>
        </a:p>
      </dgm:t>
    </dgm:pt>
    <dgm:pt modelId="{6154FAAA-29DE-40F5-B62B-AEB7AB3B27EA}" type="sibTrans" cxnId="{29087401-C023-4A17-9C7E-92C9AD6DEA3C}">
      <dgm:prSet/>
      <dgm:spPr/>
      <dgm:t>
        <a:bodyPr/>
        <a:lstStyle/>
        <a:p>
          <a:endParaRPr lang="ru-RU"/>
        </a:p>
      </dgm:t>
    </dgm:pt>
    <dgm:pt modelId="{7C1A6EB1-EAA4-4849-AAD7-93207E847CEA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получение общедоступного и бесплатного начального общего, основного общего, среднего общего образования в муниципальных образованных организациях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</a:t>
          </a:r>
          <a:r>
            <a:rPr lang="en-US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716 тыс. рублей.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67A06-D986-4E34-A83C-30BDCAC22247}" type="parTrans" cxnId="{5A19BDC7-4A86-4A4F-B2B9-4A2734332122}">
      <dgm:prSet/>
      <dgm:spPr/>
      <dgm:t>
        <a:bodyPr/>
        <a:lstStyle/>
        <a:p>
          <a:endParaRPr lang="ru-RU" dirty="0"/>
        </a:p>
      </dgm:t>
    </dgm:pt>
    <dgm:pt modelId="{CDFEA253-1AF2-4E8F-BED0-CB849CB5B2AC}" type="sibTrans" cxnId="{5A19BDC7-4A86-4A4F-B2B9-4A2734332122}">
      <dgm:prSet/>
      <dgm:spPr/>
      <dgm:t>
        <a:bodyPr/>
        <a:lstStyle/>
        <a:p>
          <a:endParaRPr lang="ru-RU"/>
        </a:p>
      </dgm:t>
    </dgm:pt>
    <dgm:pt modelId="{DFFFB68F-55BC-461C-A381-F2ECA854BCE6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предоставление гражданам субсидий на оплату жилого помещения и коммунальных услуг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59 139 тыс. рублей. 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B582E-1E7A-47A0-98B8-EFB898E277C4}" type="parTrans" cxnId="{0F767639-EFF8-48D9-A08D-F0386C551A41}">
      <dgm:prSet/>
      <dgm:spPr/>
      <dgm:t>
        <a:bodyPr/>
        <a:lstStyle/>
        <a:p>
          <a:endParaRPr lang="ru-RU" dirty="0"/>
        </a:p>
      </dgm:t>
    </dgm:pt>
    <dgm:pt modelId="{0960D8C8-BE3D-4885-B3A5-EB9090345D19}" type="sibTrans" cxnId="{0F767639-EFF8-48D9-A08D-F0386C551A41}">
      <dgm:prSet/>
      <dgm:spPr/>
      <dgm:t>
        <a:bodyPr/>
        <a:lstStyle/>
        <a:p>
          <a:endParaRPr lang="ru-RU"/>
        </a:p>
      </dgm:t>
    </dgm:pt>
    <dgm:pt modelId="{FD7BED4B-E3E6-4CF5-93D2-43971363E3E2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выполнение переданных полномочий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9 383 тыс. рублей</a:t>
          </a:r>
          <a:r>
            <a:rPr lang="ru-RU" sz="1400" b="1" dirty="0" smtClean="0">
              <a:solidFill>
                <a:schemeClr val="tx2"/>
              </a:solidFill>
            </a:rPr>
            <a:t>.:</a:t>
          </a:r>
          <a:endParaRPr lang="ru-RU" sz="1400" b="1" dirty="0">
            <a:solidFill>
              <a:schemeClr val="tx2"/>
            </a:solidFill>
          </a:endParaRPr>
        </a:p>
      </dgm:t>
    </dgm:pt>
    <dgm:pt modelId="{C83B6DA6-0A2E-4718-8079-AE4DFD7240E1}" type="parTrans" cxnId="{7C3F9A12-948F-4FE8-86D4-15D60FF4AB38}">
      <dgm:prSet/>
      <dgm:spPr/>
      <dgm:t>
        <a:bodyPr/>
        <a:lstStyle/>
        <a:p>
          <a:endParaRPr lang="ru-RU" dirty="0"/>
        </a:p>
      </dgm:t>
    </dgm:pt>
    <dgm:pt modelId="{1A38BB8F-DE2B-4ECA-9D2D-DBCFAA30AD95}" type="sibTrans" cxnId="{7C3F9A12-948F-4FE8-86D4-15D60FF4AB38}">
      <dgm:prSet/>
      <dgm:spPr/>
      <dgm:t>
        <a:bodyPr/>
        <a:lstStyle/>
        <a:p>
          <a:endParaRPr lang="ru-RU"/>
        </a:p>
      </dgm:t>
    </dgm:pt>
    <dgm:pt modelId="{C32D474F-7D2A-4371-A80F-5BDB83162E81}">
      <dgm:prSet custT="1"/>
      <dgm:spPr>
        <a:solidFill>
          <a:srgbClr val="00B050"/>
        </a:solidFill>
      </dgm:spPr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обеспечение общедоступного бесплатного дошкольного образования           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126 770 тыс. рублей. 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6E1DE-D130-4E11-AF06-DB6877C16841}" type="sibTrans" cxnId="{35E0704C-BBCD-477B-B65B-7EF3F984B37B}">
      <dgm:prSet/>
      <dgm:spPr/>
      <dgm:t>
        <a:bodyPr/>
        <a:lstStyle/>
        <a:p>
          <a:endParaRPr lang="ru-RU"/>
        </a:p>
      </dgm:t>
    </dgm:pt>
    <dgm:pt modelId="{CCB4B6A2-35A9-40A7-B97F-8A0040314E72}" type="parTrans" cxnId="{35E0704C-BBCD-477B-B65B-7EF3F984B37B}">
      <dgm:prSet/>
      <dgm:spPr/>
      <dgm:t>
        <a:bodyPr/>
        <a:lstStyle/>
        <a:p>
          <a:endParaRPr lang="ru-RU" dirty="0"/>
        </a:p>
      </dgm:t>
    </dgm:pt>
    <dgm:pt modelId="{32D42B83-712A-4FB5-80C9-0CA414FF79EE}" type="pres">
      <dgm:prSet presAssocID="{84C96230-1059-4216-B8F5-D14CE2E5CC9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D4178D-58A5-4F08-8559-DCC4C79D4B4F}" type="pres">
      <dgm:prSet presAssocID="{2FDF1C79-1BBD-4373-AF3D-4228EBC86526}" presName="root1" presStyleCnt="0"/>
      <dgm:spPr/>
      <dgm:t>
        <a:bodyPr/>
        <a:lstStyle/>
        <a:p>
          <a:endParaRPr lang="ru-RU"/>
        </a:p>
      </dgm:t>
    </dgm:pt>
    <dgm:pt modelId="{12A7F09C-14E2-417B-929B-F95E31A45341}" type="pres">
      <dgm:prSet presAssocID="{2FDF1C79-1BBD-4373-AF3D-4228EBC86526}" presName="LevelOneTextNode" presStyleLbl="node0" presStyleIdx="0" presStyleCnt="1" custScaleX="132519" custScaleY="177219" custLinFactNeighborX="8323" custLinFactNeighborY="-316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15C480-C83C-44F2-B8C0-4265D9433CB0}" type="pres">
      <dgm:prSet presAssocID="{2FDF1C79-1BBD-4373-AF3D-4228EBC86526}" presName="level2hierChild" presStyleCnt="0"/>
      <dgm:spPr/>
      <dgm:t>
        <a:bodyPr/>
        <a:lstStyle/>
        <a:p>
          <a:endParaRPr lang="ru-RU"/>
        </a:p>
      </dgm:t>
    </dgm:pt>
    <dgm:pt modelId="{134946DC-370B-4157-BA42-1D6CAE9EA216}" type="pres">
      <dgm:prSet presAssocID="{CCB4B6A2-35A9-40A7-B97F-8A0040314E72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FDECBAC9-3F1D-44A1-9960-6FEDD9F3F814}" type="pres">
      <dgm:prSet presAssocID="{CCB4B6A2-35A9-40A7-B97F-8A0040314E72}" presName="connTx" presStyleLbl="parChTrans1D2" presStyleIdx="0" presStyleCnt="4"/>
      <dgm:spPr/>
      <dgm:t>
        <a:bodyPr/>
        <a:lstStyle/>
        <a:p>
          <a:endParaRPr lang="ru-RU"/>
        </a:p>
      </dgm:t>
    </dgm:pt>
    <dgm:pt modelId="{087DB737-3EB1-4434-8C90-E7ECFBA435EF}" type="pres">
      <dgm:prSet presAssocID="{C32D474F-7D2A-4371-A80F-5BDB83162E81}" presName="root2" presStyleCnt="0"/>
      <dgm:spPr/>
      <dgm:t>
        <a:bodyPr/>
        <a:lstStyle/>
        <a:p>
          <a:endParaRPr lang="ru-RU"/>
        </a:p>
      </dgm:t>
    </dgm:pt>
    <dgm:pt modelId="{77755224-50CA-49AC-8A8B-D683DE54EB90}" type="pres">
      <dgm:prSet presAssocID="{C32D474F-7D2A-4371-A80F-5BDB83162E81}" presName="LevelTwoTextNode" presStyleLbl="node2" presStyleIdx="0" presStyleCnt="4" custScaleX="395777" custScaleY="45271" custLinFactY="186023" custLinFactNeighborX="1829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75AF46-7DD5-4E99-8943-99B2D70C8514}" type="pres">
      <dgm:prSet presAssocID="{C32D474F-7D2A-4371-A80F-5BDB83162E81}" presName="level3hierChild" presStyleCnt="0"/>
      <dgm:spPr/>
      <dgm:t>
        <a:bodyPr/>
        <a:lstStyle/>
        <a:p>
          <a:endParaRPr lang="ru-RU"/>
        </a:p>
      </dgm:t>
    </dgm:pt>
    <dgm:pt modelId="{040562DD-779C-4EED-A48F-86398C771069}" type="pres">
      <dgm:prSet presAssocID="{970B582E-1E7A-47A0-98B8-EFB898E277C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FB0B21DC-7FEC-42B0-8EEC-7285A498181B}" type="pres">
      <dgm:prSet presAssocID="{970B582E-1E7A-47A0-98B8-EFB898E277C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71AB6947-ABA6-4D2E-B5AB-0CB4FDA05078}" type="pres">
      <dgm:prSet presAssocID="{DFFFB68F-55BC-461C-A381-F2ECA854BCE6}" presName="root2" presStyleCnt="0"/>
      <dgm:spPr/>
      <dgm:t>
        <a:bodyPr/>
        <a:lstStyle/>
        <a:p>
          <a:endParaRPr lang="ru-RU"/>
        </a:p>
      </dgm:t>
    </dgm:pt>
    <dgm:pt modelId="{D4687784-5D6F-450C-B5EC-B046169B5C93}" type="pres">
      <dgm:prSet presAssocID="{DFFFB68F-55BC-461C-A381-F2ECA854BCE6}" presName="LevelTwoTextNode" presStyleLbl="node2" presStyleIdx="1" presStyleCnt="4" custScaleX="400187" custScaleY="38447" custLinFactY="-100000" custLinFactNeighborX="174" custLinFactNeighborY="-1365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597ACE-29ED-47DE-B194-D118B640F2C2}" type="pres">
      <dgm:prSet presAssocID="{DFFFB68F-55BC-461C-A381-F2ECA854BCE6}" presName="level3hierChild" presStyleCnt="0"/>
      <dgm:spPr/>
      <dgm:t>
        <a:bodyPr/>
        <a:lstStyle/>
        <a:p>
          <a:endParaRPr lang="ru-RU"/>
        </a:p>
      </dgm:t>
    </dgm:pt>
    <dgm:pt modelId="{1533D1C0-13B5-4A5E-AAB5-D327D2B915EE}" type="pres">
      <dgm:prSet presAssocID="{C83B6DA6-0A2E-4718-8079-AE4DFD7240E1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D2D34E75-405F-48DC-B723-0F1BE6C199F3}" type="pres">
      <dgm:prSet presAssocID="{C83B6DA6-0A2E-4718-8079-AE4DFD7240E1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D65661F-4DA7-41C9-9CD4-EE6462CAB485}" type="pres">
      <dgm:prSet presAssocID="{FD7BED4B-E3E6-4CF5-93D2-43971363E3E2}" presName="root2" presStyleCnt="0"/>
      <dgm:spPr/>
      <dgm:t>
        <a:bodyPr/>
        <a:lstStyle/>
        <a:p>
          <a:endParaRPr lang="ru-RU"/>
        </a:p>
      </dgm:t>
    </dgm:pt>
    <dgm:pt modelId="{68A7A10A-5B23-4D10-AB74-893467D82102}" type="pres">
      <dgm:prSet presAssocID="{FD7BED4B-E3E6-4CF5-93D2-43971363E3E2}" presName="LevelTwoTextNode" presStyleLbl="node2" presStyleIdx="2" presStyleCnt="4" custScaleX="398634" custScaleY="32905" custLinFactY="-100000" custLinFactNeighborX="349" custLinFactNeighborY="-1425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4717C7-CC59-43D6-A34A-66393418AAFD}" type="pres">
      <dgm:prSet presAssocID="{FD7BED4B-E3E6-4CF5-93D2-43971363E3E2}" presName="level3hierChild" presStyleCnt="0"/>
      <dgm:spPr/>
      <dgm:t>
        <a:bodyPr/>
        <a:lstStyle/>
        <a:p>
          <a:endParaRPr lang="ru-RU"/>
        </a:p>
      </dgm:t>
    </dgm:pt>
    <dgm:pt modelId="{CDB6DDBB-E4B5-4491-B77A-355D5C3C1F14}" type="pres">
      <dgm:prSet presAssocID="{29267A06-D986-4E34-A83C-30BDCAC22247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0486EBF-78A7-4D33-8923-48F9216D05F8}" type="pres">
      <dgm:prSet presAssocID="{29267A06-D986-4E34-A83C-30BDCAC22247}" presName="connTx" presStyleLbl="parChTrans1D2" presStyleIdx="3" presStyleCnt="4"/>
      <dgm:spPr/>
      <dgm:t>
        <a:bodyPr/>
        <a:lstStyle/>
        <a:p>
          <a:endParaRPr lang="ru-RU"/>
        </a:p>
      </dgm:t>
    </dgm:pt>
    <dgm:pt modelId="{D008C2B3-2DBF-4973-BD72-AC96BCA07804}" type="pres">
      <dgm:prSet presAssocID="{7C1A6EB1-EAA4-4849-AAD7-93207E847CEA}" presName="root2" presStyleCnt="0"/>
      <dgm:spPr/>
      <dgm:t>
        <a:bodyPr/>
        <a:lstStyle/>
        <a:p>
          <a:endParaRPr lang="ru-RU"/>
        </a:p>
      </dgm:t>
    </dgm:pt>
    <dgm:pt modelId="{03FBDAEF-7D70-4E36-B5E0-E5768BBDEDBC}" type="pres">
      <dgm:prSet presAssocID="{7C1A6EB1-EAA4-4849-AAD7-93207E847CEA}" presName="LevelTwoTextNode" presStyleLbl="node2" presStyleIdx="3" presStyleCnt="4" custScaleX="400682" custScaleY="61339" custLinFactY="55211" custLinFactNeighborX="368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8B84DA-A6DE-4082-8FF6-7C1A0C0A5A65}" type="pres">
      <dgm:prSet presAssocID="{7C1A6EB1-EAA4-4849-AAD7-93207E847CEA}" presName="level3hierChild" presStyleCnt="0"/>
      <dgm:spPr/>
      <dgm:t>
        <a:bodyPr/>
        <a:lstStyle/>
        <a:p>
          <a:endParaRPr lang="ru-RU"/>
        </a:p>
      </dgm:t>
    </dgm:pt>
  </dgm:ptLst>
  <dgm:cxnLst>
    <dgm:cxn modelId="{0F767639-EFF8-48D9-A08D-F0386C551A41}" srcId="{2FDF1C79-1BBD-4373-AF3D-4228EBC86526}" destId="{DFFFB68F-55BC-461C-A381-F2ECA854BCE6}" srcOrd="1" destOrd="0" parTransId="{970B582E-1E7A-47A0-98B8-EFB898E277C4}" sibTransId="{0960D8C8-BE3D-4885-B3A5-EB9090345D19}"/>
    <dgm:cxn modelId="{7C3F9A12-948F-4FE8-86D4-15D60FF4AB38}" srcId="{2FDF1C79-1BBD-4373-AF3D-4228EBC86526}" destId="{FD7BED4B-E3E6-4CF5-93D2-43971363E3E2}" srcOrd="2" destOrd="0" parTransId="{C83B6DA6-0A2E-4718-8079-AE4DFD7240E1}" sibTransId="{1A38BB8F-DE2B-4ECA-9D2D-DBCFAA30AD95}"/>
    <dgm:cxn modelId="{890016C7-622B-47EE-BA30-D5613E753479}" type="presOf" srcId="{CCB4B6A2-35A9-40A7-B97F-8A0040314E72}" destId="{FDECBAC9-3F1D-44A1-9960-6FEDD9F3F814}" srcOrd="1" destOrd="0" presId="urn:microsoft.com/office/officeart/2005/8/layout/hierarchy2"/>
    <dgm:cxn modelId="{221B1221-2AF0-4E0D-AE9F-2AE29F02BFA1}" type="presOf" srcId="{DFFFB68F-55BC-461C-A381-F2ECA854BCE6}" destId="{D4687784-5D6F-450C-B5EC-B046169B5C93}" srcOrd="0" destOrd="0" presId="urn:microsoft.com/office/officeart/2005/8/layout/hierarchy2"/>
    <dgm:cxn modelId="{8A6A79C8-AF1A-45D6-AE56-E693FBFDE2A2}" type="presOf" srcId="{2FDF1C79-1BBD-4373-AF3D-4228EBC86526}" destId="{12A7F09C-14E2-417B-929B-F95E31A45341}" srcOrd="0" destOrd="0" presId="urn:microsoft.com/office/officeart/2005/8/layout/hierarchy2"/>
    <dgm:cxn modelId="{036092F5-2DCF-4A00-8044-82F6A02DD64A}" type="presOf" srcId="{29267A06-D986-4E34-A83C-30BDCAC22247}" destId="{F0486EBF-78A7-4D33-8923-48F9216D05F8}" srcOrd="1" destOrd="0" presId="urn:microsoft.com/office/officeart/2005/8/layout/hierarchy2"/>
    <dgm:cxn modelId="{3C189201-C88B-4B27-83D4-1F4164E426F1}" type="presOf" srcId="{C83B6DA6-0A2E-4718-8079-AE4DFD7240E1}" destId="{1533D1C0-13B5-4A5E-AAB5-D327D2B915EE}" srcOrd="0" destOrd="0" presId="urn:microsoft.com/office/officeart/2005/8/layout/hierarchy2"/>
    <dgm:cxn modelId="{8A2F250F-81C6-406A-B703-295BB0C7D2D8}" type="presOf" srcId="{CCB4B6A2-35A9-40A7-B97F-8A0040314E72}" destId="{134946DC-370B-4157-BA42-1D6CAE9EA216}" srcOrd="0" destOrd="0" presId="urn:microsoft.com/office/officeart/2005/8/layout/hierarchy2"/>
    <dgm:cxn modelId="{5A19BDC7-4A86-4A4F-B2B9-4A2734332122}" srcId="{2FDF1C79-1BBD-4373-AF3D-4228EBC86526}" destId="{7C1A6EB1-EAA4-4849-AAD7-93207E847CEA}" srcOrd="3" destOrd="0" parTransId="{29267A06-D986-4E34-A83C-30BDCAC22247}" sibTransId="{CDFEA253-1AF2-4E8F-BED0-CB849CB5B2AC}"/>
    <dgm:cxn modelId="{7E60514B-444B-40AF-991B-FCE7A5BA49BE}" type="presOf" srcId="{970B582E-1E7A-47A0-98B8-EFB898E277C4}" destId="{040562DD-779C-4EED-A48F-86398C771069}" srcOrd="0" destOrd="0" presId="urn:microsoft.com/office/officeart/2005/8/layout/hierarchy2"/>
    <dgm:cxn modelId="{35E0704C-BBCD-477B-B65B-7EF3F984B37B}" srcId="{2FDF1C79-1BBD-4373-AF3D-4228EBC86526}" destId="{C32D474F-7D2A-4371-A80F-5BDB83162E81}" srcOrd="0" destOrd="0" parTransId="{CCB4B6A2-35A9-40A7-B97F-8A0040314E72}" sibTransId="{9526E1DE-D130-4E11-AF06-DB6877C16841}"/>
    <dgm:cxn modelId="{0ECBDEF3-8607-4CC1-9FFF-BE7A5741DB2D}" type="presOf" srcId="{C83B6DA6-0A2E-4718-8079-AE4DFD7240E1}" destId="{D2D34E75-405F-48DC-B723-0F1BE6C199F3}" srcOrd="1" destOrd="0" presId="urn:microsoft.com/office/officeart/2005/8/layout/hierarchy2"/>
    <dgm:cxn modelId="{516888E6-2A52-490A-9B21-FC171B957C8C}" type="presOf" srcId="{C32D474F-7D2A-4371-A80F-5BDB83162E81}" destId="{77755224-50CA-49AC-8A8B-D683DE54EB90}" srcOrd="0" destOrd="0" presId="urn:microsoft.com/office/officeart/2005/8/layout/hierarchy2"/>
    <dgm:cxn modelId="{58B69806-B12F-4302-93EE-0AE148D9A7EC}" type="presOf" srcId="{29267A06-D986-4E34-A83C-30BDCAC22247}" destId="{CDB6DDBB-E4B5-4491-B77A-355D5C3C1F14}" srcOrd="0" destOrd="0" presId="urn:microsoft.com/office/officeart/2005/8/layout/hierarchy2"/>
    <dgm:cxn modelId="{29087401-C023-4A17-9C7E-92C9AD6DEA3C}" srcId="{84C96230-1059-4216-B8F5-D14CE2E5CC94}" destId="{2FDF1C79-1BBD-4373-AF3D-4228EBC86526}" srcOrd="0" destOrd="0" parTransId="{663855E1-9E7C-4AC0-BC7A-9C93EF455162}" sibTransId="{6154FAAA-29DE-40F5-B62B-AEB7AB3B27EA}"/>
    <dgm:cxn modelId="{39CAD71A-5144-4C9F-96BF-66E9C2365CC5}" type="presOf" srcId="{84C96230-1059-4216-B8F5-D14CE2E5CC94}" destId="{32D42B83-712A-4FB5-80C9-0CA414FF79EE}" srcOrd="0" destOrd="0" presId="urn:microsoft.com/office/officeart/2005/8/layout/hierarchy2"/>
    <dgm:cxn modelId="{369848D9-348E-4AD0-A9EE-28ADE8C43177}" type="presOf" srcId="{FD7BED4B-E3E6-4CF5-93D2-43971363E3E2}" destId="{68A7A10A-5B23-4D10-AB74-893467D82102}" srcOrd="0" destOrd="0" presId="urn:microsoft.com/office/officeart/2005/8/layout/hierarchy2"/>
    <dgm:cxn modelId="{F5B29B34-5BFA-4F99-B44C-7F66B01ED9F9}" type="presOf" srcId="{7C1A6EB1-EAA4-4849-AAD7-93207E847CEA}" destId="{03FBDAEF-7D70-4E36-B5E0-E5768BBDEDBC}" srcOrd="0" destOrd="0" presId="urn:microsoft.com/office/officeart/2005/8/layout/hierarchy2"/>
    <dgm:cxn modelId="{669FD6B1-C9D6-45C8-BA14-74C7BCC6F800}" type="presOf" srcId="{970B582E-1E7A-47A0-98B8-EFB898E277C4}" destId="{FB0B21DC-7FEC-42B0-8EEC-7285A498181B}" srcOrd="1" destOrd="0" presId="urn:microsoft.com/office/officeart/2005/8/layout/hierarchy2"/>
    <dgm:cxn modelId="{DE2909FC-D6F1-407B-B59D-97C1595EB0B4}" type="presParOf" srcId="{32D42B83-712A-4FB5-80C9-0CA414FF79EE}" destId="{56D4178D-58A5-4F08-8559-DCC4C79D4B4F}" srcOrd="0" destOrd="0" presId="urn:microsoft.com/office/officeart/2005/8/layout/hierarchy2"/>
    <dgm:cxn modelId="{1F585C3D-8045-42DB-8886-DA8A2A4D1172}" type="presParOf" srcId="{56D4178D-58A5-4F08-8559-DCC4C79D4B4F}" destId="{12A7F09C-14E2-417B-929B-F95E31A45341}" srcOrd="0" destOrd="0" presId="urn:microsoft.com/office/officeart/2005/8/layout/hierarchy2"/>
    <dgm:cxn modelId="{10495B18-AFD3-4D18-8E1B-5F545487784D}" type="presParOf" srcId="{56D4178D-58A5-4F08-8559-DCC4C79D4B4F}" destId="{9215C480-C83C-44F2-B8C0-4265D9433CB0}" srcOrd="1" destOrd="0" presId="urn:microsoft.com/office/officeart/2005/8/layout/hierarchy2"/>
    <dgm:cxn modelId="{A50342F0-A08A-4D38-81DA-1E2F5AB93208}" type="presParOf" srcId="{9215C480-C83C-44F2-B8C0-4265D9433CB0}" destId="{134946DC-370B-4157-BA42-1D6CAE9EA216}" srcOrd="0" destOrd="0" presId="urn:microsoft.com/office/officeart/2005/8/layout/hierarchy2"/>
    <dgm:cxn modelId="{D3F8CDDB-1129-4B61-B563-CD2BE9F29FFD}" type="presParOf" srcId="{134946DC-370B-4157-BA42-1D6CAE9EA216}" destId="{FDECBAC9-3F1D-44A1-9960-6FEDD9F3F814}" srcOrd="0" destOrd="0" presId="urn:microsoft.com/office/officeart/2005/8/layout/hierarchy2"/>
    <dgm:cxn modelId="{4BAFDBD7-CCDB-4505-BE14-104AC3A030C1}" type="presParOf" srcId="{9215C480-C83C-44F2-B8C0-4265D9433CB0}" destId="{087DB737-3EB1-4434-8C90-E7ECFBA435EF}" srcOrd="1" destOrd="0" presId="urn:microsoft.com/office/officeart/2005/8/layout/hierarchy2"/>
    <dgm:cxn modelId="{1A5097CF-AB2C-43C8-8217-4473EE7FC6D9}" type="presParOf" srcId="{087DB737-3EB1-4434-8C90-E7ECFBA435EF}" destId="{77755224-50CA-49AC-8A8B-D683DE54EB90}" srcOrd="0" destOrd="0" presId="urn:microsoft.com/office/officeart/2005/8/layout/hierarchy2"/>
    <dgm:cxn modelId="{CDD2D388-ACB2-4B6D-9795-14AD8ED34639}" type="presParOf" srcId="{087DB737-3EB1-4434-8C90-E7ECFBA435EF}" destId="{5D75AF46-7DD5-4E99-8943-99B2D70C8514}" srcOrd="1" destOrd="0" presId="urn:microsoft.com/office/officeart/2005/8/layout/hierarchy2"/>
    <dgm:cxn modelId="{261FD02F-F79B-412B-8DAF-282CDAD07BA1}" type="presParOf" srcId="{9215C480-C83C-44F2-B8C0-4265D9433CB0}" destId="{040562DD-779C-4EED-A48F-86398C771069}" srcOrd="2" destOrd="0" presId="urn:microsoft.com/office/officeart/2005/8/layout/hierarchy2"/>
    <dgm:cxn modelId="{86A6FE58-564F-4E30-9B97-3C0D4AFB28D0}" type="presParOf" srcId="{040562DD-779C-4EED-A48F-86398C771069}" destId="{FB0B21DC-7FEC-42B0-8EEC-7285A498181B}" srcOrd="0" destOrd="0" presId="urn:microsoft.com/office/officeart/2005/8/layout/hierarchy2"/>
    <dgm:cxn modelId="{96F5FFB1-C797-4186-A12C-A46BE429D8F5}" type="presParOf" srcId="{9215C480-C83C-44F2-B8C0-4265D9433CB0}" destId="{71AB6947-ABA6-4D2E-B5AB-0CB4FDA05078}" srcOrd="3" destOrd="0" presId="urn:microsoft.com/office/officeart/2005/8/layout/hierarchy2"/>
    <dgm:cxn modelId="{A975EE19-683B-4E02-9746-6F6EA911CC28}" type="presParOf" srcId="{71AB6947-ABA6-4D2E-B5AB-0CB4FDA05078}" destId="{D4687784-5D6F-450C-B5EC-B046169B5C93}" srcOrd="0" destOrd="0" presId="urn:microsoft.com/office/officeart/2005/8/layout/hierarchy2"/>
    <dgm:cxn modelId="{6A4CE9F7-B596-4060-B4C1-CB75642DE355}" type="presParOf" srcId="{71AB6947-ABA6-4D2E-B5AB-0CB4FDA05078}" destId="{85597ACE-29ED-47DE-B194-D118B640F2C2}" srcOrd="1" destOrd="0" presId="urn:microsoft.com/office/officeart/2005/8/layout/hierarchy2"/>
    <dgm:cxn modelId="{A95BF145-438C-4C40-B1F3-F536B0F5EB76}" type="presParOf" srcId="{9215C480-C83C-44F2-B8C0-4265D9433CB0}" destId="{1533D1C0-13B5-4A5E-AAB5-D327D2B915EE}" srcOrd="4" destOrd="0" presId="urn:microsoft.com/office/officeart/2005/8/layout/hierarchy2"/>
    <dgm:cxn modelId="{BB2E3A3C-21DF-4885-B1AB-CE8B9F1393EF}" type="presParOf" srcId="{1533D1C0-13B5-4A5E-AAB5-D327D2B915EE}" destId="{D2D34E75-405F-48DC-B723-0F1BE6C199F3}" srcOrd="0" destOrd="0" presId="urn:microsoft.com/office/officeart/2005/8/layout/hierarchy2"/>
    <dgm:cxn modelId="{FBABAF4D-5BED-4E94-BA64-89B855B07692}" type="presParOf" srcId="{9215C480-C83C-44F2-B8C0-4265D9433CB0}" destId="{6D65661F-4DA7-41C9-9CD4-EE6462CAB485}" srcOrd="5" destOrd="0" presId="urn:microsoft.com/office/officeart/2005/8/layout/hierarchy2"/>
    <dgm:cxn modelId="{A5681BE1-EC0F-43F2-97CD-E3F8A1D8CEB2}" type="presParOf" srcId="{6D65661F-4DA7-41C9-9CD4-EE6462CAB485}" destId="{68A7A10A-5B23-4D10-AB74-893467D82102}" srcOrd="0" destOrd="0" presId="urn:microsoft.com/office/officeart/2005/8/layout/hierarchy2"/>
    <dgm:cxn modelId="{F33C9A53-E9DC-4AFA-AB4D-BA0C760F4061}" type="presParOf" srcId="{6D65661F-4DA7-41C9-9CD4-EE6462CAB485}" destId="{D34717C7-CC59-43D6-A34A-66393418AAFD}" srcOrd="1" destOrd="0" presId="urn:microsoft.com/office/officeart/2005/8/layout/hierarchy2"/>
    <dgm:cxn modelId="{7546E5E6-0394-4941-9C44-1FCD53B7122C}" type="presParOf" srcId="{9215C480-C83C-44F2-B8C0-4265D9433CB0}" destId="{CDB6DDBB-E4B5-4491-B77A-355D5C3C1F14}" srcOrd="6" destOrd="0" presId="urn:microsoft.com/office/officeart/2005/8/layout/hierarchy2"/>
    <dgm:cxn modelId="{05875050-973F-4923-A70D-7E46AF665401}" type="presParOf" srcId="{CDB6DDBB-E4B5-4491-B77A-355D5C3C1F14}" destId="{F0486EBF-78A7-4D33-8923-48F9216D05F8}" srcOrd="0" destOrd="0" presId="urn:microsoft.com/office/officeart/2005/8/layout/hierarchy2"/>
    <dgm:cxn modelId="{FF83F636-A9B2-4B4F-9056-04CFC91F34CF}" type="presParOf" srcId="{9215C480-C83C-44F2-B8C0-4265D9433CB0}" destId="{D008C2B3-2DBF-4973-BD72-AC96BCA07804}" srcOrd="7" destOrd="0" presId="urn:microsoft.com/office/officeart/2005/8/layout/hierarchy2"/>
    <dgm:cxn modelId="{8E19C048-EA50-4B6F-93EA-288693303090}" type="presParOf" srcId="{D008C2B3-2DBF-4973-BD72-AC96BCA07804}" destId="{03FBDAEF-7D70-4E36-B5E0-E5768BBDEDBC}" srcOrd="0" destOrd="0" presId="urn:microsoft.com/office/officeart/2005/8/layout/hierarchy2"/>
    <dgm:cxn modelId="{BB75BE3F-4EAE-4273-AEED-EC4E9F838DD9}" type="presParOf" srcId="{D008C2B3-2DBF-4973-BD72-AC96BCA07804}" destId="{148B84DA-A6DE-4082-8FF6-7C1A0C0A5A6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7E60C-5C6C-4F23-BD60-66DED4D20FA7}">
      <dsp:nvSpPr>
        <dsp:cNvPr id="0" name=""/>
        <dsp:cNvSpPr/>
      </dsp:nvSpPr>
      <dsp:spPr>
        <a:xfrm>
          <a:off x="3253203" y="94554"/>
          <a:ext cx="3186881" cy="2905736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2"/>
              </a:solidFill>
            </a:rPr>
            <a:t>Дотации бюджетам субъектов Российской Федерации и муниципальных образований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</a:rPr>
            <a:t>46 211,2 тыс. руб.</a:t>
          </a:r>
          <a:endParaRPr lang="ru-RU" sz="2000" b="1" kern="1200" dirty="0">
            <a:solidFill>
              <a:schemeClr val="tx2"/>
            </a:solidFill>
          </a:endParaRPr>
        </a:p>
      </dsp:txBody>
      <dsp:txXfrm>
        <a:off x="3719911" y="520089"/>
        <a:ext cx="2253465" cy="2054666"/>
      </dsp:txXfrm>
    </dsp:sp>
    <dsp:sp modelId="{26A5B13D-DB1F-41A4-9E8A-E9B2D4B22C5A}">
      <dsp:nvSpPr>
        <dsp:cNvPr id="0" name=""/>
        <dsp:cNvSpPr/>
      </dsp:nvSpPr>
      <dsp:spPr>
        <a:xfrm rot="8711441">
          <a:off x="2915360" y="2350224"/>
          <a:ext cx="688800" cy="5849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10800000">
        <a:off x="3075145" y="2417127"/>
        <a:ext cx="513314" cy="350972"/>
      </dsp:txXfrm>
    </dsp:sp>
    <dsp:sp modelId="{C1E2571D-9279-4C01-BE48-D9829E83A703}">
      <dsp:nvSpPr>
        <dsp:cNvPr id="0" name=""/>
        <dsp:cNvSpPr/>
      </dsp:nvSpPr>
      <dsp:spPr>
        <a:xfrm>
          <a:off x="258019" y="2277074"/>
          <a:ext cx="2985936" cy="2845262"/>
        </a:xfrm>
        <a:prstGeom prst="ellipse">
          <a:avLst/>
        </a:prstGeom>
        <a:solidFill>
          <a:srgbClr val="4A966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/>
              </a:solidFill>
            </a:rPr>
            <a:t>Дотация бюджетам на поддержку мер по обеспечению сбалансированности бюджетам </a:t>
          </a:r>
          <a:endParaRPr lang="ru-RU" sz="1800" b="1" kern="1200" dirty="0" smtClean="0">
            <a:solidFill>
              <a:schemeClr val="tx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38 965,9 тыс. руб.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695299" y="2693753"/>
        <a:ext cx="2111376" cy="2011904"/>
      </dsp:txXfrm>
    </dsp:sp>
    <dsp:sp modelId="{2DFBB035-5C3E-43B8-B701-46C86B0F7362}">
      <dsp:nvSpPr>
        <dsp:cNvPr id="0" name=""/>
        <dsp:cNvSpPr/>
      </dsp:nvSpPr>
      <dsp:spPr>
        <a:xfrm rot="2384703">
          <a:off x="6167259" y="2273363"/>
          <a:ext cx="693025" cy="589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6187691" y="2334718"/>
        <a:ext cx="516201" cy="353647"/>
      </dsp:txXfrm>
    </dsp:sp>
    <dsp:sp modelId="{B54D0B95-DF5E-4E57-B98F-8964296B2C8B}">
      <dsp:nvSpPr>
        <dsp:cNvPr id="0" name=""/>
        <dsp:cNvSpPr/>
      </dsp:nvSpPr>
      <dsp:spPr>
        <a:xfrm>
          <a:off x="6355779" y="2341196"/>
          <a:ext cx="3148154" cy="2781126"/>
        </a:xfrm>
        <a:prstGeom prst="ellipse">
          <a:avLst/>
        </a:prstGeom>
        <a:solidFill>
          <a:srgbClr val="4A966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/>
              </a:solidFill>
            </a:rPr>
            <a:t>Дотация на выравнивание бюджетной обеспеченности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7 845,3 тыс. руб. 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6816815" y="2748482"/>
        <a:ext cx="2226082" cy="1966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27571-41C2-41B0-9C1C-2E977A306D00}">
      <dsp:nvSpPr>
        <dsp:cNvPr id="0" name=""/>
        <dsp:cNvSpPr/>
      </dsp:nvSpPr>
      <dsp:spPr>
        <a:xfrm>
          <a:off x="4563" y="1223826"/>
          <a:ext cx="1819179" cy="170465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2"/>
              </a:solidFill>
            </a:rPr>
            <a:t>Субсидии бюджетам муниципальных районов на государственную поддержку малого и среднего предпринимательства </a:t>
          </a:r>
          <a:r>
            <a:rPr lang="ru-RU" sz="1200" b="1" kern="1200" dirty="0" smtClean="0">
              <a:solidFill>
                <a:schemeClr val="tx2"/>
              </a:solidFill>
            </a:rPr>
            <a:t>656,2 тыс.руб.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270976" y="1473467"/>
        <a:ext cx="1286353" cy="1205373"/>
      </dsp:txXfrm>
    </dsp:sp>
    <dsp:sp modelId="{B987A055-4C1A-4073-A86D-4309D9F75C85}">
      <dsp:nvSpPr>
        <dsp:cNvPr id="0" name=""/>
        <dsp:cNvSpPr/>
      </dsp:nvSpPr>
      <dsp:spPr>
        <a:xfrm>
          <a:off x="1851708" y="1898721"/>
          <a:ext cx="389952" cy="3899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solidFill>
              <a:schemeClr val="tx2"/>
            </a:solidFill>
          </a:endParaRPr>
        </a:p>
      </dsp:txBody>
      <dsp:txXfrm>
        <a:off x="1903396" y="2047839"/>
        <a:ext cx="286576" cy="91716"/>
      </dsp:txXfrm>
    </dsp:sp>
    <dsp:sp modelId="{39CFEBA3-9CE7-44C5-886C-2D4101C991F9}">
      <dsp:nvSpPr>
        <dsp:cNvPr id="0" name=""/>
        <dsp:cNvSpPr/>
      </dsp:nvSpPr>
      <dsp:spPr>
        <a:xfrm>
          <a:off x="2283160" y="1383569"/>
          <a:ext cx="1525788" cy="1499856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2"/>
              </a:solidFill>
            </a:rPr>
            <a:t>Субсидия бюджетам муниципальных районов на реализацию федеральных целевых программ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</a:rPr>
            <a:t>700,0 тыс.руб.</a:t>
          </a:r>
          <a:endParaRPr lang="ru-RU" sz="1100" b="1" kern="1200" dirty="0">
            <a:solidFill>
              <a:schemeClr val="tx2"/>
            </a:solidFill>
          </a:endParaRPr>
        </a:p>
      </dsp:txBody>
      <dsp:txXfrm>
        <a:off x="2506606" y="1603218"/>
        <a:ext cx="1078896" cy="1060558"/>
      </dsp:txXfrm>
    </dsp:sp>
    <dsp:sp modelId="{3F37D4B9-A8F6-4EA7-93B9-12E9A2E0C53B}">
      <dsp:nvSpPr>
        <dsp:cNvPr id="0" name=""/>
        <dsp:cNvSpPr/>
      </dsp:nvSpPr>
      <dsp:spPr>
        <a:xfrm>
          <a:off x="3834844" y="1907658"/>
          <a:ext cx="389952" cy="3899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solidFill>
              <a:schemeClr val="tx2"/>
            </a:solidFill>
          </a:endParaRPr>
        </a:p>
      </dsp:txBody>
      <dsp:txXfrm>
        <a:off x="3886532" y="2056776"/>
        <a:ext cx="286576" cy="91716"/>
      </dsp:txXfrm>
    </dsp:sp>
    <dsp:sp modelId="{07D57EE2-E306-40BE-8BC7-95AA36425D20}">
      <dsp:nvSpPr>
        <dsp:cNvPr id="0" name=""/>
        <dsp:cNvSpPr/>
      </dsp:nvSpPr>
      <dsp:spPr>
        <a:xfrm>
          <a:off x="4232372" y="1211791"/>
          <a:ext cx="1855667" cy="186687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2"/>
              </a:solidFill>
            </a:rPr>
            <a:t>Субсидия бюджетам муниципальных районов на реализацию программы энергосбережения и повышения энергетической эффективности на период до 2020 года </a:t>
          </a:r>
          <a:r>
            <a:rPr lang="ru-RU" sz="1200" b="1" kern="1200" dirty="0" smtClean="0">
              <a:solidFill>
                <a:schemeClr val="tx2"/>
              </a:solidFill>
            </a:rPr>
            <a:t>234,2  тыс.руб.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4504128" y="1485189"/>
        <a:ext cx="1312155" cy="1320079"/>
      </dsp:txXfrm>
    </dsp:sp>
    <dsp:sp modelId="{3960C9F0-3081-41DC-BD62-EDF1D66480AD}">
      <dsp:nvSpPr>
        <dsp:cNvPr id="0" name=""/>
        <dsp:cNvSpPr/>
      </dsp:nvSpPr>
      <dsp:spPr>
        <a:xfrm>
          <a:off x="6177655" y="1894283"/>
          <a:ext cx="389952" cy="3899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solidFill>
              <a:schemeClr val="tx2"/>
            </a:solidFill>
          </a:endParaRPr>
        </a:p>
      </dsp:txBody>
      <dsp:txXfrm>
        <a:off x="6229343" y="2043401"/>
        <a:ext cx="286576" cy="91716"/>
      </dsp:txXfrm>
    </dsp:sp>
    <dsp:sp modelId="{D68E2908-AB6F-49E0-8DE9-51A951816105}">
      <dsp:nvSpPr>
        <dsp:cNvPr id="0" name=""/>
        <dsp:cNvSpPr/>
      </dsp:nvSpPr>
      <dsp:spPr>
        <a:xfrm>
          <a:off x="6609506" y="1640493"/>
          <a:ext cx="952760" cy="936711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2"/>
              </a:solidFill>
            </a:rPr>
            <a:t>Прочие субсидии </a:t>
          </a:r>
          <a:r>
            <a:rPr lang="ru-RU" sz="1200" b="1" kern="1200" dirty="0" smtClean="0">
              <a:solidFill>
                <a:schemeClr val="tx2"/>
              </a:solidFill>
            </a:rPr>
            <a:t>48 752,2 тыс.руб.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6749034" y="1777671"/>
        <a:ext cx="673704" cy="662355"/>
      </dsp:txXfrm>
    </dsp:sp>
    <dsp:sp modelId="{FB86DAA2-A075-424A-A984-4DC71FD2FDD4}">
      <dsp:nvSpPr>
        <dsp:cNvPr id="0" name=""/>
        <dsp:cNvSpPr/>
      </dsp:nvSpPr>
      <dsp:spPr>
        <a:xfrm>
          <a:off x="7623327" y="1916327"/>
          <a:ext cx="389952" cy="389952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chemeClr val="tx2"/>
            </a:solidFill>
          </a:endParaRPr>
        </a:p>
      </dsp:txBody>
      <dsp:txXfrm>
        <a:off x="7675015" y="1996657"/>
        <a:ext cx="286576" cy="229292"/>
      </dsp:txXfrm>
    </dsp:sp>
    <dsp:sp modelId="{9AD86C82-61DB-4E70-AA20-6B14D4824C09}">
      <dsp:nvSpPr>
        <dsp:cNvPr id="0" name=""/>
        <dsp:cNvSpPr/>
      </dsp:nvSpPr>
      <dsp:spPr>
        <a:xfrm>
          <a:off x="8109331" y="1314786"/>
          <a:ext cx="1741700" cy="1556849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/>
              </a:solidFill>
            </a:rPr>
            <a:t>Субсидии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50 342,6 тыс.руб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8364397" y="1542781"/>
        <a:ext cx="1231568" cy="1100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7F09C-14E2-417B-929B-F95E31A45341}">
      <dsp:nvSpPr>
        <dsp:cNvPr id="0" name=""/>
        <dsp:cNvSpPr/>
      </dsp:nvSpPr>
      <dsp:spPr>
        <a:xfrm>
          <a:off x="151460" y="1775250"/>
          <a:ext cx="2317324" cy="1549490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447 009 тыс. руб.</a:t>
          </a:r>
          <a:endParaRPr lang="ru-RU" sz="18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843" y="1820633"/>
        <a:ext cx="2226558" cy="1458724"/>
      </dsp:txXfrm>
    </dsp:sp>
    <dsp:sp modelId="{134946DC-370B-4157-BA42-1D6CAE9EA216}">
      <dsp:nvSpPr>
        <dsp:cNvPr id="0" name=""/>
        <dsp:cNvSpPr/>
      </dsp:nvSpPr>
      <dsp:spPr>
        <a:xfrm rot="4708975">
          <a:off x="1294470" y="3973804"/>
          <a:ext cx="2934539" cy="27834"/>
        </a:xfrm>
        <a:custGeom>
          <a:avLst/>
          <a:gdLst/>
          <a:ahLst/>
          <a:cxnLst/>
          <a:rect l="0" t="0" r="0" b="0"/>
          <a:pathLst>
            <a:path>
              <a:moveTo>
                <a:pt x="0" y="13917"/>
              </a:moveTo>
              <a:lnTo>
                <a:pt x="2934539" y="1391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688376" y="3914358"/>
        <a:ext cx="146726" cy="146726"/>
      </dsp:txXfrm>
    </dsp:sp>
    <dsp:sp modelId="{77755224-50CA-49AC-8A8B-D683DE54EB90}">
      <dsp:nvSpPr>
        <dsp:cNvPr id="0" name=""/>
        <dsp:cNvSpPr/>
      </dsp:nvSpPr>
      <dsp:spPr>
        <a:xfrm>
          <a:off x="3054695" y="5227537"/>
          <a:ext cx="6920846" cy="39582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обеспечение общедоступного бесплатного дошкольного образования            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126 770 тыс. рублей. </a:t>
          </a:r>
          <a:endParaRPr lang="ru-RU" sz="1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6288" y="5239130"/>
        <a:ext cx="6897660" cy="372634"/>
      </dsp:txXfrm>
    </dsp:sp>
    <dsp:sp modelId="{040562DD-779C-4EED-A48F-86398C771069}">
      <dsp:nvSpPr>
        <dsp:cNvPr id="0" name=""/>
        <dsp:cNvSpPr/>
      </dsp:nvSpPr>
      <dsp:spPr>
        <a:xfrm rot="17103376">
          <a:off x="1675215" y="1500826"/>
          <a:ext cx="2144108" cy="27834"/>
        </a:xfrm>
        <a:custGeom>
          <a:avLst/>
          <a:gdLst/>
          <a:ahLst/>
          <a:cxnLst/>
          <a:rect l="0" t="0" r="0" b="0"/>
          <a:pathLst>
            <a:path>
              <a:moveTo>
                <a:pt x="0" y="13917"/>
              </a:moveTo>
              <a:lnTo>
                <a:pt x="2144108" y="1391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2693667" y="1461141"/>
        <a:ext cx="107205" cy="107205"/>
      </dsp:txXfrm>
    </dsp:sp>
    <dsp:sp modelId="{D4687784-5D6F-450C-B5EC-B046169B5C93}">
      <dsp:nvSpPr>
        <dsp:cNvPr id="0" name=""/>
        <dsp:cNvSpPr/>
      </dsp:nvSpPr>
      <dsp:spPr>
        <a:xfrm>
          <a:off x="3025754" y="311413"/>
          <a:ext cx="6997963" cy="336156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предоставление гражданам субсидий на оплату жилого помещения и коммунальных услуг 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59 139 тыс. рублей. </a:t>
          </a:r>
          <a:endParaRPr lang="ru-RU" sz="1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35600" y="321259"/>
        <a:ext cx="6978271" cy="316464"/>
      </dsp:txXfrm>
    </dsp:sp>
    <dsp:sp modelId="{1533D1C0-13B5-4A5E-AAB5-D327D2B915EE}">
      <dsp:nvSpPr>
        <dsp:cNvPr id="0" name=""/>
        <dsp:cNvSpPr/>
      </dsp:nvSpPr>
      <dsp:spPr>
        <a:xfrm rot="17305864">
          <a:off x="1863134" y="1695843"/>
          <a:ext cx="1771331" cy="27834"/>
        </a:xfrm>
        <a:custGeom>
          <a:avLst/>
          <a:gdLst/>
          <a:ahLst/>
          <a:cxnLst/>
          <a:rect l="0" t="0" r="0" b="0"/>
          <a:pathLst>
            <a:path>
              <a:moveTo>
                <a:pt x="0" y="13917"/>
              </a:moveTo>
              <a:lnTo>
                <a:pt x="1771331" y="1391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2704516" y="1665476"/>
        <a:ext cx="88566" cy="88566"/>
      </dsp:txXfrm>
    </dsp:sp>
    <dsp:sp modelId="{68A7A10A-5B23-4D10-AB74-893467D82102}">
      <dsp:nvSpPr>
        <dsp:cNvPr id="0" name=""/>
        <dsp:cNvSpPr/>
      </dsp:nvSpPr>
      <dsp:spPr>
        <a:xfrm>
          <a:off x="3028815" y="725674"/>
          <a:ext cx="6970806" cy="28770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выполнение переданных полномочий 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9 383 тыс. рублей</a:t>
          </a:r>
          <a:r>
            <a:rPr lang="ru-RU" sz="1400" b="1" kern="1200" dirty="0" smtClean="0">
              <a:solidFill>
                <a:schemeClr val="tx2"/>
              </a:solidFill>
            </a:rPr>
            <a:t>.: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3037241" y="734100"/>
        <a:ext cx="6953954" cy="270848"/>
      </dsp:txXfrm>
    </dsp:sp>
    <dsp:sp modelId="{CDB6DDBB-E4B5-4491-B77A-355D5C3C1F14}">
      <dsp:nvSpPr>
        <dsp:cNvPr id="0" name=""/>
        <dsp:cNvSpPr/>
      </dsp:nvSpPr>
      <dsp:spPr>
        <a:xfrm rot="4592943">
          <a:off x="1545322" y="3706454"/>
          <a:ext cx="2406771" cy="27834"/>
        </a:xfrm>
        <a:custGeom>
          <a:avLst/>
          <a:gdLst/>
          <a:ahLst/>
          <a:cxnLst/>
          <a:rect l="0" t="0" r="0" b="0"/>
          <a:pathLst>
            <a:path>
              <a:moveTo>
                <a:pt x="0" y="13917"/>
              </a:moveTo>
              <a:lnTo>
                <a:pt x="2406771" y="1391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2688538" y="3660202"/>
        <a:ext cx="120338" cy="120338"/>
      </dsp:txXfrm>
    </dsp:sp>
    <dsp:sp modelId="{03FBDAEF-7D70-4E36-B5E0-E5768BBDEDBC}">
      <dsp:nvSpPr>
        <dsp:cNvPr id="0" name=""/>
        <dsp:cNvSpPr/>
      </dsp:nvSpPr>
      <dsp:spPr>
        <a:xfrm>
          <a:off x="3028630" y="4622593"/>
          <a:ext cx="7006619" cy="53630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получение общедоступного и бесплатного начального общего, основного общего, среднего общего образования в муниципальных образованных организациях 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</a:t>
          </a:r>
          <a:r>
            <a:rPr lang="en-US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716 тыс. рублей.</a:t>
          </a:r>
          <a:endParaRPr lang="ru-RU" sz="1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4338" y="4638301"/>
        <a:ext cx="6975203" cy="504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0.43721</cdr:x>
      <cdr:y>0.26118</cdr:y>
    </cdr:from>
    <cdr:to>
      <cdr:x>0.56279</cdr:x>
      <cdr:y>0.39534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1520926" y="553798"/>
          <a:ext cx="436880" cy="2844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0.6093</cdr:x>
      <cdr:y>0.27793</cdr:y>
    </cdr:from>
    <cdr:to>
      <cdr:x>0.71444</cdr:x>
      <cdr:y>0.38813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>
          <a:off x="2119575" y="589316"/>
          <a:ext cx="365760" cy="2336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0.33543</cdr:x>
      <cdr:y>0.42398</cdr:y>
    </cdr:from>
    <cdr:to>
      <cdr:x>0.42841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98602" y="881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</a:rPr>
            <a:t>36 750,4 (99,4%)</a:t>
          </a:r>
          <a:endParaRPr lang="ru-RU" sz="1200" b="1" dirty="0">
            <a:solidFill>
              <a:schemeClr val="bg1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0.29111</cdr:x>
      <cdr:y>0.3168</cdr:y>
    </cdr:from>
    <cdr:to>
      <cdr:x>0.38672</cdr:x>
      <cdr:y>0.6737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83990" y="319200"/>
          <a:ext cx="914400" cy="3595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</a:rPr>
            <a:t>802,7 (100%)</a:t>
          </a:r>
          <a:endParaRPr lang="ru-RU" sz="1200" b="1" dirty="0">
            <a:solidFill>
              <a:schemeClr val="bg1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0.33815</cdr:x>
      <cdr:y>0.25941</cdr:y>
    </cdr:from>
    <cdr:to>
      <cdr:x>0.43408</cdr:x>
      <cdr:y>0.43041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22977" y="320293"/>
          <a:ext cx="914400" cy="211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325,0 (100%)</a:t>
          </a:r>
          <a:endParaRPr lang="ru-RU" sz="1400" b="1" dirty="0">
            <a:solidFill>
              <a:schemeClr val="bg1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0.35644</cdr:x>
      <cdr:y>0.32627</cdr:y>
    </cdr:from>
    <cdr:to>
      <cdr:x>0.47154</cdr:x>
      <cdr:y>0.56002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04177" y="387201"/>
          <a:ext cx="1099335" cy="277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1"/>
              </a:solidFill>
            </a:rPr>
            <a:t>100.0 (100%)</a:t>
          </a:r>
          <a:endParaRPr lang="ru-RU" sz="1100" b="1" dirty="0">
            <a:solidFill>
              <a:schemeClr val="bg1"/>
            </a:solidFill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0.33479</cdr:x>
      <cdr:y>0.39756</cdr:y>
    </cdr:from>
    <cdr:to>
      <cdr:x>0.44339</cdr:x>
      <cdr:y>0.52606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74766" y="619218"/>
          <a:ext cx="1029804" cy="200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1"/>
              </a:solidFill>
            </a:rPr>
            <a:t>1 573,5 (99,9%)</a:t>
          </a:r>
          <a:endParaRPr lang="ru-RU" sz="1100" b="1" dirty="0">
            <a:solidFill>
              <a:schemeClr val="bg1"/>
            </a:solidFill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0.32502</cdr:x>
      <cdr:y>0.2374</cdr:y>
    </cdr:from>
    <cdr:to>
      <cdr:x>0.41989</cdr:x>
      <cdr:y>0.3843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32454" y="343679"/>
          <a:ext cx="914400" cy="212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556,1 (64%)</a:t>
          </a:r>
          <a:endParaRPr lang="ru-RU" sz="1400" b="1" dirty="0">
            <a:solidFill>
              <a:schemeClr val="bg1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0.30726</cdr:x>
      <cdr:y>0.31313</cdr:y>
    </cdr:from>
    <cdr:to>
      <cdr:x>0.40255</cdr:x>
      <cdr:y>0.56351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48376" y="352598"/>
          <a:ext cx="914400" cy="2819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435 (100%)</a:t>
          </a:r>
          <a:endParaRPr lang="ru-RU" sz="1400" b="1" dirty="0">
            <a:solidFill>
              <a:schemeClr val="bg1"/>
            </a:solidFill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0.33955</cdr:x>
      <cdr:y>0.35278</cdr:y>
    </cdr:from>
    <cdr:to>
      <cdr:x>0.43453</cdr:x>
      <cdr:y>0.55103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68906" y="420496"/>
          <a:ext cx="914400" cy="236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</a:rPr>
            <a:t>848 (100%)</a:t>
          </a:r>
          <a:endParaRPr lang="ru-RU" sz="1200" b="1" dirty="0">
            <a:solidFill>
              <a:schemeClr val="bg1"/>
            </a:solidFill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0.33083</cdr:x>
      <cdr:y>0.3056</cdr:y>
    </cdr:from>
    <cdr:to>
      <cdr:x>0.42551</cdr:x>
      <cdr:y>0.52174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94958" y="430197"/>
          <a:ext cx="914363" cy="3042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100 (100%)</a:t>
          </a:r>
          <a:endParaRPr lang="ru-RU" sz="14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0.61637</cdr:x>
      <cdr:y>0.2137</cdr:y>
    </cdr:from>
    <cdr:to>
      <cdr:x>0.72649</cdr:x>
      <cdr:y>0.4076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>
          <a:off x="2197363" y="402335"/>
          <a:ext cx="392566" cy="36504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0.33303</cdr:x>
      <cdr:y>0.12161</cdr:y>
    </cdr:from>
    <cdr:to>
      <cdr:x>0.43166</cdr:x>
      <cdr:y>0.29849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8568" y="629219"/>
          <a:ext cx="686673" cy="915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0.25446</cdr:x>
      <cdr:y>0.06587</cdr:y>
    </cdr:from>
    <cdr:to>
      <cdr:x>0.5007</cdr:x>
      <cdr:y>0.5468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62131" y="348558"/>
          <a:ext cx="2479441" cy="2544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ru-RU" sz="1400" b="1" dirty="0" smtClean="0"/>
            <a:t>Факт 2014</a:t>
          </a:r>
          <a:endParaRPr lang="en-US" sz="1400" b="1" dirty="0" smtClean="0"/>
        </a:p>
        <a:p xmlns:a="http://schemas.openxmlformats.org/drawingml/2006/main">
          <a:pPr algn="r"/>
          <a:endParaRPr lang="ru-RU" sz="1400" b="1" dirty="0" smtClean="0"/>
        </a:p>
        <a:p xmlns:a="http://schemas.openxmlformats.org/drawingml/2006/main">
          <a:pPr algn="r"/>
          <a:r>
            <a:rPr lang="ru-RU" sz="1400" b="1" dirty="0" smtClean="0"/>
            <a:t>Первоначальный план 2015 </a:t>
          </a:r>
        </a:p>
        <a:p xmlns:a="http://schemas.openxmlformats.org/drawingml/2006/main">
          <a:pPr algn="r"/>
          <a:endParaRPr lang="en-US" sz="1400" b="1" dirty="0" smtClean="0"/>
        </a:p>
        <a:p xmlns:a="http://schemas.openxmlformats.org/drawingml/2006/main">
          <a:pPr algn="r"/>
          <a:endParaRPr lang="ru-RU" sz="1400" b="1" dirty="0"/>
        </a:p>
        <a:p xmlns:a="http://schemas.openxmlformats.org/drawingml/2006/main">
          <a:pPr algn="r"/>
          <a:r>
            <a:rPr lang="ru-RU" sz="1400" b="1" dirty="0" smtClean="0"/>
            <a:t>Уточненный план 2015</a:t>
          </a:r>
        </a:p>
        <a:p xmlns:a="http://schemas.openxmlformats.org/drawingml/2006/main">
          <a:pPr algn="r"/>
          <a:endParaRPr lang="ru-RU" sz="1400" b="1" dirty="0" smtClean="0"/>
        </a:p>
        <a:p xmlns:a="http://schemas.openxmlformats.org/drawingml/2006/main">
          <a:pPr algn="r"/>
          <a:r>
            <a:rPr lang="ru-RU" sz="1400" b="1" dirty="0" smtClean="0"/>
            <a:t>Факт 2015</a:t>
          </a:r>
          <a:endParaRPr lang="ru-RU" sz="1050" b="1" dirty="0"/>
        </a:p>
      </cdr:txBody>
    </cdr:sp>
  </cdr:relSizeAnchor>
  <cdr:relSizeAnchor xmlns:cdr="http://schemas.openxmlformats.org/drawingml/2006/chartDrawing">
    <cdr:from>
      <cdr:x>0.11049</cdr:x>
      <cdr:y>0.27461</cdr:y>
    </cdr:from>
    <cdr:to>
      <cdr:x>0.2013</cdr:x>
      <cdr:y>0.44742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12520" y="14530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2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0.32193</cdr:x>
      <cdr:y>0.2057</cdr:y>
    </cdr:from>
    <cdr:to>
      <cdr:x>0.5595</cdr:x>
      <cdr:y>0.49092</cdr:y>
    </cdr:to>
    <cdr:cxnSp macro="">
      <cdr:nvCxnSpPr>
        <cdr:cNvPr id="3" name="Соединительная линия уступом 2"/>
        <cdr:cNvCxnSpPr/>
      </cdr:nvCxnSpPr>
      <cdr:spPr>
        <a:xfrm xmlns:a="http://schemas.openxmlformats.org/drawingml/2006/main" flipV="1">
          <a:off x="2110168" y="1077362"/>
          <a:ext cx="1557196" cy="1493822"/>
        </a:xfrm>
        <a:prstGeom xmlns:a="http://schemas.openxmlformats.org/drawingml/2006/main" prst="bentConnector3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0.32851</cdr:x>
      <cdr:y>0.33366</cdr:y>
    </cdr:from>
    <cdr:to>
      <cdr:x>0.46461</cdr:x>
      <cdr:y>0.48774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67855" y="1786791"/>
          <a:ext cx="1105223" cy="825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FF0000"/>
              </a:solidFill>
            </a:rPr>
            <a:t>+6 445</a:t>
          </a:r>
        </a:p>
        <a:p xmlns:a="http://schemas.openxmlformats.org/drawingml/2006/main">
          <a:r>
            <a:rPr lang="ru-RU" sz="1600" b="1" dirty="0" smtClean="0">
              <a:solidFill>
                <a:srgbClr val="FF0000"/>
              </a:solidFill>
            </a:rPr>
            <a:t>104,6% </a:t>
          </a:r>
          <a:endParaRPr lang="ru-RU" sz="1600" b="1" dirty="0">
            <a:solidFill>
              <a:srgbClr val="FF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0.43786</cdr:x>
      <cdr:y>0.2917</cdr:y>
    </cdr:from>
    <cdr:to>
      <cdr:x>0.54048</cdr:x>
      <cdr:y>0.43969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01439" y="18024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2015 год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0.34303</cdr:x>
      <cdr:y>0.54568</cdr:y>
    </cdr:from>
    <cdr:to>
      <cdr:x>0.44565</cdr:x>
      <cdr:y>0.69366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56487" y="337172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2014 год</a:t>
          </a:r>
          <a:endParaRPr lang="ru-RU" sz="16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0.31263</cdr:x>
      <cdr:y>0.14542</cdr:y>
    </cdr:from>
    <cdr:to>
      <cdr:x>0.40428</cdr:x>
      <cdr:y>0.30861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19120" y="8148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FF0000"/>
              </a:solidFill>
            </a:rPr>
            <a:t>+ 527</a:t>
          </a:r>
        </a:p>
        <a:p xmlns:a="http://schemas.openxmlformats.org/drawingml/2006/main">
          <a:r>
            <a:rPr lang="ru-RU" sz="1200" b="1" dirty="0" smtClean="0">
              <a:solidFill>
                <a:srgbClr val="FF0000"/>
              </a:solidFill>
            </a:rPr>
            <a:t>  119,8%</a:t>
          </a:r>
          <a:endParaRPr lang="ru-RU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0.19857</cdr:x>
      <cdr:y>0.16772</cdr:y>
    </cdr:from>
    <cdr:to>
      <cdr:x>0.49796</cdr:x>
      <cdr:y>0.29465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981200" y="939799"/>
          <a:ext cx="2987040" cy="7112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0.34929</cdr:x>
      <cdr:y>0.19855</cdr:y>
    </cdr:from>
    <cdr:to>
      <cdr:x>0.49644</cdr:x>
      <cdr:y>0.49411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484880" y="1112519"/>
          <a:ext cx="1468120" cy="16560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0.33706</cdr:x>
      <cdr:y>0.31399</cdr:y>
    </cdr:from>
    <cdr:to>
      <cdr:x>0.42871</cdr:x>
      <cdr:y>0.47718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362937" y="1759367"/>
          <a:ext cx="914403" cy="914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</a:rPr>
            <a:t>+ 1 388</a:t>
          </a:r>
        </a:p>
        <a:p xmlns:a="http://schemas.openxmlformats.org/drawingml/2006/main">
          <a:r>
            <a:rPr lang="ru-RU" sz="1200" b="1" dirty="0" smtClean="0">
              <a:solidFill>
                <a:srgbClr val="FF0000"/>
              </a:solidFill>
            </a:rPr>
            <a:t>  177,1%</a:t>
          </a:r>
          <a:endParaRPr lang="ru-RU" sz="1200" b="1" dirty="0">
            <a:solidFill>
              <a:srgbClr val="FF000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0.63827</cdr:x>
      <cdr:y>0.45946</cdr:y>
    </cdr:from>
    <cdr:to>
      <cdr:x>0.77371</cdr:x>
      <cdr:y>0.84942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69921" y="1209041"/>
          <a:ext cx="1160717" cy="1026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+ 34,6</a:t>
          </a:r>
        </a:p>
        <a:p xmlns:a="http://schemas.openxmlformats.org/drawingml/2006/main">
          <a:r>
            <a:rPr lang="ru-RU" sz="1100" b="1" dirty="0" smtClean="0">
              <a:solidFill>
                <a:srgbClr val="C00000"/>
              </a:solidFill>
            </a:rPr>
            <a:t>126,2%</a:t>
          </a:r>
          <a:endParaRPr lang="ru-RU" sz="1100" b="1" dirty="0">
            <a:solidFill>
              <a:srgbClr val="C00000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0.79726</cdr:x>
      <cdr:y>0.54958</cdr:y>
    </cdr:from>
    <cdr:to>
      <cdr:x>0.85616</cdr:x>
      <cdr:y>0.63397</cdr:y>
    </cdr:to>
    <cdr:cxnSp macro="">
      <cdr:nvCxnSpPr>
        <cdr:cNvPr id="7" name="Соединительная линия уступом 6"/>
        <cdr:cNvCxnSpPr/>
      </cdr:nvCxnSpPr>
      <cdr:spPr>
        <a:xfrm xmlns:a="http://schemas.openxmlformats.org/drawingml/2006/main" rot="10800000">
          <a:off x="6736474" y="3015215"/>
          <a:ext cx="497705" cy="462978"/>
        </a:xfrm>
        <a:prstGeom xmlns:a="http://schemas.openxmlformats.org/drawingml/2006/main" prst="bentConnector3">
          <a:avLst>
            <a:gd name="adj1" fmla="val -52327"/>
          </a:avLst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0.40094</cdr:x>
      <cdr:y>0.32173</cdr:y>
    </cdr:from>
    <cdr:to>
      <cdr:x>0.57822</cdr:x>
      <cdr:y>0.42171</cdr:y>
    </cdr:to>
    <cdr:cxnSp macro="">
      <cdr:nvCxnSpPr>
        <cdr:cNvPr id="55" name="Соединительная линия уступом 54"/>
        <cdr:cNvCxnSpPr/>
      </cdr:nvCxnSpPr>
      <cdr:spPr>
        <a:xfrm xmlns:a="http://schemas.openxmlformats.org/drawingml/2006/main" rot="10800000">
          <a:off x="3958542" y="1765139"/>
          <a:ext cx="1750346" cy="548514"/>
        </a:xfrm>
        <a:prstGeom xmlns:a="http://schemas.openxmlformats.org/drawingml/2006/main" prst="bentConnector3">
          <a:avLst>
            <a:gd name="adj1" fmla="val -43240"/>
          </a:avLst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0.73836</cdr:x>
      <cdr:y>0.63397</cdr:y>
    </cdr:from>
    <cdr:to>
      <cdr:x>0.85479</cdr:x>
      <cdr:y>0.63397</cdr:y>
    </cdr:to>
    <cdr:cxnSp macro="">
      <cdr:nvCxnSpPr>
        <cdr:cNvPr id="71" name="Прямая соединительная линия 70"/>
        <cdr:cNvCxnSpPr/>
      </cdr:nvCxnSpPr>
      <cdr:spPr>
        <a:xfrm xmlns:a="http://schemas.openxmlformats.org/drawingml/2006/main" flipH="1">
          <a:off x="6238754" y="3478192"/>
          <a:ext cx="983848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0.33177</cdr:x>
      <cdr:y>0.77532</cdr:y>
    </cdr:from>
    <cdr:to>
      <cdr:x>0.38453</cdr:x>
      <cdr:y>0.86392</cdr:y>
    </cdr:to>
    <cdr:cxnSp macro="">
      <cdr:nvCxnSpPr>
        <cdr:cNvPr id="74" name="Соединительная линия уступом 73"/>
        <cdr:cNvCxnSpPr/>
      </cdr:nvCxnSpPr>
      <cdr:spPr>
        <a:xfrm xmlns:a="http://schemas.openxmlformats.org/drawingml/2006/main" rot="10800000">
          <a:off x="3275636" y="4253698"/>
          <a:ext cx="520863" cy="486139"/>
        </a:xfrm>
        <a:prstGeom xmlns:a="http://schemas.openxmlformats.org/drawingml/2006/main" prst="bentConnector3">
          <a:avLst>
            <a:gd name="adj1" fmla="val -63333"/>
          </a:avLst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0.3841</cdr:x>
      <cdr:y>0.10103</cdr:y>
    </cdr:from>
    <cdr:to>
      <cdr:x>0.443</cdr:x>
      <cdr:y>0.18542</cdr:y>
    </cdr:to>
    <cdr:cxnSp macro="">
      <cdr:nvCxnSpPr>
        <cdr:cNvPr id="80" name="Соединительная линия уступом 79"/>
        <cdr:cNvCxnSpPr/>
      </cdr:nvCxnSpPr>
      <cdr:spPr>
        <a:xfrm xmlns:a="http://schemas.openxmlformats.org/drawingml/2006/main" rot="10800000">
          <a:off x="3245420" y="554309"/>
          <a:ext cx="497705" cy="462978"/>
        </a:xfrm>
        <a:prstGeom xmlns:a="http://schemas.openxmlformats.org/drawingml/2006/main" prst="bentConnector3">
          <a:avLst>
            <a:gd name="adj1" fmla="val -52327"/>
          </a:avLst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0.37808</cdr:x>
      <cdr:y>0.1846</cdr:y>
    </cdr:from>
    <cdr:to>
      <cdr:x>0.44384</cdr:x>
      <cdr:y>0.1846</cdr:y>
    </cdr:to>
    <cdr:cxnSp macro="">
      <cdr:nvCxnSpPr>
        <cdr:cNvPr id="82" name="Прямая соединительная линия 81"/>
        <cdr:cNvCxnSpPr/>
      </cdr:nvCxnSpPr>
      <cdr:spPr>
        <a:xfrm xmlns:a="http://schemas.openxmlformats.org/drawingml/2006/main" flipH="1" flipV="1">
          <a:off x="3194613" y="1012785"/>
          <a:ext cx="555585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0.40822</cdr:x>
      <cdr:y>0.10443</cdr:y>
    </cdr:from>
    <cdr:to>
      <cdr:x>0.57444</cdr:x>
      <cdr:y>0.17827</cdr:y>
    </cdr:to>
    <cdr:sp macro="" textlink="">
      <cdr:nvSpPr>
        <cdr:cNvPr id="89" name="Овал 88"/>
        <cdr:cNvSpPr/>
      </cdr:nvSpPr>
      <cdr:spPr>
        <a:xfrm xmlns:a="http://schemas.openxmlformats.org/drawingml/2006/main">
          <a:off x="4030431" y="572948"/>
          <a:ext cx="1641163" cy="405114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2"/>
              </a:solidFill>
            </a:rPr>
            <a:t>+10 812 (+30%)</a:t>
          </a:r>
          <a:endParaRPr lang="ru-RU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0.57046</cdr:x>
      <cdr:y>0.33732</cdr:y>
    </cdr:from>
    <cdr:to>
      <cdr:x>0.73668</cdr:x>
      <cdr:y>0.41116</cdr:y>
    </cdr:to>
    <cdr:sp macro="" textlink="">
      <cdr:nvSpPr>
        <cdr:cNvPr id="93" name="Овал 92"/>
        <cdr:cNvSpPr/>
      </cdr:nvSpPr>
      <cdr:spPr>
        <a:xfrm xmlns:a="http://schemas.openxmlformats.org/drawingml/2006/main">
          <a:off x="5632238" y="1850665"/>
          <a:ext cx="1641163" cy="405114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solidFill>
                <a:schemeClr val="tx2"/>
              </a:solidFill>
            </a:rPr>
            <a:t>- 212 220 (-81%)</a:t>
          </a:r>
          <a:endParaRPr lang="ru-RU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0.80375</cdr:x>
      <cdr:y>0.55673</cdr:y>
    </cdr:from>
    <cdr:to>
      <cdr:x>0.96997</cdr:x>
      <cdr:y>0.63057</cdr:y>
    </cdr:to>
    <cdr:sp macro="" textlink="">
      <cdr:nvSpPr>
        <cdr:cNvPr id="99" name="Овал 98"/>
        <cdr:cNvSpPr/>
      </cdr:nvSpPr>
      <cdr:spPr>
        <a:xfrm xmlns:a="http://schemas.openxmlformats.org/drawingml/2006/main">
          <a:off x="7935600" y="3054431"/>
          <a:ext cx="1641163" cy="405114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solidFill>
                <a:schemeClr val="tx2"/>
              </a:solidFill>
            </a:rPr>
            <a:t>+47 504 (+12%)</a:t>
          </a:r>
          <a:endParaRPr lang="ru-RU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0.33482</cdr:x>
      <cdr:y>0.78458</cdr:y>
    </cdr:from>
    <cdr:to>
      <cdr:x>0.50104</cdr:x>
      <cdr:y>0.85842</cdr:y>
    </cdr:to>
    <cdr:sp macro="" textlink="">
      <cdr:nvSpPr>
        <cdr:cNvPr id="100" name="Овал 99"/>
        <cdr:cNvSpPr/>
      </cdr:nvSpPr>
      <cdr:spPr>
        <a:xfrm xmlns:a="http://schemas.openxmlformats.org/drawingml/2006/main">
          <a:off x="3305727" y="4304497"/>
          <a:ext cx="1641163" cy="405114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solidFill>
                <a:schemeClr val="tx2"/>
              </a:solidFill>
            </a:rPr>
            <a:t>+3 551 (+48%)</a:t>
          </a:r>
          <a:endParaRPr lang="ru-RU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0.32474</cdr:x>
      <cdr:y>0.86392</cdr:y>
    </cdr:from>
    <cdr:to>
      <cdr:x>0.38335</cdr:x>
      <cdr:y>0.86392</cdr:y>
    </cdr:to>
    <cdr:cxnSp macro="">
      <cdr:nvCxnSpPr>
        <cdr:cNvPr id="106" name="Прямая соединительная линия 105"/>
        <cdr:cNvCxnSpPr/>
      </cdr:nvCxnSpPr>
      <cdr:spPr>
        <a:xfrm xmlns:a="http://schemas.openxmlformats.org/drawingml/2006/main" flipH="1" flipV="1">
          <a:off x="3206188" y="4739833"/>
          <a:ext cx="578734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0.32914</cdr:x>
      <cdr:y>0.2915</cdr:y>
    </cdr:from>
    <cdr:to>
      <cdr:x>0.42419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6429" y="52861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</a:rPr>
            <a:t>21 352,5 (95,5%)</a:t>
          </a:r>
          <a:endParaRPr lang="ru-RU" sz="1200" b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ru-RU" smtClean="0"/>
              <a:t>18.03.2016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ru-RU" smtClean="0"/>
              <a:t>18.03.2016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82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00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1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8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59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 noChangeArrowheads="1"/>
          </p:cNvSpPr>
          <p:nvPr/>
        </p:nvSpPr>
        <p:spPr bwMode="white">
          <a:xfrm>
            <a:off x="6848581" y="0"/>
            <a:ext cx="3057420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6618127" y="0"/>
            <a:ext cx="135863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459906" y="0"/>
            <a:ext cx="1241689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3" y="1873584"/>
            <a:ext cx="520065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3" y="4572000"/>
            <a:ext cx="520065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4" y="255135"/>
            <a:ext cx="7800975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38576" y="1828801"/>
            <a:ext cx="5014913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2514" y="1828800"/>
            <a:ext cx="2451735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52513" y="5257800"/>
            <a:ext cx="371475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4" y="255135"/>
            <a:ext cx="7800975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4159" y="5333098"/>
            <a:ext cx="3591455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38737" y="5257800"/>
            <a:ext cx="371475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52513" y="5257802"/>
            <a:ext cx="371475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38737" y="5257802"/>
            <a:ext cx="371475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>
          <a:xfrm>
            <a:off x="5210526" y="5333098"/>
            <a:ext cx="3591455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52513" y="1828803"/>
            <a:ext cx="371475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5138738" y="1828803"/>
            <a:ext cx="371475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5501879" y="2453879"/>
            <a:ext cx="6858000" cy="1950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501186" y="3395615"/>
            <a:ext cx="6858000" cy="667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4436498" y="3395615"/>
            <a:ext cx="6858000" cy="667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020446" y="685800"/>
            <a:ext cx="839534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52513" y="685800"/>
            <a:ext cx="6481113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5314160" y="0"/>
            <a:ext cx="4591841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5083707" y="0"/>
            <a:ext cx="135863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4925486" y="0"/>
            <a:ext cx="1241689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3" y="1873584"/>
            <a:ext cx="416052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3" y="4572000"/>
            <a:ext cx="416052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479260" y="0"/>
            <a:ext cx="4426741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6" name="Инструкции"/>
          <p:cNvSpPr/>
          <p:nvPr/>
        </p:nvSpPr>
        <p:spPr>
          <a:xfrm>
            <a:off x="10029826" y="0"/>
            <a:ext cx="1052513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7818174" y="0"/>
            <a:ext cx="2087826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7505171" y="0"/>
            <a:ext cx="135863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7453578" y="0"/>
            <a:ext cx="1186656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7453578" y="0"/>
            <a:ext cx="1186656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0" y="2914650"/>
            <a:ext cx="653796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2511" y="4589465"/>
            <a:ext cx="653795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38738" y="1828801"/>
            <a:ext cx="3714750" cy="43434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4" y="255135"/>
            <a:ext cx="7800975" cy="1036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2513" y="1828801"/>
            <a:ext cx="371475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52513" y="2705100"/>
            <a:ext cx="371475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38738" y="1828801"/>
            <a:ext cx="371475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38738" y="2705100"/>
            <a:ext cx="371475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1671" y="1828800"/>
            <a:ext cx="4977765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2514" y="1828800"/>
            <a:ext cx="2451735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0"/>
            <a:ext cx="9906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371602"/>
            <a:ext cx="9906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443008"/>
            <a:ext cx="9906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4" y="255135"/>
            <a:ext cx="7800975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2514" y="1828800"/>
            <a:ext cx="780097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30553" y="6374999"/>
            <a:ext cx="120307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52512" y="6374999"/>
            <a:ext cx="50726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39064" y="6374999"/>
            <a:ext cx="111442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8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chart" Target="../charts/chart2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4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7.xml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8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9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0.xml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1.xml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3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4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chart" Target="../charts/chart3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6.xml"/><Relationship Id="rId5" Type="http://schemas.openxmlformats.org/officeDocument/2006/relationships/image" Target="../media/image3.pn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3" Type="http://schemas.openxmlformats.org/officeDocument/2006/relationships/image" Target="../media/image68.jpeg"/><Relationship Id="rId7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microsoft.com/office/2007/relationships/hdphoto" Target="../media/hdphoto4.wdp"/><Relationship Id="rId4" Type="http://schemas.openxmlformats.org/officeDocument/2006/relationships/image" Target="../media/image69.jpeg"/><Relationship Id="rId9" Type="http://schemas.openxmlformats.org/officeDocument/2006/relationships/chart" Target="../charts/char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9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chart" Target="../charts/chart40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" y="2042160"/>
            <a:ext cx="5364480" cy="2331720"/>
          </a:xfrm>
        </p:spPr>
        <p:txBody>
          <a:bodyPr>
            <a:noAutofit/>
          </a:bodyPr>
          <a:lstStyle/>
          <a:p>
            <a:pPr algn="l" defTabSz="914400">
              <a:spcBef>
                <a:spcPts val="1"/>
              </a:spcBef>
              <a:buNone/>
            </a:pPr>
            <a:r>
              <a:rPr lang="ru-RU" sz="3400" b="1" i="0" dirty="0" smtClean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муниципального образования Слюдянский район за 2015 год</a:t>
            </a:r>
            <a:endParaRPr lang="ru-RU" sz="3400" b="1" i="0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7" r="28477"/>
          <a:stretch>
            <a:fillRect/>
          </a:stretch>
        </p:blipFill>
        <p:spPr>
          <a:xfrm>
            <a:off x="5555848" y="0"/>
            <a:ext cx="4350153" cy="6858000"/>
          </a:xfrm>
        </p:spPr>
      </p:pic>
      <p:sp>
        <p:nvSpPr>
          <p:cNvPr id="28" name="TextBox 27"/>
          <p:cNvSpPr txBox="1"/>
          <p:nvPr/>
        </p:nvSpPr>
        <p:spPr>
          <a:xfrm>
            <a:off x="1661161" y="573024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Комитет финансов Слюдянского района докладчик И.В.Усольцева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econ11\Desktop\картинки\iKKHKU2QG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2986"/>
            <a:ext cx="9906001" cy="52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83242463"/>
              </p:ext>
            </p:extLst>
          </p:nvPr>
        </p:nvGraphicFramePr>
        <p:xfrm>
          <a:off x="-1" y="1637414"/>
          <a:ext cx="9906000" cy="5807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10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Показатели поступления доходов от использования имущества, находящегося в государственной и муниципальной собственности 2014-2015 годах, тыс.руб.</a:t>
            </a:r>
            <a:endParaRPr lang="ru-RU" sz="2400" dirty="0"/>
          </a:p>
        </p:txBody>
      </p:sp>
      <p:pic>
        <p:nvPicPr>
          <p:cNvPr id="3075" name="Picture 3" descr="C:\Users\econ11\Desktop\картинки\iSEZJGR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40" y="4836159"/>
            <a:ext cx="2936240" cy="1272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82317"/>
              </p:ext>
            </p:extLst>
          </p:nvPr>
        </p:nvGraphicFramePr>
        <p:xfrm>
          <a:off x="-1" y="1562986"/>
          <a:ext cx="9905998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6053"/>
                <a:gridCol w="1415416"/>
                <a:gridCol w="1415416"/>
                <a:gridCol w="1374683"/>
                <a:gridCol w="1374683"/>
                <a:gridCol w="1099747"/>
              </a:tblGrid>
              <a:tr h="4577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Наименование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Факт 2014 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Уточненный план 2015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Факт 2015 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% исполнения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Темп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роста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6461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12 921,7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15 246,4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13 264,9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86,9%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102,7%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0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con11\Desktop\картинки\cc1ab3eb7d5b45e56bbe60774b78dd3c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352"/>
            <a:ext cx="9906000" cy="52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4" y="255135"/>
            <a:ext cx="8128062" cy="103685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Платежи при пользовании природными </a:t>
            </a:r>
            <a:r>
              <a:rPr lang="ru-RU" sz="2400" dirty="0" smtClean="0">
                <a:latin typeface="+mn-lt"/>
              </a:rPr>
              <a:t>ресурсами, тыс. руб.</a:t>
            </a:r>
            <a:endParaRPr lang="ru-RU" sz="2400" dirty="0"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11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3" y="2969438"/>
            <a:ext cx="59876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поступлений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910,6 тыс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  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выбросы загрязняющих веществ в атмосферный воздух стационарными объектами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132,7 тыс. руб.;</a:t>
            </a:r>
          </a:p>
          <a:p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выбросы загрязняющих веществ в атмосферный воздух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передвижными объектами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43,1 тыс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выбросы загрязняющих веществ в водные объекты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165,1 тыс.руб.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econ11\Desktop\картинки\5e0f45e895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6" y="2969438"/>
            <a:ext cx="3813386" cy="28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-8" y="6134474"/>
            <a:ext cx="864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размещение отходов производства и потребления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569,6 тыс.руб.</a:t>
            </a:r>
          </a:p>
          <a:p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134038"/>
              </p:ext>
            </p:extLst>
          </p:nvPr>
        </p:nvGraphicFramePr>
        <p:xfrm>
          <a:off x="1" y="1513840"/>
          <a:ext cx="9905998" cy="1270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26053"/>
                <a:gridCol w="1415416"/>
                <a:gridCol w="1415416"/>
                <a:gridCol w="1380234"/>
                <a:gridCol w="1369132"/>
                <a:gridCol w="1099747"/>
              </a:tblGrid>
              <a:tr h="5238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Наименование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Факт 2014 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Уточненный план 2015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Факт 2015 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% исполнения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Темп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роста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7461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Платежи при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пользовании природными ресурсами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915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813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911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112%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99,6%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2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on11\Desktop\картинки\iB0D5YSEG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559"/>
            <a:ext cx="9906001" cy="53363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Доходы от продажи материальных и нематериальных доходов, тыс.руб.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12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72828956"/>
              </p:ext>
            </p:extLst>
          </p:nvPr>
        </p:nvGraphicFramePr>
        <p:xfrm>
          <a:off x="-879677" y="614759"/>
          <a:ext cx="8163441" cy="740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1599886" y="3414531"/>
            <a:ext cx="606022" cy="2254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2"/>
                </a:solidFill>
              </a:rPr>
              <a:t>+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1 143</a:t>
            </a:r>
            <a:endParaRPr lang="ru-RU" sz="11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745359" y="3511241"/>
            <a:ext cx="711052" cy="2254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2 161,7</a:t>
            </a:r>
            <a:endParaRPr lang="ru-RU" sz="11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1169042" y="2852271"/>
            <a:ext cx="289368" cy="1323964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72532" y="1892997"/>
            <a:ext cx="3887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Доходы от реализации имущества</a:t>
            </a:r>
            <a:r>
              <a:rPr lang="ru-RU" sz="1600" dirty="0">
                <a:solidFill>
                  <a:schemeClr val="tx2"/>
                </a:solidFill>
              </a:rPr>
              <a:t>, т</a:t>
            </a:r>
            <a:r>
              <a:rPr lang="ru-RU" sz="1600" dirty="0" smtClean="0">
                <a:solidFill>
                  <a:schemeClr val="tx2"/>
                </a:solidFill>
              </a:rPr>
              <a:t>емп </a:t>
            </a:r>
            <a:r>
              <a:rPr lang="ru-RU" sz="1600" dirty="0">
                <a:solidFill>
                  <a:schemeClr val="tx2"/>
                </a:solidFill>
              </a:rPr>
              <a:t>роста поступлений к 2014 году составил 89,9%, так как в 2015 году произведен выкуп нежилого помещения на сумму 837 тыс.руб. и заключен новый договор купли-продажи с рассрочкой платежа на 3 года на сумму 1 083 тыс.руб.</a:t>
            </a:r>
          </a:p>
        </p:txBody>
      </p:sp>
      <p:sp>
        <p:nvSpPr>
          <p:cNvPr id="4" name="Левая фигурная скобка 3"/>
          <p:cNvSpPr/>
          <p:nvPr/>
        </p:nvSpPr>
        <p:spPr>
          <a:xfrm>
            <a:off x="5491135" y="2499657"/>
            <a:ext cx="185194" cy="2245963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72532" y="3640000"/>
            <a:ext cx="39797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Доходы от продажи земельных </a:t>
            </a:r>
            <a:r>
              <a:rPr lang="ru-RU" sz="1600" b="1" dirty="0" smtClean="0">
                <a:solidFill>
                  <a:schemeClr val="tx2"/>
                </a:solidFill>
              </a:rPr>
              <a:t>участков </a:t>
            </a:r>
            <a:r>
              <a:rPr lang="ru-RU" sz="1600" dirty="0" smtClean="0">
                <a:solidFill>
                  <a:schemeClr val="tx2"/>
                </a:solidFill>
              </a:rPr>
              <a:t>рост в </a:t>
            </a:r>
            <a:r>
              <a:rPr lang="ru-RU" sz="1600" dirty="0">
                <a:solidFill>
                  <a:schemeClr val="tx2"/>
                </a:solidFill>
              </a:rPr>
              <a:t>2015 </a:t>
            </a:r>
            <a:r>
              <a:rPr lang="ru-RU" sz="1600" dirty="0" smtClean="0">
                <a:solidFill>
                  <a:schemeClr val="tx2"/>
                </a:solidFill>
              </a:rPr>
              <a:t>году за счет продажи в Култукском муниципальном образовании земельного участка предприятию </a:t>
            </a:r>
            <a:r>
              <a:rPr lang="ru-RU" sz="1600" dirty="0">
                <a:solidFill>
                  <a:schemeClr val="tx2"/>
                </a:solidFill>
              </a:rPr>
              <a:t>ОАО «АкваСиб» на сумму 1 100,0 тыс.руб., а также в Байкальском муниципальном образовании был произведен выкуп земельных участков физическими лицами на сумму 544,5 тыс.руб.</a:t>
            </a:r>
          </a:p>
          <a:p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075" y="1523559"/>
            <a:ext cx="9761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</a:rPr>
              <a:t>По сравнению с 2014 годом произошло увеличение поступлений на 3 316,4 тыс. руб. или 172,8%.</a:t>
            </a:r>
          </a:p>
        </p:txBody>
      </p:sp>
    </p:spTree>
    <p:extLst>
      <p:ext uri="{BB962C8B-B14F-4D97-AF65-F5344CB8AC3E}">
        <p14:creationId xmlns:p14="http://schemas.microsoft.com/office/powerpoint/2010/main" val="355243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con11\Desktop\картинки\original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353"/>
            <a:ext cx="9906000" cy="53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Штрафы, санкции, возмещение ущерба в 2014-2015 годах, тыс.руб.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13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99360981"/>
              </p:ext>
            </p:extLst>
          </p:nvPr>
        </p:nvGraphicFramePr>
        <p:xfrm>
          <a:off x="-35560" y="1254761"/>
          <a:ext cx="9977120" cy="560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096000" y="1801059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Увеличение </a:t>
            </a:r>
            <a:r>
              <a:rPr lang="ru-RU" sz="1600" b="1" dirty="0">
                <a:solidFill>
                  <a:schemeClr val="tx2"/>
                </a:solidFill>
              </a:rPr>
              <a:t>поступлений </a:t>
            </a:r>
            <a:r>
              <a:rPr lang="ru-RU" sz="1600" b="1" dirty="0" smtClean="0">
                <a:solidFill>
                  <a:schemeClr val="tx2"/>
                </a:solidFill>
              </a:rPr>
              <a:t>в 2015 году обусловлено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единоразовыми</a:t>
            </a:r>
            <a:r>
              <a:rPr lang="ru-RU" sz="1600" dirty="0">
                <a:solidFill>
                  <a:schemeClr val="tx2"/>
                </a:solidFill>
              </a:rPr>
              <a:t> поступлениями </a:t>
            </a:r>
            <a:r>
              <a:rPr lang="ru-RU" sz="1600" dirty="0" smtClean="0">
                <a:solidFill>
                  <a:schemeClr val="tx2"/>
                </a:solidFill>
              </a:rPr>
              <a:t>на </a:t>
            </a:r>
            <a:r>
              <a:rPr lang="ru-RU" sz="1600" dirty="0">
                <a:solidFill>
                  <a:schemeClr val="tx2"/>
                </a:solidFill>
              </a:rPr>
              <a:t>сумму 715 </a:t>
            </a:r>
            <a:r>
              <a:rPr lang="ru-RU" sz="1600" dirty="0" smtClean="0">
                <a:solidFill>
                  <a:schemeClr val="tx2"/>
                </a:solidFill>
              </a:rPr>
              <a:t>тыс.руб:</a:t>
            </a:r>
          </a:p>
          <a:p>
            <a:r>
              <a:rPr lang="ru-RU" sz="1600" dirty="0" smtClean="0">
                <a:solidFill>
                  <a:schemeClr val="tx2"/>
                </a:solidFill>
              </a:rPr>
              <a:t>- за </a:t>
            </a:r>
            <a:r>
              <a:rPr lang="ru-RU" sz="1600" dirty="0">
                <a:solidFill>
                  <a:schemeClr val="tx2"/>
                </a:solidFill>
              </a:rPr>
              <a:t>уклонение административного наказания в сумме 290 тыс.руб., </a:t>
            </a:r>
            <a:endParaRPr lang="ru-RU" sz="1600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- за </a:t>
            </a:r>
            <a:r>
              <a:rPr lang="ru-RU" sz="1600" dirty="0">
                <a:solidFill>
                  <a:schemeClr val="tx2"/>
                </a:solidFill>
              </a:rPr>
              <a:t>создание несанкционированной свалки в сумме 164 тыс.руб., </a:t>
            </a:r>
            <a:endParaRPr lang="ru-RU" sz="1600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- за </a:t>
            </a:r>
            <a:r>
              <a:rPr lang="ru-RU" sz="1600" dirty="0">
                <a:solidFill>
                  <a:schemeClr val="tx2"/>
                </a:solidFill>
              </a:rPr>
              <a:t>незаконную торговлю спиртосодержащей и табачной продукции в сумме 261 тыс.руб.  </a:t>
            </a:r>
          </a:p>
        </p:txBody>
      </p:sp>
    </p:spTree>
    <p:extLst>
      <p:ext uri="{BB962C8B-B14F-4D97-AF65-F5344CB8AC3E}">
        <p14:creationId xmlns:p14="http://schemas.microsoft.com/office/powerpoint/2010/main" val="30240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Прочие неналоговые доходы, тыс.руб.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034" y="4135120"/>
            <a:ext cx="7800975" cy="43434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Прочие неналоговые доходы исполнены в сумме 166,8 тыс. руб., в том числе: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- невыясненные поступления составили -0,5 тыс. руб., так как в 2015 году произведено уточнение невыясненных поступлений, поступивших в бюджет 30.12.2014 года.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- прочие неналоговые доходы составили 167,3 тыс. руб., из них 138,8 тыс. руб. от продажи имущества в связи с ликвидацией предприятия (МУП «Феникс»), 29 тыс.руб.- произведен возврат по больничным листам из ФСС за 2014 год.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14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64225390"/>
              </p:ext>
            </p:extLst>
          </p:nvPr>
        </p:nvGraphicFramePr>
        <p:xfrm>
          <a:off x="797560" y="1539239"/>
          <a:ext cx="8569960" cy="263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V="1">
            <a:off x="5506720" y="2519680"/>
            <a:ext cx="1300480" cy="6705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2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15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02977007"/>
              </p:ext>
            </p:extLst>
          </p:nvPr>
        </p:nvGraphicFramePr>
        <p:xfrm>
          <a:off x="0" y="2055256"/>
          <a:ext cx="6516546" cy="4802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1497747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 отчетном году в бюджет Слюдянского района поступило 553 968,8 тыс. руб</a:t>
            </a:r>
            <a:r>
              <a:rPr lang="ru-RU" dirty="0" smtClean="0">
                <a:solidFill>
                  <a:schemeClr val="tx2"/>
                </a:solidFill>
              </a:rPr>
              <a:t>. </a:t>
            </a:r>
            <a:r>
              <a:rPr lang="ru-RU" dirty="0">
                <a:solidFill>
                  <a:schemeClr val="tx2"/>
                </a:solidFill>
              </a:rPr>
              <a:t>межбюджетных </a:t>
            </a:r>
            <a:r>
              <a:rPr lang="ru-RU" dirty="0" smtClean="0">
                <a:solidFill>
                  <a:schemeClr val="tx2"/>
                </a:solidFill>
              </a:rPr>
              <a:t>трансфертов, или </a:t>
            </a:r>
            <a:r>
              <a:rPr lang="ru-RU" dirty="0">
                <a:solidFill>
                  <a:schemeClr val="tx2"/>
                </a:solidFill>
              </a:rPr>
              <a:t>99,9% от запланированных </a:t>
            </a:r>
            <a:r>
              <a:rPr lang="ru-RU" dirty="0" smtClean="0">
                <a:solidFill>
                  <a:schemeClr val="tx2"/>
                </a:solidFill>
              </a:rPr>
              <a:t>сумм</a:t>
            </a:r>
            <a:r>
              <a:rPr lang="en-US" dirty="0">
                <a:solidFill>
                  <a:schemeClr val="tx2"/>
                </a:solidFill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084623"/>
              </p:ext>
            </p:extLst>
          </p:nvPr>
        </p:nvGraphicFramePr>
        <p:xfrm>
          <a:off x="4664599" y="2144078"/>
          <a:ext cx="5056984" cy="3238152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408891"/>
                <a:gridCol w="882994"/>
                <a:gridCol w="882994"/>
                <a:gridCol w="882105"/>
              </a:tblGrid>
              <a:tr h="2468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Наименование 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2015 год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1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план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факт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% исполнения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4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554 559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553 968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99,9%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7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Дотации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46 211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46 211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100,0%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6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Субсидии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50 342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50 342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100,00%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6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Субвенции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447 600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447 009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99,9%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4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Иные межбюджетные трансферты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10 903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10 903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100,0%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1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Возврат остатков, субсидий, субвенций прошлых лет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-497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-497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</a:rPr>
                        <a:t>100,0%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4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в 2014-2015 годах,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16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33262912"/>
              </p:ext>
            </p:extLst>
          </p:nvPr>
        </p:nvGraphicFramePr>
        <p:xfrm>
          <a:off x="-347241" y="1371600"/>
          <a:ext cx="9873207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35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on11\Desktop\картинки\монеты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4" y="1533644"/>
            <a:ext cx="8611565" cy="476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93708893"/>
              </p:ext>
            </p:extLst>
          </p:nvPr>
        </p:nvGraphicFramePr>
        <p:xfrm>
          <a:off x="144144" y="1533644"/>
          <a:ext cx="9761855" cy="5122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Дотации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17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con11\Desktop\картинки\0c43e5aba44a4826d879803217395b9a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2685325"/>
            <a:ext cx="7701184" cy="426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33757760"/>
              </p:ext>
            </p:extLst>
          </p:nvPr>
        </p:nvGraphicFramePr>
        <p:xfrm>
          <a:off x="68909" y="752634"/>
          <a:ext cx="9906000" cy="5630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Субсидии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18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732504" y="3735728"/>
            <a:ext cx="501007" cy="38486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908" y="4236332"/>
            <a:ext cx="2801614" cy="75235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i="1" dirty="0" smtClean="0">
                <a:solidFill>
                  <a:schemeClr val="tx2"/>
                </a:solidFill>
              </a:rPr>
              <a:t>Субсидия на поддержку  </a:t>
            </a:r>
            <a:r>
              <a:rPr lang="ru-RU" sz="1200" i="1" dirty="0">
                <a:solidFill>
                  <a:schemeClr val="tx2"/>
                </a:solidFill>
              </a:rPr>
              <a:t>начинающих – гранты начинающим по созданию собственного бизнеса – 78,7 тыс. руб.,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908" y="5127583"/>
            <a:ext cx="2801614" cy="95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i="1" dirty="0" smtClean="0">
                <a:solidFill>
                  <a:schemeClr val="tx2"/>
                </a:solidFill>
              </a:rPr>
              <a:t>Субсидии </a:t>
            </a:r>
            <a:r>
              <a:rPr lang="ru-RU" sz="1200" i="1" dirty="0">
                <a:solidFill>
                  <a:schemeClr val="tx2"/>
                </a:solidFill>
              </a:rPr>
              <a:t>на государственную поддержку малого и среднего предпринимательства, включая крестьянские (фермерские) хозяйства – 577,5 тыс. руб.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67423" y="3709683"/>
            <a:ext cx="3159888" cy="14179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i="1" dirty="0">
                <a:solidFill>
                  <a:schemeClr val="tx2"/>
                </a:solidFill>
              </a:rPr>
              <a:t>Субсидия в целях софинансирования расходов, связанных с оплатой стоимости набора продуктов питания в лагерях с дневным пребыванием детей в рамках подпрограммы "Развитие системы отдыха и оздоровления детей в Иркутской </a:t>
            </a:r>
            <a:r>
              <a:rPr lang="ru-RU" sz="1200" i="1" dirty="0" smtClean="0">
                <a:solidFill>
                  <a:schemeClr val="tx2"/>
                </a:solidFill>
              </a:rPr>
              <a:t>области« - 1 463,7 тыс.руб.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67423" y="5288753"/>
            <a:ext cx="3159888" cy="7639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2"/>
                </a:solidFill>
              </a:rPr>
              <a:t>Субсидия на реализацию мероприятий, направленных на повышение эффективности бюджетных </a:t>
            </a:r>
            <a:r>
              <a:rPr lang="ru-RU" sz="1200" i="1" dirty="0" smtClean="0">
                <a:solidFill>
                  <a:schemeClr val="tx2"/>
                </a:solidFill>
              </a:rPr>
              <a:t>расходов МО Иркутской области  - 4 000 тыс.руб.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67423" y="6237877"/>
            <a:ext cx="3159888" cy="5448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2"/>
                </a:solidFill>
              </a:rPr>
              <a:t>Субсидия на выравнивание обеспеченности муниципальных районов Иркутской </a:t>
            </a:r>
            <a:r>
              <a:rPr lang="ru-RU" sz="1200" i="1" dirty="0" smtClean="0">
                <a:solidFill>
                  <a:schemeClr val="tx2"/>
                </a:solidFill>
              </a:rPr>
              <a:t>области – 43 288,5 тыс.руб. 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881974" y="3341198"/>
            <a:ext cx="426614" cy="32795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92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02814195"/>
              </p:ext>
            </p:extLst>
          </p:nvPr>
        </p:nvGraphicFramePr>
        <p:xfrm>
          <a:off x="-129250" y="1203767"/>
          <a:ext cx="10035250" cy="5654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Субвенции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19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n11\Desktop\картинки\do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2" y="5292964"/>
            <a:ext cx="2058364" cy="1633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n11\Desktop\картинки\58590_47_1193302933_7836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5" y="1626872"/>
            <a:ext cx="1231619" cy="1313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810845" y="2235630"/>
            <a:ext cx="7058628" cy="45412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Хранение, комплектования, учет и использование архивных документов, относящихся к государственной собственности Иркутской </a:t>
            </a:r>
            <a:r>
              <a:rPr lang="ru-RU" sz="1400" dirty="0" smtClean="0">
                <a:solidFill>
                  <a:schemeClr val="tx2"/>
                </a:solidFill>
              </a:rPr>
              <a:t>области - </a:t>
            </a:r>
            <a:r>
              <a:rPr lang="ru-RU" sz="1400" b="1" dirty="0" smtClean="0">
                <a:solidFill>
                  <a:schemeClr val="tx2"/>
                </a:solidFill>
              </a:rPr>
              <a:t>340,2 тыс.руб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10845" y="2804756"/>
            <a:ext cx="7058628" cy="2716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Государственные полномочия в сфере труда </a:t>
            </a:r>
            <a:r>
              <a:rPr lang="ru-RU" sz="1400" dirty="0" smtClean="0">
                <a:solidFill>
                  <a:schemeClr val="tx2"/>
                </a:solidFill>
              </a:rPr>
              <a:t>– </a:t>
            </a:r>
            <a:r>
              <a:rPr lang="ru-RU" sz="1400" b="1" dirty="0" smtClean="0">
                <a:solidFill>
                  <a:schemeClr val="tx2"/>
                </a:solidFill>
              </a:rPr>
              <a:t>605,2 тыс.руб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10845" y="3210278"/>
            <a:ext cx="7058628" cy="60052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Определение персонального состава и обеспечение деятельности районных (городских), районных в городах комиссий по делам несовершеннолетних и защите их </a:t>
            </a:r>
            <a:r>
              <a:rPr lang="ru-RU" sz="1400" dirty="0" smtClean="0">
                <a:solidFill>
                  <a:schemeClr val="tx2"/>
                </a:solidFill>
              </a:rPr>
              <a:t>прав                       -</a:t>
            </a:r>
            <a:r>
              <a:rPr lang="ru-RU" sz="1400" b="1" dirty="0" smtClean="0">
                <a:solidFill>
                  <a:schemeClr val="tx2"/>
                </a:solidFill>
              </a:rPr>
              <a:t>1 219,2 тыс.руб.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10845" y="3900668"/>
            <a:ext cx="7034277" cy="42826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Производство и оборот этилового спирта, алкогольной и спиртосодержащей </a:t>
            </a:r>
            <a:r>
              <a:rPr lang="ru-RU" sz="1400" dirty="0" smtClean="0">
                <a:solidFill>
                  <a:schemeClr val="tx2"/>
                </a:solidFill>
              </a:rPr>
              <a:t>продукции  – </a:t>
            </a:r>
            <a:r>
              <a:rPr lang="ru-RU" sz="1400" b="1" dirty="0" smtClean="0">
                <a:solidFill>
                  <a:schemeClr val="tx2"/>
                </a:solidFill>
              </a:rPr>
              <a:t>478,0 тыс.руб.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10844" y="4389532"/>
            <a:ext cx="7034277" cy="41532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Предоставление мер социальной поддержки многодетным и малоимущим </a:t>
            </a:r>
            <a:r>
              <a:rPr lang="ru-RU" sz="1400" dirty="0" smtClean="0">
                <a:solidFill>
                  <a:schemeClr val="tx2"/>
                </a:solidFill>
              </a:rPr>
              <a:t>семьям                         – </a:t>
            </a:r>
            <a:r>
              <a:rPr lang="ru-RU" sz="1400" b="1" dirty="0" smtClean="0">
                <a:solidFill>
                  <a:schemeClr val="tx2"/>
                </a:solidFill>
              </a:rPr>
              <a:t>5 266,9 тыс.руб.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10843" y="4922574"/>
            <a:ext cx="7034277" cy="39353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Определение персонального состава и обеспечение деятельности административных </a:t>
            </a:r>
            <a:r>
              <a:rPr lang="ru-RU" sz="1400" dirty="0" smtClean="0">
                <a:solidFill>
                  <a:schemeClr val="tx2"/>
                </a:solidFill>
              </a:rPr>
              <a:t>комиссий – </a:t>
            </a:r>
            <a:r>
              <a:rPr lang="ru-RU" sz="1400" b="1" dirty="0" smtClean="0">
                <a:solidFill>
                  <a:schemeClr val="tx2"/>
                </a:solidFill>
              </a:rPr>
              <a:t>1 210,4 тыс.руб.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10845" y="5416396"/>
            <a:ext cx="7034277" cy="32436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В сфере обращения с безнадзорными собаками и </a:t>
            </a:r>
            <a:r>
              <a:rPr lang="ru-RU" sz="1400" dirty="0" smtClean="0">
                <a:solidFill>
                  <a:schemeClr val="tx2"/>
                </a:solidFill>
              </a:rPr>
              <a:t>кошками – </a:t>
            </a:r>
            <a:r>
              <a:rPr lang="ru-RU" sz="1400" b="1" dirty="0" smtClean="0">
                <a:solidFill>
                  <a:schemeClr val="tx2"/>
                </a:solidFill>
              </a:rPr>
              <a:t>263,0 тыс.руб.</a:t>
            </a:r>
            <a:endParaRPr lang="ru-RU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62395"/>
            <a:ext cx="9906000" cy="548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768" y="255135"/>
            <a:ext cx="8461093" cy="103685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Основные показатели бюджета муниципального образования Слюдянский район за 2015 год (тыс.рублей)</a:t>
            </a:r>
            <a:endParaRPr lang="ru-RU"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</a:t>
            </a:fld>
            <a:endParaRPr lang="ru-RU" dirty="0"/>
          </a:p>
        </p:txBody>
      </p:sp>
      <p:pic>
        <p:nvPicPr>
          <p:cNvPr id="2050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78401"/>
              </p:ext>
            </p:extLst>
          </p:nvPr>
        </p:nvGraphicFramePr>
        <p:xfrm>
          <a:off x="248317" y="4649422"/>
          <a:ext cx="5839967" cy="19481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24989"/>
                <a:gridCol w="1015645"/>
                <a:gridCol w="936300"/>
                <a:gridCol w="888690"/>
                <a:gridCol w="1174343"/>
              </a:tblGrid>
              <a:tr h="752255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2015 год план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2015 год факт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исполнения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Динамика к 2014 году (%)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279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Доходы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733 333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747 243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101,9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84,5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279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Расходы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781 775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764 003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97,7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82,8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400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Дефицит (-), Профицит (+)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-48 442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-16 760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764001"/>
              </p:ext>
            </p:extLst>
          </p:nvPr>
        </p:nvGraphicFramePr>
        <p:xfrm>
          <a:off x="-84187" y="2405312"/>
          <a:ext cx="3478731" cy="212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89328517"/>
              </p:ext>
            </p:extLst>
          </p:nvPr>
        </p:nvGraphicFramePr>
        <p:xfrm>
          <a:off x="3176285" y="2421417"/>
          <a:ext cx="3553428" cy="2092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957378"/>
              </p:ext>
            </p:extLst>
          </p:nvPr>
        </p:nvGraphicFramePr>
        <p:xfrm>
          <a:off x="3640240" y="2165023"/>
          <a:ext cx="2899458" cy="56660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66486"/>
                <a:gridCol w="966486"/>
                <a:gridCol w="966486"/>
              </a:tblGrid>
              <a:tr h="283301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Факт 2013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Факт 2014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Факт 2015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8330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694 733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923 107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764 003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663389" y="1505304"/>
            <a:ext cx="2787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Расходы бюджета МО Слюдянский район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068" y="1535090"/>
            <a:ext cx="282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Доходы бюджета МО Слюдянский район</a:t>
            </a:r>
            <a:endParaRPr lang="ru-RU" sz="1600" b="1" dirty="0">
              <a:solidFill>
                <a:schemeClr val="tx2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360747"/>
              </p:ext>
            </p:extLst>
          </p:nvPr>
        </p:nvGraphicFramePr>
        <p:xfrm>
          <a:off x="387214" y="2210764"/>
          <a:ext cx="2680077" cy="57873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93359"/>
                <a:gridCol w="893359"/>
                <a:gridCol w="893359"/>
              </a:tblGrid>
              <a:tr h="28936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Факт 2013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Факт 2014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Факт 2015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8936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680 133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884  710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747 243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67106" y="1536082"/>
            <a:ext cx="303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Дефицит бюджета МО Слюдянский район</a:t>
            </a:r>
            <a:endParaRPr lang="ru-RU" sz="1600" b="1" dirty="0">
              <a:solidFill>
                <a:schemeClr val="tx2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715778"/>
              </p:ext>
            </p:extLst>
          </p:nvPr>
        </p:nvGraphicFramePr>
        <p:xfrm>
          <a:off x="7080118" y="2176598"/>
          <a:ext cx="2714262" cy="62447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4754"/>
                <a:gridCol w="904754"/>
                <a:gridCol w="904754"/>
              </a:tblGrid>
              <a:tr h="31223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Факт 2013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Факт 2014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Факт 2015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223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-14 601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-38 397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-16 760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90656012"/>
              </p:ext>
            </p:extLst>
          </p:nvPr>
        </p:nvGraphicFramePr>
        <p:xfrm>
          <a:off x="6492431" y="2666162"/>
          <a:ext cx="3565003" cy="1882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5053" y="5046561"/>
            <a:ext cx="3435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Объем </a:t>
            </a:r>
            <a:r>
              <a:rPr lang="ru-RU" sz="1600" b="1" dirty="0" smtClean="0">
                <a:solidFill>
                  <a:schemeClr val="tx2"/>
                </a:solidFill>
              </a:rPr>
              <a:t>муниципального долга</a:t>
            </a:r>
            <a:r>
              <a:rPr lang="ru-RU" sz="1600" dirty="0" smtClean="0">
                <a:solidFill>
                  <a:schemeClr val="tx2"/>
                </a:solidFill>
              </a:rPr>
              <a:t> составил 70 647 тыс.рублей или 36,6% от объема налоговых и неналоговых доходов бюджета района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5179" y="3083496"/>
            <a:ext cx="5309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+30%</a:t>
            </a:r>
            <a:endParaRPr lang="ru-RU" sz="10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8268" y="3210454"/>
            <a:ext cx="5998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-15,5%</a:t>
            </a:r>
            <a:endParaRPr lang="ru-RU" sz="10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4620293" y="2941256"/>
            <a:ext cx="436880" cy="28448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98440" y="2930906"/>
            <a:ext cx="365760" cy="15259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50405" y="2971661"/>
            <a:ext cx="5309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+33%</a:t>
            </a:r>
            <a:endParaRPr lang="ru-RU" sz="10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1320" y="312406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17%</a:t>
            </a:r>
            <a:endParaRPr lang="ru-RU" sz="10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7943382" y="3083496"/>
            <a:ext cx="347178" cy="43661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172851" y="3093400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+163%</a:t>
            </a:r>
            <a:endParaRPr lang="ru-RU" sz="10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27422" y="3540236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  <a:endParaRPr lang="ru-RU" sz="10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con11\Desktop\картинки\tn_214719_b74584f8fc19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8754"/>
            <a:ext cx="9905999" cy="52792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Иные межбюджетные трансферты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79314"/>
            <a:ext cx="6898425" cy="520860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межбюджетным трансфертам,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передаваемых бюджетам муниципальных образований на осуществление части полномочий по решению вопросов местного значения в соответствии с заключенными соглашениями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исполнены в сумме 3 050,0 тыс. руб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</a:p>
          <a:p>
            <a:pPr marL="0" lvl="0" indent="-342900">
              <a:spcBef>
                <a:spcPts val="0"/>
              </a:spcBef>
              <a:buAutoNum type="arabicParenR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дежурно-диспетчерская служба – 1 241,3 тыс. руб.;</a:t>
            </a:r>
          </a:p>
          <a:p>
            <a:pPr marL="342900" lvl="0" indent="-342900">
              <a:spcBef>
                <a:spcPts val="0"/>
              </a:spcBef>
              <a:buAutoNum type="arabicParenR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разрешений на строительство и ввод объектов в эксплуатацию – 495,6 тыс. руб.; </a:t>
            </a:r>
            <a:endParaRPr lang="ru-RU" sz="1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buAutoNum type="arabicParenR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осуществление мероприятий по гражданской обороне, защите населения и территорий поселений от ЧС природного и техногенного характера – 977,9 тыс. руб.;</a:t>
            </a:r>
          </a:p>
          <a:p>
            <a:endParaRPr lang="ru-RU" sz="700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20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n11\Desktop\картинки\get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86" y="2601089"/>
            <a:ext cx="3007574" cy="1947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310092"/>
            <a:ext cx="983392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arenR" startAt="4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секретного делопроизводства – 335,1 тыс. руб.; </a:t>
            </a:r>
            <a:endParaRPr lang="ru-RU" sz="1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межбюджетным трансфертам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передаваемые бюджетам муниципальных районов на комплектование книжных фондов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44,9 тыс.руб. или 100% от утвержденных плановых назначений. </a:t>
            </a:r>
          </a:p>
          <a:p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прочим межбюджетным трансфертам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исполнение судебных актов по обеспечению жилыми помещениями детей-сирот и детей, оставшихся без попечения родителей,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вынесенных в соответствии с Законом Иркутской области от 22.06.2010 №50 и от 29.06.2010 №52 исполнение плана в сумме 7 807,8 тыс. руб. или 100%.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14904" y="1248317"/>
            <a:ext cx="990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при плановых назначениях 10 902,7 тыс. руб. выполнены на 100%, в том числе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on11\Desktop\картинки\iINAJ12DF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983"/>
            <a:ext cx="9906000" cy="53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Возврат остатков субсидий, субвенций прошлых лет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70705" y="2085020"/>
            <a:ext cx="5128895" cy="434340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остатков субсидий, субвенций и иных межбюджетных трансфертов,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 целевое назначение, прошлых лет осуществлен по бюджету муниципального образования Слюдянский район в размере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497,4 тыс. руб.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субвенции на оплату жилого помещения и коммунальных услуг за 2014 год.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21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n11\Desktop\картинки\ui-5441efb7595954_81967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" y="2414111"/>
            <a:ext cx="3540760" cy="3540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33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926"/>
            <a:ext cx="9906000" cy="53470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766" y="133668"/>
            <a:ext cx="8588415" cy="1036850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2400" b="0" i="0" dirty="0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Структура расходов бюджета муниципального образования Слюдянский район в 2015 году</a:t>
            </a:r>
            <a:endParaRPr lang="ru-RU" sz="2400" b="0" i="0" dirty="0">
              <a:solidFill>
                <a:schemeClr val="bg1"/>
              </a:solidFill>
              <a:latin typeface="Book Antiqua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22</a:t>
            </a:fld>
            <a:endParaRPr lang="ru-RU" dirty="0"/>
          </a:p>
        </p:txBody>
      </p:sp>
      <p:pic>
        <p:nvPicPr>
          <p:cNvPr id="5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695138"/>
              </p:ext>
            </p:extLst>
          </p:nvPr>
        </p:nvGraphicFramePr>
        <p:xfrm>
          <a:off x="144146" y="2471600"/>
          <a:ext cx="5003207" cy="4253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2385"/>
                <a:gridCol w="597863"/>
                <a:gridCol w="578149"/>
                <a:gridCol w="587828"/>
                <a:gridCol w="478972"/>
                <a:gridCol w="608010"/>
              </a:tblGrid>
              <a:tr h="8515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Наименование раздела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Факт за 2014 год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План на 2015 год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Факт за 2015 год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% исполнения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Динамика к 2014 году, %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88 333,5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82 421,8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76 817,3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93,2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87,0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Национальная оборона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71,2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137,0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101,7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74,2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142,8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365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317,4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1 675,0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1 673,5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99,9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527,3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948,2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3 894,8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3 311,4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85,0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349,2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284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2 844,5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Охрана окружающей среды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375,7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1 204,5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0,8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Образование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699 320,9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559 788,2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550 559,5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98,4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78,7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Культура, кинематография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37 647,3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35 927,6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34 934,3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97,2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92,8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Социальная политика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69 986,7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78 569,4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78 451,8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99,9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112,1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Физическая культура и спорт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3 084,2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802,7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802,7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26,0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Средства массовой информации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1 581,4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1 987,3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99,4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125,7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365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2 742,2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2 991,4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2 991,4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109,1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558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Межбюджетные трансферты общего характера бюджетам субъектов российской федерации и муниципальных образований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15 853,7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12 362,4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12 362,4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78,0</a:t>
                      </a:r>
                      <a:endParaRPr lang="ru-RU" sz="900" b="0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  <a:tr h="182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Всего расходов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923 106,9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781 774,8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764 003,3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97,7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82,8</a:t>
                      </a:r>
                      <a:endParaRPr lang="ru-RU" sz="900" b="1" i="0" u="none" strike="noStrike" dirty="0">
                        <a:solidFill>
                          <a:schemeClr val="tx2"/>
                        </a:solidFill>
                        <a:effectLst/>
                        <a:latin typeface="Book Antiqua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4145" y="1643605"/>
            <a:ext cx="534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Исполнение бюджета муниципального образования Слюдянский район по расходам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18823" y="2181102"/>
            <a:ext cx="880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2"/>
                </a:solidFill>
              </a:rPr>
              <a:t>Тыс.рублей</a:t>
            </a:r>
            <a:endParaRPr lang="ru-RU" sz="1000" dirty="0">
              <a:solidFill>
                <a:schemeClr val="tx2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33081686"/>
              </p:ext>
            </p:extLst>
          </p:nvPr>
        </p:nvGraphicFramePr>
        <p:xfrm>
          <a:off x="5099192" y="1643605"/>
          <a:ext cx="4719721" cy="509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4824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474"/>
            <a:ext cx="9906000" cy="53265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172" y="255135"/>
            <a:ext cx="8568647" cy="10368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Book Antiqua" panose="02040602050305030304" pitchFamily="18" charset="0"/>
              </a:rPr>
              <a:t>Социально-значимые расходы в 2015 году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23</a:t>
            </a:fld>
            <a:endParaRPr lang="ru-RU" dirty="0"/>
          </a:p>
        </p:txBody>
      </p:sp>
      <p:pic>
        <p:nvPicPr>
          <p:cNvPr id="5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918" y="1549634"/>
            <a:ext cx="35878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Динамика расходов бюджета муниципального образования Слюдянский район за 2012-2015 годы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05363387"/>
              </p:ext>
            </p:extLst>
          </p:nvPr>
        </p:nvGraphicFramePr>
        <p:xfrm>
          <a:off x="250471" y="2683289"/>
          <a:ext cx="4236469" cy="400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Овал 6"/>
          <p:cNvSpPr/>
          <p:nvPr/>
        </p:nvSpPr>
        <p:spPr>
          <a:xfrm>
            <a:off x="547346" y="2913322"/>
            <a:ext cx="888049" cy="4465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778 589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509823" y="3168503"/>
            <a:ext cx="861237" cy="3827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694 735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371060" y="2551814"/>
            <a:ext cx="850604" cy="4040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923 107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221664" y="2934586"/>
            <a:ext cx="914401" cy="39340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764 003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99844559"/>
              </p:ext>
            </p:extLst>
          </p:nvPr>
        </p:nvGraphicFramePr>
        <p:xfrm>
          <a:off x="4953000" y="1549634"/>
          <a:ext cx="4677881" cy="3998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25164" y="4914153"/>
            <a:ext cx="515679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Объем социально-значимых расходов в 2015 году составил </a:t>
            </a:r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663 574 тыс.рублей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или </a:t>
            </a:r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87%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от общего объема расходов, из них:</a:t>
            </a:r>
          </a:p>
          <a:p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-расходы на оплату труда – 430 261 тыс.рублей, что на +28 197тыс.рублей выше расходов 2014 года;</a:t>
            </a:r>
          </a:p>
          <a:p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-расходы на начисления на оплату труда – 128 862 тыс.рублей, что на +8 001 тыс.рублей </a:t>
            </a:r>
            <a:r>
              <a:rPr lang="ru-RU" sz="1100" dirty="0">
                <a:solidFill>
                  <a:schemeClr val="tx2"/>
                </a:solidFill>
                <a:latin typeface="Book Antiqua" panose="02040602050305030304" pitchFamily="18" charset="0"/>
              </a:rPr>
              <a:t>выше расходов 2014 года;</a:t>
            </a:r>
          </a:p>
          <a:p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-расходы на коммунальные услуги и электроэнергию – 43 861 тыс.рублей;</a:t>
            </a:r>
          </a:p>
          <a:p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-субсидии ЖКУ и прочая социальная помощь – 60 590 тыс.рублей – на +5 863 тыс.рублей</a:t>
            </a:r>
            <a:endParaRPr lang="ru-RU" sz="11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652"/>
            <a:ext cx="9906000" cy="53573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899" y="133668"/>
            <a:ext cx="8034391" cy="103685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Исполнение муниципальных программ в 2015 году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24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83864201"/>
              </p:ext>
            </p:extLst>
          </p:nvPr>
        </p:nvGraphicFramePr>
        <p:xfrm>
          <a:off x="144145" y="1371600"/>
          <a:ext cx="9587684" cy="5378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62056" y="3385458"/>
            <a:ext cx="2764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</a:rPr>
              <a:t>При плане </a:t>
            </a:r>
            <a:r>
              <a:rPr lang="ru-RU" sz="1200" b="1" dirty="0" smtClean="0">
                <a:solidFill>
                  <a:schemeClr val="tx2"/>
                </a:solidFill>
              </a:rPr>
              <a:t>770 485,7 </a:t>
            </a:r>
            <a:r>
              <a:rPr lang="ru-RU" sz="1200" dirty="0" smtClean="0">
                <a:solidFill>
                  <a:schemeClr val="tx2"/>
                </a:solidFill>
              </a:rPr>
              <a:t>тыс.рублей исполнение составило </a:t>
            </a:r>
            <a:r>
              <a:rPr lang="ru-RU" sz="1200" b="1" dirty="0" smtClean="0">
                <a:solidFill>
                  <a:schemeClr val="tx2"/>
                </a:solidFill>
              </a:rPr>
              <a:t>754 080,8 </a:t>
            </a:r>
            <a:r>
              <a:rPr lang="ru-RU" sz="1200" dirty="0" smtClean="0">
                <a:solidFill>
                  <a:schemeClr val="tx2"/>
                </a:solidFill>
              </a:rPr>
              <a:t>тыс.рублей или </a:t>
            </a:r>
            <a:r>
              <a:rPr lang="ru-RU" sz="1200" b="1" dirty="0" smtClean="0">
                <a:solidFill>
                  <a:schemeClr val="tx2"/>
                </a:solidFill>
              </a:rPr>
              <a:t>97,9%</a:t>
            </a:r>
            <a:r>
              <a:rPr lang="ru-RU" sz="1200" dirty="0" smtClean="0">
                <a:solidFill>
                  <a:schemeClr val="tx2"/>
                </a:solidFill>
              </a:rPr>
              <a:t>. Объем муниципальных программ в общем объеме расходов составил </a:t>
            </a:r>
            <a:r>
              <a:rPr lang="ru-RU" sz="1200" b="1" dirty="0" smtClean="0">
                <a:solidFill>
                  <a:schemeClr val="tx2"/>
                </a:solidFill>
              </a:rPr>
              <a:t>98,7%</a:t>
            </a:r>
            <a:r>
              <a:rPr lang="ru-RU" sz="1200" dirty="0" smtClean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002"/>
            <a:ext cx="9906000" cy="5348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314" y="255135"/>
            <a:ext cx="8305800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"Развитие образования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25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68327347"/>
              </p:ext>
            </p:extLst>
          </p:nvPr>
        </p:nvGraphicFramePr>
        <p:xfrm>
          <a:off x="261257" y="1857698"/>
          <a:ext cx="9512798" cy="1572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1257" y="1509002"/>
            <a:ext cx="936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Цель: Обеспечение доступности и повышение качества предоставления дошкольного, начального общего, основного общего, среднего общего и дополнительного образования 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3943" y="2244686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513 207,6 (98,4%)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891213"/>
              </p:ext>
            </p:extLst>
          </p:nvPr>
        </p:nvGraphicFramePr>
        <p:xfrm>
          <a:off x="144144" y="3092520"/>
          <a:ext cx="4808855" cy="361356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18778"/>
                <a:gridCol w="384013"/>
                <a:gridCol w="640523"/>
                <a:gridCol w="626997"/>
                <a:gridCol w="538544"/>
              </a:tblGrid>
              <a:tr h="58178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Ед. измерения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Факт за 2014 год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03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</a:rPr>
                        <a:t>Охват детей от 6,5 до 18 лет услугами муниципальных образовательных учреждений</a:t>
                      </a:r>
                    </a:p>
                    <a:p>
                      <a:pPr algn="l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4758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4884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4845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47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</a:rPr>
                        <a:t>Охват детей от 1,5 до 6 лет услугами муниципальных дошкольных образовательных учреждений</a:t>
                      </a:r>
                    </a:p>
                    <a:p>
                      <a:pPr algn="l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</a:p>
                    <a:p>
                      <a:pPr algn="ctr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1667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2336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2336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641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</a:rPr>
                        <a:t>Охват детей от 6,5 до 18 лет услугами дополнительного образования в сфере художественной творческой направленности</a:t>
                      </a:r>
                    </a:p>
                    <a:p>
                      <a:pPr algn="l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</a:p>
                    <a:p>
                      <a:pPr algn="ctr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1382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1203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1163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641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</a:rPr>
                        <a:t>Охват детей от 6,5 до 18 лет услугами дополнительного образования в сфере физической культуры и спорта</a:t>
                      </a:r>
                    </a:p>
                    <a:p>
                      <a:pPr algn="l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</a:p>
                    <a:p>
                      <a:pPr algn="ctr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987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696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717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47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</a:rPr>
                        <a:t>Охват детей от 6,5 до 18 лет услугами дополнительного образования в сфере искусства </a:t>
                      </a:r>
                    </a:p>
                    <a:p>
                      <a:pPr algn="l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</a:p>
                    <a:p>
                      <a:pPr algn="ctr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640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640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659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42114" y="2906485"/>
            <a:ext cx="475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Средняя заработная плата работников образовательных организаций (тыс.руб.)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60083649"/>
              </p:ext>
            </p:extLst>
          </p:nvPr>
        </p:nvGraphicFramePr>
        <p:xfrm>
          <a:off x="4942114" y="3473249"/>
          <a:ext cx="4680857" cy="3214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133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" y="1522323"/>
            <a:ext cx="5057087" cy="30357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3048000"/>
            <a:ext cx="5926137" cy="3809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186"/>
            <a:ext cx="4572000" cy="33854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970" y="133668"/>
            <a:ext cx="8567059" cy="103685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Основные результаты реализации программы в 2015 году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26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570" y="4450841"/>
            <a:ext cx="28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Дошкольное образование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6847" y="4942248"/>
            <a:ext cx="222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Общее образование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0" y="1606544"/>
            <a:ext cx="332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Дополнительное образование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144" y="4938218"/>
            <a:ext cx="462987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126 770,7 тыс.рублей 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-  субвенция </a:t>
            </a:r>
            <a:r>
              <a:rPr lang="ru-RU" sz="1000" dirty="0">
                <a:solidFill>
                  <a:schemeClr val="tx2"/>
                </a:solidFill>
                <a:latin typeface="Book Antiqua" panose="02040602050305030304" pitchFamily="18" charset="0"/>
              </a:rPr>
              <a:t>на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организациях (12 детских садов). В декабре </a:t>
            </a:r>
            <a:r>
              <a:rPr lang="ru-RU" sz="1000" dirty="0">
                <a:solidFill>
                  <a:schemeClr val="tx2"/>
                </a:solidFill>
                <a:latin typeface="Book Antiqua" panose="02040602050305030304" pitchFamily="18" charset="0"/>
              </a:rPr>
              <a:t>2015года сеть увеличена на 1 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учреждение  на </a:t>
            </a:r>
            <a:r>
              <a:rPr lang="ru-RU" sz="1000" dirty="0">
                <a:solidFill>
                  <a:schemeClr val="tx2"/>
                </a:solidFill>
                <a:latin typeface="Book Antiqua" panose="02040602050305030304" pitchFamily="18" charset="0"/>
              </a:rPr>
              <a:t>основании Постановления администрации муниципального образования Слюдянский район от 23.10.2015 года № 935 «О создании муниципального бюджетного дошкольного образовательного учреждения «Детский сад общеразвивающего вида № 8 «Солнышко» г. Слюдянка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».</a:t>
            </a:r>
          </a:p>
          <a:p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Заработная плата с начислениями на нее – 125 685,2 тыс.рублей</a:t>
            </a:r>
          </a:p>
          <a:p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Игры, игрушки – 1 085,5 тыс.рублей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5405" y="5451825"/>
            <a:ext cx="494059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251 716,2 тыс.рублей  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-  субвенции </a:t>
            </a:r>
            <a:r>
              <a:rPr lang="ru-RU" sz="1000" dirty="0">
                <a:solidFill>
                  <a:schemeClr val="tx2"/>
                </a:solidFill>
                <a:latin typeface="Book Antiqua" panose="02040602050305030304" pitchFamily="18" charset="0"/>
              </a:rPr>
              <a:t>на обеспечение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образования (16 муниципальных школ). </a:t>
            </a:r>
            <a:r>
              <a:rPr lang="ru-RU" sz="1000" dirty="0">
                <a:solidFill>
                  <a:schemeClr val="tx2"/>
                </a:solidFill>
                <a:latin typeface="Book Antiqua" panose="02040602050305030304" pitchFamily="18" charset="0"/>
              </a:rPr>
              <a:t>МБОУ ВСОШ № 8 г.Слюдянка реорганизована в форме присоединения к МБОУ СОШ № 49 г. 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Слюдянка.</a:t>
            </a:r>
          </a:p>
          <a:p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Заработная плата с начислениями на нее – 244 390,2 тыс.рублей</a:t>
            </a:r>
          </a:p>
          <a:p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Учебные расходы – 7 326 тыс.рублей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96" y="1975876"/>
            <a:ext cx="1314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В сфере образования (2 детских дома творчества, 2 детские школы искусств)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2358" y="1945881"/>
            <a:ext cx="1767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В сфере физической культуры и спорта (2 детско-юношеские спортивные школы)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57098489"/>
              </p:ext>
            </p:extLst>
          </p:nvPr>
        </p:nvGraphicFramePr>
        <p:xfrm>
          <a:off x="5883253" y="1641944"/>
          <a:ext cx="4022746" cy="2380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6" name="Прямая со стрелкой 15"/>
          <p:cNvCxnSpPr/>
          <p:nvPr/>
        </p:nvCxnSpPr>
        <p:spPr>
          <a:xfrm flipH="1" flipV="1">
            <a:off x="1481410" y="3552028"/>
            <a:ext cx="3006790" cy="40328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085844" y="3335082"/>
            <a:ext cx="1402356" cy="25287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028146" y="4231758"/>
            <a:ext cx="460054" cy="18559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 стрелкой 1028"/>
          <p:cNvCxnSpPr/>
          <p:nvPr/>
        </p:nvCxnSpPr>
        <p:spPr>
          <a:xfrm>
            <a:off x="5655761" y="4477038"/>
            <a:ext cx="370114" cy="33762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Овал 1032"/>
          <p:cNvSpPr/>
          <p:nvPr/>
        </p:nvSpPr>
        <p:spPr>
          <a:xfrm>
            <a:off x="155892" y="3118062"/>
            <a:ext cx="1410656" cy="6421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45 </a:t>
            </a:r>
            <a:r>
              <a:rPr lang="ru-RU" sz="1100" b="1" dirty="0">
                <a:solidFill>
                  <a:schemeClr val="tx2"/>
                </a:solidFill>
                <a:latin typeface="Book Antiqua" panose="02040602050305030304" pitchFamily="18" charset="0"/>
              </a:rPr>
              <a:t>964,2 тыс.рублей</a:t>
            </a:r>
          </a:p>
        </p:txBody>
      </p:sp>
      <p:sp>
        <p:nvSpPr>
          <p:cNvPr id="1034" name="Овал 1033"/>
          <p:cNvSpPr/>
          <p:nvPr/>
        </p:nvSpPr>
        <p:spPr>
          <a:xfrm>
            <a:off x="1820001" y="2735215"/>
            <a:ext cx="1511029" cy="6255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20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497 тыс.рублей</a:t>
            </a:r>
            <a:endParaRPr lang="ru-RU" sz="1200" dirty="0"/>
          </a:p>
        </p:txBody>
      </p:sp>
      <p:sp>
        <p:nvSpPr>
          <p:cNvPr id="1035" name="Овал 1034"/>
          <p:cNvSpPr/>
          <p:nvPr/>
        </p:nvSpPr>
        <p:spPr>
          <a:xfrm>
            <a:off x="3000145" y="4397390"/>
            <a:ext cx="1488055" cy="5159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16 295,5 тыс.рублей</a:t>
            </a:r>
            <a:endParaRPr lang="ru-RU" sz="12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036" name="Овал 1035"/>
          <p:cNvSpPr/>
          <p:nvPr/>
        </p:nvSpPr>
        <p:spPr>
          <a:xfrm>
            <a:off x="5377543" y="4842508"/>
            <a:ext cx="1565388" cy="5688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47 486,3 тыс.рублей</a:t>
            </a:r>
            <a:endParaRPr lang="ru-RU" sz="12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037" name="Скругленный прямоугольник 1036"/>
          <p:cNvSpPr/>
          <p:nvPr/>
        </p:nvSpPr>
        <p:spPr>
          <a:xfrm>
            <a:off x="4488200" y="3227843"/>
            <a:ext cx="2170055" cy="12259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2"/>
                </a:solidFill>
                <a:latin typeface="Book Antiqua" panose="02040602050305030304" pitchFamily="18" charset="0"/>
              </a:rPr>
              <a:t>Предоставление субсидий на финансовое обеспечение выполнения муниципального задания из бюджета муниципального образования Слюдянский район</a:t>
            </a:r>
          </a:p>
        </p:txBody>
      </p:sp>
      <p:sp>
        <p:nvSpPr>
          <p:cNvPr id="1045" name="TextBox 1044"/>
          <p:cNvSpPr txBox="1"/>
          <p:nvPr/>
        </p:nvSpPr>
        <p:spPr>
          <a:xfrm>
            <a:off x="3444949" y="1522322"/>
            <a:ext cx="3213306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В рамках осуществления </a:t>
            </a:r>
            <a:r>
              <a:rPr lang="ru-RU" sz="1000" dirty="0">
                <a:solidFill>
                  <a:schemeClr val="tx2"/>
                </a:solidFill>
                <a:latin typeface="Book Antiqua" panose="02040602050305030304" pitchFamily="18" charset="0"/>
              </a:rPr>
              <a:t>отдельных областных государственных полномочий по предоставлению мер социальной поддержки многодетным и малоимущим 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семьям областные средства в сумме </a:t>
            </a:r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5 267 тыс.рублей </a:t>
            </a:r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направлены на питание детей  из многодетных и малоимущих семей. </a:t>
            </a:r>
            <a:r>
              <a:rPr lang="ru-RU" sz="1000" dirty="0">
                <a:solidFill>
                  <a:schemeClr val="tx2"/>
                </a:solidFill>
                <a:latin typeface="Book Antiqua" panose="02040602050305030304" pitchFamily="18" charset="0"/>
              </a:rPr>
              <a:t>Количество учащихся, которым предоставлялось бесплатное питание, составляет 2005 человек, в том числе многодетные семьи 639 человек, малоимущие 1366 человек.</a:t>
            </a:r>
          </a:p>
          <a:p>
            <a:endParaRPr lang="ru-RU" sz="10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658"/>
            <a:ext cx="5214257" cy="29981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50" y="2808515"/>
            <a:ext cx="5663249" cy="40494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429" y="133668"/>
            <a:ext cx="8599714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"Развитие культуры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27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56658"/>
            <a:ext cx="9905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Цель: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сохранение и развитие самобытного историко-культурного наследия Слюдянского района, поддержка жизнеспособных форм традиционной культуры, приобщение к духовно-нравственным и культурным традициям всех слоев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населения, обеспечение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деятельности объектов культуры, содействующих популяризации культурного наследия, создание единого культурного пространства и равных возможностей для всех жителей района в доступе к культурным благам.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54142008"/>
              </p:ext>
            </p:extLst>
          </p:nvPr>
        </p:nvGraphicFramePr>
        <p:xfrm>
          <a:off x="144145" y="2409448"/>
          <a:ext cx="9620341" cy="1170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736428"/>
              </p:ext>
            </p:extLst>
          </p:nvPr>
        </p:nvGraphicFramePr>
        <p:xfrm>
          <a:off x="144145" y="3679616"/>
          <a:ext cx="4482285" cy="28629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05555"/>
                <a:gridCol w="579575"/>
                <a:gridCol w="617581"/>
                <a:gridCol w="579574"/>
              </a:tblGrid>
              <a:tr h="2622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Факт</a:t>
                      </a:r>
                      <a:r>
                        <a:rPr lang="ru-RU" sz="900" b="1" baseline="0" dirty="0" smtClean="0">
                          <a:solidFill>
                            <a:schemeClr val="tx2"/>
                          </a:solidFill>
                        </a:rPr>
                        <a:t> за 2014 год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культурно-досуговых мероприятий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1397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170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262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человек принявших участие в мероприятиях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66203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29 750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83 263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проведенных мероприятий 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3766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620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606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клубных формирований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58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12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участников клубных формирований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1529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120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171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книговыдач  на одного пользователя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19,3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18,4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19,5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выданных библиографических справок 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6814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5100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5529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организованных книжных выставок 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516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300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698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2225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электронных слайд – презентаций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197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278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11305873"/>
              </p:ext>
            </p:extLst>
          </p:nvPr>
        </p:nvGraphicFramePr>
        <p:xfrm>
          <a:off x="4723060" y="3542762"/>
          <a:ext cx="2382632" cy="199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23060" y="3542762"/>
            <a:ext cx="26030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Средняя заработная плата основных работников учреждений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культуры (тыс.рублей)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67599" y="3542762"/>
            <a:ext cx="2122715" cy="9969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Предоставлено субсидии </a:t>
            </a:r>
            <a:r>
              <a:rPr lang="ru-RU" sz="900" b="1" dirty="0">
                <a:solidFill>
                  <a:schemeClr val="tx2"/>
                </a:solidFill>
                <a:latin typeface="Book Antiqua" panose="02040602050305030304" pitchFamily="18" charset="0"/>
              </a:rPr>
              <a:t>на финансовое обеспечение выполнения муниципального задания из бюджета муниципального образования Слюдянский </a:t>
            </a:r>
            <a:r>
              <a:rPr lang="ru-RU" sz="9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район в сумме 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21 307,6 тыс.рублей</a:t>
            </a:r>
            <a:endParaRPr lang="ru-RU" sz="11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7805057" y="4539717"/>
            <a:ext cx="119743" cy="29354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9067800" y="4554856"/>
            <a:ext cx="152400" cy="27840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7074374" y="4833258"/>
            <a:ext cx="1340283" cy="140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Дом культуры  </a:t>
            </a:r>
          </a:p>
          <a:p>
            <a:pPr algn="ctr"/>
            <a:r>
              <a:rPr lang="ru-RU" sz="10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7 866,6 тыс.рублей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528956" y="4833256"/>
            <a:ext cx="1279073" cy="14042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2"/>
                </a:solidFill>
              </a:rPr>
              <a:t>Библиотека </a:t>
            </a:r>
            <a:r>
              <a:rPr lang="ru-RU" sz="1100" b="1" dirty="0" smtClean="0">
                <a:solidFill>
                  <a:schemeClr val="tx2"/>
                </a:solidFill>
              </a:rPr>
              <a:t>13 441 тыс.рублей</a:t>
            </a:r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3060" y="5503453"/>
            <a:ext cx="216759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Расходы </a:t>
            </a:r>
            <a:r>
              <a:rPr lang="ru-RU" sz="900" dirty="0">
                <a:solidFill>
                  <a:schemeClr val="tx2"/>
                </a:solidFill>
                <a:latin typeface="Book Antiqua" panose="02040602050305030304" pitchFamily="18" charset="0"/>
              </a:rPr>
              <a:t>на комплектование книжных фондов библиотек </a:t>
            </a:r>
            <a:r>
              <a:rPr lang="ru-RU" sz="9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МО за счет средств федерального бюджета составили </a:t>
            </a:r>
            <a:r>
              <a:rPr lang="ru-RU" sz="105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21,2 тыс.рублей, </a:t>
            </a:r>
            <a:r>
              <a:rPr lang="ru-RU" sz="9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за </a:t>
            </a:r>
            <a:r>
              <a:rPr lang="ru-RU" sz="900" dirty="0">
                <a:solidFill>
                  <a:schemeClr val="tx2"/>
                </a:solidFill>
                <a:latin typeface="Book Antiqua" panose="02040602050305030304" pitchFamily="18" charset="0"/>
              </a:rPr>
              <a:t>счет средств областного бюджета </a:t>
            </a:r>
            <a:r>
              <a:rPr lang="ru-RU" sz="9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ru-RU" sz="105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23,7 </a:t>
            </a:r>
            <a:r>
              <a:rPr lang="ru-RU" sz="1050" b="1" dirty="0">
                <a:solidFill>
                  <a:schemeClr val="tx2"/>
                </a:solidFill>
                <a:latin typeface="Book Antiqua" panose="02040602050305030304" pitchFamily="18" charset="0"/>
              </a:rPr>
              <a:t>тыс.рублей</a:t>
            </a:r>
            <a:endParaRPr lang="ru-RU" sz="9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9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3805"/>
            <a:ext cx="4957432" cy="32641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15" y="1537835"/>
            <a:ext cx="6439786" cy="53201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7835"/>
            <a:ext cx="4868914" cy="31647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086" y="255135"/>
            <a:ext cx="7623403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"Развитие системы отдыха и оздоровления детей в МО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28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3" y="1578182"/>
            <a:ext cx="962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Цель: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Развитие системы отдыха и оздоровления детей, обеспечивающей их вовлечение в организованные формы отдыха в летний период; повышение качества предоставляемых услуг в сфере оздоровления и отдыха детей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70458519"/>
              </p:ext>
            </p:extLst>
          </p:nvPr>
        </p:nvGraphicFramePr>
        <p:xfrm>
          <a:off x="0" y="1760054"/>
          <a:ext cx="9626579" cy="168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69230" y="2466055"/>
            <a:ext cx="2581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2 978,3 (89,5%)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69963"/>
              </p:ext>
            </p:extLst>
          </p:nvPr>
        </p:nvGraphicFramePr>
        <p:xfrm>
          <a:off x="225260" y="3633357"/>
          <a:ext cx="4850175" cy="26517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09716"/>
                <a:gridCol w="441621"/>
                <a:gridCol w="747567"/>
                <a:gridCol w="711753"/>
                <a:gridCol w="73951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Ед.</a:t>
                      </a:r>
                      <a:r>
                        <a:rPr lang="ru-RU" sz="1000" b="1" baseline="0" dirty="0" smtClean="0">
                          <a:solidFill>
                            <a:schemeClr val="tx2"/>
                          </a:solidFill>
                        </a:rPr>
                        <a:t> изм.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Факт</a:t>
                      </a:r>
                      <a:r>
                        <a:rPr lang="ru-RU" sz="1000" b="1" baseline="0" dirty="0" smtClean="0">
                          <a:solidFill>
                            <a:schemeClr val="tx2"/>
                          </a:solidFill>
                        </a:rPr>
                        <a:t> за 2014 год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в первоочередном порядке отдыха детей, находящихся в трудной жизненной ситуации и стоящих на учете в учреждениях системы профилактики; детей-инвалидов (ЛДП)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456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820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814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Охват детей в муниципальном загородном оздоровительном лагере «Солнечный»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732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600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744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соответствия учреждений отдыха и оздоровления детей современным стандартам и требованиям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60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50615" y="4028543"/>
            <a:ext cx="394145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Расходы за счет средств областного бюджета в </a:t>
            </a:r>
            <a:r>
              <a:rPr lang="ru-RU" sz="1100" dirty="0">
                <a:solidFill>
                  <a:schemeClr val="tx2"/>
                </a:solidFill>
                <a:latin typeface="Book Antiqua" panose="02040602050305030304" pitchFamily="18" charset="0"/>
              </a:rPr>
              <a:t>рамках подпрограммы "Развитие системы отдыха и оздоровления детей в Иркутской области" на 2014-2018 годы государственной программы Иркутской области "Социальная поддержка населения" на 2014-2018 годы на оплату стоимости набора продуктов питания в лагерях с дневным пребыванием 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детей составили </a:t>
            </a:r>
            <a:r>
              <a:rPr lang="ru-RU" sz="1100" b="1" dirty="0">
                <a:solidFill>
                  <a:schemeClr val="tx2"/>
                </a:solidFill>
                <a:latin typeface="Book Antiqua" panose="02040602050305030304" pitchFamily="18" charset="0"/>
              </a:rPr>
              <a:t>1 463,7 тыс. </a:t>
            </a:r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рублей или 100% от плановых назначений.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endParaRPr lang="ru-RU" sz="11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Расходы </a:t>
            </a:r>
            <a:r>
              <a:rPr lang="ru-RU" sz="1100" dirty="0">
                <a:solidFill>
                  <a:schemeClr val="tx2"/>
                </a:solidFill>
                <a:latin typeface="Book Antiqua" panose="02040602050305030304" pitchFamily="18" charset="0"/>
              </a:rPr>
              <a:t>на софинансирование за счет средств местного бюджета 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составили </a:t>
            </a:r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162,7 </a:t>
            </a:r>
            <a:r>
              <a:rPr lang="ru-RU" sz="1100" b="1" dirty="0">
                <a:solidFill>
                  <a:schemeClr val="tx2"/>
                </a:solidFill>
                <a:latin typeface="Book Antiqua" panose="02040602050305030304" pitchFamily="18" charset="0"/>
              </a:rPr>
              <a:t>тыс. рублей </a:t>
            </a:r>
            <a:r>
              <a:rPr lang="ru-RU" sz="11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или 100%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.</a:t>
            </a:r>
            <a:endParaRPr lang="ru-RU" sz="11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11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09" y="5316279"/>
            <a:ext cx="3632791" cy="15417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6425"/>
            <a:ext cx="6432698" cy="1171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1558"/>
            <a:ext cx="9906000" cy="4448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076" y="255135"/>
            <a:ext cx="8445358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"Содействие развитию учреждений образования и культуры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29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5" y="1521558"/>
            <a:ext cx="9595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Цель: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Развитие учреждений образования и культуры в муниципальном образовании Слюдянский район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95081973"/>
              </p:ext>
            </p:extLst>
          </p:nvPr>
        </p:nvGraphicFramePr>
        <p:xfrm>
          <a:off x="71919" y="1521558"/>
          <a:ext cx="9834081" cy="158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001701"/>
              </p:ext>
            </p:extLst>
          </p:nvPr>
        </p:nvGraphicFramePr>
        <p:xfrm>
          <a:off x="144145" y="3277454"/>
          <a:ext cx="6047177" cy="324111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05740"/>
                <a:gridCol w="501584"/>
                <a:gridCol w="802683"/>
                <a:gridCol w="748448"/>
                <a:gridCol w="688722"/>
              </a:tblGrid>
              <a:tr h="492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Ед.</a:t>
                      </a:r>
                      <a:r>
                        <a:rPr lang="ru-RU" sz="1000" b="1" baseline="0" dirty="0" smtClean="0">
                          <a:solidFill>
                            <a:schemeClr val="tx2"/>
                          </a:solidFill>
                        </a:rPr>
                        <a:t> изм.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Факт</a:t>
                      </a:r>
                      <a:r>
                        <a:rPr lang="ru-RU" sz="1000" b="1" baseline="0" dirty="0" smtClean="0">
                          <a:solidFill>
                            <a:schemeClr val="tx2"/>
                          </a:solidFill>
                        </a:rPr>
                        <a:t> за 2014 год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92797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Повышение качества бухгалтерского обслуживания муниципальных учреждений образования и культуры муниципального образования Слюдянский район, передавших функций по ведению бухгалтерского, бюджетного и налогового учета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92797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условий развития муниципальной системы образования в условиях дальнейшей модернизации государственной образовательной политики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92797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Повышение качества образования, эффективности управленческой деятельности  посредством интенсивного внедрения информационно-коммуникационных технологий (далее ИКТ), в том числе и дистанционных, в образовательный процесс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92797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Развитие культурного потенциала личности и общества в целом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96166" y="3446167"/>
            <a:ext cx="3095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Расходы направлены на </a:t>
            </a:r>
            <a:r>
              <a:rPr lang="ru-RU" sz="1100" dirty="0">
                <a:solidFill>
                  <a:schemeClr val="tx2"/>
                </a:solidFill>
                <a:latin typeface="Book Antiqua" panose="02040602050305030304" pitchFamily="18" charset="0"/>
              </a:rPr>
              <a:t>функционирование централизованной бухгалтерии, обслуживающей 38 учреждений образования, хозяйственной группы и группы питания, образованной из сети учреждений образования и культуры и содержание технического и вспомогательного персонала учреждений 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культуры, а так же на </a:t>
            </a:r>
            <a:r>
              <a:rPr lang="ru-RU" sz="1100" dirty="0">
                <a:solidFill>
                  <a:schemeClr val="tx2"/>
                </a:solidFill>
                <a:latin typeface="Book Antiqua" panose="02040602050305030304" pitchFamily="18" charset="0"/>
              </a:rPr>
              <a:t>функционирование информационно-методического 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центра, проведение </a:t>
            </a:r>
            <a:r>
              <a:rPr lang="ru-RU" sz="1100" dirty="0">
                <a:solidFill>
                  <a:schemeClr val="tx2"/>
                </a:solidFill>
                <a:latin typeface="Book Antiqua" panose="02040602050305030304" pitchFamily="18" charset="0"/>
              </a:rPr>
              <a:t>культурно-массовых мероприятий в Слюдянском муниципальном </a:t>
            </a:r>
            <a:r>
              <a:rPr lang="ru-RU" sz="11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районе.</a:t>
            </a:r>
            <a:endParaRPr lang="ru-RU" sz="11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11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490"/>
            <a:ext cx="5560829" cy="4028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72" y="3538808"/>
            <a:ext cx="5408427" cy="33191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111" y="255135"/>
            <a:ext cx="7441378" cy="813377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2400" b="0" i="0" dirty="0" smtClean="0">
                <a:solidFill>
                  <a:schemeClr val="bg1"/>
                </a:solidFill>
                <a:latin typeface="Book Antiqua"/>
                <a:ea typeface="+mj-ea"/>
                <a:cs typeface="+mj-cs"/>
              </a:rPr>
              <a:t>Расходы на содержание органов местного самоуправления</a:t>
            </a:r>
            <a:endParaRPr lang="ru-RU" sz="2400" b="0" i="0" dirty="0">
              <a:solidFill>
                <a:schemeClr val="bg1"/>
              </a:solidFill>
              <a:latin typeface="Book Antiqua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3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004751"/>
              </p:ext>
            </p:extLst>
          </p:nvPr>
        </p:nvGraphicFramePr>
        <p:xfrm>
          <a:off x="3923415" y="1865595"/>
          <a:ext cx="5667152" cy="137169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499831"/>
                <a:gridCol w="1124007"/>
                <a:gridCol w="1043314"/>
              </a:tblGrid>
              <a:tr h="457296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Факт</a:t>
                      </a:r>
                      <a:r>
                        <a:rPr lang="ru-RU" sz="12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2014  (тыс.руб)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Факт 2015  (тыс.руб)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Расходы на содержание органов местного самоуправления 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90 083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82 049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в том числе на заработную плату и начисления на заработную плату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75 806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70 643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34536" y="4168132"/>
            <a:ext cx="3069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Удельный вес расходов на содержание органов местного самоуправления в общем объеме расходов бюджета муниципального образования Слюдянский район составил </a:t>
            </a:r>
            <a:r>
              <a:rPr lang="ru-RU" sz="14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10%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84" y="1896418"/>
            <a:ext cx="31685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Количество муниципальных служащих на 1000 населения муниципального образования Слюдянский район составляет 1,5 единицы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932952"/>
              </p:ext>
            </p:extLst>
          </p:nvPr>
        </p:nvGraphicFramePr>
        <p:xfrm>
          <a:off x="400632" y="3945672"/>
          <a:ext cx="5982307" cy="2265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57210"/>
                <a:gridCol w="1076905"/>
                <a:gridCol w="12481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Муниципальный район</a:t>
                      </a:r>
                      <a:endParaRPr lang="ru-RU" sz="105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Бюджетный потенциал</a:t>
                      </a:r>
                      <a:endParaRPr lang="ru-RU" sz="105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Социальный потенциал</a:t>
                      </a:r>
                      <a:endParaRPr lang="ru-RU" sz="105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Ангарский муниципальный район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0,42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0,85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Братский муниципальный район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0,25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0,88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Слюдянский муниципальный район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0,25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0,86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2"/>
                          </a:solidFill>
                        </a:rPr>
                        <a:t>Жигаловский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 муниципальный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район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0,20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0,78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2"/>
                          </a:solidFill>
                        </a:rPr>
                        <a:t>Заларинский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 муниципальный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район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0,10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0,92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5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2986"/>
            <a:ext cx="9905999" cy="5295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173" y="234209"/>
            <a:ext cx="8393986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"Развитие физической культуры и спорта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30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470519"/>
            <a:ext cx="9905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Цель: 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Обеспечение максимальной вовлеченности населения в систематические занятия физкультурой и спортом, развитие спорта высших </a:t>
            </a:r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достижений. Обеспечение 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условий для развития на территории муниципального образования Слюдянский район физической культуры и массового спорта, организация проведения официальных физкультурно-оздоровительных и спортивно-массовых мероприятий на территории муниципального района. </a:t>
            </a:r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Поэтапное внедрение Всероссийского физкультурно-спортивного комплекса «Готов к труду и обороне» (ГТО) на территории муниципального образования Слюдянский район.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38360929"/>
              </p:ext>
            </p:extLst>
          </p:nvPr>
        </p:nvGraphicFramePr>
        <p:xfrm>
          <a:off x="144145" y="2091092"/>
          <a:ext cx="9563382" cy="1007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30264"/>
              </p:ext>
            </p:extLst>
          </p:nvPr>
        </p:nvGraphicFramePr>
        <p:xfrm>
          <a:off x="93476" y="3077641"/>
          <a:ext cx="9719045" cy="369529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810757"/>
                <a:gridCol w="628480"/>
                <a:gridCol w="804276"/>
                <a:gridCol w="751363"/>
                <a:gridCol w="724169"/>
              </a:tblGrid>
              <a:tr h="3493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2"/>
                          </a:solidFill>
                        </a:rPr>
                        <a:t>Ед.</a:t>
                      </a:r>
                      <a:r>
                        <a:rPr lang="ru-RU" sz="800" b="1" baseline="0" dirty="0" smtClean="0">
                          <a:solidFill>
                            <a:schemeClr val="tx2"/>
                          </a:solidFill>
                        </a:rPr>
                        <a:t> изм.</a:t>
                      </a:r>
                      <a:endParaRPr lang="ru-RU" sz="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2"/>
                          </a:solidFill>
                        </a:rPr>
                        <a:t>Факт</a:t>
                      </a:r>
                      <a:r>
                        <a:rPr lang="ru-RU" sz="800" b="1" baseline="0" dirty="0" smtClean="0">
                          <a:solidFill>
                            <a:schemeClr val="tx2"/>
                          </a:solidFill>
                        </a:rPr>
                        <a:t> за 2014 год</a:t>
                      </a:r>
                      <a:endParaRPr lang="ru-RU" sz="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231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детей, занимающихся в спортивных школах в возрасте 6-18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607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655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717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231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Удельный вес населения Слюдянского района, систематически занимающегося физической культурой и спортом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16,6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11,7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42770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учащихся занимающихся в секциях  и группах  физкультурно-спортивной  направленности в общеобразовательных  учреждениях района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2263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1760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2411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231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Штатные физкультурные работники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103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75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36984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 спортивных сооружений</a:t>
                      </a:r>
                      <a:endParaRPr lang="ru-RU" sz="9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Кол-во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75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58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75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231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организованных и проведенных спортивно – массовых мероприятий и мероприятий спортивной направленности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Кол-во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92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231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видов спорта; культивируемых в Слюдянском районе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Ед.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27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28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19027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спортсменов Слюдянского района по видам спорта в областных, межрегиональных, всероссийских и международных соревнованиях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Кол-во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24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22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34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231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инвалидов регулярно занимающихся физической культурой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131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130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116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231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проведенных мероприятий по адаптивной физической культуре среди инвалидов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Кол-во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649650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фактической обеспеченности объектами спорта от нормативной потребности: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Спортивными залами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Плоскостными спортсооружениями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Плавательными бассейнами </a:t>
                      </a:r>
                      <a:endParaRPr lang="ru-RU" sz="900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96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17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91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17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96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17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8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33" y="2594731"/>
            <a:ext cx="7304567" cy="42632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1540091"/>
            <a:ext cx="1622425" cy="1244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9" y="4351567"/>
            <a:ext cx="3239386" cy="25064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255135"/>
            <a:ext cx="8589196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"Молодёжная политика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31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318" y="1540091"/>
            <a:ext cx="970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Обеспечение успешной социализации и эффективной самореализации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молодежи.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Повышение эффективности реализации муниципальной молодежной политики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17477540"/>
              </p:ext>
            </p:extLst>
          </p:nvPr>
        </p:nvGraphicFramePr>
        <p:xfrm>
          <a:off x="198317" y="2063310"/>
          <a:ext cx="9531309" cy="1234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068902"/>
              </p:ext>
            </p:extLst>
          </p:nvPr>
        </p:nvGraphicFramePr>
        <p:xfrm>
          <a:off x="198318" y="3559901"/>
          <a:ext cx="5545821" cy="175183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24553"/>
                <a:gridCol w="421240"/>
                <a:gridCol w="760288"/>
                <a:gridCol w="739740"/>
              </a:tblGrid>
              <a:tr h="5219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Ед.</a:t>
                      </a:r>
                      <a:r>
                        <a:rPr lang="ru-RU" sz="900" b="1" baseline="0" dirty="0" smtClean="0">
                          <a:solidFill>
                            <a:schemeClr val="tx2"/>
                          </a:solidFill>
                        </a:rPr>
                        <a:t> изм.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9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70788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молодежи, вовлеченных в реализуемые отделом культуры, спорта и молодежной политики проекты и программы, мероприятия от общего числа молодежи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9400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9400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2197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молодежи, принявшей участие в мероприятиях по профилактике социально-негативных явлений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чел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3290</a:t>
                      </a:r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2"/>
                          </a:solidFill>
                        </a:rPr>
                        <a:t>3290</a:t>
                      </a:r>
                    </a:p>
                    <a:p>
                      <a:pPr algn="ctr"/>
                      <a:endParaRPr lang="ru-RU" sz="9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66547" y="3413887"/>
            <a:ext cx="36921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Расходы направлены на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проведение областных и районных мероприятий - молодежной акции "Молодежь Прибайкалья", конкурса "Молодежь Слюдянского района в лицах, конкурса рисунков на тему "Мир глазами детей" посвященный Международному дню защиты детей, военно-спортивной игры «Зарница», районного туристического слета «Байкальский ориентир-2015» и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других, а также на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приобретение призов и подарков для проведения мероприятий по профилактике социально-негативных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явлений и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проведение районного конкурса «Жемчужина Сибири»;</a:t>
            </a:r>
          </a:p>
          <a:p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84" y="3794760"/>
            <a:ext cx="2979116" cy="2926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16" y="1558132"/>
            <a:ext cx="5304584" cy="2373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9440"/>
            <a:ext cx="7253708" cy="37185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899" y="255135"/>
            <a:ext cx="8507001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"Безопасность дорожного движения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32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751" y="1651550"/>
            <a:ext cx="8073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Повышение безопасности дорожного движения в Слюдянском районе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7005" y="4165118"/>
            <a:ext cx="2625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Расходы направлены на проведение слета-конкурса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«Безопасное колесо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», а также на проведение олимпиад и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акций по безопасности дорожного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движения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09852514"/>
              </p:ext>
            </p:extLst>
          </p:nvPr>
        </p:nvGraphicFramePr>
        <p:xfrm>
          <a:off x="137950" y="2080423"/>
          <a:ext cx="9550580" cy="1186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887529"/>
              </p:ext>
            </p:extLst>
          </p:nvPr>
        </p:nvGraphicFramePr>
        <p:xfrm>
          <a:off x="555110" y="3764280"/>
          <a:ext cx="5866236" cy="24688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14310"/>
                <a:gridCol w="798768"/>
                <a:gridCol w="798768"/>
                <a:gridCol w="75439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Факт за 2014 год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проведенных профилактических акций 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проведённых массовых мероприятий с детьми 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приобретённых учебно-методических, наглядных пособий, игр, для образовательных учреждений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75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79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79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измерительных приборов для оформления ДТП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5" y="2274717"/>
            <a:ext cx="5557283" cy="45832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430"/>
            <a:ext cx="4900772" cy="37576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898" y="255135"/>
            <a:ext cx="8578921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"Обеспечение комплексных мер безопасности 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33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488373"/>
            <a:ext cx="9801545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15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Повышение готовности и эффективности функционирования региональной системы оповещения</a:t>
            </a:r>
            <a:r>
              <a:rPr lang="ru-RU" sz="115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  </a:t>
            </a:r>
            <a:r>
              <a:rPr lang="ru-RU" sz="115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Создание, накопление и восполнение резерва материальных ресурсов в Слюдянском муниципальном районе</a:t>
            </a:r>
            <a:r>
              <a:rPr lang="ru-RU" sz="115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 Обеспечение </a:t>
            </a:r>
            <a:r>
              <a:rPr lang="ru-RU" sz="115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защиты прав и свобод граждан, внедрение в социальную практику установок толерантного сознания, совершенствование системы профилактических мер </a:t>
            </a:r>
            <a:r>
              <a:rPr lang="ru-RU" sz="115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анти экстремистской </a:t>
            </a:r>
            <a:r>
              <a:rPr lang="ru-RU" sz="115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направленности, предупреждение ксенофобных проявлений</a:t>
            </a:r>
            <a:r>
              <a:rPr lang="ru-RU" sz="115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 Стабилизация </a:t>
            </a:r>
            <a:r>
              <a:rPr lang="ru-RU" sz="115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криминогенной ситуации в Слюдянском муниципальном районе путем комплексного решения проблем по обеспечению надлежащего уровня общественной безопасности, защите общественного порядка, защите конституционных прав и свобод граждан, проживающих на территории Слюдянского муниципального района.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404244"/>
              </p:ext>
            </p:extLst>
          </p:nvPr>
        </p:nvGraphicFramePr>
        <p:xfrm>
          <a:off x="361233" y="3811712"/>
          <a:ext cx="9440311" cy="254690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275871"/>
                <a:gridCol w="636998"/>
                <a:gridCol w="934948"/>
                <a:gridCol w="863029"/>
                <a:gridCol w="72946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Ед.</a:t>
                      </a:r>
                      <a:r>
                        <a:rPr lang="ru-RU" sz="800" baseline="0" dirty="0" smtClean="0">
                          <a:solidFill>
                            <a:schemeClr val="tx2"/>
                          </a:solidFill>
                        </a:rPr>
                        <a:t> изм.</a:t>
                      </a:r>
                      <a:endParaRPr lang="ru-RU" sz="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Факт</a:t>
                      </a:r>
                      <a:r>
                        <a:rPr lang="ru-RU" sz="800" baseline="0" dirty="0" smtClean="0">
                          <a:solidFill>
                            <a:schemeClr val="tx2"/>
                          </a:solidFill>
                        </a:rPr>
                        <a:t> за 2014 год</a:t>
                      </a:r>
                      <a:endParaRPr lang="ru-RU" sz="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17989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Доля   населения,   охваченного средствами оповещения МАСЦО ГО.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55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79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88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5695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Доля городских и сельских поселений Слюдянского МО,  включенных в  современную  МАСЦО  ГО  (на базе П-166</a:t>
                      </a:r>
                      <a:r>
                        <a:rPr lang="en-US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M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). 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539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Время    доведения    сигналов оповещения до населения.       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Мин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15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56894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Создание, накопление и восполнение резерва материальных ресурсов в Слюдянском муниципальном районе.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Охват читательской аудитории учебной литературой, учебно-методическими комплектами, направленными на развитие толерантности, противодействие экстремизму.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450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240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240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533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Доля молодежи, проявляющей нетерпимость по отношению к людям других национальностей.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Доля участников мероприятий (семинаров, лекций, тренингов, конкурсов, фестивалей), направленных на развитие толерантности и профилактику межэтнической и межконфессиональной враждебности и нетерпимости, к общему числу жителей области.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%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3,22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3,34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26545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</a:rPr>
                        <a:t>Количество зарегистрированных преступлений, совершенных в общественных местах.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157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170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2"/>
                          </a:solidFill>
                        </a:rPr>
                        <a:t>159</a:t>
                      </a:r>
                      <a:endParaRPr lang="ru-RU" sz="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95892024"/>
              </p:ext>
            </p:extLst>
          </p:nvPr>
        </p:nvGraphicFramePr>
        <p:xfrm>
          <a:off x="144145" y="2274716"/>
          <a:ext cx="9482740" cy="167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356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07" y="1521200"/>
            <a:ext cx="4972494" cy="25230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28" y="4044248"/>
            <a:ext cx="5259572" cy="28137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43200"/>
            <a:ext cx="4767208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255135"/>
            <a:ext cx="8548099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"Социальная поддержка населения муниципального образования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34</a:t>
            </a:fld>
            <a:endParaRPr lang="ru-RU" dirty="0"/>
          </a:p>
        </p:txBody>
      </p:sp>
      <p:pic>
        <p:nvPicPr>
          <p:cNvPr id="5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145" y="1629587"/>
            <a:ext cx="552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Цель: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Улучшение качества жизни отдельных категорий граждан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29660558"/>
              </p:ext>
            </p:extLst>
          </p:nvPr>
        </p:nvGraphicFramePr>
        <p:xfrm>
          <a:off x="1" y="1937364"/>
          <a:ext cx="9657400" cy="1381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05670" y="2235228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68 503 (99,8%)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870606"/>
              </p:ext>
            </p:extLst>
          </p:nvPr>
        </p:nvGraphicFramePr>
        <p:xfrm>
          <a:off x="4933909" y="3125106"/>
          <a:ext cx="4684609" cy="1143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72958"/>
                <a:gridCol w="445989"/>
                <a:gridCol w="561553"/>
                <a:gridCol w="595843"/>
                <a:gridCol w="508266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Основные целевые показатели</a:t>
                      </a:r>
                      <a:endParaRPr lang="ru-RU" sz="1050" b="0" i="0" dirty="0" smtClean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Ед.</a:t>
                      </a:r>
                      <a:r>
                        <a:rPr lang="ru-RU" sz="1050" baseline="0" dirty="0" smtClean="0">
                          <a:solidFill>
                            <a:schemeClr val="tx2"/>
                          </a:solidFill>
                        </a:rPr>
                        <a:t> изм.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Факт</a:t>
                      </a:r>
                      <a:r>
                        <a:rPr lang="ru-RU" sz="1050" baseline="0" dirty="0" smtClean="0">
                          <a:solidFill>
                            <a:schemeClr val="tx2"/>
                          </a:solidFill>
                        </a:rPr>
                        <a:t> за 2014 год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План на 2015 год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Факт за 2015 год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kern="1200" dirty="0" smtClean="0">
                          <a:solidFill>
                            <a:schemeClr val="tx2"/>
                          </a:solidFill>
                          <a:effectLst/>
                        </a:rPr>
                        <a:t>Адресная поддержка отдельных категорий граждан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Чел.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i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148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300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2"/>
                          </a:solidFill>
                        </a:rPr>
                        <a:t>269</a:t>
                      </a:r>
                    </a:p>
                    <a:p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4145" y="3371324"/>
            <a:ext cx="45022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За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счет средств федерального бюджета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в рамках исполнения мероприятий государственной программы Российской Федерации "Доступная среда" на 2011 - 2015 годы в рамках подпрограммы "Обеспечение доступности приоритетных объектов и услуг в приоритетных сферах жизнедеятельности инвалидов и других маломобильных групп населения" государственной программы Российской Федерации "Доступная среда" на 2011 - 2015 годы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2 </a:t>
            </a:r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413,7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тыс. рублей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(исполнение 100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%).</a:t>
            </a:r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Софинансирование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за счет местного бюджета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в рамках данной программы составило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495 тыс. </a:t>
            </a:r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рублей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.</a:t>
            </a:r>
          </a:p>
          <a:p>
            <a:endParaRPr lang="ru-RU" sz="1200" dirty="0" smtClean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.</a:t>
            </a:r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7102" y="4549566"/>
            <a:ext cx="5025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За счет средств областного бюджета :</a:t>
            </a:r>
          </a:p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-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на исполнение судебных актов по обеспечению жилыми помещениями детей-сирот и детей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,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оставшихся без попечения родителей, лиц из числа детей-сирот и детей, оставшихся без попечения родителей, исполнение составило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7 807,8 тыс. рублей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(100% плановых назначений). Приобретено 5 квартир.</a:t>
            </a:r>
          </a:p>
          <a:p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-за счет субвенции на предоставление гражданам субсидий на оплату жилых помещений и коммунальных услуг при плане 56 812,1 тыс. рублей исполнено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56 756,6 тыс. рублей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. Количество семей, являющихся получателями субсидий в 2015 году, составляет 3 280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семей.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53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58" y="3996647"/>
            <a:ext cx="4522342" cy="28613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474"/>
            <a:ext cx="5550195" cy="428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076" y="255135"/>
            <a:ext cx="8527551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"Охрана окружающей среды на территории муниципального образования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35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4" y="1531474"/>
            <a:ext cx="9667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Реализация конституционных прав граждан на благоприятную окружающую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среду.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lvl="0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Улучшение экологической обстановки на территории муниципального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района.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Экологическое образование, воспитание и просвещение (формирование экологической культуры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).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26652861"/>
              </p:ext>
            </p:extLst>
          </p:nvPr>
        </p:nvGraphicFramePr>
        <p:xfrm>
          <a:off x="118610" y="2270138"/>
          <a:ext cx="9667674" cy="120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61699" y="2589491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87,4 (6,8%)</a:t>
            </a:r>
            <a:endParaRPr lang="ru-RU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653930"/>
              </p:ext>
            </p:extLst>
          </p:nvPr>
        </p:nvGraphicFramePr>
        <p:xfrm>
          <a:off x="267128" y="3657347"/>
          <a:ext cx="6286698" cy="28956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70918"/>
                <a:gridCol w="524104"/>
                <a:gridCol w="1025418"/>
                <a:gridCol w="96625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Основные целевые показатели</a:t>
                      </a:r>
                      <a:endParaRPr lang="ru-RU" sz="1100" b="0" i="0" dirty="0" smtClean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Ед.</a:t>
                      </a:r>
                      <a:r>
                        <a:rPr lang="ru-RU" sz="110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изм.</a:t>
                      </a:r>
                      <a:endParaRPr lang="ru-RU" sz="11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План на 2015 год</a:t>
                      </a:r>
                      <a:endParaRPr lang="ru-RU" sz="11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Факт за 2015 год</a:t>
                      </a:r>
                      <a:endParaRPr lang="ru-RU" sz="11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Проектирование и строительство</a:t>
                      </a:r>
                      <a:r>
                        <a:rPr lang="ru-RU" sz="110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полигона ТБО на территории Быстринского сельского поселения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кол-во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Утилизация отходов потребления и отходов выявленных несанкционированных свалок.</a:t>
                      </a:r>
                    </a:p>
                    <a:p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м3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468 720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Утилизация ртуть содержащих ламп (приборов).</a:t>
                      </a:r>
                    </a:p>
                    <a:p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шт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2 000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1 399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Проведение Дней защиты от экологической опасности на территории муниципального образования Слюдянский район.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кол-во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38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38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Обеспечение охраны объектов незавершенного строительства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шт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01493" y="3842282"/>
            <a:ext cx="28459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Расходы направлены на: 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-утилизацию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ртуть содержащих ламп в количестве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1399 штук;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-охрану электрокотельной «Рудная»;</a:t>
            </a:r>
          </a:p>
          <a:p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-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проведение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Дней защиты от экологической опасности на территории  муниципального образования Слюдянский район</a:t>
            </a:r>
            <a:endParaRPr lang="ru-RU" sz="1200" dirty="0" smtClean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36606"/>
            <a:ext cx="5337544" cy="37213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05431"/>
            <a:ext cx="5715000" cy="381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19" y="255135"/>
            <a:ext cx="8894509" cy="103685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Book Antiqua" panose="02040602050305030304" pitchFamily="18" charset="0"/>
              </a:rPr>
              <a:t>Муниципальная программа "Энергосбережение и повышение энергетической эффективности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67529" y="6428162"/>
            <a:ext cx="1114425" cy="274320"/>
          </a:xfrm>
        </p:spPr>
        <p:txBody>
          <a:bodyPr/>
          <a:lstStyle/>
          <a:p>
            <a:fld id="{A7F8E3F6-DE14-48B2-B2BC-6FABA9630FB8}" type="slidenum">
              <a:rPr lang="ru-RU" smtClean="0"/>
              <a:t>36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6" y="1505431"/>
            <a:ext cx="9637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Обеспечение рационального использования топливно-энергетических ресурсов за счёт реализации энергосберегающих мероприятий, повышения энергетической эффективности в бюджетных учреждениях и организациях муниципального образования Слюдянский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район. Реализация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организационных, правовых, технических, технологических, экономических и иных мер, направленных на уменьшение объема используемых энергетических ресурсов при сохранении соответствующего полезного эффекта от их использования.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54349574"/>
              </p:ext>
            </p:extLst>
          </p:nvPr>
        </p:nvGraphicFramePr>
        <p:xfrm>
          <a:off x="144145" y="2686602"/>
          <a:ext cx="9637808" cy="1447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086340"/>
              </p:ext>
            </p:extLst>
          </p:nvPr>
        </p:nvGraphicFramePr>
        <p:xfrm>
          <a:off x="329610" y="4307051"/>
          <a:ext cx="6230680" cy="20167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42380"/>
                <a:gridCol w="434726"/>
                <a:gridCol w="670469"/>
                <a:gridCol w="68310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Основные целевые показатели</a:t>
                      </a:r>
                      <a:endParaRPr lang="ru-RU" sz="1200" b="0" i="0" dirty="0" smtClean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Ед.</a:t>
                      </a:r>
                      <a:r>
                        <a:rPr lang="ru-RU" sz="120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изм.</a:t>
                      </a:r>
                      <a:endParaRPr lang="ru-RU" sz="12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План на 2015 год</a:t>
                      </a:r>
                      <a:endParaRPr lang="ru-RU" sz="12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Факт за 2015 год</a:t>
                      </a:r>
                      <a:endParaRPr lang="ru-RU" sz="12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Приборы учета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шт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9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Проведение энергетических обследований бюджетных структур, находящихся в государственной собственности муниципальных образований</a:t>
                      </a:r>
                      <a:r>
                        <a:rPr lang="ru-RU" sz="1200" kern="1200" baseline="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Иркутской области (</a:t>
                      </a:r>
                      <a:r>
                        <a:rPr lang="ru-RU" sz="1200" kern="1200" baseline="0" dirty="0" err="1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энергоаудит</a:t>
                      </a:r>
                      <a:r>
                        <a:rPr lang="ru-RU" sz="1200" kern="1200" baseline="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)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ед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33954" y="4212473"/>
            <a:ext cx="2973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Расходы за счет средств областного бюджета  при плане 234 тыс.рублей составили 100%. Средства направлены на проведение обязательного энергетического обследования и составление энергетических паспортов учреждений социальной сферы.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8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744"/>
            <a:ext cx="4635795" cy="3349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автомирнн.рф/wp-content/uploads/2014/11/paz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26" y="1522154"/>
            <a:ext cx="6142074" cy="41993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19" y="255134"/>
            <a:ext cx="9158531" cy="1116465"/>
          </a:xfrm>
        </p:spPr>
        <p:txBody>
          <a:bodyPr>
            <a:noAutofit/>
          </a:bodyPr>
          <a:lstStyle/>
          <a:p>
            <a:r>
              <a:rPr lang="ru-RU" sz="2300" dirty="0">
                <a:latin typeface="Book Antiqua" panose="02040602050305030304" pitchFamily="18" charset="0"/>
              </a:rPr>
              <a:t>Муниципальная программа "Повышение транспортной доступности, обеспечение условий для реализации потребностей граждан муниципального образования Слюдянский район в перевозках" на 2014-2018 годы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56896" y="6394508"/>
            <a:ext cx="1114425" cy="274320"/>
          </a:xfrm>
        </p:spPr>
        <p:txBody>
          <a:bodyPr/>
          <a:lstStyle/>
          <a:p>
            <a:fld id="{A7F8E3F6-DE14-48B2-B2BC-6FABA9630FB8}" type="slidenum">
              <a:rPr lang="ru-RU" smtClean="0"/>
              <a:t>37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5" y="1502587"/>
            <a:ext cx="9627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Формирование эффективно функционирующего пассажирского транспортного комплекса, предоставляющего качественные услуги по транспортному обслуживанию населения при соблюдении принципа надежности и безопасности пассажирских перевозок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98290351"/>
              </p:ext>
            </p:extLst>
          </p:nvPr>
        </p:nvGraphicFramePr>
        <p:xfrm>
          <a:off x="144145" y="2241251"/>
          <a:ext cx="9627176" cy="1086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74827" y="2585933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2 201 (99,8%)</a:t>
            </a:r>
            <a:endParaRPr lang="ru-RU" sz="1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145" y="3621840"/>
            <a:ext cx="40025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В рамках муниципальной программы "Повышение транспортной доступности, обеспечение условий для реализации потребностей граждан муниципального образования Слюдянский район в перевозках" на 2014-2018 годы </a:t>
            </a:r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производилось: </a:t>
            </a:r>
            <a:endParaRPr lang="ru-RU" sz="12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- субсидирование возмещения затрат социально-значимых пригородных маршрутных перевозок пассажиров по маршрутам Слюдянка - Ангасолка и Слюдянка-Тибельти-Слюдянка на сумму 325 тыс. рублей; </a:t>
            </a:r>
          </a:p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- финансовое обеспечение (возмещение) части затрат на уплату авансовых и лизинговых платежей за приобретение 2-х автобусов для осуществления меж поселенческих перевозок в сумме 1 </a:t>
            </a:r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876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тыс. рублей</a:t>
            </a:r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.</a:t>
            </a:r>
            <a:endParaRPr lang="ru-RU" sz="12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471952"/>
              </p:ext>
            </p:extLst>
          </p:nvPr>
        </p:nvGraphicFramePr>
        <p:xfrm>
          <a:off x="4253023" y="3621840"/>
          <a:ext cx="5220586" cy="2636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53765"/>
                <a:gridCol w="543903"/>
                <a:gridCol w="781860"/>
                <a:gridCol w="815854"/>
                <a:gridCol w="725204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Основные целевые показатели</a:t>
                      </a:r>
                      <a:endParaRPr lang="ru-RU" sz="1100" b="0" i="0" dirty="0" smtClean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Ед.</a:t>
                      </a:r>
                      <a:r>
                        <a:rPr lang="ru-RU" sz="110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изм.</a:t>
                      </a:r>
                      <a:endParaRPr lang="ru-RU" sz="11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r>
                        <a:rPr lang="ru-RU" sz="110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за 2014 год</a:t>
                      </a:r>
                      <a:endParaRPr lang="ru-RU" sz="11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План на 2015 год</a:t>
                      </a:r>
                      <a:endParaRPr lang="ru-RU" sz="11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Факт за 2015 год</a:t>
                      </a:r>
                      <a:endParaRPr lang="ru-RU" sz="11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Количество  </a:t>
                      </a:r>
                      <a:r>
                        <a:rPr lang="ru-RU" sz="1100" kern="1200" dirty="0" err="1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межпоселенческих</a:t>
                      </a:r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автобусных маршрутов 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Ед.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 том числе социально-значимых маршрутов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Ед.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Количество поселений охваченных  </a:t>
                      </a:r>
                      <a:r>
                        <a:rPr lang="ru-RU" sz="1100" kern="1200" dirty="0" err="1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межпоселенческими</a:t>
                      </a:r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автобусными маршрутами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Ед.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6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6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6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Численность населения, охваченного автобусной сетью </a:t>
                      </a:r>
                      <a:r>
                        <a:rPr lang="ru-RU" sz="1100" kern="1200" dirty="0" err="1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межпоселенческих</a:t>
                      </a:r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маршрутов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Чел.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39 887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39 887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39 321</a:t>
                      </a:r>
                      <a:endParaRPr lang="ru-RU" sz="110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9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02" y="2817628"/>
            <a:ext cx="7194698" cy="40403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021"/>
            <a:ext cx="5114260" cy="37961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255135"/>
            <a:ext cx="8714198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"Поддержка и развитие учреждений образования и культуры </a:t>
            </a:r>
            <a:r>
              <a:rPr lang="ru-RU" sz="2400" dirty="0" smtClean="0">
                <a:latin typeface="Book Antiqua" panose="02040602050305030304" pitchFamily="18" charset="0"/>
              </a:rPr>
              <a:t> муниципального </a:t>
            </a:r>
            <a:r>
              <a:rPr lang="ru-RU" sz="2400" dirty="0">
                <a:latin typeface="Book Antiqua" panose="02040602050305030304" pitchFamily="18" charset="0"/>
              </a:rPr>
              <a:t>образования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35888" y="6467466"/>
            <a:ext cx="1114425" cy="274320"/>
          </a:xfrm>
        </p:spPr>
        <p:txBody>
          <a:bodyPr/>
          <a:lstStyle/>
          <a:p>
            <a:fld id="{A7F8E3F6-DE14-48B2-B2BC-6FABA9630FB8}" type="slidenum">
              <a:rPr lang="ru-RU" smtClean="0"/>
              <a:t>38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5" y="1585401"/>
            <a:ext cx="9399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Обеспечение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государственных гарантий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доступности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и 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качества образования  и  культуры  в муниципальном образовании Слюдянский район всем слоям  населения  независимо  от  места     жительства, социального статуса семьи, уровня развития и здоровья ребенка.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00604915"/>
              </p:ext>
            </p:extLst>
          </p:nvPr>
        </p:nvGraphicFramePr>
        <p:xfrm>
          <a:off x="144145" y="2737097"/>
          <a:ext cx="9595755" cy="142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8291" y="4559799"/>
            <a:ext cx="8424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Средства направлены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на разработку проектно-сметной документации на капитальный ремонт нежилого здания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№ 23 А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по ул. Ленина г.Слюдянка, в сумме 301,5 тыс. рублей и проверку достоверности определения сметной стоимости объекта, в сумме 133,9 тыс. рублей для ввода в эксплуатацию муниципального бюджетного дошкольного образовательного учреждения «Детский сад общеразвивающего вида № 8 «Солнышко» г.Слюдянка».</a:t>
            </a:r>
          </a:p>
          <a:p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51" y="1531474"/>
            <a:ext cx="4544495" cy="23600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1" y="4508205"/>
            <a:ext cx="4876800" cy="2349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6" y="3779292"/>
            <a:ext cx="4143153" cy="30787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474"/>
            <a:ext cx="4327451" cy="3104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255135"/>
            <a:ext cx="8714198" cy="1036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"Поддержка приоритетных отраслей экономики муниципального образования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39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5" y="1531474"/>
            <a:ext cx="962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Содействие развитию субъектов малого и среднего предпринимательства (далее – СМСП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). Содействие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развитию туризма в муниципальном образовании Слюдянский район.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12431800"/>
              </p:ext>
            </p:extLst>
          </p:nvPr>
        </p:nvGraphicFramePr>
        <p:xfrm>
          <a:off x="144145" y="2054694"/>
          <a:ext cx="9627176" cy="133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929268"/>
              </p:ext>
            </p:extLst>
          </p:nvPr>
        </p:nvGraphicFramePr>
        <p:xfrm>
          <a:off x="144145" y="3538331"/>
          <a:ext cx="5618700" cy="317560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46600"/>
                <a:gridCol w="506994"/>
                <a:gridCol w="708044"/>
                <a:gridCol w="664337"/>
                <a:gridCol w="592725"/>
              </a:tblGrid>
              <a:tr h="6441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Основные целевые показатели</a:t>
                      </a:r>
                      <a:endParaRPr lang="ru-RU" sz="1000" b="0" i="0" dirty="0" smtClean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Ед.</a:t>
                      </a:r>
                      <a:r>
                        <a:rPr lang="ru-RU" sz="1000" b="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изм.</a:t>
                      </a:r>
                      <a:endParaRPr lang="ru-RU" sz="10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r>
                        <a:rPr lang="ru-RU" sz="1000" b="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за 2014 год</a:t>
                      </a:r>
                      <a:endParaRPr lang="ru-RU" sz="10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План на 2015 год</a:t>
                      </a:r>
                      <a:endParaRPr lang="ru-RU" sz="10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Факт за 2015 год</a:t>
                      </a:r>
                      <a:endParaRPr lang="ru-RU" sz="100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3243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Объем платных оказанных туристских услуг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err="1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Млн.руб</a:t>
                      </a:r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.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156,8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279,8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266,2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617374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Оборот продукции (работ, услуг) производимый малыми предприятиями муниципального образования Слюдянский район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err="1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Млн.руб</a:t>
                      </a:r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.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1571,9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1622,4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1708,3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617374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Количество малых и средних предприятий на 1 тыс. населения муниципального образования Слюдянский район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err="1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ед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8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8,1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8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791505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Доля налоговых поступлений по специальным режимам налогообложения от субъектов малого и среднего предпринимательства в налоговых доходах муниципального образования Слюдянский район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%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9,2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8,6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9,4</a:t>
                      </a:r>
                      <a:endParaRPr lang="ru-RU" sz="1000" b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98993" y="3388980"/>
            <a:ext cx="37723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за счет средств субсидии федерального бюджета:</a:t>
            </a:r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исполнено </a:t>
            </a:r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577,5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тыс.рублей (100%)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–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субсидия федерального бюджета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на оказание государственной поддержки малого и среднего предпринимательства. </a:t>
            </a:r>
          </a:p>
          <a:p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Средства направлены на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гранты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начинающим предпринимателям на создание собственного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бизнеса.</a:t>
            </a:r>
          </a:p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- за счет средств субсидии областного бюджета:</a:t>
            </a:r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исполнено </a:t>
            </a:r>
            <a:r>
              <a:rPr lang="ru-RU" sz="1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79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тыс.рублей (100%)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– </a:t>
            </a: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субсидия областного бюджета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на оказание государственной поддержки малого и среднего предпринимательства. </a:t>
            </a:r>
          </a:p>
          <a:p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Средства направлены на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гранты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начинающим предпринимателям на создание собственного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бизнеса.</a:t>
            </a:r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con11\Desktop\1453733174_1id7604421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157"/>
            <a:ext cx="9832063" cy="528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431542"/>
              </p:ext>
            </p:extLst>
          </p:nvPr>
        </p:nvGraphicFramePr>
        <p:xfrm>
          <a:off x="30480" y="1371600"/>
          <a:ext cx="10068964" cy="567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111" y="255135"/>
            <a:ext cx="7441378" cy="1036850"/>
          </a:xfrm>
        </p:spPr>
        <p:txBody>
          <a:bodyPr>
            <a:noAutofit/>
          </a:bodyPr>
          <a:lstStyle/>
          <a:p>
            <a:pPr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исполнения доходной части бюджета муниципального образования Слюдянский район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2014-2015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4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Соединительная линия уступом 6"/>
          <p:cNvCxnSpPr/>
          <p:nvPr/>
        </p:nvCxnSpPr>
        <p:spPr>
          <a:xfrm rot="5400000">
            <a:off x="8004603" y="2384076"/>
            <a:ext cx="1484770" cy="541000"/>
          </a:xfrm>
          <a:prstGeom prst="bentConnector3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95659" y="2254796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-</a:t>
            </a:r>
            <a:r>
              <a:rPr lang="ru-RU" sz="1600" b="1" dirty="0" smtClean="0">
                <a:solidFill>
                  <a:srgbClr val="C00000"/>
                </a:solidFill>
              </a:rPr>
              <a:t>138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econ11\Desktop\картинки\i6A395WP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3" y="1912190"/>
            <a:ext cx="2462543" cy="15390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7773" y="2254796"/>
            <a:ext cx="124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Доходы за 2015 год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747 243 т.р. </a:t>
            </a:r>
            <a:endParaRPr lang="ru-RU" sz="1600" b="1" dirty="0">
              <a:solidFill>
                <a:schemeClr val="tx2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79436025"/>
              </p:ext>
            </p:extLst>
          </p:nvPr>
        </p:nvGraphicFramePr>
        <p:xfrm>
          <a:off x="-335280" y="3777827"/>
          <a:ext cx="10241280" cy="325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4960" y="3994811"/>
            <a:ext cx="546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Среднедушевые налоговые и </a:t>
            </a:r>
            <a:r>
              <a:rPr lang="ru-RU" sz="1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доходы, руб</a:t>
            </a: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</a:t>
            </a:r>
            <a:r>
              <a:rPr lang="ru-RU" sz="1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  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Слюдянский муниципальный район 2-е место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6335"/>
            <a:ext cx="5199321" cy="3211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520" y="4223322"/>
            <a:ext cx="4249479" cy="26346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753"/>
            <a:ext cx="8128000" cy="285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0" y="133668"/>
            <a:ext cx="8693649" cy="114785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"Совершенствование механизмов управления муниципальным образованием Слюдянский район в 2014-2018 годах"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40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919" y="1489753"/>
            <a:ext cx="9698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Цель: Обеспечение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совершенствования механизмов управления муниципальным образованием Слюдянский район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00588519"/>
              </p:ext>
            </p:extLst>
          </p:nvPr>
        </p:nvGraphicFramePr>
        <p:xfrm>
          <a:off x="108031" y="1782140"/>
          <a:ext cx="9626579" cy="108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83429" y="2168741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103 472 (95%)</a:t>
            </a:r>
            <a:endParaRPr lang="ru-RU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772" y="3208643"/>
            <a:ext cx="91333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Исполнение программы осуществлено в рамках 13 подпрограмм и 3 источников финансирования: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1. За счет средств областного бюджета на исполнение переданных государственных полномочий в сумме 6 181 тыс.рублей – 6% от расходов программы;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2. За счет межбюджетных трансфертов, передаваемых бюджету муниципального района из бюджетов поселений на осуществление части полномочий по решению вопросов местного значения в соответствии с заключенными соглашениями исполнено 2 732 тыс.рублей – 2,6% от расходов программы;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3. За счет местного бюджета в сумме 94 559 тыс.рублей – 91,4%, из них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на предоставление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дотации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на выравнивание бюджетной обеспеченности поселений из бюджета муниципального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район в сумме 12 317 тыс.рублей, в соответствии с соглашением с Байкальским МО на рекламные конструкции в сумме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45 тыс.рублей,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на повышение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качества управления муниципальным имуществом и земельными ресурсами в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сумме 10 354 тыс.рублей, на выполнение муниципального задания МАУ Славное море в сумме 1 987 тыс.рублей, на обслуживание муниципального долга  2 991 тыс.рублей, на развитие информационного пространства в сумме 3 919 тыс.рублей, функционирование органов местного самоуправления администрации, Комитета финансов, Комитета по социальной политике и культуре 62 946 тыс.рублей.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65" y="5491436"/>
            <a:ext cx="2049846" cy="13665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29" y="1518402"/>
            <a:ext cx="1886048" cy="18581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44" y="1518402"/>
            <a:ext cx="4883155" cy="53395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18402"/>
            <a:ext cx="4304871" cy="53395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0" y="255135"/>
            <a:ext cx="7740969" cy="1263267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ook Antiqua" panose="02040602050305030304" pitchFamily="18" charset="0"/>
              </a:rPr>
              <a:t>Муниципальная программа "Совершенствование механизмов управления муниципальным образованием Слюдянский район в 2014-2018 годах"</a:t>
            </a:r>
            <a:br>
              <a:rPr lang="ru-RU" sz="2400" dirty="0">
                <a:latin typeface="Book Antiqua" panose="02040602050305030304" pitchFamily="18" charset="0"/>
              </a:rPr>
            </a:b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41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922" y="1595243"/>
            <a:ext cx="4217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Сумма дотаций городским и сельским поселениям в 2015 году составила 12 317 тыс.рублей, что на  - 3 476 тыс.рублей меньше показателя 2014 года.</a:t>
            </a:r>
            <a:endParaRPr lang="ru-RU" sz="14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32857165"/>
              </p:ext>
            </p:extLst>
          </p:nvPr>
        </p:nvGraphicFramePr>
        <p:xfrm>
          <a:off x="198301" y="2549350"/>
          <a:ext cx="4357487" cy="316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00108" y="1518402"/>
            <a:ext cx="336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Обслуживание </a:t>
            </a:r>
            <a:r>
              <a:rPr lang="ru-RU" sz="1400" b="1" dirty="0">
                <a:solidFill>
                  <a:schemeClr val="tx2"/>
                </a:solidFill>
              </a:rPr>
              <a:t>муниципального </a:t>
            </a:r>
            <a:r>
              <a:rPr lang="ru-RU" sz="1400" b="1" dirty="0" smtClean="0">
                <a:solidFill>
                  <a:schemeClr val="tx2"/>
                </a:solidFill>
              </a:rPr>
              <a:t>долга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19272" y="1818206"/>
            <a:ext cx="4562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Исполнено </a:t>
            </a:r>
            <a:r>
              <a:rPr lang="ru-RU" sz="1400" b="1" dirty="0">
                <a:solidFill>
                  <a:schemeClr val="tx2"/>
                </a:solidFill>
              </a:rPr>
              <a:t>2 991,4 тыс. рублей</a:t>
            </a:r>
            <a:r>
              <a:rPr lang="ru-RU" sz="1400" dirty="0">
                <a:solidFill>
                  <a:schemeClr val="tx2"/>
                </a:solidFill>
              </a:rPr>
              <a:t> (план </a:t>
            </a:r>
            <a:r>
              <a:rPr lang="ru-RU" sz="1400" dirty="0" smtClean="0">
                <a:solidFill>
                  <a:schemeClr val="tx2"/>
                </a:solidFill>
              </a:rPr>
              <a:t>2 991,4 </a:t>
            </a:r>
            <a:r>
              <a:rPr lang="ru-RU" sz="1400" dirty="0">
                <a:solidFill>
                  <a:schemeClr val="tx2"/>
                </a:solidFill>
              </a:rPr>
              <a:t>или </a:t>
            </a:r>
            <a:r>
              <a:rPr lang="ru-RU" sz="1400" dirty="0" smtClean="0">
                <a:solidFill>
                  <a:schemeClr val="tx2"/>
                </a:solidFill>
              </a:rPr>
              <a:t>100%) </a:t>
            </a:r>
            <a:r>
              <a:rPr lang="ru-RU" sz="1400" dirty="0">
                <a:solidFill>
                  <a:schemeClr val="tx2"/>
                </a:solidFill>
              </a:rPr>
              <a:t>плата за пользование бюджетными кредитами, предоставленными из областного </a:t>
            </a:r>
            <a:r>
              <a:rPr lang="ru-RU" sz="1400" dirty="0" smtClean="0">
                <a:solidFill>
                  <a:schemeClr val="tx2"/>
                </a:solidFill>
              </a:rPr>
              <a:t>бюджета бюджету </a:t>
            </a:r>
            <a:r>
              <a:rPr lang="ru-RU" sz="1400" dirty="0">
                <a:solidFill>
                  <a:schemeClr val="tx2"/>
                </a:solidFill>
              </a:rPr>
              <a:t>муниципального образования Слюдянский </a:t>
            </a:r>
            <a:r>
              <a:rPr lang="ru-RU" sz="1400" dirty="0" smtClean="0">
                <a:solidFill>
                  <a:schemeClr val="tx2"/>
                </a:solidFill>
              </a:rPr>
              <a:t>район.</a:t>
            </a:r>
            <a:endParaRPr lang="ru-RU" sz="1400" dirty="0">
              <a:solidFill>
                <a:schemeClr val="tx2"/>
              </a:solidFill>
            </a:endParaRP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50933"/>
              </p:ext>
            </p:extLst>
          </p:nvPr>
        </p:nvGraphicFramePr>
        <p:xfrm>
          <a:off x="5580711" y="2976938"/>
          <a:ext cx="4154908" cy="3472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1718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135"/>
            <a:ext cx="5071730" cy="34874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03" y="1500652"/>
            <a:ext cx="5365898" cy="3496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255135"/>
            <a:ext cx="8640567" cy="1036850"/>
          </a:xfrm>
        </p:spPr>
        <p:txBody>
          <a:bodyPr>
            <a:noAutofit/>
          </a:bodyPr>
          <a:lstStyle/>
          <a:p>
            <a:r>
              <a:rPr lang="ru-RU" sz="2300" dirty="0">
                <a:latin typeface="Book Antiqua" panose="02040602050305030304" pitchFamily="18" charset="0"/>
              </a:rPr>
              <a:t>Муниципальная программа "Профилактика безнадзорности и правонарушений несовершеннолетних в муниципальном образовании Слюдянский район на 2014-2018 годы"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42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252" y="1675313"/>
            <a:ext cx="984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Комплексное решение проблемы профилактики безнадзорности и правонарушений детей и подростков, их социальной реабилитации в современном обществе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90976819"/>
              </p:ext>
            </p:extLst>
          </p:nvPr>
        </p:nvGraphicFramePr>
        <p:xfrm>
          <a:off x="130320" y="2434839"/>
          <a:ext cx="9657401" cy="1407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505097"/>
              </p:ext>
            </p:extLst>
          </p:nvPr>
        </p:nvGraphicFramePr>
        <p:xfrm>
          <a:off x="4718869" y="4573991"/>
          <a:ext cx="5008366" cy="156472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22652"/>
                <a:gridCol w="474348"/>
                <a:gridCol w="607757"/>
                <a:gridCol w="623340"/>
                <a:gridCol w="580269"/>
              </a:tblGrid>
              <a:tr h="878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Основные целевые показатели</a:t>
                      </a:r>
                      <a:endParaRPr lang="ru-RU" sz="1050" b="0" i="0" dirty="0" smtClean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Ед.</a:t>
                      </a:r>
                      <a:r>
                        <a:rPr lang="ru-RU" sz="1050" b="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изм.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r>
                        <a:rPr lang="ru-RU" sz="1050" b="0" baseline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 за 2014 год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План на 2015 год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Факт за 2015 год</a:t>
                      </a:r>
                      <a:endParaRPr lang="ru-RU" sz="1050" b="0" i="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686282">
                <a:tc>
                  <a:txBody>
                    <a:bodyPr/>
                    <a:lstStyle/>
                    <a:p>
                      <a:r>
                        <a:rPr lang="ru-RU" sz="1050" kern="1200" dirty="0" smtClean="0">
                          <a:solidFill>
                            <a:schemeClr val="tx2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Количество зарегистрированных преступлений, совершенных несовершеннолетними</a:t>
                      </a:r>
                      <a:endParaRPr lang="ru-RU" sz="105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Чел.</a:t>
                      </a:r>
                      <a:endParaRPr lang="ru-RU" sz="105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34</a:t>
                      </a:r>
                      <a:endParaRPr lang="ru-RU" sz="105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22</a:t>
                      </a:r>
                      <a:endParaRPr lang="ru-RU" sz="105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2"/>
                          </a:solidFill>
                          <a:latin typeface="Book Antiqua" panose="02040602050305030304" pitchFamily="18" charset="0"/>
                        </a:rPr>
                        <a:t>20</a:t>
                      </a:r>
                      <a:endParaRPr lang="ru-RU" sz="1050" dirty="0">
                        <a:solidFill>
                          <a:schemeClr val="tx2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1821" y="4402246"/>
            <a:ext cx="398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Благодаря </a:t>
            </a:r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мероприятиям, проводимым в рамках программы, удалось достичь снижения подростковой преступности на 9,09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%.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064939" y="5074941"/>
            <a:ext cx="2810039" cy="1783059"/>
          </a:xfrm>
          <a:prstGeom prst="roundRect">
            <a:avLst>
              <a:gd name="adj" fmla="val 10000"/>
            </a:avLst>
          </a:prstGeom>
          <a:blipFill rotWithShape="1">
            <a:blip r:embed="rId2">
              <a:lum bright="70000" contrast="-70000"/>
            </a:blip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" y="5029197"/>
            <a:ext cx="2532851" cy="18745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98" y="2970340"/>
            <a:ext cx="2497003" cy="16660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68" y="2167159"/>
            <a:ext cx="2527648" cy="17893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72" y="2978165"/>
            <a:ext cx="2412138" cy="17921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63" y="4468851"/>
            <a:ext cx="2484211" cy="19879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350" y="255135"/>
            <a:ext cx="8558373" cy="1036850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Book Antiqua" panose="02040602050305030304" pitchFamily="18" charset="0"/>
              </a:rPr>
              <a:t>Непрограммные </a:t>
            </a:r>
            <a:r>
              <a:rPr lang="ru-RU" sz="2700" dirty="0" smtClean="0">
                <a:latin typeface="Book Antiqua" panose="02040602050305030304" pitchFamily="18" charset="0"/>
              </a:rPr>
              <a:t>расходы</a:t>
            </a:r>
            <a:r>
              <a:rPr lang="ru-RU" sz="2400" dirty="0" smtClean="0">
                <a:latin typeface="Book Antiqua" panose="02040602050305030304" pitchFamily="18" charset="0"/>
              </a:rPr>
              <a:t> муниципального образования Слюдянский район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43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40208185"/>
              </p:ext>
            </p:extLst>
          </p:nvPr>
        </p:nvGraphicFramePr>
        <p:xfrm>
          <a:off x="0" y="1094675"/>
          <a:ext cx="3498510" cy="3627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98510" y="1611960"/>
            <a:ext cx="6294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Объем непрограммных расходов бюджета муниципального образования Слюдянский район составил 1% от общего объема расходов или 9 922 тыс.рублей. Средства направлены на:</a:t>
            </a:r>
            <a:endParaRPr lang="ru-RU" sz="16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5341" y="3434014"/>
            <a:ext cx="2371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Обеспечение выплаты муниципальной пенсии в сумме 4 151 тыс.рублей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1873" y="3046137"/>
            <a:ext cx="30957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Функционирование представительного органа муниципального образования Слюдянский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район в сумме 5 351 тыс.рублей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0653" y="4913489"/>
            <a:ext cx="2307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Мобилизационную подготовку экономики в сумме 102 тыс.рублей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598" y="4913489"/>
            <a:ext cx="27778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Резервный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фонд администрации муниципального образования Слюдянский район в сумме 55 тыс.рублей на оказание содействия гражданам Украины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2155" y="4770307"/>
            <a:ext cx="29454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Book Antiqua" panose="02040602050305030304" pitchFamily="18" charset="0"/>
              </a:rPr>
              <a:t>Осуществление областных государственных полномочий в сфере обращения с безнадзорными собаками и кошками в Иркутской </a:t>
            </a:r>
            <a:r>
              <a:rPr lang="ru-RU" sz="14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области в сумме 263 тыс.рублей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474"/>
            <a:ext cx="9906000" cy="53265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133668"/>
            <a:ext cx="8527551" cy="10368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Book Antiqua" panose="02040602050305030304" pitchFamily="18" charset="0"/>
              </a:rPr>
              <a:t>Кредиторская задолженность за период с 2013 по 2016 год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44</a:t>
            </a:fld>
            <a:endParaRPr lang="ru-RU" dirty="0"/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28448716"/>
              </p:ext>
            </p:extLst>
          </p:nvPr>
        </p:nvGraphicFramePr>
        <p:xfrm>
          <a:off x="349680" y="2303323"/>
          <a:ext cx="5280916" cy="3518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3721" y="2579769"/>
            <a:ext cx="3253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Кредиторская задолженность за период с 2013 года уменьшилась на   – 7 291 тыс.рублей  или в 2,6 раза. </a:t>
            </a:r>
            <a:endParaRPr lang="ru-RU" sz="14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97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6447" y="1331323"/>
            <a:ext cx="5911702" cy="256032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Book Antiqua" panose="02040602050305030304" pitchFamily="18" charset="0"/>
              </a:rPr>
              <a:t>Спасибо за внимание!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r="28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112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con11\Desktop\картинки\iUMI70L9W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7" y="1493134"/>
            <a:ext cx="9923788" cy="538959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5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2514" y="255135"/>
            <a:ext cx="7800975" cy="967083"/>
          </a:xfrm>
        </p:spPr>
        <p:txBody>
          <a:bodyPr>
            <a:normAutofit/>
          </a:bodyPr>
          <a:lstStyle/>
          <a:p>
            <a:r>
              <a:rPr lang="ru-RU" sz="2400" dirty="0"/>
              <a:t>Исполнение доходов бюджета муниципального образования Слюдянский район за </a:t>
            </a:r>
            <a:r>
              <a:rPr lang="ru-RU" sz="2400" dirty="0" smtClean="0"/>
              <a:t>201</a:t>
            </a:r>
            <a:r>
              <a:rPr lang="en-US" sz="2400" dirty="0" smtClean="0"/>
              <a:t>5</a:t>
            </a:r>
            <a:r>
              <a:rPr lang="ru-RU" sz="2400" dirty="0" smtClean="0"/>
              <a:t> год 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275347" y="1516600"/>
            <a:ext cx="9482110" cy="2381065"/>
            <a:chOff x="230522" y="3093664"/>
            <a:chExt cx="9430670" cy="2381065"/>
          </a:xfrm>
        </p:grpSpPr>
        <p:sp>
          <p:nvSpPr>
            <p:cNvPr id="10" name="Полилиния 9"/>
            <p:cNvSpPr/>
            <p:nvPr/>
          </p:nvSpPr>
          <p:spPr>
            <a:xfrm>
              <a:off x="230522" y="3184073"/>
              <a:ext cx="1482576" cy="1305412"/>
            </a:xfrm>
            <a:custGeom>
              <a:avLst/>
              <a:gdLst>
                <a:gd name="connsiteX0" fmla="*/ 0 w 1702424"/>
                <a:gd name="connsiteY0" fmla="*/ 786983 h 1573965"/>
                <a:gd name="connsiteX1" fmla="*/ 851212 w 1702424"/>
                <a:gd name="connsiteY1" fmla="*/ 0 h 1573965"/>
                <a:gd name="connsiteX2" fmla="*/ 1702424 w 1702424"/>
                <a:gd name="connsiteY2" fmla="*/ 786983 h 1573965"/>
                <a:gd name="connsiteX3" fmla="*/ 851212 w 1702424"/>
                <a:gd name="connsiteY3" fmla="*/ 1573966 h 1573965"/>
                <a:gd name="connsiteX4" fmla="*/ 0 w 1702424"/>
                <a:gd name="connsiteY4" fmla="*/ 786983 h 157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24" h="1573965">
                  <a:moveTo>
                    <a:pt x="0" y="786983"/>
                  </a:moveTo>
                  <a:cubicBezTo>
                    <a:pt x="0" y="352344"/>
                    <a:pt x="381101" y="0"/>
                    <a:pt x="851212" y="0"/>
                  </a:cubicBezTo>
                  <a:cubicBezTo>
                    <a:pt x="1321323" y="0"/>
                    <a:pt x="1702424" y="352344"/>
                    <a:pt x="1702424" y="786983"/>
                  </a:cubicBezTo>
                  <a:cubicBezTo>
                    <a:pt x="1702424" y="1221622"/>
                    <a:pt x="1321323" y="1573966"/>
                    <a:pt x="851212" y="1573966"/>
                  </a:cubicBezTo>
                  <a:cubicBezTo>
                    <a:pt x="381101" y="1573966"/>
                    <a:pt x="0" y="1221622"/>
                    <a:pt x="0" y="786983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7094" tIns="248282" rIns="267094" bIns="24828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Налоговые доходы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170 384 т.р.</a:t>
              </a:r>
              <a:endParaRPr lang="ru-RU" sz="1400" b="1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824662" y="3787806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155240" rIns="53810" bIns="15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142113" y="3093664"/>
              <a:ext cx="2134584" cy="1845968"/>
            </a:xfrm>
            <a:custGeom>
              <a:avLst/>
              <a:gdLst>
                <a:gd name="connsiteX0" fmla="*/ 0 w 2247414"/>
                <a:gd name="connsiteY0" fmla="*/ 1021545 h 2043089"/>
                <a:gd name="connsiteX1" fmla="*/ 1123707 w 2247414"/>
                <a:gd name="connsiteY1" fmla="*/ 0 h 2043089"/>
                <a:gd name="connsiteX2" fmla="*/ 2247414 w 2247414"/>
                <a:gd name="connsiteY2" fmla="*/ 1021545 h 2043089"/>
                <a:gd name="connsiteX3" fmla="*/ 1123707 w 2247414"/>
                <a:gd name="connsiteY3" fmla="*/ 2043090 h 2043089"/>
                <a:gd name="connsiteX4" fmla="*/ 0 w 2247414"/>
                <a:gd name="connsiteY4" fmla="*/ 1021545 h 204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414" h="2043089">
                  <a:moveTo>
                    <a:pt x="0" y="1021545"/>
                  </a:moveTo>
                  <a:cubicBezTo>
                    <a:pt x="0" y="457361"/>
                    <a:pt x="503101" y="0"/>
                    <a:pt x="1123707" y="0"/>
                  </a:cubicBezTo>
                  <a:cubicBezTo>
                    <a:pt x="1744313" y="0"/>
                    <a:pt x="2247414" y="457361"/>
                    <a:pt x="2247414" y="1021545"/>
                  </a:cubicBezTo>
                  <a:cubicBezTo>
                    <a:pt x="2247414" y="1585729"/>
                    <a:pt x="1744313" y="2043090"/>
                    <a:pt x="1123707" y="2043090"/>
                  </a:cubicBezTo>
                  <a:cubicBezTo>
                    <a:pt x="503101" y="2043090"/>
                    <a:pt x="0" y="1585729"/>
                    <a:pt x="0" y="1021545"/>
                  </a:cubicBezTo>
                  <a:close/>
                </a:path>
              </a:pathLst>
            </a:custGeom>
            <a:solidFill>
              <a:srgbClr val="4A9667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772694"/>
                <a:satOff val="-10856"/>
                <a:lumOff val="-4706"/>
                <a:alphaOff val="0"/>
              </a:schemeClr>
            </a:fillRef>
            <a:effectRef idx="2">
              <a:schemeClr val="accent5">
                <a:hueOff val="-3772694"/>
                <a:satOff val="-10856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446" tIns="319523" rIns="349446" bIns="31952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Межбюджетные трансферты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/>
                <a:t>553 969 т.р</a:t>
              </a:r>
              <a:r>
                <a:rPr lang="ru-RU" sz="1200" b="1" kern="1200" dirty="0" smtClean="0"/>
                <a:t>.</a:t>
              </a:r>
              <a:endParaRPr lang="ru-RU" sz="1200" b="1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574550" y="3813667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59041"/>
                <a:satOff val="-16284"/>
                <a:lumOff val="-7058"/>
                <a:alphaOff val="0"/>
              </a:schemeClr>
            </a:fillRef>
            <a:effectRef idx="2">
              <a:schemeClr val="accent5">
                <a:hueOff val="-5659041"/>
                <a:satOff val="-16284"/>
                <a:lumOff val="-70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155240" rIns="53810" bIns="15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230624" y="3274481"/>
              <a:ext cx="1283605" cy="1124596"/>
            </a:xfrm>
            <a:custGeom>
              <a:avLst/>
              <a:gdLst>
                <a:gd name="connsiteX0" fmla="*/ 0 w 1302866"/>
                <a:gd name="connsiteY0" fmla="*/ 669470 h 1338940"/>
                <a:gd name="connsiteX1" fmla="*/ 651433 w 1302866"/>
                <a:gd name="connsiteY1" fmla="*/ 0 h 1338940"/>
                <a:gd name="connsiteX2" fmla="*/ 1302866 w 1302866"/>
                <a:gd name="connsiteY2" fmla="*/ 669470 h 1338940"/>
                <a:gd name="connsiteX3" fmla="*/ 651433 w 1302866"/>
                <a:gd name="connsiteY3" fmla="*/ 1338940 h 1338940"/>
                <a:gd name="connsiteX4" fmla="*/ 0 w 1302866"/>
                <a:gd name="connsiteY4" fmla="*/ 669470 h 13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866" h="1338940">
                  <a:moveTo>
                    <a:pt x="0" y="669470"/>
                  </a:moveTo>
                  <a:cubicBezTo>
                    <a:pt x="0" y="299732"/>
                    <a:pt x="291656" y="0"/>
                    <a:pt x="651433" y="0"/>
                  </a:cubicBezTo>
                  <a:cubicBezTo>
                    <a:pt x="1011210" y="0"/>
                    <a:pt x="1302866" y="299732"/>
                    <a:pt x="1302866" y="669470"/>
                  </a:cubicBezTo>
                  <a:cubicBezTo>
                    <a:pt x="1302866" y="1039208"/>
                    <a:pt x="1011210" y="1338940"/>
                    <a:pt x="651433" y="1338940"/>
                  </a:cubicBezTo>
                  <a:cubicBezTo>
                    <a:pt x="291656" y="1338940"/>
                    <a:pt x="0" y="1039208"/>
                    <a:pt x="0" y="669470"/>
                  </a:cubicBezTo>
                  <a:close/>
                </a:path>
              </a:pathLst>
            </a:custGeom>
            <a:solidFill>
              <a:schemeClr val="tx1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545388"/>
                <a:satOff val="-21713"/>
                <a:lumOff val="-9411"/>
                <a:alphaOff val="0"/>
              </a:schemeClr>
            </a:fillRef>
            <a:effectRef idx="2">
              <a:schemeClr val="accent5">
                <a:hueOff val="-7545388"/>
                <a:satOff val="-21713"/>
                <a:lumOff val="-94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040" tIns="211323" rIns="206040" bIns="21132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Неналоговые доходы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/>
                <a:t>22 890 т.р.</a:t>
              </a:r>
              <a:endParaRPr lang="ru-RU" sz="1200" b="1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396648" y="3836778"/>
              <a:ext cx="405962" cy="405962"/>
            </a:xfrm>
            <a:custGeom>
              <a:avLst/>
              <a:gdLst>
                <a:gd name="connsiteX0" fmla="*/ 53810 w 405962"/>
                <a:gd name="connsiteY0" fmla="*/ 83628 h 405962"/>
                <a:gd name="connsiteX1" fmla="*/ 352152 w 405962"/>
                <a:gd name="connsiteY1" fmla="*/ 83628 h 405962"/>
                <a:gd name="connsiteX2" fmla="*/ 352152 w 405962"/>
                <a:gd name="connsiteY2" fmla="*/ 179110 h 405962"/>
                <a:gd name="connsiteX3" fmla="*/ 53810 w 405962"/>
                <a:gd name="connsiteY3" fmla="*/ 179110 h 405962"/>
                <a:gd name="connsiteX4" fmla="*/ 53810 w 405962"/>
                <a:gd name="connsiteY4" fmla="*/ 83628 h 405962"/>
                <a:gd name="connsiteX5" fmla="*/ 53810 w 405962"/>
                <a:gd name="connsiteY5" fmla="*/ 226852 h 405962"/>
                <a:gd name="connsiteX6" fmla="*/ 352152 w 405962"/>
                <a:gd name="connsiteY6" fmla="*/ 226852 h 405962"/>
                <a:gd name="connsiteX7" fmla="*/ 352152 w 405962"/>
                <a:gd name="connsiteY7" fmla="*/ 322334 h 405962"/>
                <a:gd name="connsiteX8" fmla="*/ 53810 w 405962"/>
                <a:gd name="connsiteY8" fmla="*/ 322334 h 405962"/>
                <a:gd name="connsiteX9" fmla="*/ 53810 w 405962"/>
                <a:gd name="connsiteY9" fmla="*/ 226852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962" h="405962">
                  <a:moveTo>
                    <a:pt x="53810" y="83628"/>
                  </a:moveTo>
                  <a:lnTo>
                    <a:pt x="352152" y="83628"/>
                  </a:lnTo>
                  <a:lnTo>
                    <a:pt x="352152" y="179110"/>
                  </a:lnTo>
                  <a:lnTo>
                    <a:pt x="53810" y="179110"/>
                  </a:lnTo>
                  <a:lnTo>
                    <a:pt x="53810" y="83628"/>
                  </a:lnTo>
                  <a:close/>
                  <a:moveTo>
                    <a:pt x="53810" y="226852"/>
                  </a:moveTo>
                  <a:lnTo>
                    <a:pt x="352152" y="226852"/>
                  </a:lnTo>
                  <a:lnTo>
                    <a:pt x="352152" y="322334"/>
                  </a:lnTo>
                  <a:lnTo>
                    <a:pt x="53810" y="322334"/>
                  </a:lnTo>
                  <a:lnTo>
                    <a:pt x="53810" y="22685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83628" rIns="53810" bIns="8362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002545" y="3104462"/>
              <a:ext cx="2658647" cy="2370267"/>
            </a:xfrm>
            <a:custGeom>
              <a:avLst/>
              <a:gdLst>
                <a:gd name="connsiteX0" fmla="*/ 0 w 3226848"/>
                <a:gd name="connsiteY0" fmla="*/ 1155789 h 2311577"/>
                <a:gd name="connsiteX1" fmla="*/ 1613424 w 3226848"/>
                <a:gd name="connsiteY1" fmla="*/ 0 h 2311577"/>
                <a:gd name="connsiteX2" fmla="*/ 3226848 w 3226848"/>
                <a:gd name="connsiteY2" fmla="*/ 1155789 h 2311577"/>
                <a:gd name="connsiteX3" fmla="*/ 1613424 w 3226848"/>
                <a:gd name="connsiteY3" fmla="*/ 2311578 h 2311577"/>
                <a:gd name="connsiteX4" fmla="*/ 0 w 3226848"/>
                <a:gd name="connsiteY4" fmla="*/ 1155789 h 231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6848" h="2311577">
                  <a:moveTo>
                    <a:pt x="0" y="1155789"/>
                  </a:moveTo>
                  <a:cubicBezTo>
                    <a:pt x="0" y="517464"/>
                    <a:pt x="722355" y="0"/>
                    <a:pt x="1613424" y="0"/>
                  </a:cubicBezTo>
                  <a:cubicBezTo>
                    <a:pt x="2504493" y="0"/>
                    <a:pt x="3226848" y="517464"/>
                    <a:pt x="3226848" y="1155789"/>
                  </a:cubicBezTo>
                  <a:cubicBezTo>
                    <a:pt x="3226848" y="1794114"/>
                    <a:pt x="2504493" y="2311578"/>
                    <a:pt x="1613424" y="2311578"/>
                  </a:cubicBezTo>
                  <a:cubicBezTo>
                    <a:pt x="722355" y="2311578"/>
                    <a:pt x="0" y="1794114"/>
                    <a:pt x="0" y="1155789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961" tIns="363923" rIns="497961" bIns="36392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Доходы бюджета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747 243 т.р.</a:t>
              </a:r>
              <a:endParaRPr lang="ru-RU" sz="2000" b="1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1322" y="3614798"/>
            <a:ext cx="2041358" cy="514338"/>
            <a:chOff x="2173899" y="849141"/>
            <a:chExt cx="4355780" cy="514338"/>
          </a:xfrm>
        </p:grpSpPr>
        <p:sp>
          <p:nvSpPr>
            <p:cNvPr id="18" name="Шестиугольник 17"/>
            <p:cNvSpPr/>
            <p:nvPr/>
          </p:nvSpPr>
          <p:spPr>
            <a:xfrm>
              <a:off x="2173899" y="849141"/>
              <a:ext cx="4355780" cy="51433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9" name="Шестиугольник 4"/>
            <p:cNvSpPr/>
            <p:nvPr/>
          </p:nvSpPr>
          <p:spPr>
            <a:xfrm>
              <a:off x="2301852" y="876720"/>
              <a:ext cx="4099873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FF0000"/>
                  </a:solidFill>
                </a:rPr>
                <a:t>Налог на доходы физических</a:t>
              </a:r>
              <a:r>
                <a:rPr lang="en-US" sz="1200" kern="1200" dirty="0" smtClean="0">
                  <a:solidFill>
                    <a:srgbClr val="FF0000"/>
                  </a:solidFill>
                </a:rPr>
                <a:t> </a:t>
              </a:r>
              <a:r>
                <a:rPr lang="ru-RU" sz="1200" kern="1200" dirty="0" smtClean="0">
                  <a:solidFill>
                    <a:srgbClr val="FF0000"/>
                  </a:solidFill>
                </a:rPr>
                <a:t>лиц</a:t>
              </a:r>
              <a:r>
                <a:rPr lang="ru-RU" sz="1200" b="1" kern="1200" dirty="0" smtClean="0">
                  <a:solidFill>
                    <a:srgbClr val="FF0000"/>
                  </a:solidFill>
                </a:rPr>
                <a:t> 146 430 т.р</a:t>
              </a:r>
              <a:r>
                <a:rPr lang="ru-RU" sz="1400" b="1" kern="1200" dirty="0" smtClean="0">
                  <a:solidFill>
                    <a:srgbClr val="FF0000"/>
                  </a:solidFill>
                </a:rPr>
                <a:t>.</a:t>
              </a:r>
              <a:endParaRPr lang="ru-RU" sz="14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-8742" y="4167578"/>
            <a:ext cx="2041359" cy="496426"/>
            <a:chOff x="4932442" y="785522"/>
            <a:chExt cx="4373036" cy="548708"/>
          </a:xfrm>
        </p:grpSpPr>
        <p:sp>
          <p:nvSpPr>
            <p:cNvPr id="21" name="Шестиугольник 20"/>
            <p:cNvSpPr/>
            <p:nvPr/>
          </p:nvSpPr>
          <p:spPr>
            <a:xfrm>
              <a:off x="4932442" y="785522"/>
              <a:ext cx="4373036" cy="54870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Шестиугольник 4"/>
            <p:cNvSpPr/>
            <p:nvPr/>
          </p:nvSpPr>
          <p:spPr>
            <a:xfrm>
              <a:off x="5349117" y="837804"/>
              <a:ext cx="3539686" cy="4441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FF0000"/>
                  </a:solidFill>
                </a:rPr>
                <a:t>Налоги на совокупный доход  </a:t>
              </a:r>
              <a:r>
                <a:rPr lang="ru-RU" sz="1200" b="1" kern="1200" dirty="0" smtClean="0">
                  <a:solidFill>
                    <a:srgbClr val="FF0000"/>
                  </a:solidFill>
                </a:rPr>
                <a:t>16 051 т.р.</a:t>
              </a:r>
              <a:endParaRPr lang="ru-RU" sz="12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21586" y="4721093"/>
            <a:ext cx="2041358" cy="446565"/>
            <a:chOff x="5004070" y="1297338"/>
            <a:chExt cx="4368611" cy="641487"/>
          </a:xfrm>
        </p:grpSpPr>
        <p:sp>
          <p:nvSpPr>
            <p:cNvPr id="24" name="Шестиугольник 23"/>
            <p:cNvSpPr/>
            <p:nvPr/>
          </p:nvSpPr>
          <p:spPr>
            <a:xfrm>
              <a:off x="5004070" y="1297338"/>
              <a:ext cx="4368611" cy="605247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5" name="Шестиугольник 4"/>
            <p:cNvSpPr/>
            <p:nvPr/>
          </p:nvSpPr>
          <p:spPr>
            <a:xfrm>
              <a:off x="5352798" y="1450424"/>
              <a:ext cx="3525229" cy="488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FF0000"/>
                  </a:solidFill>
                </a:rPr>
                <a:t>Государственная пошлина </a:t>
              </a:r>
              <a:r>
                <a:rPr lang="ru-RU" sz="1200" b="1" kern="1200" dirty="0" smtClean="0">
                  <a:solidFill>
                    <a:srgbClr val="FF0000"/>
                  </a:solidFill>
                </a:rPr>
                <a:t>7 903 т.р.</a:t>
              </a:r>
              <a:endParaRPr lang="ru-RU" sz="12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021500" y="3284990"/>
            <a:ext cx="2060113" cy="482835"/>
            <a:chOff x="3742623" y="3039294"/>
            <a:chExt cx="4363486" cy="482835"/>
          </a:xfrm>
        </p:grpSpPr>
        <p:sp>
          <p:nvSpPr>
            <p:cNvPr id="27" name="Шестиугольник 26"/>
            <p:cNvSpPr/>
            <p:nvPr/>
          </p:nvSpPr>
          <p:spPr>
            <a:xfrm>
              <a:off x="3742623" y="3039294"/>
              <a:ext cx="4363486" cy="44997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Шестиугольник 4"/>
            <p:cNvSpPr/>
            <p:nvPr/>
          </p:nvSpPr>
          <p:spPr>
            <a:xfrm>
              <a:off x="4046739" y="3053043"/>
              <a:ext cx="3965994" cy="469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FF0000"/>
                  </a:solidFill>
                </a:rPr>
                <a:t>Доходы от использования имущества </a:t>
              </a:r>
              <a:r>
                <a:rPr lang="ru-RU" sz="1200" b="1" kern="1200" dirty="0" smtClean="0">
                  <a:solidFill>
                    <a:srgbClr val="FF0000"/>
                  </a:solidFill>
                </a:rPr>
                <a:t>13 265 т.р.</a:t>
              </a:r>
              <a:endParaRPr lang="ru-RU" sz="12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052680" y="3782119"/>
            <a:ext cx="2097248" cy="566108"/>
            <a:chOff x="4862191" y="3025350"/>
            <a:chExt cx="4519934" cy="566108"/>
          </a:xfrm>
        </p:grpSpPr>
        <p:sp>
          <p:nvSpPr>
            <p:cNvPr id="30" name="Шестиугольник 29"/>
            <p:cNvSpPr/>
            <p:nvPr/>
          </p:nvSpPr>
          <p:spPr>
            <a:xfrm>
              <a:off x="4862191" y="3025350"/>
              <a:ext cx="4519934" cy="56610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1" name="Шестиугольник 4"/>
            <p:cNvSpPr/>
            <p:nvPr/>
          </p:nvSpPr>
          <p:spPr>
            <a:xfrm>
              <a:off x="5056208" y="3083837"/>
              <a:ext cx="3997673" cy="45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FF0000"/>
                  </a:solidFill>
                </a:rPr>
                <a:t>Платежи при пользовании природными ресурсами   </a:t>
              </a:r>
              <a:r>
                <a:rPr lang="ru-RU" sz="1200" b="1" kern="1200" dirty="0" smtClean="0">
                  <a:solidFill>
                    <a:srgbClr val="FF0000"/>
                  </a:solidFill>
                </a:rPr>
                <a:t>911 т.р</a:t>
              </a:r>
              <a:r>
                <a:rPr lang="ru-RU" sz="1400" kern="1200" dirty="0" smtClean="0">
                  <a:solidFill>
                    <a:srgbClr val="FF0000"/>
                  </a:solidFill>
                </a:rPr>
                <a:t>.</a:t>
              </a:r>
              <a:endParaRPr lang="ru-RU" sz="14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023421" y="5051214"/>
            <a:ext cx="2159023" cy="732236"/>
            <a:chOff x="4991362" y="4083633"/>
            <a:chExt cx="4474034" cy="608500"/>
          </a:xfrm>
        </p:grpSpPr>
        <p:sp>
          <p:nvSpPr>
            <p:cNvPr id="36" name="Шестиугольник 35"/>
            <p:cNvSpPr/>
            <p:nvPr/>
          </p:nvSpPr>
          <p:spPr>
            <a:xfrm>
              <a:off x="5002043" y="4083633"/>
              <a:ext cx="4463353" cy="608500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7" name="Шестиугольник 4"/>
            <p:cNvSpPr/>
            <p:nvPr/>
          </p:nvSpPr>
          <p:spPr>
            <a:xfrm>
              <a:off x="4991362" y="4120152"/>
              <a:ext cx="4433395" cy="491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FF0000"/>
                  </a:solidFill>
                </a:rPr>
                <a:t>Доходы от продажи материальных и нематериальных активов            </a:t>
              </a:r>
              <a:r>
                <a:rPr lang="ru-RU" sz="1200" b="1" kern="1200" dirty="0" smtClean="0">
                  <a:solidFill>
                    <a:srgbClr val="FF0000"/>
                  </a:solidFill>
                </a:rPr>
                <a:t>5 235 т.р.</a:t>
              </a:r>
              <a:endParaRPr lang="ru-RU" sz="1200" b="1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Шестиугольник 37"/>
          <p:cNvSpPr/>
          <p:nvPr/>
        </p:nvSpPr>
        <p:spPr>
          <a:xfrm>
            <a:off x="2035658" y="5832659"/>
            <a:ext cx="2165277" cy="457758"/>
          </a:xfrm>
          <a:prstGeom prst="hexagon">
            <a:avLst>
              <a:gd name="adj" fmla="val 28900"/>
              <a:gd name="vf" fmla="val 11547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TextBox 38"/>
          <p:cNvSpPr txBox="1"/>
          <p:nvPr/>
        </p:nvSpPr>
        <p:spPr>
          <a:xfrm>
            <a:off x="1988881" y="5783450"/>
            <a:ext cx="217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Штрафы, санкции, возмещение ущерба </a:t>
            </a:r>
            <a:r>
              <a:rPr lang="ru-RU" sz="1200" b="1" dirty="0" smtClean="0">
                <a:solidFill>
                  <a:srgbClr val="FF0000"/>
                </a:solidFill>
              </a:rPr>
              <a:t>3 186 т.р.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0" name="Шестиугольник 39"/>
          <p:cNvSpPr/>
          <p:nvPr/>
        </p:nvSpPr>
        <p:spPr>
          <a:xfrm>
            <a:off x="2009178" y="6343371"/>
            <a:ext cx="2200432" cy="48192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TextBox 40"/>
          <p:cNvSpPr txBox="1"/>
          <p:nvPr/>
        </p:nvSpPr>
        <p:spPr>
          <a:xfrm>
            <a:off x="2009179" y="6363635"/>
            <a:ext cx="214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Прочие неналоговые доходы </a:t>
            </a:r>
            <a:r>
              <a:rPr lang="ru-RU" sz="1200" b="1" dirty="0" smtClean="0">
                <a:solidFill>
                  <a:srgbClr val="FF0000"/>
                </a:solidFill>
              </a:rPr>
              <a:t>167 т.р.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2" name="Шестиугольник 41"/>
          <p:cNvSpPr/>
          <p:nvPr/>
        </p:nvSpPr>
        <p:spPr>
          <a:xfrm>
            <a:off x="4198468" y="3963335"/>
            <a:ext cx="2008368" cy="34096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3" name="Шестиугольник 42"/>
          <p:cNvSpPr/>
          <p:nvPr/>
        </p:nvSpPr>
        <p:spPr>
          <a:xfrm>
            <a:off x="4207250" y="4350492"/>
            <a:ext cx="1999585" cy="37456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4" name="Шестиугольник 43"/>
          <p:cNvSpPr/>
          <p:nvPr/>
        </p:nvSpPr>
        <p:spPr>
          <a:xfrm>
            <a:off x="4220755" y="4765828"/>
            <a:ext cx="2002574" cy="401831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5" name="Шестиугольник 44"/>
          <p:cNvSpPr/>
          <p:nvPr/>
        </p:nvSpPr>
        <p:spPr>
          <a:xfrm>
            <a:off x="4220755" y="5676975"/>
            <a:ext cx="2041359" cy="32562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5" name="TextBox 4"/>
          <p:cNvSpPr txBox="1"/>
          <p:nvPr/>
        </p:nvSpPr>
        <p:spPr>
          <a:xfrm>
            <a:off x="4364703" y="3996384"/>
            <a:ext cx="1765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Дотации </a:t>
            </a:r>
            <a:r>
              <a:rPr lang="ru-RU" sz="1200" b="1" dirty="0" smtClean="0">
                <a:solidFill>
                  <a:srgbClr val="FF0000"/>
                </a:solidFill>
              </a:rPr>
              <a:t>46 211 т.р.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0980" y="4410428"/>
            <a:ext cx="1593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Субсидии  </a:t>
            </a:r>
            <a:r>
              <a:rPr lang="ru-RU" sz="1200" b="1" dirty="0" smtClean="0">
                <a:solidFill>
                  <a:srgbClr val="FF0000"/>
                </a:solidFill>
              </a:rPr>
              <a:t>50 343 т.р.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717" y="4847563"/>
            <a:ext cx="1832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Субвенции </a:t>
            </a:r>
            <a:r>
              <a:rPr lang="ru-RU" sz="1200" b="1" dirty="0" smtClean="0">
                <a:solidFill>
                  <a:srgbClr val="FF0000"/>
                </a:solidFill>
              </a:rPr>
              <a:t>447 009т.р.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4343717" y="5694160"/>
            <a:ext cx="1881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Возврат остатков </a:t>
            </a:r>
            <a:r>
              <a:rPr lang="ru-RU" sz="1200" b="1" dirty="0" smtClean="0">
                <a:solidFill>
                  <a:srgbClr val="FF0000"/>
                </a:solidFill>
              </a:rPr>
              <a:t>-497 т.р.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8" name="Шестиугольник 47"/>
          <p:cNvSpPr/>
          <p:nvPr/>
        </p:nvSpPr>
        <p:spPr>
          <a:xfrm>
            <a:off x="4209610" y="5213069"/>
            <a:ext cx="2019072" cy="416255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049" name="TextBox 2048"/>
          <p:cNvSpPr txBox="1"/>
          <p:nvPr/>
        </p:nvSpPr>
        <p:spPr>
          <a:xfrm>
            <a:off x="4331110" y="5167659"/>
            <a:ext cx="183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Иные межбюджетные трансферты </a:t>
            </a:r>
            <a:r>
              <a:rPr lang="ru-RU" sz="1200" b="1" dirty="0" smtClean="0">
                <a:solidFill>
                  <a:srgbClr val="FF0000"/>
                </a:solidFill>
              </a:rPr>
              <a:t>10 903 т.р.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50" name="Шестиугольник 49"/>
          <p:cNvSpPr/>
          <p:nvPr/>
        </p:nvSpPr>
        <p:spPr>
          <a:xfrm>
            <a:off x="-28912" y="5183802"/>
            <a:ext cx="2090787" cy="74468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050" name="TextBox 2049"/>
          <p:cNvSpPr txBox="1"/>
          <p:nvPr/>
        </p:nvSpPr>
        <p:spPr>
          <a:xfrm>
            <a:off x="38156" y="5232977"/>
            <a:ext cx="201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Задолженность и пересчеты по отмененным налогам и сборам </a:t>
            </a:r>
            <a:r>
              <a:rPr lang="ru-RU" sz="1200" b="1" dirty="0" smtClean="0">
                <a:solidFill>
                  <a:srgbClr val="FF0000"/>
                </a:solidFill>
              </a:rPr>
              <a:t>-0,075 т.р.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051" name="Стрелка вниз 2050"/>
          <p:cNvSpPr/>
          <p:nvPr/>
        </p:nvSpPr>
        <p:spPr>
          <a:xfrm>
            <a:off x="563790" y="2936525"/>
            <a:ext cx="896293" cy="49597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50" y="2855171"/>
            <a:ext cx="856973" cy="40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79" y="3423147"/>
            <a:ext cx="927100" cy="47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Группа 55"/>
          <p:cNvGrpSpPr/>
          <p:nvPr/>
        </p:nvGrpSpPr>
        <p:grpSpPr>
          <a:xfrm>
            <a:off x="2007895" y="4372965"/>
            <a:ext cx="2167174" cy="628924"/>
            <a:chOff x="2173899" y="849141"/>
            <a:chExt cx="4355780" cy="514338"/>
          </a:xfrm>
        </p:grpSpPr>
        <p:sp>
          <p:nvSpPr>
            <p:cNvPr id="57" name="Шестиугольник 56"/>
            <p:cNvSpPr/>
            <p:nvPr/>
          </p:nvSpPr>
          <p:spPr>
            <a:xfrm>
              <a:off x="2173899" y="849141"/>
              <a:ext cx="4355780" cy="51433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58" name="Шестиугольник 4"/>
            <p:cNvSpPr/>
            <p:nvPr/>
          </p:nvSpPr>
          <p:spPr>
            <a:xfrm>
              <a:off x="2301852" y="876720"/>
              <a:ext cx="4099873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FF0000"/>
                  </a:solidFill>
                </a:rPr>
                <a:t>Доходы от оказания платных услуг (работ) и компенсации затрат государства </a:t>
              </a:r>
              <a:r>
                <a:rPr lang="ru-RU" sz="1200" b="1" kern="1200" dirty="0" smtClean="0">
                  <a:solidFill>
                    <a:srgbClr val="FF0000"/>
                  </a:solidFill>
                </a:rPr>
                <a:t>126 т.р</a:t>
              </a:r>
              <a:r>
                <a:rPr lang="ru-RU" sz="1400" b="1" kern="1200" dirty="0" smtClean="0">
                  <a:solidFill>
                    <a:srgbClr val="FF0000"/>
                  </a:solidFill>
                </a:rPr>
                <a:t>.</a:t>
              </a:r>
              <a:endParaRPr lang="ru-RU" sz="1400" b="1" kern="12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92463931"/>
              </p:ext>
            </p:extLst>
          </p:nvPr>
        </p:nvGraphicFramePr>
        <p:xfrm>
          <a:off x="6203439" y="3587922"/>
          <a:ext cx="3773788" cy="339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Users\econ11\Desktop\картинки\1435061407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0"/>
            <a:ext cx="9906000" cy="5506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Доходы бюджета </a:t>
            </a:r>
            <a:r>
              <a:rPr lang="ru-RU" sz="2400" dirty="0"/>
              <a:t>муниципального образования Слюдянский район по налоговым и неналоговым доходам в </a:t>
            </a:r>
            <a:r>
              <a:rPr lang="ru-RU" sz="2400" dirty="0" smtClean="0"/>
              <a:t>2014-201</a:t>
            </a:r>
            <a:r>
              <a:rPr lang="en-US" sz="2400" dirty="0"/>
              <a:t>5 </a:t>
            </a:r>
            <a:r>
              <a:rPr lang="ru-RU" sz="2400" dirty="0" smtClean="0"/>
              <a:t>годах, тыс.руб.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4674331"/>
              </p:ext>
            </p:extLst>
          </p:nvPr>
        </p:nvGraphicFramePr>
        <p:xfrm>
          <a:off x="0" y="1549283"/>
          <a:ext cx="9905999" cy="5308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94480"/>
                <a:gridCol w="2164080"/>
                <a:gridCol w="2072640"/>
                <a:gridCol w="1574799"/>
              </a:tblGrid>
              <a:tr h="3044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76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  <a:r>
                        <a:rPr lang="ru-RU" sz="14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161 599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170 384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4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-налог на доходы физических лиц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139 985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146 430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29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-налоги на совокупный доход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14 882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16 051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4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-государственная пошлина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6 731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7 903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117,4%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76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-задолженность и перерасчеты по отмененным налогам, сборам и иным обязательным платежам</a:t>
                      </a:r>
                      <a:endParaRPr lang="ru-RU" sz="1400" baseline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-0,075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496"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22 890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123,4%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29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-доходы от использования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13 265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406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-платежи при пользовании природными ресурсами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7643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-доходы от оказания платных услуг (работ</a:t>
                      </a:r>
                      <a:r>
                        <a:rPr lang="ru-RU" sz="1400" baseline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и компенсации 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 государства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406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-доходы от продажи материальных и нематериальных активов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5 235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272,8%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2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-штрафы, санкции, возмещение ущерба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3 186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119,8%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4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-прочие неналоговые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126,5%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6</a:t>
            </a:fld>
            <a:endParaRPr lang="ru-RU" dirty="0"/>
          </a:p>
        </p:txBody>
      </p:sp>
      <p:pic>
        <p:nvPicPr>
          <p:cNvPr id="9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5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con11\Desktop\картинки\iUMI70L9W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353"/>
            <a:ext cx="9906000" cy="53056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4" y="255135"/>
            <a:ext cx="8599486" cy="103685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Налог на доходы физических лиц в 2014-2015 годах, тыс.руб.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7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38101167"/>
              </p:ext>
            </p:extLst>
          </p:nvPr>
        </p:nvGraphicFramePr>
        <p:xfrm>
          <a:off x="-117695" y="1502875"/>
          <a:ext cx="8120958" cy="535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09145" y="1752803"/>
            <a:ext cx="31367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Рост поступлений в 2015 году объясняется: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1) выплатой </a:t>
            </a:r>
            <a:r>
              <a:rPr lang="ru-RU" dirty="0">
                <a:solidFill>
                  <a:schemeClr val="tx2"/>
                </a:solidFill>
              </a:rPr>
              <a:t>единоразовой премии на предприятии ЗАО «Дорожник» по итогам 2014 в сумме 3 359 </a:t>
            </a:r>
            <a:r>
              <a:rPr lang="ru-RU" dirty="0" smtClean="0">
                <a:solidFill>
                  <a:schemeClr val="tx2"/>
                </a:solidFill>
              </a:rPr>
              <a:t>тыс.руб; 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2) </a:t>
            </a:r>
            <a:r>
              <a:rPr lang="ru-RU" dirty="0">
                <a:solidFill>
                  <a:schemeClr val="tx2"/>
                </a:solidFill>
              </a:rPr>
              <a:t>ч</a:t>
            </a:r>
            <a:r>
              <a:rPr lang="ru-RU" dirty="0" smtClean="0">
                <a:solidFill>
                  <a:schemeClr val="tx2"/>
                </a:solidFill>
              </a:rPr>
              <a:t>астичным погашением </a:t>
            </a:r>
            <a:r>
              <a:rPr lang="ru-RU" dirty="0">
                <a:solidFill>
                  <a:schemeClr val="tx2"/>
                </a:solidFill>
              </a:rPr>
              <a:t>задолженности за прошлые года предприятиями жилищно-коммунального комплекса Слюдянского района в сумме 1 093 тыс.руб</a:t>
            </a:r>
            <a:r>
              <a:rPr lang="ru-RU" dirty="0"/>
              <a:t>. 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on11\Desktop\картинки\iINAJ12DF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1920"/>
            <a:ext cx="9906000" cy="52560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Налоги на </a:t>
            </a:r>
            <a:r>
              <a:rPr lang="ru-RU" sz="2400" smtClean="0"/>
              <a:t>совокупный доход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8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4952682" y="1839433"/>
            <a:ext cx="4838853" cy="3744390"/>
            <a:chOff x="4952682" y="1745817"/>
            <a:chExt cx="4838853" cy="3981903"/>
          </a:xfrm>
        </p:grpSpPr>
        <p:sp>
          <p:nvSpPr>
            <p:cNvPr id="21" name="Полилиния 20"/>
            <p:cNvSpPr/>
            <p:nvPr/>
          </p:nvSpPr>
          <p:spPr>
            <a:xfrm>
              <a:off x="6404578" y="1745817"/>
              <a:ext cx="1935062" cy="1257790"/>
            </a:xfrm>
            <a:custGeom>
              <a:avLst/>
              <a:gdLst>
                <a:gd name="connsiteX0" fmla="*/ 0 w 1935062"/>
                <a:gd name="connsiteY0" fmla="*/ 209636 h 1257790"/>
                <a:gd name="connsiteX1" fmla="*/ 209636 w 1935062"/>
                <a:gd name="connsiteY1" fmla="*/ 0 h 1257790"/>
                <a:gd name="connsiteX2" fmla="*/ 1725426 w 1935062"/>
                <a:gd name="connsiteY2" fmla="*/ 0 h 1257790"/>
                <a:gd name="connsiteX3" fmla="*/ 1935062 w 1935062"/>
                <a:gd name="connsiteY3" fmla="*/ 209636 h 1257790"/>
                <a:gd name="connsiteX4" fmla="*/ 1935062 w 1935062"/>
                <a:gd name="connsiteY4" fmla="*/ 1048154 h 1257790"/>
                <a:gd name="connsiteX5" fmla="*/ 1725426 w 1935062"/>
                <a:gd name="connsiteY5" fmla="*/ 1257790 h 1257790"/>
                <a:gd name="connsiteX6" fmla="*/ 209636 w 1935062"/>
                <a:gd name="connsiteY6" fmla="*/ 1257790 h 1257790"/>
                <a:gd name="connsiteX7" fmla="*/ 0 w 1935062"/>
                <a:gd name="connsiteY7" fmla="*/ 1048154 h 1257790"/>
                <a:gd name="connsiteX8" fmla="*/ 0 w 1935062"/>
                <a:gd name="connsiteY8" fmla="*/ 209636 h 125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062" h="1257790">
                  <a:moveTo>
                    <a:pt x="0" y="209636"/>
                  </a:moveTo>
                  <a:cubicBezTo>
                    <a:pt x="0" y="93857"/>
                    <a:pt x="93857" y="0"/>
                    <a:pt x="209636" y="0"/>
                  </a:cubicBezTo>
                  <a:lnTo>
                    <a:pt x="1725426" y="0"/>
                  </a:lnTo>
                  <a:cubicBezTo>
                    <a:pt x="1841205" y="0"/>
                    <a:pt x="1935062" y="93857"/>
                    <a:pt x="1935062" y="209636"/>
                  </a:cubicBezTo>
                  <a:lnTo>
                    <a:pt x="1935062" y="1048154"/>
                  </a:lnTo>
                  <a:cubicBezTo>
                    <a:pt x="1935062" y="1163933"/>
                    <a:pt x="1841205" y="1257790"/>
                    <a:pt x="1725426" y="1257790"/>
                  </a:cubicBezTo>
                  <a:lnTo>
                    <a:pt x="209636" y="1257790"/>
                  </a:lnTo>
                  <a:cubicBezTo>
                    <a:pt x="93857" y="1257790"/>
                    <a:pt x="0" y="1163933"/>
                    <a:pt x="0" y="1048154"/>
                  </a:cubicBezTo>
                  <a:lnTo>
                    <a:pt x="0" y="209636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930" tIns="110930" rIns="110930" bIns="1109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Единый налог на вмененный доход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16 033,7 тыс.руб</a:t>
              </a:r>
              <a:r>
                <a:rPr lang="ru-RU" sz="1300" kern="1200" dirty="0" smtClean="0"/>
                <a:t>.</a:t>
              </a:r>
              <a:endParaRPr lang="ru-RU" sz="1300" kern="1200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5695605" y="2374712"/>
              <a:ext cx="3353008" cy="33530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658072" y="317390"/>
                  </a:moveTo>
                  <a:arcTo wR="1676504" hR="1676504" stAng="18350235" swAng="3644811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7856473" y="4260573"/>
              <a:ext cx="1935062" cy="1257790"/>
            </a:xfrm>
            <a:custGeom>
              <a:avLst/>
              <a:gdLst>
                <a:gd name="connsiteX0" fmla="*/ 0 w 1935062"/>
                <a:gd name="connsiteY0" fmla="*/ 209636 h 1257790"/>
                <a:gd name="connsiteX1" fmla="*/ 209636 w 1935062"/>
                <a:gd name="connsiteY1" fmla="*/ 0 h 1257790"/>
                <a:gd name="connsiteX2" fmla="*/ 1725426 w 1935062"/>
                <a:gd name="connsiteY2" fmla="*/ 0 h 1257790"/>
                <a:gd name="connsiteX3" fmla="*/ 1935062 w 1935062"/>
                <a:gd name="connsiteY3" fmla="*/ 209636 h 1257790"/>
                <a:gd name="connsiteX4" fmla="*/ 1935062 w 1935062"/>
                <a:gd name="connsiteY4" fmla="*/ 1048154 h 1257790"/>
                <a:gd name="connsiteX5" fmla="*/ 1725426 w 1935062"/>
                <a:gd name="connsiteY5" fmla="*/ 1257790 h 1257790"/>
                <a:gd name="connsiteX6" fmla="*/ 209636 w 1935062"/>
                <a:gd name="connsiteY6" fmla="*/ 1257790 h 1257790"/>
                <a:gd name="connsiteX7" fmla="*/ 0 w 1935062"/>
                <a:gd name="connsiteY7" fmla="*/ 1048154 h 1257790"/>
                <a:gd name="connsiteX8" fmla="*/ 0 w 1935062"/>
                <a:gd name="connsiteY8" fmla="*/ 209636 h 125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062" h="1257790">
                  <a:moveTo>
                    <a:pt x="0" y="209636"/>
                  </a:moveTo>
                  <a:cubicBezTo>
                    <a:pt x="0" y="93857"/>
                    <a:pt x="93857" y="0"/>
                    <a:pt x="209636" y="0"/>
                  </a:cubicBezTo>
                  <a:lnTo>
                    <a:pt x="1725426" y="0"/>
                  </a:lnTo>
                  <a:cubicBezTo>
                    <a:pt x="1841205" y="0"/>
                    <a:pt x="1935062" y="93857"/>
                    <a:pt x="1935062" y="209636"/>
                  </a:cubicBezTo>
                  <a:lnTo>
                    <a:pt x="1935062" y="1048154"/>
                  </a:lnTo>
                  <a:cubicBezTo>
                    <a:pt x="1935062" y="1163933"/>
                    <a:pt x="1841205" y="1257790"/>
                    <a:pt x="1725426" y="1257790"/>
                  </a:cubicBezTo>
                  <a:lnTo>
                    <a:pt x="209636" y="1257790"/>
                  </a:lnTo>
                  <a:cubicBezTo>
                    <a:pt x="93857" y="1257790"/>
                    <a:pt x="0" y="1163933"/>
                    <a:pt x="0" y="1048154"/>
                  </a:cubicBezTo>
                  <a:lnTo>
                    <a:pt x="0" y="209636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930" tIns="110930" rIns="110930" bIns="1109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Единый сельскохозяйственный налог 0,2 тыс.руб.</a:t>
              </a:r>
              <a:endParaRPr lang="ru-RU" sz="1300" kern="1200" dirty="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5695605" y="2374712"/>
              <a:ext cx="3353008" cy="33530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473528" y="3151434"/>
                  </a:moveTo>
                  <a:arcTo wR="1676504" hR="1676504" stAng="3696843" swAng="3406315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4952682" y="4260573"/>
              <a:ext cx="1935062" cy="1257790"/>
            </a:xfrm>
            <a:custGeom>
              <a:avLst/>
              <a:gdLst>
                <a:gd name="connsiteX0" fmla="*/ 0 w 1935062"/>
                <a:gd name="connsiteY0" fmla="*/ 209636 h 1257790"/>
                <a:gd name="connsiteX1" fmla="*/ 209636 w 1935062"/>
                <a:gd name="connsiteY1" fmla="*/ 0 h 1257790"/>
                <a:gd name="connsiteX2" fmla="*/ 1725426 w 1935062"/>
                <a:gd name="connsiteY2" fmla="*/ 0 h 1257790"/>
                <a:gd name="connsiteX3" fmla="*/ 1935062 w 1935062"/>
                <a:gd name="connsiteY3" fmla="*/ 209636 h 1257790"/>
                <a:gd name="connsiteX4" fmla="*/ 1935062 w 1935062"/>
                <a:gd name="connsiteY4" fmla="*/ 1048154 h 1257790"/>
                <a:gd name="connsiteX5" fmla="*/ 1725426 w 1935062"/>
                <a:gd name="connsiteY5" fmla="*/ 1257790 h 1257790"/>
                <a:gd name="connsiteX6" fmla="*/ 209636 w 1935062"/>
                <a:gd name="connsiteY6" fmla="*/ 1257790 h 1257790"/>
                <a:gd name="connsiteX7" fmla="*/ 0 w 1935062"/>
                <a:gd name="connsiteY7" fmla="*/ 1048154 h 1257790"/>
                <a:gd name="connsiteX8" fmla="*/ 0 w 1935062"/>
                <a:gd name="connsiteY8" fmla="*/ 209636 h 125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062" h="1257790">
                  <a:moveTo>
                    <a:pt x="0" y="209636"/>
                  </a:moveTo>
                  <a:cubicBezTo>
                    <a:pt x="0" y="93857"/>
                    <a:pt x="93857" y="0"/>
                    <a:pt x="209636" y="0"/>
                  </a:cubicBezTo>
                  <a:lnTo>
                    <a:pt x="1725426" y="0"/>
                  </a:lnTo>
                  <a:cubicBezTo>
                    <a:pt x="1841205" y="0"/>
                    <a:pt x="1935062" y="93857"/>
                    <a:pt x="1935062" y="209636"/>
                  </a:cubicBezTo>
                  <a:lnTo>
                    <a:pt x="1935062" y="1048154"/>
                  </a:lnTo>
                  <a:cubicBezTo>
                    <a:pt x="1935062" y="1163933"/>
                    <a:pt x="1841205" y="1257790"/>
                    <a:pt x="1725426" y="1257790"/>
                  </a:cubicBezTo>
                  <a:lnTo>
                    <a:pt x="209636" y="1257790"/>
                  </a:lnTo>
                  <a:cubicBezTo>
                    <a:pt x="93857" y="1257790"/>
                    <a:pt x="0" y="1163933"/>
                    <a:pt x="0" y="1048154"/>
                  </a:cubicBezTo>
                  <a:lnTo>
                    <a:pt x="0" y="209636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930" tIns="110930" rIns="110930" bIns="1109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Налог, взымаемый в связи с применением патентной системы налогообложения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17,3 тыс.руб.</a:t>
              </a:r>
              <a:endParaRPr lang="ru-RU" sz="1300" kern="1200" dirty="0">
                <a:solidFill>
                  <a:schemeClr val="tx2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5695605" y="2374712"/>
              <a:ext cx="3353008" cy="33530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057" y="1868734"/>
                  </a:moveTo>
                  <a:arcTo wR="1676504" hR="1676504" stAng="10404954" swAng="3644811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extBox 7"/>
          <p:cNvSpPr txBox="1"/>
          <p:nvPr/>
        </p:nvSpPr>
        <p:spPr>
          <a:xfrm>
            <a:off x="6543881" y="3201322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ru-RU" b="1" dirty="0" smtClean="0">
                <a:solidFill>
                  <a:schemeClr val="tx2"/>
                </a:solidFill>
              </a:rPr>
              <a:t>16 051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r>
              <a:rPr lang="ru-RU" b="1" dirty="0" smtClean="0">
                <a:solidFill>
                  <a:schemeClr val="tx2"/>
                </a:solidFill>
              </a:rPr>
              <a:t> тыс.руб.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3217" y="1839433"/>
            <a:ext cx="4821378" cy="3744389"/>
            <a:chOff x="14207" y="1744650"/>
            <a:chExt cx="4821378" cy="3969800"/>
          </a:xfrm>
        </p:grpSpPr>
        <p:sp>
          <p:nvSpPr>
            <p:cNvPr id="14" name="Полилиния 13"/>
            <p:cNvSpPr/>
            <p:nvPr/>
          </p:nvSpPr>
          <p:spPr>
            <a:xfrm>
              <a:off x="1414879" y="1744650"/>
              <a:ext cx="1927422" cy="1252824"/>
            </a:xfrm>
            <a:custGeom>
              <a:avLst/>
              <a:gdLst>
                <a:gd name="connsiteX0" fmla="*/ 0 w 1927422"/>
                <a:gd name="connsiteY0" fmla="*/ 208808 h 1252824"/>
                <a:gd name="connsiteX1" fmla="*/ 208808 w 1927422"/>
                <a:gd name="connsiteY1" fmla="*/ 0 h 1252824"/>
                <a:gd name="connsiteX2" fmla="*/ 1718614 w 1927422"/>
                <a:gd name="connsiteY2" fmla="*/ 0 h 1252824"/>
                <a:gd name="connsiteX3" fmla="*/ 1927422 w 1927422"/>
                <a:gd name="connsiteY3" fmla="*/ 208808 h 1252824"/>
                <a:gd name="connsiteX4" fmla="*/ 1927422 w 1927422"/>
                <a:gd name="connsiteY4" fmla="*/ 1044016 h 1252824"/>
                <a:gd name="connsiteX5" fmla="*/ 1718614 w 1927422"/>
                <a:gd name="connsiteY5" fmla="*/ 1252824 h 1252824"/>
                <a:gd name="connsiteX6" fmla="*/ 208808 w 1927422"/>
                <a:gd name="connsiteY6" fmla="*/ 1252824 h 1252824"/>
                <a:gd name="connsiteX7" fmla="*/ 0 w 1927422"/>
                <a:gd name="connsiteY7" fmla="*/ 1044016 h 1252824"/>
                <a:gd name="connsiteX8" fmla="*/ 0 w 1927422"/>
                <a:gd name="connsiteY8" fmla="*/ 208808 h 12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422" h="1252824">
                  <a:moveTo>
                    <a:pt x="0" y="208808"/>
                  </a:moveTo>
                  <a:cubicBezTo>
                    <a:pt x="0" y="93487"/>
                    <a:pt x="93487" y="0"/>
                    <a:pt x="208808" y="0"/>
                  </a:cubicBezTo>
                  <a:lnTo>
                    <a:pt x="1718614" y="0"/>
                  </a:lnTo>
                  <a:cubicBezTo>
                    <a:pt x="1833935" y="0"/>
                    <a:pt x="1927422" y="93487"/>
                    <a:pt x="1927422" y="208808"/>
                  </a:cubicBezTo>
                  <a:lnTo>
                    <a:pt x="1927422" y="1044016"/>
                  </a:lnTo>
                  <a:cubicBezTo>
                    <a:pt x="1927422" y="1159337"/>
                    <a:pt x="1833935" y="1252824"/>
                    <a:pt x="1718614" y="1252824"/>
                  </a:cubicBezTo>
                  <a:lnTo>
                    <a:pt x="208808" y="1252824"/>
                  </a:lnTo>
                  <a:cubicBezTo>
                    <a:pt x="93487" y="1252824"/>
                    <a:pt x="0" y="1159337"/>
                    <a:pt x="0" y="1044016"/>
                  </a:cubicBezTo>
                  <a:lnTo>
                    <a:pt x="0" y="208808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688" tIns="110688" rIns="110688" bIns="110688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Единый налог на вмененный доход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14 858,8 тыс.руб</a:t>
              </a:r>
              <a:endParaRPr lang="ru-RU" sz="1300" kern="1200" dirty="0">
                <a:solidFill>
                  <a:schemeClr val="tx2"/>
                </a:solidFill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754403" y="2370173"/>
              <a:ext cx="3341652" cy="33416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602647" y="283969"/>
                  </a:moveTo>
                  <a:arcTo wR="1670826" hR="1670826" stAng="18233815" swAng="3766351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2908163" y="4252625"/>
              <a:ext cx="1927422" cy="1252824"/>
            </a:xfrm>
            <a:custGeom>
              <a:avLst/>
              <a:gdLst>
                <a:gd name="connsiteX0" fmla="*/ 0 w 1927422"/>
                <a:gd name="connsiteY0" fmla="*/ 208808 h 1252824"/>
                <a:gd name="connsiteX1" fmla="*/ 208808 w 1927422"/>
                <a:gd name="connsiteY1" fmla="*/ 0 h 1252824"/>
                <a:gd name="connsiteX2" fmla="*/ 1718614 w 1927422"/>
                <a:gd name="connsiteY2" fmla="*/ 0 h 1252824"/>
                <a:gd name="connsiteX3" fmla="*/ 1927422 w 1927422"/>
                <a:gd name="connsiteY3" fmla="*/ 208808 h 1252824"/>
                <a:gd name="connsiteX4" fmla="*/ 1927422 w 1927422"/>
                <a:gd name="connsiteY4" fmla="*/ 1044016 h 1252824"/>
                <a:gd name="connsiteX5" fmla="*/ 1718614 w 1927422"/>
                <a:gd name="connsiteY5" fmla="*/ 1252824 h 1252824"/>
                <a:gd name="connsiteX6" fmla="*/ 208808 w 1927422"/>
                <a:gd name="connsiteY6" fmla="*/ 1252824 h 1252824"/>
                <a:gd name="connsiteX7" fmla="*/ 0 w 1927422"/>
                <a:gd name="connsiteY7" fmla="*/ 1044016 h 1252824"/>
                <a:gd name="connsiteX8" fmla="*/ 0 w 1927422"/>
                <a:gd name="connsiteY8" fmla="*/ 208808 h 12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422" h="1252824">
                  <a:moveTo>
                    <a:pt x="0" y="208808"/>
                  </a:moveTo>
                  <a:cubicBezTo>
                    <a:pt x="0" y="93487"/>
                    <a:pt x="93487" y="0"/>
                    <a:pt x="208808" y="0"/>
                  </a:cubicBezTo>
                  <a:lnTo>
                    <a:pt x="1718614" y="0"/>
                  </a:lnTo>
                  <a:cubicBezTo>
                    <a:pt x="1833935" y="0"/>
                    <a:pt x="1927422" y="93487"/>
                    <a:pt x="1927422" y="208808"/>
                  </a:cubicBezTo>
                  <a:lnTo>
                    <a:pt x="1927422" y="1044016"/>
                  </a:lnTo>
                  <a:cubicBezTo>
                    <a:pt x="1927422" y="1159337"/>
                    <a:pt x="1833935" y="1252824"/>
                    <a:pt x="1718614" y="1252824"/>
                  </a:cubicBezTo>
                  <a:lnTo>
                    <a:pt x="208808" y="1252824"/>
                  </a:lnTo>
                  <a:cubicBezTo>
                    <a:pt x="93487" y="1252824"/>
                    <a:pt x="0" y="1159337"/>
                    <a:pt x="0" y="1044016"/>
                  </a:cubicBezTo>
                  <a:lnTo>
                    <a:pt x="0" y="208808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688" tIns="110688" rIns="110688" bIns="110688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Единый сельскохозяйственный налог 0,004 тыс.руб.</a:t>
              </a:r>
              <a:endParaRPr lang="ru-RU" sz="1300" kern="1200" dirty="0">
                <a:solidFill>
                  <a:schemeClr val="tx2"/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754070" y="2372798"/>
              <a:ext cx="3341652" cy="33416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465781" y="3140420"/>
                  </a:moveTo>
                  <a:arcTo wR="1670826" hR="1670826" stAng="3695368" swAng="3409263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14207" y="4252625"/>
              <a:ext cx="1927422" cy="1252824"/>
            </a:xfrm>
            <a:custGeom>
              <a:avLst/>
              <a:gdLst>
                <a:gd name="connsiteX0" fmla="*/ 0 w 1927422"/>
                <a:gd name="connsiteY0" fmla="*/ 208808 h 1252824"/>
                <a:gd name="connsiteX1" fmla="*/ 208808 w 1927422"/>
                <a:gd name="connsiteY1" fmla="*/ 0 h 1252824"/>
                <a:gd name="connsiteX2" fmla="*/ 1718614 w 1927422"/>
                <a:gd name="connsiteY2" fmla="*/ 0 h 1252824"/>
                <a:gd name="connsiteX3" fmla="*/ 1927422 w 1927422"/>
                <a:gd name="connsiteY3" fmla="*/ 208808 h 1252824"/>
                <a:gd name="connsiteX4" fmla="*/ 1927422 w 1927422"/>
                <a:gd name="connsiteY4" fmla="*/ 1044016 h 1252824"/>
                <a:gd name="connsiteX5" fmla="*/ 1718614 w 1927422"/>
                <a:gd name="connsiteY5" fmla="*/ 1252824 h 1252824"/>
                <a:gd name="connsiteX6" fmla="*/ 208808 w 1927422"/>
                <a:gd name="connsiteY6" fmla="*/ 1252824 h 1252824"/>
                <a:gd name="connsiteX7" fmla="*/ 0 w 1927422"/>
                <a:gd name="connsiteY7" fmla="*/ 1044016 h 1252824"/>
                <a:gd name="connsiteX8" fmla="*/ 0 w 1927422"/>
                <a:gd name="connsiteY8" fmla="*/ 208808 h 12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422" h="1252824">
                  <a:moveTo>
                    <a:pt x="0" y="208808"/>
                  </a:moveTo>
                  <a:cubicBezTo>
                    <a:pt x="0" y="93487"/>
                    <a:pt x="93487" y="0"/>
                    <a:pt x="208808" y="0"/>
                  </a:cubicBezTo>
                  <a:lnTo>
                    <a:pt x="1718614" y="0"/>
                  </a:lnTo>
                  <a:cubicBezTo>
                    <a:pt x="1833935" y="0"/>
                    <a:pt x="1927422" y="93487"/>
                    <a:pt x="1927422" y="208808"/>
                  </a:cubicBezTo>
                  <a:lnTo>
                    <a:pt x="1927422" y="1044016"/>
                  </a:lnTo>
                  <a:cubicBezTo>
                    <a:pt x="1927422" y="1159337"/>
                    <a:pt x="1833935" y="1252824"/>
                    <a:pt x="1718614" y="1252824"/>
                  </a:cubicBezTo>
                  <a:lnTo>
                    <a:pt x="208808" y="1252824"/>
                  </a:lnTo>
                  <a:cubicBezTo>
                    <a:pt x="93487" y="1252824"/>
                    <a:pt x="0" y="1159337"/>
                    <a:pt x="0" y="1044016"/>
                  </a:cubicBezTo>
                  <a:lnTo>
                    <a:pt x="0" y="208808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688" tIns="110688" rIns="110688" bIns="110688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Налог, взымаемый в связи с применением патентной системы налогообложения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2"/>
                  </a:solidFill>
                </a:rPr>
                <a:t>23 тыс.руб.</a:t>
              </a:r>
              <a:endParaRPr lang="ru-RU" sz="1300" kern="1200" dirty="0">
                <a:solidFill>
                  <a:schemeClr val="tx2"/>
                </a:solidFill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753724" y="2370077"/>
              <a:ext cx="3341652" cy="33416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431" y="1865938"/>
                  </a:moveTo>
                  <a:arcTo wR="1670826" hR="1670826" stAng="10397636" swAng="3537248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0" name="TextBox 9"/>
          <p:cNvSpPr txBox="1"/>
          <p:nvPr/>
        </p:nvSpPr>
        <p:spPr>
          <a:xfrm>
            <a:off x="1785099" y="3266666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ru-RU" b="1" dirty="0" smtClean="0">
                <a:solidFill>
                  <a:schemeClr val="tx2"/>
                </a:solidFill>
              </a:rPr>
              <a:t>14 881,8 тыс.руб.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099" y="1471479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2014 год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2213" y="1439323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2015 год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100" y="5763001"/>
            <a:ext cx="990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Рост </a:t>
            </a:r>
            <a:r>
              <a:rPr lang="ru-RU" sz="1400" dirty="0" smtClean="0">
                <a:solidFill>
                  <a:schemeClr val="tx2"/>
                </a:solidFill>
              </a:rPr>
              <a:t>поступлений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smtClean="0">
                <a:solidFill>
                  <a:schemeClr val="tx2"/>
                </a:solidFill>
              </a:rPr>
              <a:t>по </a:t>
            </a:r>
            <a:r>
              <a:rPr lang="ru-RU" sz="1400" b="1" dirty="0">
                <a:solidFill>
                  <a:schemeClr val="tx2"/>
                </a:solidFill>
              </a:rPr>
              <a:t>единому налогу на вмененный доход для отдельных видов </a:t>
            </a:r>
            <a:r>
              <a:rPr lang="ru-RU" sz="1400" b="1" dirty="0" smtClean="0">
                <a:solidFill>
                  <a:schemeClr val="tx2"/>
                </a:solidFill>
              </a:rPr>
              <a:t>деятельности</a:t>
            </a:r>
            <a:r>
              <a:rPr lang="en-US" sz="1400" b="1" dirty="0" smtClean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объясняется увеличением коэффициента-дефлятора на 7,53</a:t>
            </a:r>
            <a:r>
              <a:rPr lang="ru-RU" sz="1400" dirty="0" smtClean="0">
                <a:solidFill>
                  <a:schemeClr val="tx2"/>
                </a:solidFill>
              </a:rPr>
              <a:t>%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ru-RU" sz="1400" dirty="0" smtClean="0">
                <a:solidFill>
                  <a:schemeClr val="tx2"/>
                </a:solidFill>
              </a:rPr>
              <a:t>Сокращение поступления </a:t>
            </a:r>
            <a:r>
              <a:rPr lang="ru-RU" sz="1400" b="1" dirty="0" smtClean="0">
                <a:solidFill>
                  <a:schemeClr val="tx2"/>
                </a:solidFill>
              </a:rPr>
              <a:t>налога</a:t>
            </a:r>
            <a:r>
              <a:rPr lang="ru-RU" sz="1400" b="1" dirty="0">
                <a:solidFill>
                  <a:schemeClr val="tx2"/>
                </a:solidFill>
              </a:rPr>
              <a:t>, взимаемого в связи с применением патентной системы </a:t>
            </a:r>
            <a:r>
              <a:rPr lang="ru-RU" sz="1400" b="1" dirty="0" smtClean="0">
                <a:solidFill>
                  <a:schemeClr val="tx2"/>
                </a:solidFill>
              </a:rPr>
              <a:t>налогообложения </a:t>
            </a:r>
            <a:r>
              <a:rPr lang="ru-RU" sz="1400" dirty="0" smtClean="0">
                <a:solidFill>
                  <a:schemeClr val="tx2"/>
                </a:solidFill>
              </a:rPr>
              <a:t>объясняется снижением </a:t>
            </a:r>
            <a:r>
              <a:rPr lang="ru-RU" sz="1400" dirty="0">
                <a:solidFill>
                  <a:schemeClr val="tx2"/>
                </a:solidFill>
              </a:rPr>
              <a:t>количества налогоплательщиков (в 2014 году – 4 чел., 2015 году – 3 чел</a:t>
            </a:r>
            <a:r>
              <a:rPr lang="ru-RU" sz="1400" dirty="0" smtClean="0">
                <a:solidFill>
                  <a:schemeClr val="tx2"/>
                </a:solidFill>
              </a:rPr>
              <a:t>.).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967394" y="2710919"/>
            <a:ext cx="1907013" cy="980805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Темп роста 107,9%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on11\Desktop\картинки\1453733174_1id7604421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708"/>
            <a:ext cx="9906000" cy="53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Государственная пошлина, тыс.руб.</a:t>
            </a:r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t>9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Шестиугольник 4"/>
          <p:cNvSpPr/>
          <p:nvPr/>
        </p:nvSpPr>
        <p:spPr>
          <a:xfrm>
            <a:off x="3190386" y="3184799"/>
            <a:ext cx="3525229" cy="4884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b="1" kern="1200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70642571"/>
              </p:ext>
            </p:extLst>
          </p:nvPr>
        </p:nvGraphicFramePr>
        <p:xfrm>
          <a:off x="-457200" y="3184799"/>
          <a:ext cx="10363200" cy="4162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38084303"/>
              </p:ext>
            </p:extLst>
          </p:nvPr>
        </p:nvGraphicFramePr>
        <p:xfrm>
          <a:off x="0" y="1504708"/>
          <a:ext cx="9906000" cy="23774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97680"/>
                <a:gridCol w="1036320"/>
                <a:gridCol w="1066800"/>
                <a:gridCol w="1066800"/>
                <a:gridCol w="1168400"/>
                <a:gridCol w="1270000"/>
              </a:tblGrid>
              <a:tr h="496970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Наименование 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Факт 2014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План 2015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Факт 2015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% исполнения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Темп роста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к 2014 году 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69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Госпошлина по делам рассматриваемым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в судах общей юрисдикции, мировыми судьями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5 015,6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2 700,0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6 609,3</a:t>
                      </a:r>
                      <a:endParaRPr lang="ru-RU" sz="140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244,8%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131,8%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969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Госпошлина за совершение действий связанных с лицензирование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м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1 706,0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3 063,0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1 216,0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39,7%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71,3%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969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Госпошлина за выдачу разрешения на установку рекламных конструкций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9,0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60,0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78,0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130,0%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866,7%</a:t>
                      </a:r>
                      <a:endParaRPr lang="ru-RU" sz="140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233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ИТОГО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6 730,6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5 823,0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7</a:t>
                      </a:r>
                      <a:r>
                        <a:rPr lang="ru-RU" sz="1400" b="1" baseline="0" dirty="0" smtClean="0">
                          <a:solidFill>
                            <a:schemeClr val="tx2"/>
                          </a:solidFill>
                        </a:rPr>
                        <a:t> 903,3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135,7%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117,4%</a:t>
                      </a:r>
                      <a:endParaRPr lang="ru-RU" sz="14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6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zvitie-biznesa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SalesDirection_16x9_TP103431346" id="{2E021FAA-F19F-4374-BB87-70577DFAD819}" vid="{E1AA2BE0-B234-4F41-BA7E-DC1D3C8A1211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Razvitie-biznesa</Template>
  <TotalTime>0</TotalTime>
  <Words>5939</Words>
  <Application>Microsoft Office PowerPoint</Application>
  <PresentationFormat>Лист A4 (210x297 мм)</PresentationFormat>
  <Paragraphs>1102</Paragraphs>
  <Slides>45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Razvitie-biznesa</vt:lpstr>
      <vt:lpstr>Отчет об исполнении бюджета муниципального образования Слюдянский район за 2015 год</vt:lpstr>
      <vt:lpstr>Основные показатели бюджета муниципального образования Слюдянский район за 2015 год (тыс.рублей)</vt:lpstr>
      <vt:lpstr>Расходы на содержание органов местного самоуправления</vt:lpstr>
      <vt:lpstr>Динамика исполнения доходной части бюджета муниципального образования Слюдянский район  за 2014-2015 года, млн. руб.</vt:lpstr>
      <vt:lpstr>Исполнение доходов бюджета муниципального образования Слюдянский район за 2015 год </vt:lpstr>
      <vt:lpstr>Доходы бюджета муниципального образования Слюдянский район по налоговым и неналоговым доходам в 2014-2015 годах, тыс.руб.</vt:lpstr>
      <vt:lpstr>Налог на доходы физических лиц в 2014-2015 годах, тыс.руб.</vt:lpstr>
      <vt:lpstr>Налоги на совокупный доход</vt:lpstr>
      <vt:lpstr>Государственная пошлина, тыс.руб.</vt:lpstr>
      <vt:lpstr>Показатели поступления доходов от использования имущества, находящегося в государственной и муниципальной собственности 2014-2015 годах, тыс.руб.</vt:lpstr>
      <vt:lpstr>Платежи при пользовании природными ресурсами, тыс. руб.</vt:lpstr>
      <vt:lpstr>Доходы от продажи материальных и нематериальных доходов, тыс.руб.</vt:lpstr>
      <vt:lpstr>Штрафы, санкции, возмещение ущерба в 2014-2015 годах, тыс.руб.</vt:lpstr>
      <vt:lpstr>Прочие неналоговые доходы, тыс.руб.</vt:lpstr>
      <vt:lpstr>Безвозмездные поступления</vt:lpstr>
      <vt:lpstr>Безвозмездные поступления от других бюджетов бюджетной системы РФ в 2014-2015 годах, тыс. руб.</vt:lpstr>
      <vt:lpstr>Дотации</vt:lpstr>
      <vt:lpstr>Субсидии</vt:lpstr>
      <vt:lpstr>Субвенции</vt:lpstr>
      <vt:lpstr>Иные межбюджетные трансферты</vt:lpstr>
      <vt:lpstr>Возврат остатков субсидий, субвенций прошлых лет</vt:lpstr>
      <vt:lpstr>Структура расходов бюджета муниципального образования Слюдянский район в 2015 году</vt:lpstr>
      <vt:lpstr>Социально-значимые расходы в 2015 году</vt:lpstr>
      <vt:lpstr>Исполнение муниципальных программ в 2015 году</vt:lpstr>
      <vt:lpstr>Муниципальная программа "Развитие образования в муниципальном образовании Слюдянский район на 2014-2018 годы"</vt:lpstr>
      <vt:lpstr>Основные результаты реализации программы в 2015 году</vt:lpstr>
      <vt:lpstr>Муниципальная программа "Развитие культуры в муниципальном образовании Слюдянский район на 2014-2018 годы"</vt:lpstr>
      <vt:lpstr>Муниципальная программа "Развитие системы отдыха и оздоровления детей в МО Слюдянский район на 2014-2018 годы"</vt:lpstr>
      <vt:lpstr>Муниципальная программа "Содействие развитию учреждений образования и культуры в муниципальном образовании Слюдянский район на 2014-2018 годы"</vt:lpstr>
      <vt:lpstr>Муниципальная программа "Развитие физической культуры и спорта в муниципальном образовании Слюдянский район на 2014-2018 годы"</vt:lpstr>
      <vt:lpstr>Муниципальная программа "Молодёжная политика в муниципальном образовании Слюдянский район на 2014-2018 годы"</vt:lpstr>
      <vt:lpstr>Муниципальная программа "Безопасность дорожного движения в муниципальном образовании Слюдянский район на 2014-2018 годы"</vt:lpstr>
      <vt:lpstr>Муниципальная программа "Обеспечение комплексных мер безопасности  в муниципальном образовании Слюдянский район на 2014-2018 годы"</vt:lpstr>
      <vt:lpstr>Муниципальная программа "Социальная поддержка населения муниципального образования Слюдянский район на 2014-2018 годы"</vt:lpstr>
      <vt:lpstr>Муниципальная программа "Охрана окружающей среды на территории муниципального образования Слюдянский район на 2014-2018 годы"</vt:lpstr>
      <vt:lpstr>Муниципальная программа "Энергосбережение и повышение энергетической эффективности в муниципальном образовании Слюдянский район на 2014-2018 годы"</vt:lpstr>
      <vt:lpstr>Муниципальная программа "Повышение транспортной доступности, обеспечение условий для реализации потребностей граждан муниципального образования Слюдянский район в перевозках" на 2014-2018 годы</vt:lpstr>
      <vt:lpstr>Муниципальная программа "Поддержка и развитие учреждений образования и культуры  муниципального образования Слюдянский район на 2014-2018 годы"</vt:lpstr>
      <vt:lpstr>Муниципальная программа "Поддержка приоритетных отраслей экономики муниципального образования Слюдянский район на 2014-2018 годы"</vt:lpstr>
      <vt:lpstr>Муниципальная программа "Совершенствование механизмов управления муниципальным образованием Слюдянский район в 2014-2018 годах"</vt:lpstr>
      <vt:lpstr>Муниципальная программа "Совершенствование механизмов управления муниципальным образованием Слюдянский район в 2014-2018 годах" </vt:lpstr>
      <vt:lpstr>Муниципальная программа "Профилактика безнадзорности и правонарушений несовершеннолетних в муниципальном образовании Слюдянский район на 2014-2018 годы"</vt:lpstr>
      <vt:lpstr>Непрограммные расходы муниципального образования Слюдянский район</vt:lpstr>
      <vt:lpstr>Кредиторская задолженность за период с 2013 по 2016 год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2016-02-17T06:12:14Z</dcterms:created>
  <dcterms:modified xsi:type="dcterms:W3CDTF">2016-03-18T00:21:22Z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