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4" r:id="rId16"/>
    <p:sldId id="265" r:id="rId17"/>
    <p:sldId id="266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6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321508"/>
    <a:srgbClr val="00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992045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3455295"/>
            <a:ext cx="5113355" cy="34027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476672"/>
            <a:ext cx="6912768" cy="302433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сельского хозяйства  на территории Слюдянского района</a:t>
            </a:r>
            <a:endParaRPr lang="ru-RU" i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488" y="692696"/>
            <a:ext cx="7242048" cy="5184576"/>
          </a:xfrm>
          <a:solidFill>
            <a:schemeClr val="bg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Мероприятия программы: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321508"/>
                </a:solidFill>
              </a:rPr>
              <a:t>1.Создание </a:t>
            </a:r>
            <a:r>
              <a:rPr lang="ru-RU" sz="1400" dirty="0">
                <a:solidFill>
                  <a:srgbClr val="321508"/>
                </a:solidFill>
              </a:rPr>
              <a:t>системы обеспечения жильем проживающих и желающих проживать в сельской местности и закрепление в сельской местности молодых семей и молодых специалистов</a:t>
            </a:r>
            <a:r>
              <a:rPr lang="ru-RU" sz="1400" dirty="0" smtClean="0">
                <a:solidFill>
                  <a:srgbClr val="321508"/>
                </a:solidFill>
              </a:rPr>
              <a:t>.</a:t>
            </a:r>
            <a:br>
              <a:rPr lang="ru-RU" sz="1400" dirty="0" smtClean="0">
                <a:solidFill>
                  <a:srgbClr val="321508"/>
                </a:solidFill>
              </a:rPr>
            </a:br>
            <a:r>
              <a:rPr lang="ru-RU" sz="1400" dirty="0" smtClean="0">
                <a:solidFill>
                  <a:srgbClr val="321508"/>
                </a:solidFill>
              </a:rPr>
              <a:t/>
            </a:r>
            <a:br>
              <a:rPr lang="ru-RU" sz="1400" dirty="0" smtClean="0">
                <a:solidFill>
                  <a:srgbClr val="321508"/>
                </a:solidFill>
              </a:rPr>
            </a:br>
            <a:r>
              <a:rPr lang="ru-RU" sz="1400" b="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схема: 30х70. </a:t>
            </a:r>
            <a:br>
              <a:rPr lang="ru-RU" sz="1400" b="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30% – средства граждан </a:t>
            </a:r>
            <a:br>
              <a:rPr lang="ru-RU" sz="1400" b="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70 %– предоставляемая субсидия</a:t>
            </a:r>
            <a:r>
              <a:rPr lang="ru-RU" sz="1400" dirty="0" smtClean="0">
                <a:solidFill>
                  <a:srgbClr val="321508"/>
                </a:solidFill>
              </a:rPr>
              <a:t/>
            </a:r>
            <a:br>
              <a:rPr lang="ru-RU" sz="1400" dirty="0" smtClean="0">
                <a:solidFill>
                  <a:srgbClr val="321508"/>
                </a:solidFill>
              </a:rPr>
            </a:br>
            <a:r>
              <a:rPr lang="ru-RU" sz="1400" dirty="0">
                <a:solidFill>
                  <a:srgbClr val="321508"/>
                </a:solidFill>
              </a:rPr>
              <a:t/>
            </a:r>
            <a:br>
              <a:rPr lang="ru-RU" sz="1400" dirty="0">
                <a:solidFill>
                  <a:srgbClr val="321508"/>
                </a:solidFill>
              </a:rPr>
            </a:br>
            <a:r>
              <a:rPr lang="ru-RU" sz="1400" dirty="0" smtClean="0">
                <a:solidFill>
                  <a:srgbClr val="321508"/>
                </a:solidFill>
              </a:rPr>
              <a:t/>
            </a:r>
            <a:br>
              <a:rPr lang="ru-RU" sz="1400" dirty="0" smtClean="0">
                <a:solidFill>
                  <a:srgbClr val="321508"/>
                </a:solidFill>
              </a:rPr>
            </a:br>
            <a:r>
              <a:rPr lang="ru-RU" sz="1400" dirty="0" smtClean="0">
                <a:solidFill>
                  <a:srgbClr val="321508"/>
                </a:solidFill>
              </a:rPr>
              <a:t>2.Обустройство </a:t>
            </a:r>
            <a:r>
              <a:rPr lang="ru-RU" sz="1400" dirty="0">
                <a:solidFill>
                  <a:srgbClr val="321508"/>
                </a:solidFill>
              </a:rPr>
              <a:t>населенных пунктов объектами социальной  инфраструктуры</a:t>
            </a:r>
            <a:r>
              <a:rPr lang="ru-RU" sz="1400" dirty="0" smtClean="0">
                <a:solidFill>
                  <a:srgbClr val="321508"/>
                </a:solidFill>
              </a:rPr>
              <a:t>.</a:t>
            </a:r>
            <a:br>
              <a:rPr lang="ru-RU" sz="1400" dirty="0" smtClean="0">
                <a:solidFill>
                  <a:srgbClr val="321508"/>
                </a:solidFill>
              </a:rPr>
            </a:br>
            <a:r>
              <a:rPr lang="ru-RU" sz="1400" dirty="0" smtClean="0">
                <a:solidFill>
                  <a:srgbClr val="321508"/>
                </a:solidFill>
              </a:rPr>
              <a:t/>
            </a:r>
            <a:br>
              <a:rPr lang="ru-RU" sz="1400" dirty="0" smtClean="0">
                <a:solidFill>
                  <a:srgbClr val="321508"/>
                </a:solidFill>
              </a:rPr>
            </a:br>
            <a:r>
              <a:rPr lang="ru-RU" sz="1200" i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100" i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100" b="0" i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культурно-досугового </a:t>
            </a:r>
            <a:r>
              <a:rPr lang="ru-RU" sz="1100" b="0" i="1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типа в </a:t>
            </a:r>
            <a:r>
              <a:rPr lang="ru-RU" sz="1100" b="0" i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Быстринском</a:t>
            </a:r>
            <a:r>
              <a:rPr lang="ru-RU" sz="1100" b="0" i="1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0" i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100" b="0" i="1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новоснежнинском</a:t>
            </a:r>
            <a:r>
              <a:rPr lang="ru-RU" sz="1100" b="0" i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</a:t>
            </a:r>
            <a:r>
              <a:rPr lang="ru-RU" sz="1100" b="0" i="1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b="0" i="1" dirty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0" i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школы –сад в </a:t>
            </a:r>
            <a:r>
              <a:rPr lang="ru-RU" sz="1100" b="0" i="1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п.Утулик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400" dirty="0" smtClean="0">
                <a:solidFill>
                  <a:srgbClr val="321508"/>
                </a:solidFill>
              </a:rPr>
              <a:t/>
            </a:r>
            <a:br>
              <a:rPr lang="ru-RU" sz="1400" dirty="0" smtClean="0">
                <a:solidFill>
                  <a:srgbClr val="321508"/>
                </a:solidFill>
              </a:rPr>
            </a:br>
            <a:r>
              <a:rPr lang="ru-RU" sz="1400" dirty="0">
                <a:solidFill>
                  <a:srgbClr val="321508"/>
                </a:solidFill>
              </a:rPr>
              <a:t/>
            </a:r>
            <a:br>
              <a:rPr lang="ru-RU" sz="1400" dirty="0">
                <a:solidFill>
                  <a:srgbClr val="321508"/>
                </a:solidFill>
              </a:rPr>
            </a:br>
            <a:r>
              <a:rPr lang="ru-RU" sz="1400" dirty="0" smtClean="0">
                <a:solidFill>
                  <a:srgbClr val="321508"/>
                </a:solidFill>
              </a:rPr>
              <a:t/>
            </a:r>
            <a:br>
              <a:rPr lang="ru-RU" sz="1400" dirty="0" smtClean="0">
                <a:solidFill>
                  <a:srgbClr val="321508"/>
                </a:solidFill>
              </a:rPr>
            </a:br>
            <a:r>
              <a:rPr lang="ru-RU" sz="1400" dirty="0" smtClean="0">
                <a:solidFill>
                  <a:srgbClr val="321508"/>
                </a:solidFill>
              </a:rPr>
              <a:t>3.Грантовая </a:t>
            </a:r>
            <a:r>
              <a:rPr lang="ru-RU" sz="1400" dirty="0">
                <a:solidFill>
                  <a:srgbClr val="321508"/>
                </a:solidFill>
              </a:rPr>
              <a:t>поддержка местных инициатив граждан, проживающих в сельской местности</a:t>
            </a:r>
            <a:r>
              <a:rPr lang="ru-RU" sz="1400" dirty="0" smtClean="0">
                <a:solidFill>
                  <a:srgbClr val="321508"/>
                </a:solidFill>
              </a:rPr>
              <a:t>.</a:t>
            </a:r>
            <a:br>
              <a:rPr lang="ru-RU" sz="1400" dirty="0" smtClean="0">
                <a:solidFill>
                  <a:srgbClr val="321508"/>
                </a:solidFill>
              </a:rPr>
            </a:br>
            <a:r>
              <a:rPr lang="ru-RU" sz="1400" dirty="0" smtClean="0">
                <a:solidFill>
                  <a:srgbClr val="321508"/>
                </a:solidFill>
              </a:rPr>
              <a:t/>
            </a:r>
            <a:br>
              <a:rPr lang="ru-RU" sz="1400" dirty="0" smtClean="0">
                <a:solidFill>
                  <a:srgbClr val="321508"/>
                </a:solidFill>
              </a:rPr>
            </a:br>
            <a:r>
              <a:rPr lang="ru-RU" sz="1300" cap="small" dirty="0" smtClean="0">
                <a:solidFill>
                  <a:srgbClr val="321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300" cap="small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поселений в размере 1000 руб.</a:t>
            </a:r>
            <a:br>
              <a:rPr lang="ru-RU" sz="1300" cap="small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cap="small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трудовое участие граждан</a:t>
            </a:r>
            <a:br>
              <a:rPr lang="ru-RU" sz="1300" cap="small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cap="small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-вклады юридических лиц</a:t>
            </a:r>
            <a:r>
              <a:rPr lang="ru-RU" sz="1400" dirty="0" smtClean="0">
                <a:solidFill>
                  <a:srgbClr val="321508"/>
                </a:solidFill>
              </a:rPr>
              <a:t/>
            </a:r>
            <a:br>
              <a:rPr lang="ru-RU" sz="1400" dirty="0" smtClean="0">
                <a:solidFill>
                  <a:srgbClr val="321508"/>
                </a:solidFill>
              </a:rPr>
            </a:br>
            <a:endParaRPr lang="ru-RU" sz="1400" dirty="0">
              <a:solidFill>
                <a:srgbClr val="321508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154669" y="1988840"/>
            <a:ext cx="3456384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78505" y="3429000"/>
            <a:ext cx="640871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154669" y="4869160"/>
            <a:ext cx="3456384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984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33CC33"/>
                </a:solidFill>
              </a:rPr>
              <a:t>Обеспечение продовольственной безопасности путем перехода на  обеспечение экологически-чистой с/х продукцией местных производителей </a:t>
            </a:r>
            <a:endParaRPr lang="ru-RU" sz="2400" dirty="0">
              <a:solidFill>
                <a:srgbClr val="33CC33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196752"/>
            <a:ext cx="6255488" cy="74350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ЦЕЛЬ: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5" descr="images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869160"/>
            <a:ext cx="2376264" cy="1779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28435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4365104"/>
            <a:ext cx="3520440" cy="1800200"/>
          </a:xfrm>
        </p:spPr>
        <p:txBody>
          <a:bodyPr>
            <a:noAutofit/>
          </a:bodyPr>
          <a:lstStyle/>
          <a:p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</a:p>
          <a:p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муниципальные закупки для муниципальных нужд у местных производителей говядины бескостной и картофеля</a:t>
            </a:r>
          </a:p>
          <a:p>
            <a:r>
              <a:rPr lang="ru-RU" sz="1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10,2 т. </a:t>
            </a:r>
            <a:r>
              <a:rPr lang="ru-RU" sz="1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мяса говядины бескостной</a:t>
            </a:r>
          </a:p>
          <a:p>
            <a:r>
              <a:rPr lang="ru-RU" sz="1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ru-RU" sz="1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 </a:t>
            </a:r>
            <a:r>
              <a:rPr lang="ru-RU" sz="1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картофеля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11960" y="4293096"/>
            <a:ext cx="3520440" cy="1872208"/>
          </a:xfrm>
        </p:spPr>
        <p:txBody>
          <a:bodyPr>
            <a:noAutofit/>
          </a:bodyPr>
          <a:lstStyle/>
          <a:p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</a:p>
          <a:p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дополнительные места на с/х ярмарках  в г. Слюдянка и г. Байкальск для местных производителей  (1 этап)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07504" y="398984"/>
            <a:ext cx="3312368" cy="3168352"/>
          </a:xfrm>
          <a:solidFill>
            <a:schemeClr val="bg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b="1" dirty="0" smtClean="0"/>
              <a:t>Цель 1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Обеспечение бюджетных </a:t>
            </a:r>
            <a:r>
              <a:rPr lang="ru-RU" b="1" u="sng" dirty="0" smtClean="0">
                <a:solidFill>
                  <a:srgbClr val="002060"/>
                </a:solidFill>
              </a:rPr>
              <a:t>образовательных и дошкольных учреждений </a:t>
            </a:r>
            <a:r>
              <a:rPr lang="ru-RU" dirty="0" smtClean="0">
                <a:solidFill>
                  <a:srgbClr val="002060"/>
                </a:solidFill>
              </a:rPr>
              <a:t>(школы и сады) с/х продукцией местного производства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80426" y="404664"/>
            <a:ext cx="3520440" cy="3240360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Цель 2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Обеспечение </a:t>
            </a:r>
            <a:r>
              <a:rPr lang="ru-RU" b="1" u="sng" dirty="0" smtClean="0">
                <a:solidFill>
                  <a:srgbClr val="002060"/>
                </a:solidFill>
              </a:rPr>
              <a:t>населения района </a:t>
            </a:r>
            <a:r>
              <a:rPr lang="ru-RU" dirty="0" smtClean="0">
                <a:solidFill>
                  <a:srgbClr val="002060"/>
                </a:solidFill>
              </a:rPr>
              <a:t>с/х продукцией местного </a:t>
            </a:r>
            <a:r>
              <a:rPr lang="ru-RU" dirty="0">
                <a:solidFill>
                  <a:srgbClr val="002060"/>
                </a:solidFill>
              </a:rPr>
              <a:t>производства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" name="Рисунок 8" descr="images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3016300"/>
            <a:ext cx="1800200" cy="1729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d9235c98-9274-4847-913f-d9ad6dca0ccb_jpg_800x600_x-False_q8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3104354"/>
            <a:ext cx="2269131" cy="15146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41939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4653136"/>
            <a:ext cx="3520440" cy="1656184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дополнительные места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с/х ярмарках  в г. Слюдянка и г. Байкальск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проекта «Социальная лавка» 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39952" y="4653136"/>
            <a:ext cx="3520440" cy="1656184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заключение соглашений о намерении на поставку с/х продукции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08720"/>
            <a:ext cx="3520440" cy="3096344"/>
          </a:xfrm>
          <a:solidFill>
            <a:schemeClr val="bg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Цель 3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Обеспечение </a:t>
            </a:r>
            <a:r>
              <a:rPr lang="ru-RU" b="1" u="sng" dirty="0" smtClean="0">
                <a:solidFill>
                  <a:srgbClr val="002060"/>
                </a:solidFill>
              </a:rPr>
              <a:t>социально незащищенных слоев </a:t>
            </a:r>
            <a:r>
              <a:rPr lang="ru-RU" dirty="0" smtClean="0">
                <a:solidFill>
                  <a:srgbClr val="002060"/>
                </a:solidFill>
              </a:rPr>
              <a:t>населения с/х продукцией местного производства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908720"/>
            <a:ext cx="3520440" cy="3096344"/>
          </a:xfrm>
          <a:solidFill>
            <a:schemeClr val="bg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b="1" dirty="0" smtClean="0"/>
              <a:t>Цель 4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Обеспечение сырьем </a:t>
            </a:r>
            <a:r>
              <a:rPr lang="ru-RU" b="1" u="sng" dirty="0" smtClean="0">
                <a:solidFill>
                  <a:srgbClr val="002060"/>
                </a:solidFill>
              </a:rPr>
              <a:t>перерабатывающие организации, организации общепита  </a:t>
            </a:r>
            <a:r>
              <a:rPr lang="ru-RU" dirty="0" smtClean="0">
                <a:solidFill>
                  <a:srgbClr val="002060"/>
                </a:solidFill>
              </a:rPr>
              <a:t>с/х продукцией местного </a:t>
            </a:r>
            <a:r>
              <a:rPr lang="ru-RU" dirty="0">
                <a:solidFill>
                  <a:srgbClr val="002060"/>
                </a:solidFill>
              </a:rPr>
              <a:t>производства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416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 на 2015 год: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7239000" cy="1531552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Организовать</a:t>
            </a:r>
            <a:r>
              <a:rPr lang="ru-RU" dirty="0" smtClean="0"/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учет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личных подсобных хозяйств во </a:t>
            </a:r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всех поселениях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района посредством ведения похозяйственных книг.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611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3861048"/>
            <a:ext cx="5041422" cy="27970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332656"/>
            <a:ext cx="4005064" cy="77951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 </a:t>
            </a: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</a:t>
            </a: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20072" y="1412776"/>
            <a:ext cx="3503382" cy="230425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 проблемы с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безнадзорными с/х животными</a:t>
            </a:r>
          </a:p>
          <a:p>
            <a:endParaRPr lang="ru-RU" sz="3600" dirty="0"/>
          </a:p>
        </p:txBody>
      </p:sp>
      <p:pic>
        <p:nvPicPr>
          <p:cNvPr id="5" name="Рисунок 4" descr="загруженное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6288" r="16288"/>
          <a:stretch>
            <a:fillRect/>
          </a:stretch>
        </p:blipFill>
        <p:spPr>
          <a:xfrm>
            <a:off x="683568" y="980728"/>
            <a:ext cx="4206240" cy="4206240"/>
          </a:xfrm>
        </p:spPr>
      </p:pic>
      <p:sp>
        <p:nvSpPr>
          <p:cNvPr id="7" name="Овал 6"/>
          <p:cNvSpPr/>
          <p:nvPr/>
        </p:nvSpPr>
        <p:spPr>
          <a:xfrm>
            <a:off x="755576" y="1484784"/>
            <a:ext cx="4104456" cy="3096344"/>
          </a:xfrm>
          <a:prstGeom prst="ellipse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7" idx="3"/>
          </p:cNvCxnSpPr>
          <p:nvPr/>
        </p:nvCxnSpPr>
        <p:spPr>
          <a:xfrm flipV="1">
            <a:off x="1356660" y="1772816"/>
            <a:ext cx="2639276" cy="2354863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188640"/>
            <a:ext cx="3429000" cy="7795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 №2</a:t>
            </a:r>
            <a:endParaRPr lang="ru-RU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436096" y="1124744"/>
            <a:ext cx="3503382" cy="36004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Легализация мяса, реализующегося  на территории Слюдянского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(пресечение случаев воровства)</a:t>
            </a:r>
            <a:endParaRPr lang="ru-RU" sz="2400" dirty="0"/>
          </a:p>
        </p:txBody>
      </p:sp>
      <p:pic>
        <p:nvPicPr>
          <p:cNvPr id="12" name="Рисунок 11" descr="0041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/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188640"/>
            <a:ext cx="3429000" cy="779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 </a:t>
            </a:r>
            <a:r>
              <a:rPr lang="ru-RU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436096" y="1124744"/>
            <a:ext cx="3503382" cy="36004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Легализация форм хозяйствования на селе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(ЛПХ – 1 ступень, для последующего преобразования в КФХ)</a:t>
            </a:r>
            <a:endParaRPr lang="ru-RU" sz="3200" dirty="0"/>
          </a:p>
        </p:txBody>
      </p:sp>
      <p:pic>
        <p:nvPicPr>
          <p:cNvPr id="9" name="Рисунок 8" descr="загруженное (2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4299" b="14299"/>
          <a:stretch>
            <a:fillRect/>
          </a:stretch>
        </p:blipFill>
        <p:spPr/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 на 2015 год: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7239000" cy="1531552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Ведение в </a:t>
            </a:r>
            <a:r>
              <a:rPr lang="ru-RU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района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реестра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с/х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субъектов (ИП в сфере с/х и КФХ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), заключение соглашений.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84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332656"/>
            <a:ext cx="4005064" cy="77951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 </a:t>
            </a: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</a:t>
            </a: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20072" y="1412776"/>
            <a:ext cx="3503382" cy="2952328"/>
          </a:xfrm>
        </p:spPr>
        <p:txBody>
          <a:bodyPr>
            <a:noAutofit/>
          </a:bodyPr>
          <a:lstStyle/>
          <a:p>
            <a:pPr marL="571500" indent="-571500"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Создание единого банка данных о с/х субъектах, с/х угодьях, поголовье и т.д.,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для своевременного информирования потенциальных получателей поддержки (субсидий)</a:t>
            </a:r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4" r="166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0448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239000" cy="2367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2014 </a:t>
            </a:r>
            <a:r>
              <a:rPr lang="ru-RU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49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государство стало активно поддерживать сельхозпроизводителей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356992"/>
            <a:ext cx="4774902" cy="3183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75762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188640"/>
            <a:ext cx="3429000" cy="7795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 №2</a:t>
            </a:r>
            <a:endParaRPr lang="ru-RU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64088" y="1556792"/>
            <a:ext cx="3503382" cy="36004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технологических цепочек по продвижению экологически чистой с/х продукции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images (15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715" r="16715"/>
          <a:stretch>
            <a:fillRect/>
          </a:stretch>
        </p:blipFill>
        <p:spPr>
          <a:xfrm rot="21321473">
            <a:off x="971600" y="1340768"/>
            <a:ext cx="3692294" cy="3692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37116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 на 2015 год: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7239000" cy="1531552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Реализация проекта «одного окна» для с/х производителей через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 «Центр содействия предпринимательству Слюдянского района»</a:t>
            </a:r>
            <a:endParaRPr lang="ru-RU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783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332656"/>
            <a:ext cx="4005064" cy="77951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 </a:t>
            </a: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</a:t>
            </a: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20072" y="1412776"/>
            <a:ext cx="3503382" cy="2952328"/>
          </a:xfrm>
        </p:spPr>
        <p:txBody>
          <a:bodyPr>
            <a:noAutofit/>
          </a:bodyPr>
          <a:lstStyle/>
          <a:p>
            <a:pPr marL="571500" indent="-571500"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Вовлечь с/х производителей Слюдянского района в поступательный процесс по получению различных мер гос. поддержки на разных этапах ведения деятельности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9" r="199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21693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 на 2015 год: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7239000" cy="1531552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Администрации района и поселений заключить соглашения с ТЦ «Базар»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г.Слюдянка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 2015 г.  с муниципальным рынком в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г.Байкальске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выделении дополнительных мест торговли для местных производителей и социальных лавок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735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 на 2015 год: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7239000" cy="1531552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Кооперирование КФХ для поставки с/х продукции в рамках муниципального заказа в школы и сады района, заключение соглашений о намерениях.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735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272808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НП «Центр содействия предпринимательству Слюдянского района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7448872" cy="1500187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Поддержка КФХ и ИП через 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5638" y="4221088"/>
            <a:ext cx="2952328" cy="2211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220" y="188640"/>
            <a:ext cx="7239000" cy="9863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Сельхозпроизводителями являются:</a:t>
            </a:r>
            <a:endParaRPr lang="ru-RU" sz="3200" dirty="0"/>
          </a:p>
        </p:txBody>
      </p:sp>
      <p:sp>
        <p:nvSpPr>
          <p:cNvPr id="4" name="Содержимое 2"/>
          <p:cNvSpPr>
            <a:spLocks noGrp="1"/>
          </p:cNvSpPr>
          <p:nvPr>
            <p:ph sz="half" idx="1"/>
          </p:nvPr>
        </p:nvSpPr>
        <p:spPr>
          <a:xfrm>
            <a:off x="4752071" y="2695441"/>
            <a:ext cx="1872208" cy="131044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321508"/>
                </a:solidFill>
              </a:rPr>
              <a:t>Крестьянско-фермерские хозяйства (КФХ)</a:t>
            </a:r>
            <a:endParaRPr lang="ru-RU" sz="1800" dirty="0">
              <a:solidFill>
                <a:srgbClr val="321508"/>
              </a:solidFill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2123728" y="2565725"/>
            <a:ext cx="2664296" cy="2592288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sz="1800" dirty="0" smtClean="0">
                <a:solidFill>
                  <a:srgbClr val="321508"/>
                </a:solidFill>
              </a:rPr>
              <a:t>Вновь созданные и действующие ИП, у которых доля дохода от реализации произведенной ими сельскохозяйственной продукции составляет не менее 70% от их общего дохода</a:t>
            </a:r>
            <a:endParaRPr lang="ru-RU" sz="1800" dirty="0">
              <a:solidFill>
                <a:srgbClr val="321508"/>
              </a:solidFill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251520" y="2619121"/>
            <a:ext cx="1800200" cy="1581371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ru-RU" noProof="0" dirty="0" smtClean="0">
                <a:solidFill>
                  <a:srgbClr val="321508"/>
                </a:solidFill>
              </a:rPr>
              <a:t>Личные подсобные хозяйства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321508"/>
                </a:solidFill>
                <a:effectLst/>
                <a:uLnTx/>
                <a:uFillTx/>
              </a:rPr>
              <a:t> (ЛПХ)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321508"/>
              </a:solidFill>
              <a:effectLst/>
              <a:uLnTx/>
              <a:uFillTx/>
            </a:endParaRPr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6516216" y="2565725"/>
            <a:ext cx="1512168" cy="144016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ru-RU" dirty="0" smtClean="0">
                <a:solidFill>
                  <a:srgbClr val="321508"/>
                </a:solidFill>
              </a:rPr>
              <a:t>С/х потреби-</a:t>
            </a:r>
            <a:r>
              <a:rPr lang="ru-RU" dirty="0" err="1" smtClean="0">
                <a:solidFill>
                  <a:srgbClr val="321508"/>
                </a:solidFill>
              </a:rPr>
              <a:t>тельские</a:t>
            </a:r>
            <a:r>
              <a:rPr lang="ru-RU" dirty="0" smtClean="0">
                <a:solidFill>
                  <a:srgbClr val="321508"/>
                </a:solidFill>
              </a:rPr>
              <a:t> </a:t>
            </a:r>
            <a:r>
              <a:rPr lang="ru-RU" dirty="0" err="1" smtClean="0">
                <a:solidFill>
                  <a:srgbClr val="321508"/>
                </a:solidFill>
              </a:rPr>
              <a:t>коопера-тивы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321508"/>
                </a:solidFill>
                <a:effectLst/>
                <a:uLnTx/>
                <a:uFillTx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321508"/>
              </a:solidFill>
              <a:effectLst/>
              <a:uLnTx/>
              <a:uFillTx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6165304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>
                <a:solidFill>
                  <a:srgbClr val="321508"/>
                </a:solidFill>
              </a:rPr>
              <a:t>Согласно 264- ФЗ от 29.12.2006 г. «О развитии сельского хозяйства</a:t>
            </a:r>
            <a:endParaRPr lang="ru-RU" sz="1200" i="1" dirty="0">
              <a:solidFill>
                <a:srgbClr val="321508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754" y="620688"/>
            <a:ext cx="2261094" cy="16920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1241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91436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Согласно Закону № 112 – ФЗ от 07.07.2003 г. «О личных подсобных хозяйствах»: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местного самоуправления поселений и городских округов требуется организация учета ЛПХ в похозяйственных книгах,  в которых указывается: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ФИО,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рождения гражданина, которому предоставлен и (или) которым приобретен земельный участок для ведения личного подсобного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земельного участка личного подсобного хозяйства, занятого посевами и посадками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сельскохозяйственных животных, птицы и пчел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сельскохозяйственная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оборудование,    транспортные средства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90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6255488" cy="1362075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Приказом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ХОЗЯЙСТВА РОССИЙСКОЙ ФЕДЕРАЦИИ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октября 2010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N 345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УТВЕРЖДЕНИИ ФОРМЫ И ПОРЯДКА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ВЕДЕНИЯ ПОХОЗЯЙСТВЕННЫХ КНИГ ОРГАНАМИ МЕСТНОГО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САМОУПРАВЛЕНИЯ ПОСЕЛЕНИЙ И ОРГАНАМИ МЕСТНОГО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САМОУПРАВЛЕНИЯ ГОРОДСКИХ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ОКРУГОВ»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188640"/>
            <a:ext cx="6255488" cy="74350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Форма книги утверждена: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555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239000" cy="842352"/>
          </a:xfrm>
        </p:spPr>
        <p:txBody>
          <a:bodyPr>
            <a:no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Закону №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74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ФЗ от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11.06.2003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 «О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крестьянских фермерских хозяйствах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Крестьянское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(фермерское)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-представляет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собой объединение граждан, </a:t>
            </a:r>
            <a:r>
              <a:rPr lang="ru-RU" sz="2000" u="sng" dirty="0">
                <a:solidFill>
                  <a:schemeClr val="accent3">
                    <a:lumMod val="50000"/>
                  </a:schemeClr>
                </a:solidFill>
              </a:rPr>
              <a:t>связанных родством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и (или) </a:t>
            </a:r>
            <a:r>
              <a:rPr lang="ru-RU" sz="2000" u="sng" dirty="0">
                <a:solidFill>
                  <a:schemeClr val="accent3">
                    <a:lumMod val="50000"/>
                  </a:schemeClr>
                </a:solidFill>
              </a:rPr>
              <a:t>свойством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имеющих в общей собственности имущество и совместно осуществляющих производственную и иную хозяйственную деятельность (производство, переработку, хранение, транспортировку и реализацию сельскохозяйственной продукции), основанную на их личном участии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Фермерское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хозяйство может быть создано </a:t>
            </a:r>
            <a:r>
              <a:rPr lang="ru-RU" sz="2000" u="sng" dirty="0">
                <a:solidFill>
                  <a:schemeClr val="accent3">
                    <a:lumMod val="50000"/>
                  </a:schemeClr>
                </a:solidFill>
              </a:rPr>
              <a:t>одним гражданином</a:t>
            </a:r>
            <a:r>
              <a:rPr lang="ru-RU" sz="2000" u="sng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Членами фермерского хозяйства могут </a:t>
            </a:r>
            <a:r>
              <a:rPr lang="ru-RU" sz="2000" dirty="0" smtClean="0">
                <a:solidFill>
                  <a:srgbClr val="FF0000"/>
                </a:solidFill>
              </a:rPr>
              <a:t>быть (по соглашению):</a:t>
            </a:r>
            <a:endParaRPr lang="ru-RU" sz="2000" dirty="0">
              <a:solidFill>
                <a:srgbClr val="FF0000"/>
              </a:solidFill>
            </a:endParaRPr>
          </a:p>
          <a:p>
            <a:r>
              <a:rPr lang="ru-RU" sz="2000" dirty="0">
                <a:solidFill>
                  <a:srgbClr val="FF0000"/>
                </a:solidFill>
              </a:rPr>
              <a:t>1) супруги, их родители, дети, братья, сестры, внуки, а также дедушки и бабушки каждого из супругов, но не более чем из трех семей. Дети, внуки, братья и сестры членов фермерского хозяйства могут быть приняты в члены фермерского хозяйства по достижении ими возраста шестнадцати лет;</a:t>
            </a:r>
          </a:p>
          <a:p>
            <a:r>
              <a:rPr lang="ru-RU" sz="2000" dirty="0">
                <a:solidFill>
                  <a:srgbClr val="FF0000"/>
                </a:solidFill>
              </a:rPr>
              <a:t>2) граждане, не состоящие в родстве с главой фермерского хозяйства. Максимальное количество таких граждан не может превышать пяти человек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</a:p>
          <a:p>
            <a:endParaRPr lang="ru-RU" sz="2000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ru-RU" sz="1800" dirty="0">
                <a:solidFill>
                  <a:srgbClr val="321508"/>
                </a:solidFill>
              </a:rPr>
              <a:t>Фермерское хозяйство считается созданным со дня его государственной регистрации </a:t>
            </a:r>
            <a:r>
              <a:rPr lang="ru-RU" sz="1800" dirty="0" smtClean="0">
                <a:solidFill>
                  <a:srgbClr val="321508"/>
                </a:solidFill>
              </a:rPr>
              <a:t>в ИФНС*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95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908720"/>
            <a:ext cx="6120680" cy="4092304"/>
          </a:xfrm>
        </p:spPr>
        <p:txBody>
          <a:bodyPr/>
          <a:lstStyle/>
          <a:p>
            <a:r>
              <a:rPr lang="ru-RU" sz="3200" dirty="0" smtClean="0"/>
              <a:t>Поддержка</a:t>
            </a:r>
            <a:br>
              <a:rPr lang="ru-RU" sz="3200" dirty="0" smtClean="0"/>
            </a:br>
            <a:r>
              <a:rPr lang="ru-RU" sz="3200" dirty="0" smtClean="0"/>
              <a:t> с/х производителей осуществляется в рамках 264-ФЗ от 29.12.2006 </a:t>
            </a:r>
            <a:r>
              <a:rPr lang="ru-RU" sz="2000" dirty="0" smtClean="0"/>
              <a:t>г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 «О развитии сельского хозяйства»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75357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55160" cy="1173480"/>
          </a:xfrm>
        </p:spPr>
        <p:txBody>
          <a:bodyPr/>
          <a:lstStyle/>
          <a:p>
            <a:r>
              <a:rPr lang="ru-RU" dirty="0" smtClean="0"/>
              <a:t>К мерам по реализации государственной аграрной политики относится: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67544" y="1916832"/>
            <a:ext cx="7239000" cy="437175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75000"/>
                  </a:schemeClr>
                </a:solidFill>
              </a:rPr>
              <a:t>П</a:t>
            </a:r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</a:rPr>
              <a:t>редоставление безвозвратных бюджетных субсидий сельскохозяйственным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</a:rPr>
              <a:t>товаропроизводителям </a:t>
            </a:r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</a:rPr>
              <a:t>(ЛПХ, КФХ и ИП)</a:t>
            </a:r>
          </a:p>
          <a:p>
            <a:r>
              <a:rPr lang="ru-RU" sz="2400" b="1" dirty="0">
                <a:solidFill>
                  <a:schemeClr val="tx1">
                    <a:lumMod val="75000"/>
                  </a:schemeClr>
                </a:solidFill>
              </a:rPr>
              <a:t>О</a:t>
            </a:r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</a:rPr>
              <a:t>существление закупки и поставок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</a:rPr>
              <a:t>сельскохозяйственной продукции, сырья и продовольствия для государственных и муниципальных нужд</a:t>
            </a:r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</a:rPr>
              <a:t>;</a:t>
            </a:r>
          </a:p>
          <a:p>
            <a:r>
              <a:rPr lang="ru-RU" sz="2400" b="1" dirty="0">
                <a:solidFill>
                  <a:schemeClr val="tx1">
                    <a:lumMod val="75000"/>
                  </a:schemeClr>
                </a:solidFill>
              </a:rPr>
              <a:t>Р</a:t>
            </a:r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</a:rPr>
              <a:t>егулирование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</a:rPr>
              <a:t>рынка сельскохозяйственной продукции, сырья и </a:t>
            </a:r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</a:rPr>
              <a:t>продовольствия</a:t>
            </a:r>
          </a:p>
          <a:p>
            <a:r>
              <a:rPr lang="ru-RU" sz="2400" b="1" dirty="0">
                <a:solidFill>
                  <a:schemeClr val="tx1">
                    <a:lumMod val="75000"/>
                  </a:schemeClr>
                </a:solidFill>
              </a:rPr>
              <a:t>К</a:t>
            </a:r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</a:rPr>
              <a:t>онсультационная помощь</a:t>
            </a:r>
            <a:endParaRPr lang="ru-RU" sz="2400" b="1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72051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745560" cy="1362075"/>
          </a:xfrm>
        </p:spPr>
        <p:txBody>
          <a:bodyPr>
            <a:noAutofit/>
          </a:bodyPr>
          <a:lstStyle/>
          <a:p>
            <a:r>
              <a:rPr lang="ru-RU" sz="2400" dirty="0"/>
              <a:t>«Создание условий для развития сельскохозяйственного производства в поселениях  Слюдянского района на </a:t>
            </a:r>
            <a:r>
              <a:rPr lang="ru-RU" sz="2400" dirty="0" smtClean="0"/>
              <a:t>2015-2018 </a:t>
            </a:r>
            <a:r>
              <a:rPr lang="ru-RU" sz="1800" dirty="0" smtClean="0"/>
              <a:t>гг</a:t>
            </a:r>
            <a:r>
              <a:rPr lang="ru-RU" sz="2400" dirty="0"/>
              <a:t>.»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980728"/>
            <a:ext cx="7956376" cy="959531"/>
          </a:xfrm>
        </p:spPr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Слюдянского района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принята муниципальная программа, утвержденная постановлением администрации МО Слюдянский район от 10.11.2014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№1775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655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25">
      <a:dk1>
        <a:srgbClr val="FFC30B"/>
      </a:dk1>
      <a:lt1>
        <a:srgbClr val="FA8D3D"/>
      </a:lt1>
      <a:dk2>
        <a:srgbClr val="FFC000"/>
      </a:dk2>
      <a:lt2>
        <a:srgbClr val="E36305"/>
      </a:lt2>
      <a:accent1>
        <a:srgbClr val="F1C4AE"/>
      </a:accent1>
      <a:accent2>
        <a:srgbClr val="FFCA0C"/>
      </a:accent2>
      <a:accent3>
        <a:srgbClr val="DE6C36"/>
      </a:accent3>
      <a:accent4>
        <a:srgbClr val="F9B639"/>
      </a:accent4>
      <a:accent5>
        <a:srgbClr val="FFD965"/>
      </a:accent5>
      <a:accent6>
        <a:srgbClr val="FA8D3D"/>
      </a:accent6>
      <a:hlink>
        <a:srgbClr val="FFDE66"/>
      </a:hlink>
      <a:folHlink>
        <a:srgbClr val="FFFF0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301</TotalTime>
  <Words>831</Words>
  <Application>Microsoft Office PowerPoint</Application>
  <PresentationFormat>Экран (4:3)</PresentationFormat>
  <Paragraphs>82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Изящная</vt:lpstr>
      <vt:lpstr>Развитие сельского хозяйства  на территории Слюдянского района</vt:lpstr>
      <vt:lpstr>С 2014 г.  государство стало активно поддерживать сельхозпроизводителей</vt:lpstr>
      <vt:lpstr>Сельхозпроизводителями являются:</vt:lpstr>
      <vt:lpstr>Согласно Закону № 112 – ФЗ от 07.07.2003 г. «О личных подсобных хозяйствах»:</vt:lpstr>
      <vt:lpstr>Приказом Министерства СЕЛЬСКОГО ХОЗЯЙСТВА РОССИЙСКОЙ ФЕДЕРАЦИИ  от 11 октября 2010 г. N 345  «ОБ УТВЕРЖДЕНИИ ФОРМЫ И ПОРЯДКА ВЕДЕНИЯ ПОХОЗЯЙСТВЕННЫХ КНИГ ОРГАНАМИ МЕСТНОГО САМОУПРАВЛЕНИЯ ПОСЕЛЕНИЙ И ОРГАНАМИ МЕСТНОГО САМОУПРАВЛЕНИЯ ГОРОДСКИХ ОКРУГОВ» </vt:lpstr>
      <vt:lpstr>Согласно Закону № 74 – ФЗ от 11.06.2003 г. «О крестьянских фермерских хозяйствах»:</vt:lpstr>
      <vt:lpstr>Поддержка  с/х производителей осуществляется в рамках 264-ФЗ от 29.12.2006 г.  «О развитии сельского хозяйства»</vt:lpstr>
      <vt:lpstr>К мерам по реализации государственной аграрной политики относится:</vt:lpstr>
      <vt:lpstr>«Создание условий для развития сельскохозяйственного производства в поселениях  Слюдянского района на 2015-2018 гг.»</vt:lpstr>
      <vt:lpstr>Мероприятия программы:  1.Создание системы обеспечения жильем проживающих и желающих проживать в сельской местности и закрепление в сельской местности молодых семей и молодых специалистов.  - схема: 30х70.  30% – средства граждан  70 %– предоставляемая субсидия   2.Обустройство населенных пунктов объектами социальной  инфраструктуры.   -Создание культурно-досугового типа в Быстринском и новоснежнинском МО -создание школы –сад в п.Утулик    3.Грантовая поддержка местных инициатив граждан, проживающих в сельской местности.  -Средства поселений в размере 1000 руб. - трудовое участие граждан -вклады юридических лиц </vt:lpstr>
      <vt:lpstr>Обеспечение продовольственной безопасности путем перехода на  обеспечение экологически-чистой с/х продукцией местных производителей </vt:lpstr>
      <vt:lpstr>Презентация PowerPoint</vt:lpstr>
      <vt:lpstr>Презентация PowerPoint</vt:lpstr>
      <vt:lpstr>Мероприятия на 2015 год:</vt:lpstr>
      <vt:lpstr>Ожидаемый результат № 1</vt:lpstr>
      <vt:lpstr>Ожидаемый результат №2</vt:lpstr>
      <vt:lpstr>Ожидаемый результат №3</vt:lpstr>
      <vt:lpstr>Мероприятия на 2015 год:</vt:lpstr>
      <vt:lpstr>Ожидаемый результат № 1</vt:lpstr>
      <vt:lpstr>Ожидаемый результат №2</vt:lpstr>
      <vt:lpstr>Мероприятия на 2015 год:</vt:lpstr>
      <vt:lpstr>Ожидаемый результат № 1</vt:lpstr>
      <vt:lpstr>Мероприятия на 2015 год:</vt:lpstr>
      <vt:lpstr>Мероприятия на 2015 год:</vt:lpstr>
      <vt:lpstr>НП «Центр содействия предпринимательству Слюдянского района»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сельского хозяйства  на территории Слюдянского района</dc:title>
  <dc:creator>1</dc:creator>
  <cp:lastModifiedBy>Усольцева Анастасия Валерьевна</cp:lastModifiedBy>
  <cp:revision>39</cp:revision>
  <dcterms:created xsi:type="dcterms:W3CDTF">2014-11-17T12:55:10Z</dcterms:created>
  <dcterms:modified xsi:type="dcterms:W3CDTF">2014-11-18T05:54:29Z</dcterms:modified>
</cp:coreProperties>
</file>