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19"/>
  </p:notesMasterIdLst>
  <p:sldIdLst>
    <p:sldId id="256" r:id="rId2"/>
    <p:sldId id="372" r:id="rId3"/>
    <p:sldId id="366" r:id="rId4"/>
    <p:sldId id="367" r:id="rId5"/>
    <p:sldId id="368" r:id="rId6"/>
    <p:sldId id="379" r:id="rId7"/>
    <p:sldId id="369" r:id="rId8"/>
    <p:sldId id="370" r:id="rId9"/>
    <p:sldId id="371" r:id="rId10"/>
    <p:sldId id="378" r:id="rId11"/>
    <p:sldId id="380" r:id="rId12"/>
    <p:sldId id="364" r:id="rId13"/>
    <p:sldId id="381" r:id="rId14"/>
    <p:sldId id="384" r:id="rId15"/>
    <p:sldId id="383" r:id="rId16"/>
    <p:sldId id="382" r:id="rId17"/>
    <p:sldId id="377" r:id="rId18"/>
  </p:sldIdLst>
  <p:sldSz cx="9144000" cy="6858000" type="screen4x3"/>
  <p:notesSz cx="6797675" cy="9926638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7C8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88054" autoAdjust="0"/>
  </p:normalViewPr>
  <p:slideViewPr>
    <p:cSldViewPr>
      <p:cViewPr varScale="1">
        <p:scale>
          <a:sx n="116" d="100"/>
          <a:sy n="11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D38E7C-481A-4E2D-ABB0-B0C4F789734E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EAB9038-D8D6-4B93-9E13-ABC4CC023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83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B9038-D8D6-4B93-9E13-ABC4CC0234D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0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BD33A-2C69-4881-9409-326474A41D4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122E-4379-4A47-B1F9-0DCE2F567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C151-F446-4A62-A730-6FE0F9829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383E-4ABB-46C0-ADB0-2890FB895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8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B728-9E44-49AC-838F-BBE4D214E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EEBD-2963-44EC-8391-8CD27697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42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46A9-EC70-4F29-984F-B93E45D79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1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C2CE-8DE2-4234-9F37-D59FB4B0F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4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4622-7D5F-4996-B75B-00BC8982B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5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93AE-8693-4337-BE27-37E864542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6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7796-48D6-4240-9428-F1A8338BA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0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09A69-09E3-4056-8B10-5FE0BD361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3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01069A-E595-43E7-8D8B-933D96006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.fasie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u.edu/structure/51/4336/" TargetMode="External"/><Relationship Id="rId2" Type="http://schemas.openxmlformats.org/officeDocument/2006/relationships/hyperlink" Target="http://umnik.fasie.ru/irkuts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6405332"/>
            <a:ext cx="5581700" cy="452669"/>
          </a:xfrm>
        </p:spPr>
        <p:txBody>
          <a:bodyPr/>
          <a:lstStyle/>
          <a:p>
            <a:pPr algn="r" eaLnBrk="1" hangingPunct="1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Рупосов Виталий Леонидович</a:t>
            </a:r>
          </a:p>
        </p:txBody>
      </p:sp>
      <p:sp>
        <p:nvSpPr>
          <p:cNvPr id="2054" name="Rectangle 3"/>
          <p:cNvSpPr>
            <a:spLocks/>
          </p:cNvSpPr>
          <p:nvPr/>
        </p:nvSpPr>
        <p:spPr bwMode="auto">
          <a:xfrm>
            <a:off x="223012" y="980728"/>
            <a:ext cx="86963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yriad Pro" pitchFamily="34" charset="0"/>
              </a:rPr>
              <a:t>Деятельность Постоянного Представителя 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yriad Pro" pitchFamily="34" charset="0"/>
              </a:rPr>
              <a:t>Фонда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yriad Pro" pitchFamily="34" charset="0"/>
              </a:rPr>
              <a:t>содействия развитию 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yriad Pro" pitchFamily="34" charset="0"/>
              </a:rPr>
              <a:t>малых форм предприятий в научно-технической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yriad Pro" pitchFamily="34" charset="0"/>
              </a:rPr>
              <a:t>сфере в Иркутской области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yriad Pro" pitchFamily="34" charset="0"/>
              <a:ea typeface="PFSquareSansPro-Light"/>
              <a:cs typeface="PFSquareSansPro-Light"/>
              <a:sym typeface="PFSquareSansPro-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142412" cy="3936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3"/>
          <a:stretch/>
        </p:blipFill>
        <p:spPr>
          <a:xfrm flipH="1">
            <a:off x="3923928" y="2348848"/>
            <a:ext cx="5218484" cy="2905753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4427984" y="5258080"/>
            <a:ext cx="47160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54968"/>
          </a:xfrm>
        </p:spPr>
        <p:txBody>
          <a:bodyPr/>
          <a:lstStyle/>
          <a:p>
            <a:r>
              <a:rPr lang="ru-RU" sz="3300" b="1" dirty="0" smtClean="0"/>
              <a:t>В </a:t>
            </a:r>
            <a:r>
              <a:rPr lang="ru-RU" sz="3300" b="1" dirty="0"/>
              <a:t>2014 году программа </a:t>
            </a:r>
            <a:r>
              <a:rPr lang="ru-RU" sz="3300" b="1" dirty="0" smtClean="0"/>
              <a:t>СТАРТ будет </a:t>
            </a:r>
            <a:r>
              <a:rPr lang="ru-RU" sz="3300" b="1" dirty="0"/>
              <a:t>проводиться в новом </a:t>
            </a:r>
            <a:r>
              <a:rPr lang="ru-RU" sz="3300" b="1" dirty="0" smtClean="0"/>
              <a:t>формате</a:t>
            </a:r>
            <a:endParaRPr lang="ru-RU" sz="33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824536"/>
          </a:xfrm>
        </p:spPr>
        <p:txBody>
          <a:bodyPr/>
          <a:lstStyle/>
          <a:p>
            <a:r>
              <a:rPr lang="ru-RU" sz="2200" dirty="0" smtClean="0"/>
              <a:t>финансирование </a:t>
            </a:r>
            <a:r>
              <a:rPr lang="ru-RU" sz="2200" dirty="0"/>
              <a:t>проектов будет осуществляться в форме грантов малым предприятиям; </a:t>
            </a:r>
          </a:p>
          <a:p>
            <a:r>
              <a:rPr lang="ru-RU" sz="2200" dirty="0" smtClean="0"/>
              <a:t>рекомендованный </a:t>
            </a:r>
            <a:r>
              <a:rPr lang="ru-RU" sz="2200" dirty="0"/>
              <a:t>срок выполнения работ </a:t>
            </a:r>
            <a:r>
              <a:rPr lang="ru-RU" sz="2200" dirty="0" smtClean="0"/>
              <a:t>- 1 год;</a:t>
            </a:r>
          </a:p>
          <a:p>
            <a:r>
              <a:rPr lang="ru-RU" sz="2200" dirty="0" smtClean="0"/>
              <a:t>цена </a:t>
            </a:r>
            <a:r>
              <a:rPr lang="ru-RU" sz="2200" dirty="0"/>
              <a:t>договора первого годового этапа </a:t>
            </a:r>
            <a:r>
              <a:rPr lang="ru-RU" sz="2200" dirty="0" smtClean="0"/>
              <a:t>- до </a:t>
            </a:r>
            <a:r>
              <a:rPr lang="ru-RU" sz="2200" dirty="0"/>
              <a:t>1 миллиона </a:t>
            </a:r>
            <a:r>
              <a:rPr lang="ru-RU" sz="2200" dirty="0" smtClean="0"/>
              <a:t>рублей;</a:t>
            </a:r>
          </a:p>
          <a:p>
            <a:r>
              <a:rPr lang="ru-RU" sz="2200" dirty="0" smtClean="0"/>
              <a:t>определяющими </a:t>
            </a:r>
            <a:r>
              <a:rPr lang="ru-RU" sz="2200" dirty="0"/>
              <a:t>при оценке заявок становятся научно-технический уровень разработки, перспективы </a:t>
            </a:r>
            <a:r>
              <a:rPr lang="ru-RU" sz="2200" dirty="0" smtClean="0"/>
              <a:t>коммерциализации </a:t>
            </a:r>
            <a:r>
              <a:rPr lang="ru-RU" sz="2200" dirty="0"/>
              <a:t>продукции по проекту и квалификация сотрудников; </a:t>
            </a:r>
          </a:p>
          <a:p>
            <a:r>
              <a:rPr lang="ru-RU" sz="2200" dirty="0"/>
              <a:t>прием заявок на конкурс будет проводиться непрерывно в течение всего года; </a:t>
            </a:r>
          </a:p>
          <a:p>
            <a:r>
              <a:rPr lang="ru-RU" sz="2200" dirty="0"/>
              <a:t>заявки будут рассматриваться по мере поступления их достаточного количества для рассмотрения на профильном тематическом жюри; </a:t>
            </a:r>
          </a:p>
          <a:p>
            <a:r>
              <a:rPr lang="ru-RU" sz="2200" dirty="0"/>
              <a:t>срок рассмотрения поступивших заявок и принятия решения о финансировании не будет превышать 4 месяцев с момента подписания заявки. </a:t>
            </a:r>
          </a:p>
          <a:p>
            <a:endParaRPr lang="ru-RU" sz="2200" dirty="0"/>
          </a:p>
          <a:p>
            <a:r>
              <a:rPr lang="ru-RU" sz="2200" dirty="0"/>
              <a:t>Конкурс будет охватывать все традиционные направления: информационные технологии, медицина, современные материалы и технологии их создания, приборы и аппаратные комплексы, биотехнологии. Прием заявок начнется в марте 2014 года в новой системе по адресу http://online.fasie.ru. О готовности информационной системы к работе будет сообщено дополнительно</a:t>
            </a:r>
            <a:r>
              <a:rPr lang="ru-RU" sz="2200" dirty="0" smtClean="0"/>
              <a:t>. Расписание </a:t>
            </a:r>
            <a:r>
              <a:rPr lang="ru-RU" sz="2200" dirty="0"/>
              <a:t>конкурсов будет доступно после их объявление на сайте Фонда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0519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5"/>
            <a:ext cx="8229600" cy="724943"/>
          </a:xfrm>
        </p:spPr>
        <p:txBody>
          <a:bodyPr/>
          <a:lstStyle/>
          <a:p>
            <a:r>
              <a:rPr lang="ru-RU" sz="3500" b="1" dirty="0" smtClean="0"/>
              <a:t>Расписание программы СТАРТ </a:t>
            </a:r>
            <a:endParaRPr lang="ru-RU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328592"/>
          </a:xfrm>
        </p:spPr>
        <p:txBody>
          <a:bodyPr/>
          <a:lstStyle/>
          <a:p>
            <a:r>
              <a:rPr lang="ru-RU" sz="2200" dirty="0" smtClean="0"/>
              <a:t>Прием заявок </a:t>
            </a:r>
            <a:r>
              <a:rPr lang="ru-RU" sz="2200" dirty="0"/>
              <a:t>на конкурс будет проводиться непрерывно в течение всего </a:t>
            </a:r>
            <a:r>
              <a:rPr lang="ru-RU" sz="2200" dirty="0" smtClean="0"/>
              <a:t>года</a:t>
            </a:r>
            <a:r>
              <a:rPr lang="ru-RU" sz="2200" dirty="0"/>
              <a:t>.</a:t>
            </a:r>
          </a:p>
          <a:p>
            <a:r>
              <a:rPr lang="ru-RU" sz="2200" dirty="0" smtClean="0"/>
              <a:t>Заявки будут </a:t>
            </a:r>
            <a:r>
              <a:rPr lang="ru-RU" sz="2200" dirty="0"/>
              <a:t>рассматриваться по мере поступления их достаточного количества для рассмотрения на профильном тематическом </a:t>
            </a:r>
            <a:r>
              <a:rPr lang="ru-RU" sz="2200" dirty="0" smtClean="0"/>
              <a:t>жюри</a:t>
            </a:r>
            <a:r>
              <a:rPr lang="ru-RU" sz="2200" dirty="0"/>
              <a:t>.</a:t>
            </a:r>
          </a:p>
          <a:p>
            <a:r>
              <a:rPr lang="ru-RU" sz="2200" dirty="0" smtClean="0"/>
              <a:t>Срок рассмотрения </a:t>
            </a:r>
            <a:r>
              <a:rPr lang="ru-RU" sz="2200" dirty="0"/>
              <a:t>поступивших заявок и принятия решения о финансировании не будет превышать 4 месяцев с момента подписания </a:t>
            </a:r>
            <a:r>
              <a:rPr lang="ru-RU" sz="2200" dirty="0" smtClean="0"/>
              <a:t>заявки.</a:t>
            </a:r>
            <a:endParaRPr lang="ru-RU" sz="2200" dirty="0"/>
          </a:p>
          <a:p>
            <a:r>
              <a:rPr lang="ru-RU" sz="2200" dirty="0"/>
              <a:t>Конкурс будет охватывать все традиционные </a:t>
            </a:r>
            <a:r>
              <a:rPr lang="ru-RU" sz="2200" dirty="0" smtClean="0"/>
              <a:t>направления.</a:t>
            </a:r>
          </a:p>
          <a:p>
            <a:r>
              <a:rPr lang="ru-RU" sz="2200" dirty="0" smtClean="0"/>
              <a:t>Прием </a:t>
            </a:r>
            <a:r>
              <a:rPr lang="ru-RU" sz="2200" dirty="0"/>
              <a:t>заявок начнется в марте 2014 года в новой системе по адресу </a:t>
            </a:r>
            <a:r>
              <a:rPr lang="ru-RU" sz="2200" dirty="0">
                <a:hlinkClick r:id="rId2"/>
              </a:rPr>
              <a:t>http://</a:t>
            </a:r>
            <a:r>
              <a:rPr lang="ru-RU" sz="2200" dirty="0" smtClean="0">
                <a:hlinkClick r:id="rId2"/>
              </a:rPr>
              <a:t>online.fasie.ru</a:t>
            </a:r>
            <a:r>
              <a:rPr lang="ru-RU" sz="2200" dirty="0" smtClean="0"/>
              <a:t> </a:t>
            </a:r>
          </a:p>
          <a:p>
            <a:r>
              <a:rPr lang="ru-RU" sz="2200" dirty="0" smtClean="0"/>
              <a:t>О </a:t>
            </a:r>
            <a:r>
              <a:rPr lang="ru-RU" sz="2200" dirty="0"/>
              <a:t>готовности информационной системы к работе будет сообщено дополнительно. </a:t>
            </a:r>
            <a:endParaRPr lang="ru-RU" sz="2200" dirty="0" smtClean="0"/>
          </a:p>
          <a:p>
            <a:r>
              <a:rPr lang="ru-RU" sz="2200" dirty="0" smtClean="0"/>
              <a:t>Расписание </a:t>
            </a:r>
            <a:r>
              <a:rPr lang="ru-RU" sz="2200" dirty="0"/>
              <a:t>конкурсов будет доступно после их объявление на сайте Фонда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B728-9E44-49AC-838F-BBE4D214EA6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4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3"/>
          <p:cNvSpPr>
            <a:spLocks/>
          </p:cNvSpPr>
          <p:nvPr/>
        </p:nvSpPr>
        <p:spPr bwMode="auto">
          <a:xfrm>
            <a:off x="395536" y="955217"/>
            <a:ext cx="55446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"/>
            <a:r>
              <a:rPr lang="ru-RU" sz="2800" b="1" dirty="0">
                <a:solidFill>
                  <a:schemeClr val="tx2"/>
                </a:solidFill>
              </a:rPr>
              <a:t>Программа «РАЗВИТИЕ</a:t>
            </a:r>
            <a:r>
              <a:rPr lang="ru-RU" sz="2800" b="1" dirty="0" smtClean="0">
                <a:solidFill>
                  <a:schemeClr val="tx2"/>
                </a:solidFill>
              </a:rPr>
              <a:t>»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916832"/>
            <a:ext cx="892418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Цель </a:t>
            </a:r>
            <a:r>
              <a:rPr lang="ru-RU" dirty="0"/>
              <a:t>программы - оказание прямой финансовой поддержки малым инновационным предприятиям, реализующим проекты по разработке и освоению новых видов наукоемкой продукции и технологий на основе принадлежащей этим предприятиям или государственным научным организациям интеллектуальной собственности, вводимой в хозяйственный оборот. 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Программа </a:t>
            </a:r>
            <a:r>
              <a:rPr lang="ru-RU" dirty="0"/>
              <a:t>направлена на развитие рынка отечественной высокотехнологичной продукции, коммерциализацию результатов научно-технической деятельности, привлечение инвестиций в сферу малого инновационного предпринимательства, создание новых рабочих мест в высокотехнологическом секторе. 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Предприятия</a:t>
            </a:r>
            <a:r>
              <a:rPr lang="ru-RU" dirty="0"/>
              <a:t>, подающие свои проекты на конкурс, должны иметь свою научно-техническую и финансовую историю, занимать свою нишу на рынке, быть способными вложить на реализацию проекта достаточные собственные средства.</a:t>
            </a:r>
          </a:p>
        </p:txBody>
      </p:sp>
      <p:pic>
        <p:nvPicPr>
          <p:cNvPr id="7" name="Picture 2" descr="http://www.fasie.ru/images/logo/fasie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77" y="955217"/>
            <a:ext cx="1795882" cy="61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3"/>
            <a:ext cx="8229600" cy="652935"/>
          </a:xfrm>
        </p:spPr>
        <p:txBody>
          <a:bodyPr/>
          <a:lstStyle/>
          <a:p>
            <a:r>
              <a:rPr lang="ru-RU" sz="3500" b="1" dirty="0"/>
              <a:t>Программа «Интернационализация»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184576"/>
          </a:xfrm>
        </p:spPr>
        <p:txBody>
          <a:bodyPr/>
          <a:lstStyle/>
          <a:p>
            <a:r>
              <a:rPr lang="ru-RU" sz="2100" dirty="0" smtClean="0"/>
              <a:t>это </a:t>
            </a:r>
            <a:r>
              <a:rPr lang="ru-RU" sz="2100" dirty="0"/>
              <a:t>комплекс мер, направленных на повышение конкурентоспособности малого инновационного бизнеса России на международных рынках. Включает в себя не только финансирование двусторонних и многосторонних инновационных проектов российскими и зарубежными организациями, но и образовательные программы, участие российских компаний в европейских бизнес- и инновационных сетях. </a:t>
            </a:r>
            <a:endParaRPr lang="ru-RU" sz="2100" dirty="0" smtClean="0"/>
          </a:p>
          <a:p>
            <a:r>
              <a:rPr lang="ru-RU" sz="2100" dirty="0" smtClean="0"/>
              <a:t>Благодаря </a:t>
            </a:r>
            <a:r>
              <a:rPr lang="ru-RU" sz="2100" dirty="0"/>
              <a:t>Фонду российские малые компании получили доступ к рамочным программам ЕС. </a:t>
            </a:r>
            <a:endParaRPr lang="ru-RU" sz="2100" dirty="0" smtClean="0"/>
          </a:p>
          <a:p>
            <a:r>
              <a:rPr lang="ru-RU" sz="2100" dirty="0" smtClean="0"/>
              <a:t>Основное </a:t>
            </a:r>
            <a:r>
              <a:rPr lang="ru-RU" sz="2100" dirty="0"/>
              <a:t>преимущество программы «Интернационализация» – взаимовыгодное равноправное сотрудничество российских и зарубежных малых инновационных предприятий, доступ к международной экспертизе проектов. </a:t>
            </a:r>
          </a:p>
          <a:p>
            <a:r>
              <a:rPr lang="ru-RU" sz="2100" dirty="0" smtClean="0"/>
              <a:t>Также </a:t>
            </a:r>
            <a:r>
              <a:rPr lang="ru-RU" sz="2100" dirty="0"/>
              <a:t>программа включает в себя поддержку компаний с экспортно-ориентированной продукцией с целью увеличения доли </a:t>
            </a:r>
            <a:r>
              <a:rPr lang="ru-RU" sz="2100" dirty="0" err="1"/>
              <a:t>несырьевого</a:t>
            </a:r>
            <a:r>
              <a:rPr lang="ru-RU" sz="2100" dirty="0"/>
              <a:t> экспорта из Российской Федерации. </a:t>
            </a:r>
          </a:p>
          <a:p>
            <a:endParaRPr lang="ru-RU" sz="2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B728-9E44-49AC-838F-BBE4D214EA6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1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B728-9E44-49AC-838F-BBE4D214EA6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692696"/>
            <a:ext cx="8229600" cy="72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500" b="1" dirty="0" smtClean="0"/>
              <a:t>Программа КООПЕРАЦИЯ</a:t>
            </a:r>
            <a:endParaRPr lang="ru-RU" sz="35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51520" y="1600201"/>
            <a:ext cx="8640960" cy="49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 smtClean="0"/>
              <a:t>Участниками процесса отбора проектов НИОКР могут стать российские компании, подавшие заявки с приложением необходимых документов в информационной системе Фонда содействия по форме, утвержденной для участия в программе; имеющие выручку от реализации товаров (работ, услуг) без учета налога на добавленную стоимость или балансовую стоимость активов (остаточную стоимость основных средств и нематериальных активов) за предшествующий календарный год не менее предельных значений, установленных Правительством Российской Федерации для субъектов малого предпринимательства; располагающие сбытовой сетью для успешной коммерциализации результатов НИОКР и обеспечивающие паритетное финансирование расходов на коммерциализацию результатов НИОКР из внебюджетных источников.</a:t>
            </a:r>
          </a:p>
          <a:p>
            <a:r>
              <a:rPr lang="ru-RU" sz="1700" dirty="0" smtClean="0"/>
              <a:t>Каждый инициатор проекта одновременно может подать не более двух заявок с техническим заданием на выполнение НИОКР в рамках программы.</a:t>
            </a:r>
          </a:p>
          <a:p>
            <a:r>
              <a:rPr lang="ru-RU" sz="1700" dirty="0" smtClean="0"/>
              <a:t>Финансирование НИОКР будет предоставлено МИП, отобранным в результате конкурса, объявленного Фондом содействия на выполнение работ по техническим заданиям на выполнение НИОКР, согласованных с инициаторами проекта.</a:t>
            </a:r>
          </a:p>
          <a:p>
            <a:r>
              <a:rPr lang="ru-RU" sz="1700" dirty="0" smtClean="0"/>
              <a:t>Размер финансирования – до 20 млн руб. Срок выполнения проектов – до 24 месяцев.</a:t>
            </a:r>
          </a:p>
          <a:p>
            <a:endParaRPr lang="ru-RU" sz="1700" dirty="0" smtClean="0"/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9904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B728-9E44-49AC-838F-BBE4D214EA6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3500" b="1" dirty="0" smtClean="0"/>
              <a:t>Программа КОММЕРЦИАЛИЗАЦИЯ </a:t>
            </a:r>
            <a:endParaRPr lang="ru-RU" sz="3500" b="1" dirty="0"/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9036496" cy="4525963"/>
          </a:xfrm>
        </p:spPr>
        <p:txBody>
          <a:bodyPr/>
          <a:lstStyle/>
          <a:p>
            <a:r>
              <a:rPr lang="ru-RU" sz="1600" dirty="0" smtClean="0"/>
              <a:t>Конкурс направлен </a:t>
            </a:r>
            <a:r>
              <a:rPr lang="ru-RU" sz="1600" dirty="0"/>
              <a:t>на предоставление грантов в форме субсидий на финансовое обеспечение расходов, связанных с реализацией инновационных проектов, результаты которых имеют перспективу коммерциализации, за исключением расходов на выполнение научно-исследовательских, опытно-конструкторских и технологических работ. </a:t>
            </a:r>
          </a:p>
          <a:p>
            <a:r>
              <a:rPr lang="ru-RU" sz="1600" dirty="0" smtClean="0"/>
              <a:t>Цель </a:t>
            </a:r>
            <a:r>
              <a:rPr lang="ru-RU" sz="1600" dirty="0"/>
              <a:t>Конкурса – оказание финансовой поддержки малым инновационным предприятиям, завершившим НИОКР и планирующим создание или расширение производства инновационной продукции.</a:t>
            </a:r>
          </a:p>
          <a:p>
            <a:r>
              <a:rPr lang="ru-RU" sz="1600" dirty="0" smtClean="0"/>
              <a:t>Гранты </a:t>
            </a:r>
            <a:r>
              <a:rPr lang="ru-RU" sz="1600" dirty="0"/>
              <a:t>предоставляются малым инновационным предприятиям, прошедшим конкурсный отбор на право получения гранта, по одному из следующих направлений:</a:t>
            </a:r>
          </a:p>
          <a:p>
            <a:r>
              <a:rPr lang="ru-RU" sz="1600" dirty="0" smtClean="0"/>
              <a:t>а</a:t>
            </a:r>
            <a:r>
              <a:rPr lang="ru-RU" sz="1600" dirty="0"/>
              <a:t>) на финансовое обеспечение расходов, связанных с реализацией инновационного проекта – в размере не более 10 млн. рублей, при условии 100% </a:t>
            </a:r>
            <a:r>
              <a:rPr lang="ru-RU" sz="1600" dirty="0" err="1"/>
              <a:t>софинансирования</a:t>
            </a:r>
            <a:r>
              <a:rPr lang="ru-RU" sz="1600" dirty="0"/>
              <a:t> из собственных и (или) привлеченных средств третьих лиц;</a:t>
            </a:r>
          </a:p>
          <a:p>
            <a:r>
              <a:rPr lang="ru-RU" sz="1600" dirty="0" smtClean="0"/>
              <a:t>б</a:t>
            </a:r>
            <a:r>
              <a:rPr lang="ru-RU" sz="1600" dirty="0"/>
              <a:t>) на возмещение расходов, связанных с реализацией инновационного проекта – в размере 50% документально подтвержденных расходов на реализацию инновационного проекта, фактически понесенных с 1 января 2014 года до даты объявления конкурса, но не более 10 млн. рублей.</a:t>
            </a:r>
          </a:p>
          <a:p>
            <a:r>
              <a:rPr lang="ru-RU" sz="1400" dirty="0" smtClean="0"/>
              <a:t>В </a:t>
            </a:r>
            <a:r>
              <a:rPr lang="ru-RU" sz="1400" dirty="0"/>
              <a:t>конкурсе могут принимать участие предприниматели без образования юридического лица и юридические лица, действующие не менее года, соответствующие критериям отнесения к субъекту малого предпринимательства в соответствии с Федеральным законом от 24.07.2007 № 209-ФЗ, подавшие заявки с приложением необходимых документов в информационной системе Фонда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12886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ru-RU" sz="3500" b="1" dirty="0" smtClean="0"/>
              <a:t>Деятельность Представительства </a:t>
            </a:r>
            <a:r>
              <a:rPr lang="ru-RU" sz="3500" b="1" dirty="0"/>
              <a:t>Фонда в Иркутской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9036496" cy="4752528"/>
          </a:xfrm>
        </p:spPr>
        <p:txBody>
          <a:bodyPr/>
          <a:lstStyle/>
          <a:p>
            <a:r>
              <a:rPr lang="ru-RU" sz="2100" dirty="0"/>
              <a:t>Представительство Фонда в Иркутской области было открыто с марта 2012 года, на базе Некоммерческого партнерства «Технопарк Иркутского Государственного Технического Университета» (Технопарк </a:t>
            </a:r>
            <a:r>
              <a:rPr lang="ru-RU" sz="2100" dirty="0" err="1"/>
              <a:t>ИрГТУ</a:t>
            </a:r>
            <a:r>
              <a:rPr lang="ru-RU" sz="2100" dirty="0"/>
              <a:t>). </a:t>
            </a:r>
          </a:p>
          <a:p>
            <a:r>
              <a:rPr lang="ru-RU" sz="2100" dirty="0"/>
              <a:t>При Технопарке </a:t>
            </a:r>
            <a:r>
              <a:rPr lang="ru-RU" sz="2100" dirty="0" err="1"/>
              <a:t>ИрГТУ</a:t>
            </a:r>
            <a:r>
              <a:rPr lang="ru-RU" sz="2100" dirty="0"/>
              <a:t> были организованы дистанционные презентации по программе СТАРТ, что позволило увеличить количества подаваемых заявок, как из Иркутской области (относительно 2011 г. в 4 раза), так и из Республики Бурятия (относительно 2011 г. в 7 раз). </a:t>
            </a:r>
          </a:p>
          <a:p>
            <a:r>
              <a:rPr lang="ru-RU" sz="2100" dirty="0"/>
              <a:t>На базе представительство прошло </a:t>
            </a:r>
            <a:r>
              <a:rPr lang="ru-RU" sz="2100" dirty="0" smtClean="0"/>
              <a:t>5 </a:t>
            </a:r>
            <a:r>
              <a:rPr lang="ru-RU" sz="2100" dirty="0"/>
              <a:t>конференции по программе УМНИК, на которые было подано </a:t>
            </a:r>
            <a:r>
              <a:rPr lang="ru-RU" sz="2100" dirty="0" smtClean="0"/>
              <a:t>200 </a:t>
            </a:r>
            <a:r>
              <a:rPr lang="ru-RU" sz="2100" dirty="0"/>
              <a:t>заявок от молодых исследователей, а </a:t>
            </a:r>
            <a:r>
              <a:rPr lang="ru-RU" sz="2100" dirty="0" smtClean="0"/>
              <a:t>38 </a:t>
            </a:r>
            <a:r>
              <a:rPr lang="ru-RU" sz="2100" dirty="0"/>
              <a:t>участник получили финансовую поддержку Фонда. </a:t>
            </a:r>
          </a:p>
          <a:p>
            <a:r>
              <a:rPr lang="ru-RU" sz="2100" dirty="0"/>
              <a:t>Представительство Фонда постоянно участвует в различных мероприятиях связанных с инновациями и молодежным предпринимательством, проходящих в Иркутской области.</a:t>
            </a:r>
            <a:endParaRPr lang="ru-RU" sz="2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B728-9E44-49AC-838F-BBE4D214EA6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92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4320480" cy="3417244"/>
          </a:xfrm>
        </p:spPr>
        <p:txBody>
          <a:bodyPr/>
          <a:lstStyle/>
          <a:p>
            <a:pPr marL="0" indent="0">
              <a:buNone/>
            </a:pPr>
            <a:r>
              <a:rPr lang="ru-RU" sz="2500" dirty="0" smtClean="0"/>
              <a:t>Постоянный </a:t>
            </a:r>
            <a:r>
              <a:rPr lang="ru-RU" sz="2500" dirty="0"/>
              <a:t>представитель Фонда содействия развитию малых форм предприятий в научно-технической сфере в Иркутской области</a:t>
            </a:r>
          </a:p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r>
              <a:rPr lang="ru-RU" sz="2500" dirty="0" smtClean="0"/>
              <a:t>Рупосов </a:t>
            </a:r>
            <a:r>
              <a:rPr lang="ru-RU" sz="2500" dirty="0"/>
              <a:t>Виталий </a:t>
            </a:r>
            <a:r>
              <a:rPr lang="ru-RU" sz="2500" dirty="0" smtClean="0"/>
              <a:t>Леонидович</a:t>
            </a:r>
          </a:p>
          <a:p>
            <a:pPr marL="0" indent="0">
              <a:buNone/>
            </a:pPr>
            <a:r>
              <a:rPr lang="ru-RU" sz="2500" dirty="0" smtClean="0"/>
              <a:t>к.г.-.</a:t>
            </a:r>
            <a:r>
              <a:rPr lang="ru-RU" sz="2500" dirty="0" err="1" smtClean="0"/>
              <a:t>м.н</a:t>
            </a:r>
            <a:r>
              <a:rPr lang="ru-RU" sz="2500" dirty="0" smtClean="0"/>
              <a:t>., доцент</a:t>
            </a:r>
            <a:r>
              <a:rPr lang="ru-RU" sz="2500" dirty="0" smtClean="0"/>
              <a:t> </a:t>
            </a:r>
            <a:endParaRPr lang="ru-RU" sz="2500" dirty="0" smtClean="0"/>
          </a:p>
          <a:p>
            <a:pPr marL="0" indent="0">
              <a:buNone/>
            </a:pPr>
            <a:r>
              <a:rPr lang="ru-RU" sz="2500" dirty="0" err="1" smtClean="0"/>
              <a:t>р.т</a:t>
            </a:r>
            <a:r>
              <a:rPr lang="ru-RU" sz="2500" dirty="0"/>
              <a:t>. 8(3952)405901</a:t>
            </a:r>
          </a:p>
          <a:p>
            <a:pPr marL="0" indent="0">
              <a:buNone/>
            </a:pPr>
            <a:r>
              <a:rPr lang="ru-RU" sz="2500" dirty="0" err="1"/>
              <a:t>с.т</a:t>
            </a:r>
            <a:r>
              <a:rPr lang="ru-RU" sz="2500" dirty="0"/>
              <a:t>. 89025686276</a:t>
            </a:r>
          </a:p>
          <a:p>
            <a:pPr marL="0" indent="0">
              <a:buNone/>
            </a:pPr>
            <a:r>
              <a:rPr lang="ru-RU" sz="2500" dirty="0"/>
              <a:t>e-</a:t>
            </a:r>
            <a:r>
              <a:rPr lang="ru-RU" sz="2500" dirty="0" err="1"/>
              <a:t>mail</a:t>
            </a:r>
            <a:r>
              <a:rPr lang="ru-RU" sz="2500" dirty="0"/>
              <a:t>: </a:t>
            </a:r>
            <a:r>
              <a:rPr lang="en-US" sz="2500" dirty="0" err="1" smtClean="0"/>
              <a:t>ruposov</a:t>
            </a:r>
            <a:r>
              <a:rPr lang="ru-RU" sz="2500" dirty="0" smtClean="0"/>
              <a:t>@istu.edu</a:t>
            </a:r>
            <a:endParaRPr lang="ru-RU" sz="2500" dirty="0"/>
          </a:p>
          <a:p>
            <a:pPr marL="0" indent="0">
              <a:buNone/>
            </a:pPr>
            <a:r>
              <a:rPr lang="ru-RU" sz="2500" dirty="0"/>
              <a:t>www.istu.edu</a:t>
            </a:r>
          </a:p>
          <a:p>
            <a:endParaRPr lang="ru-RU" sz="2500" dirty="0"/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427315" cy="35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fasie.ru/images/logo/fasie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093296"/>
            <a:ext cx="1795882" cy="61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0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4624388" y="765175"/>
            <a:ext cx="184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1563" y="549275"/>
            <a:ext cx="50006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Представительства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0" y="1196752"/>
            <a:ext cx="9036496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         </a:t>
            </a:r>
            <a:r>
              <a:rPr lang="ru-RU" sz="1500" dirty="0">
                <a:latin typeface="+mn-lt"/>
                <a:cs typeface="Times New Roman" pitchFamily="18" charset="0"/>
              </a:rPr>
              <a:t>Важнейшую роль в осуществлении контроля за ходом выполнения проектов, информировании общественности о деятельности Фонда, содействии предприятиям в подготовке заявок  и предоставлении Фонду информации о предприятии-заявителе играют </a:t>
            </a:r>
            <a:r>
              <a:rPr lang="ru-RU" sz="1500" b="1" dirty="0">
                <a:latin typeface="+mn-lt"/>
                <a:cs typeface="Times New Roman" pitchFamily="18" charset="0"/>
              </a:rPr>
              <a:t>представительства Фонда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500" dirty="0">
                <a:latin typeface="+mn-lt"/>
                <a:cs typeface="Times New Roman" pitchFamily="18" charset="0"/>
              </a:rPr>
              <a:t>        </a:t>
            </a:r>
            <a:r>
              <a:rPr lang="ru-RU" sz="1500" dirty="0" smtClean="0">
                <a:latin typeface="+mn-lt"/>
                <a:cs typeface="Times New Roman" pitchFamily="18" charset="0"/>
              </a:rPr>
              <a:t> </a:t>
            </a:r>
            <a:r>
              <a:rPr lang="ru-RU" sz="1500" dirty="0">
                <a:latin typeface="+mn-lt"/>
                <a:cs typeface="Times New Roman" pitchFamily="18" charset="0"/>
              </a:rPr>
              <a:t>	У Фонда содействия развитию малых форм предприятий в научно-технической сфере есть Представительства в </a:t>
            </a:r>
            <a:r>
              <a:rPr lang="ru-RU" sz="1500" b="1" dirty="0" smtClean="0">
                <a:latin typeface="+mn-lt"/>
                <a:cs typeface="Times New Roman" pitchFamily="18" charset="0"/>
              </a:rPr>
              <a:t>64 </a:t>
            </a:r>
            <a:r>
              <a:rPr lang="ru-RU" sz="1500" b="1" dirty="0">
                <a:latin typeface="+mn-lt"/>
                <a:cs typeface="Times New Roman" pitchFamily="18" charset="0"/>
              </a:rPr>
              <a:t>субъектах РФ</a:t>
            </a:r>
            <a:endParaRPr lang="ru-RU" sz="1500" dirty="0"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1400" dirty="0">
              <a:latin typeface="+mn-lt"/>
              <a:cs typeface="+mn-cs"/>
            </a:endParaRPr>
          </a:p>
        </p:txBody>
      </p:sp>
      <p:pic>
        <p:nvPicPr>
          <p:cNvPr id="11273" name="Picture 6" descr="C:\Documents and Settings\Handogina\Рабочий стол\карта.JPG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068960"/>
            <a:ext cx="69818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4" descr="logo_FASIE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9226" y="794221"/>
            <a:ext cx="2824774" cy="402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Блок-схема: объединение 1"/>
          <p:cNvSpPr/>
          <p:nvPr/>
        </p:nvSpPr>
        <p:spPr>
          <a:xfrm>
            <a:off x="5659184" y="4629183"/>
            <a:ext cx="216024" cy="274018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9987" y="2453576"/>
            <a:ext cx="8784976" cy="47667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Постоянный представитель Фонда </a:t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иркутской области: НП Технопарк ИРГТУ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5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640960" cy="563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fasie.ru/images/logo/fasie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59" y="5661249"/>
            <a:ext cx="209151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5448" y="6381328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www.fasie.ru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6666" y="908720"/>
            <a:ext cx="8975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 молодежного научно-инновационного конкурса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«УМНИК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43773" y="3268562"/>
            <a:ext cx="8309969" cy="2124105"/>
            <a:chOff x="-180" y="839"/>
            <a:chExt cx="7265" cy="188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" y="839"/>
              <a:ext cx="1321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" y="839"/>
              <a:ext cx="1419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839"/>
              <a:ext cx="1264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239" y="1983"/>
              <a:ext cx="1218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ru-RU" sz="1400" b="1" dirty="0">
                  <a:latin typeface="Calibri" pitchFamily="34" charset="0"/>
                </a:rPr>
                <a:t>Биотехнология 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784" y="1928"/>
              <a:ext cx="14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ru-RU" sz="1400" b="1" dirty="0">
                  <a:latin typeface="Calibri" pitchFamily="34" charset="0"/>
                </a:rPr>
                <a:t>Информационные технологии 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899" y="1975"/>
              <a:ext cx="118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ru-RU" sz="1400" b="1" dirty="0">
                  <a:latin typeface="Calibri" pitchFamily="34" charset="0"/>
                </a:rPr>
                <a:t>Медицина будущего 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368" y="1878"/>
              <a:ext cx="1568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ru-RU" sz="1400" b="1" dirty="0">
                  <a:latin typeface="Calibri" pitchFamily="34" charset="0"/>
                </a:rPr>
                <a:t>Современные материалы и </a:t>
              </a:r>
            </a:p>
            <a:p>
              <a:r>
                <a:rPr lang="ru-RU" sz="1400" b="1" dirty="0">
                  <a:latin typeface="Calibri" pitchFamily="34" charset="0"/>
                </a:rPr>
                <a:t>технологии их создания 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-180" y="1929"/>
              <a:ext cx="1556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400" b="1" dirty="0">
                  <a:latin typeface="Calibri" pitchFamily="34" charset="0"/>
                </a:rPr>
                <a:t>Новые приборы и </a:t>
              </a:r>
            </a:p>
            <a:p>
              <a:pPr algn="ctr"/>
              <a:r>
                <a:rPr lang="ru-RU" sz="1400" b="1" dirty="0">
                  <a:latin typeface="Calibri" pitchFamily="34" charset="0"/>
                </a:rPr>
                <a:t>аппаратные комплексы </a:t>
              </a:r>
            </a:p>
          </p:txBody>
        </p:sp>
      </p:grp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323355" y="1772816"/>
            <a:ext cx="813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8775" indent="-358775"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цель</a:t>
            </a:r>
          </a:p>
          <a:p>
            <a:pPr marL="358775" indent="-358775"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Стимулирование массового участия молодежи в научно-технической инновационной деятельности путем организационной и финансовой поддержки</a:t>
            </a:r>
          </a:p>
        </p:txBody>
      </p:sp>
      <p:sp>
        <p:nvSpPr>
          <p:cNvPr id="16" name="Прямоугольник 21"/>
          <p:cNvSpPr>
            <a:spLocks noChangeArrowheads="1"/>
          </p:cNvSpPr>
          <p:nvPr/>
        </p:nvSpPr>
        <p:spPr bwMode="auto">
          <a:xfrm>
            <a:off x="2251075" y="2874963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8775" indent="-358775" algn="ctr"/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89" y="3263748"/>
            <a:ext cx="1474467" cy="113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93" y="3270540"/>
            <a:ext cx="1741771" cy="110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552921" y="5536540"/>
            <a:ext cx="3396308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5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Программы: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Физические лица с 18 до 28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лет, являющиеся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гражданами РФ</a:t>
            </a:r>
          </a:p>
          <a:p>
            <a:pPr eaLnBrk="1" hangingPunct="1"/>
            <a:endParaRPr lang="ru-RU" sz="1500" dirty="0"/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4570543" y="5564959"/>
            <a:ext cx="3481387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5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Победители программы: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получают 200 тыс. рублей в год (с учетом налогов)</a:t>
            </a:r>
          </a:p>
          <a:p>
            <a:pPr eaLnBrk="1" hangingPunct="1"/>
            <a:endParaRPr lang="ru-RU" sz="1500" dirty="0"/>
          </a:p>
        </p:txBody>
      </p:sp>
      <p:pic>
        <p:nvPicPr>
          <p:cNvPr id="1026" name="Picture 2" descr="http://www.fasie.ru/images/logo/fasie_r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3" y="1489323"/>
            <a:ext cx="1293062" cy="4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2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2988" y="765175"/>
            <a:ext cx="72739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Отбор победителей по программе «УМНИК»</a:t>
            </a:r>
          </a:p>
        </p:txBody>
      </p:sp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214313" y="1714500"/>
            <a:ext cx="86439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9" name="Содержимое 4" descr="logo_FASI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6424" y="6240955"/>
            <a:ext cx="3071802" cy="437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Овал 9"/>
          <p:cNvSpPr/>
          <p:nvPr/>
        </p:nvSpPr>
        <p:spPr>
          <a:xfrm>
            <a:off x="3276600" y="2852738"/>
            <a:ext cx="2447925" cy="10810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Представление проекта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1550" y="1773238"/>
            <a:ext cx="1512888" cy="5762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Время выступления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19475" y="1773238"/>
            <a:ext cx="2232025" cy="431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Заинтересованность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3663" y="4221163"/>
            <a:ext cx="1223962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Правовая охрана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4213" y="3357563"/>
            <a:ext cx="1727200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Рынок сбыта (конкуренция,  потребители)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35375" y="5013325"/>
            <a:ext cx="2016125" cy="1728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Инновационные характеристики (описание, назначение, полезность, новизна)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03350" y="4724400"/>
            <a:ext cx="18002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Сравнительная таблица преимуществ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75463" y="3284538"/>
            <a:ext cx="1512887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Финансовый план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40425" y="5084763"/>
            <a:ext cx="1439863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План работ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16688" y="1700213"/>
            <a:ext cx="1655762" cy="11525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Наглядность презентации, качество выступления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4572000" y="2276475"/>
            <a:ext cx="0" cy="504825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1979613" y="2420938"/>
            <a:ext cx="1439862" cy="6477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484438" y="3573463"/>
            <a:ext cx="792162" cy="2159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987675" y="3789363"/>
            <a:ext cx="576263" cy="8636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500563" y="4005263"/>
            <a:ext cx="0" cy="936625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219700" y="3933825"/>
            <a:ext cx="936625" cy="10795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435600" y="3789363"/>
            <a:ext cx="936625" cy="6477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95963" y="3429000"/>
            <a:ext cx="1008062" cy="14446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580063" y="2636838"/>
            <a:ext cx="863600" cy="4318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3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22113"/>
          </a:xfrm>
        </p:spPr>
        <p:txBody>
          <a:bodyPr/>
          <a:lstStyle/>
          <a:p>
            <a:r>
              <a:rPr lang="ru-RU" dirty="0"/>
              <a:t>Мероприятие </a:t>
            </a:r>
            <a:r>
              <a:rPr lang="en-US" dirty="0"/>
              <a:t>I </a:t>
            </a:r>
            <a:r>
              <a:rPr lang="ru-RU" dirty="0"/>
              <a:t>полугодия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040559"/>
          </a:xfrm>
        </p:spPr>
        <p:txBody>
          <a:bodyPr/>
          <a:lstStyle/>
          <a:p>
            <a:r>
              <a:rPr lang="ru-RU" sz="2000" dirty="0"/>
              <a:t>Итоговое мероприятие по программе «УМНИК» I полугодия: Межрегиональная молодежная </a:t>
            </a:r>
            <a:r>
              <a:rPr lang="ru-RU" sz="2000" dirty="0" smtClean="0"/>
              <a:t>конференция </a:t>
            </a:r>
            <a:r>
              <a:rPr lang="ru-RU" sz="2000" dirty="0"/>
              <a:t>«Молодые </a:t>
            </a:r>
            <a:r>
              <a:rPr lang="ru-RU" sz="2000" dirty="0" err="1"/>
              <a:t>инноваторы</a:t>
            </a:r>
            <a:r>
              <a:rPr lang="ru-RU" sz="2000" dirty="0"/>
              <a:t> Байкальского региона» состоится </a:t>
            </a:r>
            <a:r>
              <a:rPr lang="ru-RU" sz="2000" b="1" dirty="0" smtClean="0"/>
              <a:t>20 </a:t>
            </a:r>
            <a:r>
              <a:rPr lang="ru-RU" sz="2000" b="1" dirty="0"/>
              <a:t>апреля </a:t>
            </a:r>
            <a:r>
              <a:rPr lang="ru-RU" sz="2000" b="1" dirty="0" smtClean="0"/>
              <a:t>2015 </a:t>
            </a:r>
            <a:r>
              <a:rPr lang="ru-RU" sz="2000" b="1" dirty="0"/>
              <a:t>года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i="1" dirty="0" smtClean="0"/>
              <a:t>Сбор </a:t>
            </a:r>
            <a:r>
              <a:rPr lang="ru-RU" sz="2000" i="1" dirty="0"/>
              <a:t>заявок производится до </a:t>
            </a:r>
            <a:r>
              <a:rPr lang="ru-RU" sz="2000" b="1" i="1" dirty="0"/>
              <a:t>31 марта </a:t>
            </a:r>
            <a:r>
              <a:rPr lang="ru-RU" sz="2000" b="1" i="1" dirty="0" smtClean="0"/>
              <a:t>2015 </a:t>
            </a:r>
            <a:r>
              <a:rPr lang="ru-RU" sz="2000" b="1" i="1" dirty="0"/>
              <a:t>года</a:t>
            </a:r>
            <a:r>
              <a:rPr lang="ru-RU" sz="2000" i="1" dirty="0"/>
              <a:t>. </a:t>
            </a:r>
            <a:endParaRPr lang="ru-RU" sz="2000" i="1" dirty="0" smtClean="0"/>
          </a:p>
          <a:p>
            <a:r>
              <a:rPr lang="ru-RU" sz="1800" dirty="0" smtClean="0"/>
              <a:t>К </a:t>
            </a:r>
            <a:r>
              <a:rPr lang="ru-RU" sz="1800" dirty="0"/>
              <a:t>участию допускаются молодые люди в возрасте от 18 до 28 лет. </a:t>
            </a:r>
            <a:endParaRPr lang="ru-RU" sz="1800" dirty="0" smtClean="0"/>
          </a:p>
          <a:p>
            <a:r>
              <a:rPr lang="ru-RU" sz="2000" dirty="0" smtClean="0"/>
              <a:t>После </a:t>
            </a:r>
            <a:r>
              <a:rPr lang="ru-RU" sz="2000" dirty="0"/>
              <a:t>предварительной экспертной оценки </a:t>
            </a:r>
            <a:r>
              <a:rPr lang="ru-RU" sz="2000" b="1" dirty="0"/>
              <a:t>14 апреля </a:t>
            </a:r>
            <a:r>
              <a:rPr lang="ru-RU" sz="2000" b="1" dirty="0" smtClean="0"/>
              <a:t>2015 </a:t>
            </a:r>
            <a:r>
              <a:rPr lang="ru-RU" sz="2000" b="1" dirty="0"/>
              <a:t>г. </a:t>
            </a:r>
            <a:r>
              <a:rPr lang="ru-RU" sz="2000" dirty="0"/>
              <a:t>будет опубликован список участников очной часть конференции. </a:t>
            </a:r>
            <a:endParaRPr lang="ru-RU" sz="2000" dirty="0" smtClean="0"/>
          </a:p>
          <a:p>
            <a:r>
              <a:rPr lang="ru-RU" sz="2000" i="1" dirty="0" smtClean="0"/>
              <a:t>Заявки </a:t>
            </a:r>
            <a:r>
              <a:rPr lang="ru-RU" sz="2000" i="1" dirty="0" smtClean="0"/>
              <a:t>принимаются в системе Фонда </a:t>
            </a:r>
            <a:r>
              <a:rPr lang="ru-RU" sz="2000" i="1" dirty="0"/>
              <a:t>содействия развитию малых форм предприятий в научно-технической </a:t>
            </a:r>
            <a:r>
              <a:rPr lang="ru-RU" sz="2000" i="1" dirty="0" smtClean="0"/>
              <a:t>сфере </a:t>
            </a:r>
            <a:r>
              <a:rPr lang="en-US" sz="2000" i="1" dirty="0">
                <a:hlinkClick r:id="rId2"/>
              </a:rPr>
              <a:t>http://umnik.fasie.ru/irkutsk</a:t>
            </a:r>
            <a:r>
              <a:rPr lang="en-US" sz="2000" i="1" dirty="0" smtClean="0">
                <a:hlinkClick r:id="rId2"/>
              </a:rPr>
              <a:t>/</a:t>
            </a:r>
            <a:r>
              <a:rPr lang="ru-RU" sz="2000" i="1" dirty="0" smtClean="0"/>
              <a:t> </a:t>
            </a:r>
            <a:endParaRPr lang="ru-RU" sz="2000" i="1" dirty="0" smtClean="0"/>
          </a:p>
          <a:p>
            <a:r>
              <a:rPr lang="ru-RU" sz="1800" dirty="0" smtClean="0"/>
              <a:t>Конференция </a:t>
            </a:r>
            <a:r>
              <a:rPr lang="ru-RU" sz="1800" dirty="0"/>
              <a:t>состоится </a:t>
            </a:r>
            <a:r>
              <a:rPr lang="ru-RU" sz="1800" dirty="0" smtClean="0"/>
              <a:t>20 </a:t>
            </a:r>
            <a:r>
              <a:rPr lang="ru-RU" sz="1800" dirty="0"/>
              <a:t>апреля </a:t>
            </a:r>
            <a:r>
              <a:rPr lang="ru-RU" sz="1800" dirty="0" smtClean="0"/>
              <a:t>2015 </a:t>
            </a:r>
            <a:r>
              <a:rPr lang="ru-RU" sz="1800" dirty="0"/>
              <a:t>г. в Технопарке ИрГТУ, по адресу г. Иркутск, ул. Игошина, дом </a:t>
            </a:r>
            <a:r>
              <a:rPr lang="ru-RU" sz="1800" dirty="0" smtClean="0"/>
              <a:t>1а, </a:t>
            </a:r>
            <a:r>
              <a:rPr lang="ru-RU" sz="1800" dirty="0"/>
              <a:t>ауд. 309. </a:t>
            </a:r>
            <a:endParaRPr lang="ru-RU" sz="1800" dirty="0" smtClean="0"/>
          </a:p>
          <a:p>
            <a:r>
              <a:rPr lang="ru-RU" sz="1800" dirty="0" smtClean="0"/>
              <a:t>Ссылка </a:t>
            </a:r>
            <a:r>
              <a:rPr lang="ru-RU" sz="1800" dirty="0"/>
              <a:t>на документы </a:t>
            </a:r>
            <a:r>
              <a:rPr lang="ru-RU" sz="1800" dirty="0">
                <a:hlinkClick r:id="rId3"/>
              </a:rPr>
              <a:t>http://www.istu.edu/structure/51/4336/</a:t>
            </a:r>
            <a:r>
              <a:rPr lang="ru-RU" sz="1800" dirty="0"/>
              <a:t> 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B728-9E44-49AC-838F-BBE4D214EA6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8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41246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«УМНИК на СТАРТ»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logo_FASI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7569" y="6093296"/>
            <a:ext cx="3071802" cy="437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107950" y="1484313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  <a:cs typeface="Times New Roman" pitchFamily="18" charset="0"/>
              </a:rPr>
              <a:t>«Мост» между программой «УМНИК» и «СТАРТ».</a:t>
            </a:r>
          </a:p>
          <a:p>
            <a:pPr>
              <a:defRPr/>
            </a:pPr>
            <a:r>
              <a:rPr lang="ru-RU" dirty="0">
                <a:latin typeface="+mn-lt"/>
              </a:rPr>
              <a:t>Стимулирование научно-исследовательских проектов к переходу из </a:t>
            </a:r>
            <a:r>
              <a:rPr lang="ru-RU" u="sng" dirty="0">
                <a:latin typeface="+mn-lt"/>
              </a:rPr>
              <a:t>«предпосевной» </a:t>
            </a:r>
            <a:r>
              <a:rPr lang="ru-RU" dirty="0">
                <a:latin typeface="+mn-lt"/>
              </a:rPr>
              <a:t>стадии финансирования в </a:t>
            </a:r>
            <a:r>
              <a:rPr lang="ru-RU" u="sng" dirty="0">
                <a:latin typeface="+mn-lt"/>
              </a:rPr>
              <a:t>«посевную»</a:t>
            </a:r>
          </a:p>
        </p:txBody>
      </p:sp>
      <p:pic>
        <p:nvPicPr>
          <p:cNvPr id="8198" name="Picture 3" descr="C:\Documents and Settings\Handogina\Рабочий стол\самара_умник\общий фотоотчет\вверх диплом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16338"/>
            <a:ext cx="34559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C:\Documents and Settings\Handogina\Рабочий стол\100CANON\селигер_все\фото\11.обща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96975"/>
            <a:ext cx="34559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Прямоугольник 10"/>
          <p:cNvSpPr>
            <a:spLocks noChangeArrowheads="1"/>
          </p:cNvSpPr>
          <p:nvPr/>
        </p:nvSpPr>
        <p:spPr bwMode="auto">
          <a:xfrm>
            <a:off x="179388" y="3429000"/>
            <a:ext cx="51847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  <a:cs typeface="Times New Roman" pitchFamily="18" charset="0"/>
              </a:rPr>
              <a:t>2010 г.- «УМНИК на СТАРТ» в рамках «Инновации и техническое творчество» форума «Селигер-2010»</a:t>
            </a:r>
            <a:endParaRPr lang="ru-RU" dirty="0">
              <a:latin typeface="+mn-lt"/>
            </a:endParaRPr>
          </a:p>
          <a:p>
            <a:pPr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+mn-lt"/>
                <a:cs typeface="Times New Roman" pitchFamily="18" charset="0"/>
              </a:rPr>
              <a:t>2011 г. – финал </a:t>
            </a:r>
            <a:r>
              <a:rPr lang="en-US" dirty="0">
                <a:latin typeface="+mn-lt"/>
                <a:cs typeface="Times New Roman" pitchFamily="18" charset="0"/>
              </a:rPr>
              <a:t>II</a:t>
            </a:r>
            <a:r>
              <a:rPr lang="ru-RU" dirty="0">
                <a:latin typeface="+mn-lt"/>
                <a:cs typeface="Times New Roman" pitchFamily="18" charset="0"/>
              </a:rPr>
              <a:t> Всероссийского конкурса «УМНИК на СТАРТ» в г. Самара</a:t>
            </a:r>
            <a:r>
              <a:rPr lang="ru-RU" b="1" dirty="0">
                <a:latin typeface="+mn-lt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+mn-lt"/>
                <a:cs typeface="Times New Roman" pitchFamily="18" charset="0"/>
              </a:rPr>
              <a:t>2012 г. – </a:t>
            </a:r>
            <a:r>
              <a:rPr lang="ru-RU" dirty="0">
                <a:latin typeface="+mn-lt"/>
              </a:rPr>
              <a:t>финал III Всероссийского конкурса программы «УМНИК на СТАРТ» в </a:t>
            </a:r>
            <a:r>
              <a:rPr lang="ru-RU" dirty="0">
                <a:latin typeface="+mn-lt"/>
                <a:cs typeface="Times New Roman" pitchFamily="18" charset="0"/>
              </a:rPr>
              <a:t>Рязанской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2294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9388" y="1341438"/>
            <a:ext cx="8640762" cy="18716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2417951" y="810419"/>
            <a:ext cx="3786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 «СТАРТ»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9388" y="1341438"/>
            <a:ext cx="802957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цель программы:</a:t>
            </a:r>
          </a:p>
          <a:p>
            <a:pPr algn="just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Поддержка малых инновационных предприятий, стремящихся разработать и освоить производство нового товара, изделия, технологии или услуги с использованием результатов своих научно-технологических исследований, находящихся на начальной стадии развития и имеющих большой потенциал коммерциализации</a:t>
            </a:r>
          </a:p>
          <a:p>
            <a:pPr eaLnBrk="1" hangingPunct="1"/>
            <a:endParaRPr lang="ru-RU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" name="Содержимое 4" descr="logo_FASIE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8747" y="6278772"/>
            <a:ext cx="3071802" cy="437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323850" y="3573463"/>
            <a:ext cx="84963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Тематические направления по Программе:</a:t>
            </a:r>
          </a:p>
          <a:p>
            <a:pPr algn="ctr"/>
            <a:endParaRPr lang="ru-RU" sz="2400" b="1" u="sng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Н1 - Информационные технологии</a:t>
            </a:r>
            <a:b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Н2 - Медицина будущего</a:t>
            </a:r>
            <a:b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Н3 - Современные материалы и технологии их создания</a:t>
            </a:r>
            <a:b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Н4 - Новые приборы и аппаратные комплексы</a:t>
            </a:r>
            <a:b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Н5 - Биотехнологии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5750" y="2286000"/>
            <a:ext cx="2663825" cy="6508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Научно-техническая разработка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95288" y="4797425"/>
            <a:ext cx="1582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latin typeface="Calibri" pitchFamily="34" charset="0"/>
              </a:rPr>
              <a:t>Фонд Содействия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419475" y="4508500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latin typeface="Calibri" pitchFamily="34" charset="0"/>
              </a:rPr>
              <a:t>Инвестор</a:t>
            </a:r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6072188" y="5715000"/>
            <a:ext cx="2700337" cy="720725"/>
          </a:xfrm>
          <a:prstGeom prst="chevron">
            <a:avLst>
              <a:gd name="adj" fmla="val 93667"/>
            </a:avLst>
          </a:prstGeom>
          <a:gradFill rotWithShape="1">
            <a:gsLst>
              <a:gs pos="0">
                <a:srgbClr val="8CADEA"/>
              </a:gs>
              <a:gs pos="50000">
                <a:srgbClr val="BACCF0"/>
              </a:gs>
              <a:gs pos="100000">
                <a:srgbClr val="DEE6F7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3000375" y="5786438"/>
            <a:ext cx="2878138" cy="719137"/>
          </a:xfrm>
          <a:prstGeom prst="chevron">
            <a:avLst>
              <a:gd name="adj" fmla="val 100055"/>
            </a:avLst>
          </a:prstGeom>
          <a:gradFill rotWithShape="1">
            <a:gsLst>
              <a:gs pos="0">
                <a:srgbClr val="8CADEA"/>
              </a:gs>
              <a:gs pos="50000">
                <a:srgbClr val="BACCF0"/>
              </a:gs>
              <a:gs pos="100000">
                <a:srgbClr val="DEE6F7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8" name="AutoShape 7"/>
          <p:cNvSpPr>
            <a:spLocks noChangeArrowheads="1"/>
          </p:cNvSpPr>
          <p:nvPr/>
        </p:nvSpPr>
        <p:spPr bwMode="auto">
          <a:xfrm>
            <a:off x="214313" y="5786438"/>
            <a:ext cx="2628900" cy="719137"/>
          </a:xfrm>
          <a:prstGeom prst="chevron">
            <a:avLst>
              <a:gd name="adj" fmla="val 91391"/>
            </a:avLst>
          </a:prstGeom>
          <a:gradFill rotWithShape="1">
            <a:gsLst>
              <a:gs pos="0">
                <a:srgbClr val="8CADEA"/>
              </a:gs>
              <a:gs pos="50000">
                <a:srgbClr val="BACCF0"/>
              </a:gs>
              <a:gs pos="100000">
                <a:srgbClr val="DEE6F7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642938" y="5786438"/>
            <a:ext cx="19446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1 год</a:t>
            </a:r>
            <a:r>
              <a:rPr lang="ru-RU" sz="1400">
                <a:latin typeface="Calibri" pitchFamily="34" charset="0"/>
              </a:rPr>
              <a:t>                посевная стадия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3857625" y="5786438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2 год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6858000" y="5715000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3 год</a:t>
            </a: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684213" y="299720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Calibri" pitchFamily="34" charset="0"/>
              </a:rPr>
              <a:t>МИП:</a:t>
            </a:r>
            <a:r>
              <a:rPr lang="ru-RU" b="1">
                <a:latin typeface="Calibri" pitchFamily="34" charset="0"/>
              </a:rPr>
              <a:t> </a:t>
            </a:r>
          </a:p>
        </p:txBody>
      </p:sp>
      <p:cxnSp>
        <p:nvCxnSpPr>
          <p:cNvPr id="10253" name="AutoShape 12"/>
          <p:cNvCxnSpPr>
            <a:cxnSpLocks noChangeShapeType="1"/>
            <a:stCxn id="10244" idx="1"/>
            <a:endCxn id="10252" idx="1"/>
          </p:cNvCxnSpPr>
          <p:nvPr/>
        </p:nvCxnSpPr>
        <p:spPr bwMode="auto">
          <a:xfrm rot="10800000" flipH="1">
            <a:off x="395288" y="3195638"/>
            <a:ext cx="288925" cy="1892300"/>
          </a:xfrm>
          <a:prstGeom prst="curvedConnector3">
            <a:avLst>
              <a:gd name="adj1" fmla="val -79120"/>
            </a:avLst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250825" y="3644900"/>
            <a:ext cx="1152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до 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1,0</a:t>
            </a:r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 млн. руб.</a:t>
            </a:r>
          </a:p>
        </p:txBody>
      </p:sp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1692275" y="2997200"/>
            <a:ext cx="13668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>
                <a:solidFill>
                  <a:srgbClr val="800080"/>
                </a:solidFill>
                <a:latin typeface="Arial Narrow" pitchFamily="34" charset="0"/>
              </a:rPr>
              <a:t>Выполнение НИОКР для снижения рисков внебюджетного инвестирования </a:t>
            </a:r>
          </a:p>
        </p:txBody>
      </p:sp>
      <p:sp>
        <p:nvSpPr>
          <p:cNvPr id="10256" name="Text Box 15"/>
          <p:cNvSpPr txBox="1">
            <a:spLocks noChangeArrowheads="1"/>
          </p:cNvSpPr>
          <p:nvPr/>
        </p:nvSpPr>
        <p:spPr bwMode="auto">
          <a:xfrm>
            <a:off x="3924300" y="3068638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Calibri" pitchFamily="34" charset="0"/>
              </a:rPr>
              <a:t>МИП</a:t>
            </a:r>
          </a:p>
        </p:txBody>
      </p:sp>
      <p:sp>
        <p:nvSpPr>
          <p:cNvPr id="10257" name="Text Box 16"/>
          <p:cNvSpPr txBox="1">
            <a:spLocks noChangeArrowheads="1"/>
          </p:cNvSpPr>
          <p:nvPr/>
        </p:nvSpPr>
        <p:spPr bwMode="auto">
          <a:xfrm>
            <a:off x="3429000" y="5000625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latin typeface="Calibri" pitchFamily="34" charset="0"/>
              </a:rPr>
              <a:t>Фонд Содействия</a:t>
            </a:r>
          </a:p>
        </p:txBody>
      </p:sp>
      <p:cxnSp>
        <p:nvCxnSpPr>
          <p:cNvPr id="10258" name="AutoShape 17"/>
          <p:cNvCxnSpPr>
            <a:cxnSpLocks noChangeShapeType="1"/>
          </p:cNvCxnSpPr>
          <p:nvPr/>
        </p:nvCxnSpPr>
        <p:spPr bwMode="auto">
          <a:xfrm rot="10800000" flipH="1">
            <a:off x="3421063" y="3357563"/>
            <a:ext cx="431800" cy="1346200"/>
          </a:xfrm>
          <a:prstGeom prst="curvedConnector3">
            <a:avLst>
              <a:gd name="adj1" fmla="val -52940"/>
            </a:avLst>
          </a:prstGeom>
          <a:noFill/>
          <a:ln w="22225">
            <a:solidFill>
              <a:schemeClr val="tx1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AutoShape 18"/>
          <p:cNvCxnSpPr>
            <a:cxnSpLocks noChangeShapeType="1"/>
          </p:cNvCxnSpPr>
          <p:nvPr/>
        </p:nvCxnSpPr>
        <p:spPr bwMode="auto">
          <a:xfrm rot="10800000" flipH="1">
            <a:off x="3421063" y="3357563"/>
            <a:ext cx="431800" cy="1930400"/>
          </a:xfrm>
          <a:prstGeom prst="curvedConnector3">
            <a:avLst>
              <a:gd name="adj1" fmla="val -83824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3348038" y="3573463"/>
            <a:ext cx="1295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до 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 млн. руб. на паритетной основе</a:t>
            </a:r>
          </a:p>
        </p:txBody>
      </p:sp>
      <p:cxnSp>
        <p:nvCxnSpPr>
          <p:cNvPr id="10261" name="AutoShape 20"/>
          <p:cNvCxnSpPr>
            <a:cxnSpLocks noChangeShapeType="1"/>
          </p:cNvCxnSpPr>
          <p:nvPr/>
        </p:nvCxnSpPr>
        <p:spPr bwMode="auto">
          <a:xfrm rot="-5400000" flipH="1" flipV="1">
            <a:off x="4064000" y="3008313"/>
            <a:ext cx="198438" cy="468312"/>
          </a:xfrm>
          <a:prstGeom prst="curvedConnector4">
            <a:avLst>
              <a:gd name="adj1" fmla="val -115199"/>
              <a:gd name="adj2" fmla="val 148815"/>
            </a:avLst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2" name="Text Box 21"/>
          <p:cNvSpPr txBox="1">
            <a:spLocks noChangeArrowheads="1"/>
          </p:cNvSpPr>
          <p:nvPr/>
        </p:nvSpPr>
        <p:spPr bwMode="auto">
          <a:xfrm>
            <a:off x="4787900" y="2997200"/>
            <a:ext cx="15843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>
                <a:solidFill>
                  <a:srgbClr val="800080"/>
                </a:solidFill>
                <a:latin typeface="Arial Narrow" pitchFamily="34" charset="0"/>
              </a:rPr>
              <a:t>Привлечение внебюджетных инвестиций или начало выпуска продукции</a:t>
            </a:r>
            <a:endParaRPr lang="ru-RU" sz="120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3357563" y="2286000"/>
            <a:ext cx="2665412" cy="6492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Бизнес-план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500813" y="2286000"/>
            <a:ext cx="2268537" cy="6492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Новый продукт</a:t>
            </a:r>
          </a:p>
        </p:txBody>
      </p:sp>
      <p:sp>
        <p:nvSpPr>
          <p:cNvPr id="10265" name="Text Box 24"/>
          <p:cNvSpPr txBox="1">
            <a:spLocks noChangeArrowheads="1"/>
          </p:cNvSpPr>
          <p:nvPr/>
        </p:nvSpPr>
        <p:spPr bwMode="auto">
          <a:xfrm>
            <a:off x="6443663" y="4724400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latin typeface="Calibri" pitchFamily="34" charset="0"/>
              </a:rPr>
              <a:t>Инвестор</a:t>
            </a:r>
          </a:p>
        </p:txBody>
      </p:sp>
      <p:sp>
        <p:nvSpPr>
          <p:cNvPr id="10266" name="Text Box 25"/>
          <p:cNvSpPr txBox="1">
            <a:spLocks noChangeArrowheads="1"/>
          </p:cNvSpPr>
          <p:nvPr/>
        </p:nvSpPr>
        <p:spPr bwMode="auto">
          <a:xfrm>
            <a:off x="6804025" y="3140075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Calibri" pitchFamily="34" charset="0"/>
              </a:rPr>
              <a:t>МИП</a:t>
            </a:r>
          </a:p>
        </p:txBody>
      </p:sp>
      <p:sp>
        <p:nvSpPr>
          <p:cNvPr id="10267" name="Text Box 26"/>
          <p:cNvSpPr txBox="1">
            <a:spLocks noChangeArrowheads="1"/>
          </p:cNvSpPr>
          <p:nvPr/>
        </p:nvSpPr>
        <p:spPr bwMode="auto">
          <a:xfrm>
            <a:off x="6429375" y="5143500"/>
            <a:ext cx="1728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latin typeface="Calibri" pitchFamily="34" charset="0"/>
              </a:rPr>
              <a:t>Фонд Содействия</a:t>
            </a:r>
          </a:p>
        </p:txBody>
      </p:sp>
      <p:cxnSp>
        <p:nvCxnSpPr>
          <p:cNvPr id="10268" name="AutoShape 27"/>
          <p:cNvCxnSpPr>
            <a:cxnSpLocks noChangeShapeType="1"/>
            <a:stCxn id="10267" idx="1"/>
            <a:endCxn id="10266" idx="1"/>
          </p:cNvCxnSpPr>
          <p:nvPr/>
        </p:nvCxnSpPr>
        <p:spPr bwMode="auto">
          <a:xfrm rot="10800000" flipH="1">
            <a:off x="6429375" y="3338513"/>
            <a:ext cx="374650" cy="2095500"/>
          </a:xfrm>
          <a:prstGeom prst="curvedConnector3">
            <a:avLst>
              <a:gd name="adj1" fmla="val -61019"/>
            </a:avLst>
          </a:prstGeom>
          <a:noFill/>
          <a:ln w="22225">
            <a:solidFill>
              <a:schemeClr val="tx1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AutoShape 28"/>
          <p:cNvCxnSpPr>
            <a:cxnSpLocks noChangeShapeType="1"/>
            <a:stCxn id="10265" idx="1"/>
            <a:endCxn id="10266" idx="1"/>
          </p:cNvCxnSpPr>
          <p:nvPr/>
        </p:nvCxnSpPr>
        <p:spPr bwMode="auto">
          <a:xfrm rot="10800000" flipH="1">
            <a:off x="6443663" y="3338513"/>
            <a:ext cx="360362" cy="1554162"/>
          </a:xfrm>
          <a:prstGeom prst="curvedConnector3">
            <a:avLst>
              <a:gd name="adj1" fmla="val -51102"/>
            </a:avLst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0" name="Text Box 29"/>
          <p:cNvSpPr txBox="1">
            <a:spLocks noChangeArrowheads="1"/>
          </p:cNvSpPr>
          <p:nvPr/>
        </p:nvSpPr>
        <p:spPr bwMode="auto">
          <a:xfrm>
            <a:off x="6443663" y="3716338"/>
            <a:ext cx="10810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до 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 млн.руб</a:t>
            </a:r>
            <a:r>
              <a:rPr lang="ru-RU" sz="1400" b="1">
                <a:latin typeface="Calibri" pitchFamily="34" charset="0"/>
              </a:rPr>
              <a:t>.</a:t>
            </a:r>
          </a:p>
        </p:txBody>
      </p:sp>
      <p:cxnSp>
        <p:nvCxnSpPr>
          <p:cNvPr id="10271" name="AutoShape 30"/>
          <p:cNvCxnSpPr>
            <a:cxnSpLocks noChangeShapeType="1"/>
          </p:cNvCxnSpPr>
          <p:nvPr/>
        </p:nvCxnSpPr>
        <p:spPr bwMode="auto">
          <a:xfrm rot="-5400000" flipH="1" flipV="1">
            <a:off x="6992938" y="3008312"/>
            <a:ext cx="198438" cy="468313"/>
          </a:xfrm>
          <a:prstGeom prst="curvedConnector4">
            <a:avLst>
              <a:gd name="adj1" fmla="val -115199"/>
              <a:gd name="adj2" fmla="val 148815"/>
            </a:avLst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2" name="Text Box 31"/>
          <p:cNvSpPr txBox="1">
            <a:spLocks noChangeArrowheads="1"/>
          </p:cNvSpPr>
          <p:nvPr/>
        </p:nvSpPr>
        <p:spPr bwMode="auto">
          <a:xfrm>
            <a:off x="7451725" y="2997200"/>
            <a:ext cx="1692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>
                <a:solidFill>
                  <a:srgbClr val="800080"/>
                </a:solidFill>
                <a:latin typeface="Arial Narrow" pitchFamily="34" charset="0"/>
              </a:rPr>
              <a:t>Достижение показателей бизнес-плана; выпуск продукции</a:t>
            </a:r>
          </a:p>
        </p:txBody>
      </p:sp>
      <p:cxnSp>
        <p:nvCxnSpPr>
          <p:cNvPr id="10273" name="AutoShape 32"/>
          <p:cNvCxnSpPr>
            <a:cxnSpLocks noChangeShapeType="1"/>
          </p:cNvCxnSpPr>
          <p:nvPr/>
        </p:nvCxnSpPr>
        <p:spPr bwMode="auto">
          <a:xfrm flipV="1">
            <a:off x="2949575" y="2609850"/>
            <a:ext cx="4079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4" name="AutoShape 33"/>
          <p:cNvCxnSpPr>
            <a:cxnSpLocks noChangeShapeType="1"/>
            <a:endCxn id="9239" idx="1"/>
          </p:cNvCxnSpPr>
          <p:nvPr/>
        </p:nvCxnSpPr>
        <p:spPr bwMode="auto">
          <a:xfrm>
            <a:off x="6022975" y="2609850"/>
            <a:ext cx="4778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5" name="Text Box 34"/>
          <p:cNvSpPr txBox="1">
            <a:spLocks noChangeArrowheads="1"/>
          </p:cNvSpPr>
          <p:nvPr/>
        </p:nvSpPr>
        <p:spPr bwMode="auto">
          <a:xfrm>
            <a:off x="285750" y="1714500"/>
            <a:ext cx="8424863" cy="369888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Результат НИОКР</a:t>
            </a:r>
          </a:p>
        </p:txBody>
      </p:sp>
      <p:sp>
        <p:nvSpPr>
          <p:cNvPr id="10276" name="Line 35"/>
          <p:cNvSpPr>
            <a:spLocks noChangeShapeType="1"/>
          </p:cNvSpPr>
          <p:nvPr/>
        </p:nvSpPr>
        <p:spPr bwMode="auto">
          <a:xfrm>
            <a:off x="1428750" y="2071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7" name="Line 36"/>
          <p:cNvSpPr>
            <a:spLocks noChangeShapeType="1"/>
          </p:cNvSpPr>
          <p:nvPr/>
        </p:nvSpPr>
        <p:spPr bwMode="auto">
          <a:xfrm>
            <a:off x="4572000" y="2071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8" name="Line 37"/>
          <p:cNvSpPr>
            <a:spLocks noChangeShapeType="1"/>
          </p:cNvSpPr>
          <p:nvPr/>
        </p:nvSpPr>
        <p:spPr bwMode="auto">
          <a:xfrm>
            <a:off x="7715250" y="2071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214313" y="765175"/>
            <a:ext cx="89296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«СТАРТ»: принципы организации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2236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6931</TotalTime>
  <Words>1519</Words>
  <Application>Microsoft Office PowerPoint</Application>
  <PresentationFormat>Экран (4:3)</PresentationFormat>
  <Paragraphs>151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PFSquareSansPro-Light</vt:lpstr>
      <vt:lpstr>Times New Roman</vt:lpstr>
      <vt:lpstr>Verdana</vt:lpstr>
      <vt:lpstr>Myriad Pro</vt:lpstr>
      <vt:lpstr>Arial Narrow</vt:lpstr>
      <vt:lpstr>Calibri</vt:lpstr>
      <vt:lpstr>Тема Office</vt:lpstr>
      <vt:lpstr>Презентация PowerPoint</vt:lpstr>
      <vt:lpstr>Постоянный представитель Фонда  в иркутской области: НП Технопарк ИРГТУ</vt:lpstr>
      <vt:lpstr>Презентация PowerPoint</vt:lpstr>
      <vt:lpstr>Презентация PowerPoint</vt:lpstr>
      <vt:lpstr>Презентация PowerPoint</vt:lpstr>
      <vt:lpstr>Мероприятие I полугодия</vt:lpstr>
      <vt:lpstr>«УМНИК на СТАРТ»</vt:lpstr>
      <vt:lpstr>Презентация PowerPoint</vt:lpstr>
      <vt:lpstr>Презентация PowerPoint</vt:lpstr>
      <vt:lpstr>В 2014 году программа СТАРТ будет проводиться в новом формате</vt:lpstr>
      <vt:lpstr>Расписание программы СТАРТ </vt:lpstr>
      <vt:lpstr>Презентация PowerPoint</vt:lpstr>
      <vt:lpstr>Программа «Интернационализация» </vt:lpstr>
      <vt:lpstr>Презентация PowerPoint</vt:lpstr>
      <vt:lpstr>Программа КОММЕРЦИАЛИЗАЦИЯ </vt:lpstr>
      <vt:lpstr>Деятельность Представительства Фонда в Иркутской области</vt:lpstr>
      <vt:lpstr>Спасибо за внимание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инфраструктура ИрГТУ</dc:title>
  <dc:creator>Рупосов</dc:creator>
  <cp:lastModifiedBy>виталий</cp:lastModifiedBy>
  <cp:revision>319</cp:revision>
  <cp:lastPrinted>2014-03-12T11:55:02Z</cp:lastPrinted>
  <dcterms:created xsi:type="dcterms:W3CDTF">2011-04-13T02:43:36Z</dcterms:created>
  <dcterms:modified xsi:type="dcterms:W3CDTF">2014-12-17T18:32:47Z</dcterms:modified>
</cp:coreProperties>
</file>