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3" r:id="rId6"/>
    <p:sldId id="259" r:id="rId7"/>
    <p:sldId id="266" r:id="rId8"/>
    <p:sldId id="261" r:id="rId9"/>
    <p:sldId id="269" r:id="rId10"/>
    <p:sldId id="262" r:id="rId11"/>
    <p:sldId id="265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8"/>
          <c:dLbls>
            <c:delete val="1"/>
          </c:dLbls>
          <c:cat>
            <c:strRef>
              <c:f>Лист1!$A$2:$A$5</c:f>
              <c:strCache>
                <c:ptCount val="2"/>
                <c:pt idx="0">
                  <c:v>маоые места размещения</c:v>
                </c:pt>
                <c:pt idx="1">
                  <c:v>крупные места размещения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13.0</c:v>
                </c:pt>
                <c:pt idx="1">
                  <c:v>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, 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15.12.14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arina.i.rubtsova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%D0%A2%D1%83%D1%80%D0%B8%D1%81%D1%8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dirty="0"/>
              <a:t>ТРЕНДЫ В СФЕРЕ ТУРИЗМА</a:t>
            </a:r>
            <a:r>
              <a:rPr lang="ru-RU" dirty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3926" y="2833549"/>
            <a:ext cx="5086159" cy="2355452"/>
          </a:xfrm>
        </p:spPr>
        <p:txBody>
          <a:bodyPr>
            <a:normAutofit/>
          </a:bodyPr>
          <a:lstStyle/>
          <a:p>
            <a:r>
              <a:rPr lang="ru-RU" b="1" dirty="0"/>
              <a:t>Малый бизнес в сфере туризма и гостеприимства. Хостелы как </a:t>
            </a:r>
            <a:r>
              <a:rPr lang="ru-RU" b="1" dirty="0" smtClean="0"/>
              <a:t>малые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sz="2400" b="1" dirty="0">
                <a:solidFill>
                  <a:schemeClr val="tx1"/>
                </a:solidFill>
              </a:rPr>
              <a:t>Малый бизнес в сфере туризма и гостеприимства. Хостелы как малые средства размещения в формате сельского </a:t>
            </a:r>
            <a:r>
              <a:rPr lang="ru-RU" sz="2400" b="1" dirty="0" smtClean="0">
                <a:solidFill>
                  <a:schemeClr val="tx1"/>
                </a:solidFill>
              </a:rPr>
              <a:t>туризма</a:t>
            </a:r>
            <a:r>
              <a:rPr lang="en-US" sz="2400" b="1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ехать на село?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1116" y="2133600"/>
            <a:ext cx="5877134" cy="39925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Агротуризм</a:t>
            </a:r>
            <a:r>
              <a:rPr lang="ru-RU" dirty="0"/>
              <a:t> (сбор урожая)</a:t>
            </a:r>
          </a:p>
          <a:p>
            <a:r>
              <a:rPr lang="ru-RU" dirty="0"/>
              <a:t>Туризм пребывания («пожить в деревне»)</a:t>
            </a:r>
          </a:p>
          <a:p>
            <a:r>
              <a:rPr lang="ru-RU" dirty="0"/>
              <a:t>Туризм практического опыта (получение жизненного опыта)</a:t>
            </a:r>
          </a:p>
          <a:p>
            <a:r>
              <a:rPr lang="ru-RU" dirty="0"/>
              <a:t>Гастрономические туры (традиционные блюда и напитки)</a:t>
            </a:r>
          </a:p>
          <a:p>
            <a:r>
              <a:rPr lang="ru-RU" dirty="0"/>
              <a:t>Спортивный туризм (пешие, конные, велосипедные прогулки)</a:t>
            </a:r>
          </a:p>
          <a:p>
            <a:r>
              <a:rPr lang="ru-RU" dirty="0"/>
              <a:t>Общинный экотуризм (туризм </a:t>
            </a:r>
            <a:r>
              <a:rPr lang="ru-RU" dirty="0" err="1"/>
              <a:t>экосообщества</a:t>
            </a:r>
            <a:r>
              <a:rPr lang="ru-RU" dirty="0"/>
              <a:t>)</a:t>
            </a:r>
          </a:p>
          <a:p>
            <a:r>
              <a:rPr lang="ru-RU" dirty="0"/>
              <a:t>Этнографический туризм (знакомство с местными традициями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133600"/>
            <a:ext cx="2116769" cy="1545322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3" y="3678922"/>
            <a:ext cx="2106902" cy="1578143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30" y="5257065"/>
            <a:ext cx="2106902" cy="13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жить?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4904" y="2789237"/>
            <a:ext cx="5083346" cy="3992563"/>
          </a:xfrm>
        </p:spPr>
        <p:txBody>
          <a:bodyPr/>
          <a:lstStyle/>
          <a:p>
            <a:r>
              <a:rPr lang="ru-RU" dirty="0" smtClean="0"/>
              <a:t>Гостевые дома</a:t>
            </a:r>
          </a:p>
          <a:p>
            <a:r>
              <a:rPr lang="ru-RU" dirty="0" err="1" smtClean="0"/>
              <a:t>Кэмпинги</a:t>
            </a:r>
            <a:endParaRPr lang="ru-RU" dirty="0" smtClean="0"/>
          </a:p>
          <a:p>
            <a:r>
              <a:rPr lang="ru-RU" dirty="0" smtClean="0"/>
              <a:t>Хостелы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3505200" cy="232410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577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успешного гостевого дома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«Идеальная деревня»</a:t>
            </a:r>
          </a:p>
          <a:p>
            <a:r>
              <a:rPr lang="ru-RU" dirty="0" smtClean="0"/>
              <a:t>Инфраструктура (</a:t>
            </a:r>
            <a:r>
              <a:rPr lang="ru-RU" dirty="0"/>
              <a:t>кафе и трактиры, центр обучения верховой езде, теннисные площадки, бани, охотничьи базы, животноводческие фермы и прочее</a:t>
            </a:r>
            <a:r>
              <a:rPr lang="ru-RU" dirty="0" smtClean="0"/>
              <a:t>)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омашняя атмосфера</a:t>
            </a:r>
          </a:p>
          <a:p>
            <a:r>
              <a:rPr lang="ru-RU" dirty="0" smtClean="0"/>
              <a:t>Н</a:t>
            </a:r>
            <a:r>
              <a:rPr lang="ru-RU" dirty="0" smtClean="0"/>
              <a:t>атуральные продукты</a:t>
            </a:r>
          </a:p>
          <a:p>
            <a:r>
              <a:rPr lang="ru-RU" dirty="0" smtClean="0"/>
              <a:t>Д</a:t>
            </a:r>
            <a:r>
              <a:rPr lang="ru-RU" dirty="0" smtClean="0"/>
              <a:t>оступные цены(500-1000 руб.)</a:t>
            </a:r>
          </a:p>
          <a:p>
            <a:r>
              <a:rPr lang="ru-RU" dirty="0" smtClean="0"/>
              <a:t> Отдельный </a:t>
            </a:r>
            <a:r>
              <a:rPr lang="ru-RU" dirty="0"/>
              <a:t>вход, водопровод, биотуалет и хотя бы минимальный набор бытовой </a:t>
            </a:r>
            <a:r>
              <a:rPr lang="ru-RU" dirty="0" smtClean="0"/>
              <a:t>техники</a:t>
            </a:r>
          </a:p>
          <a:p>
            <a:r>
              <a:rPr lang="ru-RU" dirty="0" smtClean="0"/>
              <a:t>Развлечения: </a:t>
            </a:r>
            <a:r>
              <a:rPr lang="ru-RU" dirty="0"/>
              <a:t>пляжный отдых на берегу реки, рыбалка, охота, сборы грибов и ягод, посещение бани, велосипедные и конные прогулки, экскурсии по местным достопримечательностям, посещение фермы, кормление животных.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31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нужно для развития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655" y="2133600"/>
            <a:ext cx="8393596" cy="426358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создание законодательной базы регулирования рынка сельского туризма;</a:t>
            </a:r>
          </a:p>
          <a:p>
            <a:r>
              <a:rPr lang="ru-RU" dirty="0"/>
              <a:t>формирование образа России как территории, привлекательной для внутреннего и въездного сельского туризма;</a:t>
            </a:r>
          </a:p>
          <a:p>
            <a:r>
              <a:rPr lang="ru-RU" dirty="0"/>
              <a:t>обеспечение целевого финансирования и господдержки малых предпринимателей, заинтересованных в развитии сельского туризма;</a:t>
            </a:r>
          </a:p>
          <a:p>
            <a:r>
              <a:rPr lang="ru-RU" dirty="0" smtClean="0"/>
              <a:t>развитие </a:t>
            </a:r>
            <a:r>
              <a:rPr lang="ru-RU" dirty="0"/>
              <a:t>туристской инфраструктуры в муниципальных образованиях;</a:t>
            </a:r>
          </a:p>
          <a:p>
            <a:r>
              <a:rPr lang="ru-RU" dirty="0"/>
              <a:t>стимулирование развития малого бизнеса для оказания сопутствующих туризму сервисных услуг;</a:t>
            </a:r>
          </a:p>
          <a:p>
            <a:r>
              <a:rPr lang="ru-RU" dirty="0"/>
              <a:t>разработка учебных программ для подготовки кадров для сельского туризма и сопутствующих отраслей;</a:t>
            </a:r>
          </a:p>
          <a:p>
            <a:r>
              <a:rPr lang="ru-RU" dirty="0"/>
              <a:t>поддержка продвижения региональных сельских туристских продуктов на внутреннем и международном туристских рынках;</a:t>
            </a:r>
          </a:p>
          <a:p>
            <a:r>
              <a:rPr lang="ru-RU" dirty="0" smtClean="0"/>
              <a:t>стимулирование </a:t>
            </a:r>
            <a:r>
              <a:rPr lang="ru-RU" dirty="0"/>
              <a:t>инвестиций в развитие внутреннего сельского туризма.</a:t>
            </a:r>
          </a:p>
        </p:txBody>
      </p:sp>
    </p:spTree>
    <p:extLst>
      <p:ext uri="{BB962C8B-B14F-4D97-AF65-F5344CB8AC3E}">
        <p14:creationId xmlns:p14="http://schemas.microsoft.com/office/powerpoint/2010/main" val="1387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1095" y="2722203"/>
            <a:ext cx="7076747" cy="3992563"/>
          </a:xfrm>
        </p:spPr>
        <p:txBody>
          <a:bodyPr/>
          <a:lstStyle/>
          <a:p>
            <a:r>
              <a:rPr lang="ru-RU" dirty="0" smtClean="0"/>
              <a:t>+79021750140</a:t>
            </a:r>
          </a:p>
          <a:p>
            <a:r>
              <a:rPr lang="en-US" dirty="0">
                <a:hlinkClick r:id="rId2"/>
              </a:rPr>
              <a:t>m</a:t>
            </a:r>
            <a:r>
              <a:rPr lang="en-US" dirty="0" smtClean="0">
                <a:hlinkClick r:id="rId2"/>
              </a:rPr>
              <a:t>arina.i.rubtsova@gmail.com</a:t>
            </a:r>
            <a:endParaRPr lang="en-US" dirty="0" smtClean="0"/>
          </a:p>
          <a:p>
            <a:r>
              <a:rPr lang="ru-RU" dirty="0" smtClean="0"/>
              <a:t>Рубцова Марина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4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О себе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24300" y="2400882"/>
            <a:ext cx="5404323" cy="31908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Министр туризма </a:t>
            </a:r>
            <a:r>
              <a:rPr lang="ru-RU" dirty="0"/>
              <a:t>молодежного правительства Иркутской </a:t>
            </a:r>
            <a:r>
              <a:rPr lang="ru-RU" dirty="0" smtClean="0"/>
              <a:t>области</a:t>
            </a:r>
            <a:endParaRPr lang="en-US" dirty="0" smtClean="0"/>
          </a:p>
          <a:p>
            <a:r>
              <a:rPr lang="ru-RU" dirty="0" smtClean="0"/>
              <a:t>Глава союза хостелов Иркутской области</a:t>
            </a:r>
          </a:p>
          <a:p>
            <a:r>
              <a:rPr lang="ru-RU" dirty="0" smtClean="0"/>
              <a:t>Успешный управляющий 4-х хостелов</a:t>
            </a:r>
          </a:p>
          <a:p>
            <a:r>
              <a:rPr lang="ru-RU" dirty="0" smtClean="0"/>
              <a:t>Консультант по вопросам развития и малых средств размещения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3" y="2005897"/>
            <a:ext cx="2804485" cy="4205414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4163" y="6147974"/>
            <a:ext cx="3014879" cy="710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Рубцова Марина И.</a:t>
            </a:r>
            <a:r>
              <a:rPr lang="en-US" dirty="0" smtClean="0"/>
              <a:t>   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4594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Тенденции развития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4199576"/>
          </a:xfrm>
        </p:spPr>
        <p:txBody>
          <a:bodyPr>
            <a:noAutofit/>
          </a:bodyPr>
          <a:lstStyle/>
          <a:p>
            <a:r>
              <a:rPr lang="ru-RU" sz="2000" dirty="0" smtClean="0"/>
              <a:t>дифференциация </a:t>
            </a:r>
            <a:r>
              <a:rPr lang="ru-RU" sz="2000" dirty="0"/>
              <a:t>услуг </a:t>
            </a:r>
            <a:r>
              <a:rPr lang="ru-RU" sz="2000" dirty="0" smtClean="0"/>
              <a:t>размещения, углубление </a:t>
            </a:r>
            <a:r>
              <a:rPr lang="ru-RU" sz="2000" dirty="0"/>
              <a:t>специализации</a:t>
            </a:r>
          </a:p>
          <a:p>
            <a:r>
              <a:rPr lang="ru-RU" sz="2000" dirty="0" smtClean="0"/>
              <a:t>упрощение </a:t>
            </a:r>
            <a:r>
              <a:rPr lang="ru-RU" sz="2000" dirty="0"/>
              <a:t>туристских </a:t>
            </a:r>
            <a:r>
              <a:rPr lang="ru-RU" sz="2000" dirty="0" smtClean="0"/>
              <a:t>формальностей и демократизация </a:t>
            </a:r>
            <a:r>
              <a:rPr lang="ru-RU" sz="2000" dirty="0"/>
              <a:t>процессов </a:t>
            </a:r>
            <a:r>
              <a:rPr lang="ru-RU" sz="2000" dirty="0" smtClean="0"/>
              <a:t>обслуживания</a:t>
            </a:r>
            <a:endParaRPr lang="ru-RU" sz="2000" dirty="0"/>
          </a:p>
          <a:p>
            <a:r>
              <a:rPr lang="ru-RU" sz="2000" dirty="0" smtClean="0"/>
              <a:t>глобализация </a:t>
            </a:r>
            <a:r>
              <a:rPr lang="ru-RU" sz="2000" dirty="0"/>
              <a:t>и концентрация </a:t>
            </a:r>
            <a:r>
              <a:rPr lang="ru-RU" sz="2000" dirty="0" smtClean="0"/>
              <a:t>-</a:t>
            </a:r>
            <a:r>
              <a:rPr lang="en-US" sz="2000" dirty="0"/>
              <a:t>&gt;</a:t>
            </a:r>
            <a:r>
              <a:rPr lang="ru-RU" sz="2000" dirty="0" smtClean="0"/>
              <a:t>повышение </a:t>
            </a:r>
            <a:r>
              <a:rPr lang="ru-RU" sz="2000" dirty="0"/>
              <a:t>доступности </a:t>
            </a:r>
            <a:endParaRPr lang="ru-RU" sz="2000" dirty="0" smtClean="0"/>
          </a:p>
          <a:p>
            <a:r>
              <a:rPr lang="ru-RU" sz="2000" dirty="0" smtClean="0"/>
              <a:t>персонификация обслуживания</a:t>
            </a:r>
          </a:p>
          <a:p>
            <a:r>
              <a:rPr lang="ru-RU" sz="2000" dirty="0"/>
              <a:t>ш</a:t>
            </a:r>
            <a:r>
              <a:rPr lang="ru-RU" sz="2000" dirty="0" smtClean="0"/>
              <a:t>ирокое </a:t>
            </a:r>
            <a:r>
              <a:rPr lang="ru-RU" sz="2000" dirty="0"/>
              <a:t>использование информационных и коммуникационных </a:t>
            </a:r>
            <a:r>
              <a:rPr lang="ru-RU" sz="2000" dirty="0" smtClean="0"/>
              <a:t>технологий</a:t>
            </a:r>
          </a:p>
          <a:p>
            <a:r>
              <a:rPr lang="ru-RU" sz="2000" dirty="0"/>
              <a:t>д</a:t>
            </a:r>
            <a:r>
              <a:rPr lang="ru-RU" sz="2000" dirty="0" smtClean="0"/>
              <a:t>ешево путешествовать - это модно!</a:t>
            </a:r>
            <a:endParaRPr lang="ru-RU" sz="2000" dirty="0"/>
          </a:p>
        </p:txBody>
      </p:sp>
      <p:pic>
        <p:nvPicPr>
          <p:cNvPr id="4" name="Изображение 3" descr="200235995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5" y="3608283"/>
            <a:ext cx="837289" cy="837289"/>
          </a:xfrm>
          <a:prstGeom prst="rect">
            <a:avLst/>
          </a:prstGeom>
        </p:spPr>
      </p:pic>
      <p:pic>
        <p:nvPicPr>
          <p:cNvPr id="5" name="Изображение 4" descr="AA02228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4" y="5694944"/>
            <a:ext cx="837289" cy="905011"/>
          </a:xfrm>
          <a:prstGeom prst="rect">
            <a:avLst/>
          </a:prstGeom>
        </p:spPr>
      </p:pic>
      <p:pic>
        <p:nvPicPr>
          <p:cNvPr id="6" name="Изображение 5" descr="BES_08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5" y="2837155"/>
            <a:ext cx="951309" cy="657132"/>
          </a:xfrm>
          <a:prstGeom prst="rect">
            <a:avLst/>
          </a:prstGeom>
        </p:spPr>
      </p:pic>
      <p:pic>
        <p:nvPicPr>
          <p:cNvPr id="7" name="Изображение 6" descr="skd188256s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6" y="4927875"/>
            <a:ext cx="895038" cy="767069"/>
          </a:xfrm>
          <a:prstGeom prst="rect">
            <a:avLst/>
          </a:prstGeom>
        </p:spPr>
      </p:pic>
      <p:pic>
        <p:nvPicPr>
          <p:cNvPr id="8" name="Изображение 7" descr="BU005219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8" y="4445573"/>
            <a:ext cx="928626" cy="260516"/>
          </a:xfrm>
          <a:prstGeom prst="rect">
            <a:avLst/>
          </a:prstGeom>
        </p:spPr>
      </p:pic>
      <p:pic>
        <p:nvPicPr>
          <p:cNvPr id="9" name="Изображение 8" descr="AA002817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3" y="1882879"/>
            <a:ext cx="546721" cy="74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точно хостел?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824287" y="2299232"/>
            <a:ext cx="5783906" cy="3882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Хостел-это не просто бюджетное место размещения.</a:t>
            </a:r>
          </a:p>
          <a:p>
            <a:endParaRPr lang="ru-RU" dirty="0"/>
          </a:p>
          <a:p>
            <a:r>
              <a:rPr lang="ru-RU" dirty="0" smtClean="0"/>
              <a:t>Хостел-это то место, где ты всегда найдешь друзей, познакомишься с культурой и бытом страны/города, научишься чему-то новому и при этом не потратишь много денег.</a:t>
            </a:r>
          </a:p>
        </p:txBody>
      </p:sp>
    </p:spTree>
    <p:extLst>
      <p:ext uri="{BB962C8B-B14F-4D97-AF65-F5344CB8AC3E}">
        <p14:creationId xmlns:p14="http://schemas.microsoft.com/office/powerpoint/2010/main" val="399131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Мифы о хостелах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5961" y="2133600"/>
            <a:ext cx="6212289" cy="3992563"/>
          </a:xfrm>
        </p:spPr>
        <p:txBody>
          <a:bodyPr/>
          <a:lstStyle/>
          <a:p>
            <a:r>
              <a:rPr lang="ru-RU" dirty="0" smtClean="0"/>
              <a:t>Самое дешевое место для размещения</a:t>
            </a:r>
          </a:p>
          <a:p>
            <a:r>
              <a:rPr lang="ru-RU" dirty="0" smtClean="0"/>
              <a:t>Грязно и небезопасно</a:t>
            </a:r>
          </a:p>
          <a:p>
            <a:r>
              <a:rPr lang="ru-RU" dirty="0" smtClean="0"/>
              <a:t>Только для бедных студентов</a:t>
            </a:r>
          </a:p>
          <a:p>
            <a:r>
              <a:rPr lang="ru-RU" dirty="0" smtClean="0"/>
              <a:t>Низкое качество обслуживания</a:t>
            </a:r>
          </a:p>
          <a:p>
            <a:r>
              <a:rPr lang="ru-RU" dirty="0" smtClean="0"/>
              <a:t>Деятельность никак не регламентирована</a:t>
            </a:r>
          </a:p>
          <a:p>
            <a:r>
              <a:rPr lang="ru-RU" dirty="0" smtClean="0"/>
              <a:t>Я сам быстро открою хостел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4" y="1960701"/>
            <a:ext cx="2037462" cy="1355838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64" y="3316539"/>
            <a:ext cx="2041263" cy="1358368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64" y="4674907"/>
            <a:ext cx="2041263" cy="135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9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Есть проблемы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720749"/>
              </p:ext>
            </p:extLst>
          </p:nvPr>
        </p:nvGraphicFramePr>
        <p:xfrm>
          <a:off x="-6614" y="1598222"/>
          <a:ext cx="2405619" cy="2154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Содержимое 2"/>
          <p:cNvSpPr txBox="1">
            <a:spLocks/>
          </p:cNvSpPr>
          <p:nvPr/>
        </p:nvSpPr>
        <p:spPr>
          <a:xfrm>
            <a:off x="2399005" y="2133600"/>
            <a:ext cx="6459245" cy="4199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Малая доля рынка (300 чел.)</a:t>
            </a:r>
          </a:p>
          <a:p>
            <a:r>
              <a:rPr lang="ru-RU" sz="2000" dirty="0" smtClean="0"/>
              <a:t>Применение общих гостиничных стандартов</a:t>
            </a:r>
          </a:p>
          <a:p>
            <a:r>
              <a:rPr lang="ru-RU" sz="2000" dirty="0" smtClean="0"/>
              <a:t>Отсутствие регламентов на федеральном уровне</a:t>
            </a:r>
          </a:p>
          <a:p>
            <a:r>
              <a:rPr lang="ru-RU" sz="2000" dirty="0" smtClean="0"/>
              <a:t>Колебания сезонности</a:t>
            </a:r>
          </a:p>
          <a:p>
            <a:r>
              <a:rPr lang="ru-RU" sz="2000" dirty="0" smtClean="0"/>
              <a:t>Недоверие граждан РФ</a:t>
            </a:r>
          </a:p>
          <a:p>
            <a:r>
              <a:rPr lang="ru-RU" sz="2000" dirty="0" smtClean="0"/>
              <a:t>Административная бюрократия</a:t>
            </a:r>
          </a:p>
        </p:txBody>
      </p:sp>
      <p:pic>
        <p:nvPicPr>
          <p:cNvPr id="9" name="Изображение 8" descr="AA02633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" y="5151217"/>
            <a:ext cx="1467074" cy="1243574"/>
          </a:xfrm>
          <a:prstGeom prst="rect">
            <a:avLst/>
          </a:prstGeom>
        </p:spPr>
      </p:pic>
      <p:pic>
        <p:nvPicPr>
          <p:cNvPr id="10" name="Изображение 9" descr="AA02073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70" y="3748275"/>
            <a:ext cx="1370285" cy="1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5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Секрет успешного хостела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Персонал: высокий уровень </a:t>
            </a:r>
            <a:r>
              <a:rPr lang="ru-RU" dirty="0" err="1" smtClean="0"/>
              <a:t>эмпатии</a:t>
            </a:r>
            <a:r>
              <a:rPr lang="ru-RU" dirty="0" smtClean="0"/>
              <a:t>, знание языка, общительность</a:t>
            </a:r>
          </a:p>
          <a:p>
            <a:r>
              <a:rPr lang="ru-RU" dirty="0" smtClean="0"/>
              <a:t>Месторасположение: шаговая доступность до всех достопримечательностей</a:t>
            </a:r>
          </a:p>
          <a:p>
            <a:r>
              <a:rPr lang="ru-RU" dirty="0" smtClean="0"/>
              <a:t>Комплектация: удобные матрасы, интернет, сейфы, кухня, прачечная, лобби</a:t>
            </a:r>
          </a:p>
          <a:p>
            <a:r>
              <a:rPr lang="ru-RU" dirty="0" smtClean="0"/>
              <a:t>Бизнес-процессы: </a:t>
            </a:r>
            <a:r>
              <a:rPr lang="ru-RU" dirty="0" err="1" smtClean="0"/>
              <a:t>уфмс</a:t>
            </a:r>
            <a:r>
              <a:rPr lang="ru-RU" dirty="0" smtClean="0"/>
              <a:t>, отчетные документы, бронирование, ценообразование, расширение линейки услуг, контрагенты, реклама, ведение хозяйственной части</a:t>
            </a:r>
          </a:p>
          <a:p>
            <a:r>
              <a:rPr lang="ru-RU" dirty="0" smtClean="0"/>
              <a:t> Атмосфера: мероприятия, обстановка, дизайн, позиционирование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258423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сельский туризм?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7253" y="2698117"/>
            <a:ext cx="7076747" cy="3992563"/>
          </a:xfrm>
        </p:spPr>
        <p:txBody>
          <a:bodyPr/>
          <a:lstStyle/>
          <a:p>
            <a:r>
              <a:rPr lang="ru-RU" dirty="0">
                <a:hlinkClick r:id="rId2"/>
              </a:rPr>
              <a:t>Туристы некоторое время ведут сельский образ жизни, знакомятся с местной культурой и местными обычаями, принимают участие в традиционном сельском </a:t>
            </a:r>
            <a:r>
              <a:rPr lang="ru-RU" dirty="0" smtClean="0">
                <a:hlinkClick r:id="rId2"/>
              </a:rPr>
              <a:t>труде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17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65 % женщин и 35 % мужчин;</a:t>
            </a:r>
          </a:p>
          <a:p>
            <a:r>
              <a:rPr lang="ru-RU" dirty="0"/>
              <a:t>семьи, имеющие, в среднем, по два ребенка;</a:t>
            </a:r>
          </a:p>
          <a:p>
            <a:r>
              <a:rPr lang="ru-RU" dirty="0"/>
              <a:t>люди, ведущие активный спортивный образ жизни, которые стремятся быть ближе к природе и открыты всему новому;</a:t>
            </a:r>
          </a:p>
          <a:p>
            <a:r>
              <a:rPr lang="ru-RU" dirty="0"/>
              <a:t>37 % сельских туристов – это люди в возрасте от 35 до 49 лет, остальная часть – это молодые люди в возрасте от 20 до 35 лет, которые мечтают о деревенской романтике, и старшее поколение, которое хочет отдохнуть от суеты большого города.</a:t>
            </a:r>
          </a:p>
          <a:p>
            <a:r>
              <a:rPr lang="ru-RU" dirty="0"/>
              <a:t>семьи с высоким уровнем дохода, проживающие в крупных городах, а также семейные пары пенсионного возраста.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40173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ктр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Спектр.thmx</Template>
  <TotalTime>179</TotalTime>
  <Words>663</Words>
  <Application>Microsoft Macintosh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Спектр</vt:lpstr>
      <vt:lpstr>ТРЕНДЫ В СФЕРЕ ТУРИЗМА </vt:lpstr>
      <vt:lpstr>О себе   </vt:lpstr>
      <vt:lpstr>Тенденции развития</vt:lpstr>
      <vt:lpstr>Это точно хостел?</vt:lpstr>
      <vt:lpstr>Мифы о хостелах</vt:lpstr>
      <vt:lpstr>Есть проблемы</vt:lpstr>
      <vt:lpstr>Секрет успешного хостела</vt:lpstr>
      <vt:lpstr>Что такое сельский туризм?</vt:lpstr>
      <vt:lpstr>Целевая аудитория</vt:lpstr>
      <vt:lpstr>Зачем ехать на село?</vt:lpstr>
      <vt:lpstr>Где жить?</vt:lpstr>
      <vt:lpstr>Секрет успешного гостевого дома</vt:lpstr>
      <vt:lpstr>Что нужно для развития ?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ТРЕНДЫ В СФЕРЕ ТУРИЗМА </dc:title>
  <dc:creator>Марина</dc:creator>
  <cp:lastModifiedBy>Марина</cp:lastModifiedBy>
  <cp:revision>16</cp:revision>
  <dcterms:created xsi:type="dcterms:W3CDTF">2014-12-12T05:22:08Z</dcterms:created>
  <dcterms:modified xsi:type="dcterms:W3CDTF">2014-12-15T02:55:09Z</dcterms:modified>
</cp:coreProperties>
</file>